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ink/ink1.xml" ContentType="application/inkml+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docProps/custom.xml" ContentType="application/vnd.openxmlformats-officedocument.custom-properties+xml"/>
  <Override PartName="/ppt/tags/tag17.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9.xml" ContentType="application/vnd.openxmlformats-officedocument.presentationml.tags+xml"/>
  <Override PartName="/docProps/core.xml" ContentType="application/vnd.openxmlformats-package.core-properties+xml"/>
  <Override PartName="/ppt/tags/tag13.xml" ContentType="application/vnd.openxmlformats-officedocument.presentationml.tags+xml"/>
  <Override PartName="/docProps/app.xml" ContentType="application/vnd.openxmlformats-officedocument.extended-properties+xml"/>
  <Override PartName="/ppt/tags/tag14.xml" ContentType="application/vnd.openxmlformats-officedocument.presentationml.tags+xml"/>
  <Override PartName="/ppt/tags/tag16.xml" ContentType="application/vnd.openxmlformats-officedocument.presentationml.tags+xml"/>
  <Override PartName="/ppt/tags/tag15.xml" ContentType="application/vnd.openxmlformats-officedocument.presentationml.tags+xml"/>
  <Override PartName="/ppt/tags/tag10.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17"/>
  </p:notesMasterIdLst>
  <p:sldIdLst>
    <p:sldId id="316" r:id="rId2"/>
    <p:sldId id="483" r:id="rId3"/>
    <p:sldId id="484" r:id="rId4"/>
    <p:sldId id="485" r:id="rId5"/>
    <p:sldId id="487" r:id="rId6"/>
    <p:sldId id="486" r:id="rId7"/>
    <p:sldId id="488" r:id="rId8"/>
    <p:sldId id="489" r:id="rId9"/>
    <p:sldId id="490" r:id="rId10"/>
    <p:sldId id="491" r:id="rId11"/>
    <p:sldId id="492" r:id="rId12"/>
    <p:sldId id="494" r:id="rId13"/>
    <p:sldId id="495" r:id="rId14"/>
    <p:sldId id="496" r:id="rId15"/>
    <p:sldId id="346" r:id="rId16"/>
  </p:sldIdLst>
  <p:sldSz cx="9144000" cy="6858000" type="screen4x3"/>
  <p:notesSz cx="6858000" cy="9144000"/>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8F6A"/>
    <a:srgbClr val="002FCC"/>
    <a:srgbClr val="002F99"/>
    <a:srgbClr val="293C99"/>
    <a:srgbClr val="0033CC"/>
    <a:srgbClr val="0000FF"/>
    <a:srgbClr val="CEB33E"/>
    <a:srgbClr val="3F3F3F"/>
    <a:srgbClr val="CC9900"/>
    <a:srgbClr val="D636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103" d="100"/>
          <a:sy n="103" d="100"/>
        </p:scale>
        <p:origin x="108" y="432"/>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7-01T19:41:50.184"/>
    </inkml:context>
    <inkml:brush xml:id="br0">
      <inkml:brushProperty name="width" value="0.1" units="cm"/>
      <inkml:brushProperty name="height" value="0.1" units="cm"/>
      <inkml:brushProperty name="ignorePressure" value="1"/>
    </inkml:brush>
  </inkml:definitions>
  <inkml:trace contextRef="#ctx0" brushRef="#br0">97 1,'0'4,"0"6,0 5,0 5,-4-2,-2 1,-4-3,1 1,0 0,-1-1,0 0,-2-3,1 2,2-3,3-3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7/11/2019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7/11/2019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sz="4000">
                <a:solidFill>
                  <a:srgbClr val="FFFF00"/>
                </a:solidFill>
              </a:rPr>
              <a:t>Section 20: </a:t>
            </a:r>
            <a:r>
              <a:rPr lang="en-US" sz="4000" dirty="0">
                <a:solidFill>
                  <a:srgbClr val="FFFF00"/>
                </a:solidFill>
              </a:rPr>
              <a:t>Maintenance Inspection Basics (4)</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34507-0793-449D-A690-BB6A56F7086D}"/>
              </a:ext>
            </a:extLst>
          </p:cNvPr>
          <p:cNvSpPr>
            <a:spLocks noGrp="1"/>
          </p:cNvSpPr>
          <p:nvPr>
            <p:ph type="title"/>
          </p:nvPr>
        </p:nvSpPr>
        <p:spPr/>
        <p:txBody>
          <a:bodyPr/>
          <a:lstStyle/>
          <a:p>
            <a:r>
              <a:rPr lang="en-US" dirty="0"/>
              <a:t>Boiler Electrical Inspection (2)</a:t>
            </a:r>
          </a:p>
        </p:txBody>
      </p:sp>
      <p:sp>
        <p:nvSpPr>
          <p:cNvPr id="3" name="Content Placeholder 2">
            <a:extLst>
              <a:ext uri="{FF2B5EF4-FFF2-40B4-BE49-F238E27FC236}">
                <a16:creationId xmlns:a16="http://schemas.microsoft.com/office/drawing/2014/main" id="{18B9A79D-96A6-48CA-A13C-B4A7A0C7B9F5}"/>
              </a:ext>
            </a:extLst>
          </p:cNvPr>
          <p:cNvSpPr>
            <a:spLocks noGrp="1"/>
          </p:cNvSpPr>
          <p:nvPr>
            <p:ph idx="1"/>
          </p:nvPr>
        </p:nvSpPr>
        <p:spPr>
          <a:xfrm>
            <a:off x="457200" y="1600200"/>
            <a:ext cx="8229600" cy="2895599"/>
          </a:xfrm>
        </p:spPr>
        <p:txBody>
          <a:bodyPr>
            <a:normAutofit fontScale="85000" lnSpcReduction="20000"/>
          </a:bodyPr>
          <a:lstStyle/>
          <a:p>
            <a:pPr lvl="0"/>
            <a:r>
              <a:rPr lang="en-US" dirty="0">
                <a:solidFill>
                  <a:srgbClr val="FFFF00"/>
                </a:solidFill>
              </a:rPr>
              <a:t>Inspect electrical disconnect box to make sure fuse/breaker size are correct(if applicable) and connections are tight.</a:t>
            </a:r>
          </a:p>
          <a:p>
            <a:pPr lvl="0"/>
            <a:r>
              <a:rPr lang="en-US" dirty="0">
                <a:solidFill>
                  <a:srgbClr val="FFFF00"/>
                </a:solidFill>
              </a:rPr>
              <a:t>Inspect motor capacitors for damage.</a:t>
            </a:r>
          </a:p>
          <a:p>
            <a:pPr lvl="0"/>
            <a:r>
              <a:rPr lang="en-US" dirty="0">
                <a:solidFill>
                  <a:srgbClr val="FFFF00"/>
                </a:solidFill>
              </a:rPr>
              <a:t>Inspect and test contactors, safety/control devices and relays.</a:t>
            </a:r>
          </a:p>
          <a:p>
            <a:pPr lvl="0"/>
            <a:r>
              <a:rPr lang="en-US" dirty="0">
                <a:solidFill>
                  <a:srgbClr val="FFFF00"/>
                </a:solidFill>
              </a:rPr>
              <a:t>Inspect motor capacitors for damage.</a:t>
            </a:r>
          </a:p>
        </p:txBody>
      </p:sp>
      <p:pic>
        <p:nvPicPr>
          <p:cNvPr id="4" name="Picture 3">
            <a:extLst>
              <a:ext uri="{FF2B5EF4-FFF2-40B4-BE49-F238E27FC236}">
                <a16:creationId xmlns:a16="http://schemas.microsoft.com/office/drawing/2014/main" id="{E714F79A-02F1-4B99-B0B6-0336C1DC51DC}"/>
              </a:ext>
            </a:extLst>
          </p:cNvPr>
          <p:cNvPicPr/>
          <p:nvPr/>
        </p:nvPicPr>
        <p:blipFill>
          <a:blip r:embed="rId3"/>
          <a:stretch>
            <a:fillRect/>
          </a:stretch>
        </p:blipFill>
        <p:spPr>
          <a:xfrm>
            <a:off x="3276600" y="4419600"/>
            <a:ext cx="2590800" cy="2267908"/>
          </a:xfrm>
          <a:prstGeom prst="rect">
            <a:avLst/>
          </a:prstGeom>
        </p:spPr>
      </p:pic>
    </p:spTree>
    <p:custDataLst>
      <p:tags r:id="rId1"/>
    </p:custDataLst>
    <p:extLst>
      <p:ext uri="{BB962C8B-B14F-4D97-AF65-F5344CB8AC3E}">
        <p14:creationId xmlns:p14="http://schemas.microsoft.com/office/powerpoint/2010/main" val="1356767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34507-0793-449D-A690-BB6A56F7086D}"/>
              </a:ext>
            </a:extLst>
          </p:cNvPr>
          <p:cNvSpPr>
            <a:spLocks noGrp="1"/>
          </p:cNvSpPr>
          <p:nvPr>
            <p:ph type="title"/>
          </p:nvPr>
        </p:nvSpPr>
        <p:spPr/>
        <p:txBody>
          <a:bodyPr/>
          <a:lstStyle/>
          <a:p>
            <a:r>
              <a:rPr lang="en-US" dirty="0"/>
              <a:t>Boiler Hydronic Systems (1)</a:t>
            </a:r>
          </a:p>
        </p:txBody>
      </p:sp>
      <p:sp>
        <p:nvSpPr>
          <p:cNvPr id="3" name="Content Placeholder 2">
            <a:extLst>
              <a:ext uri="{FF2B5EF4-FFF2-40B4-BE49-F238E27FC236}">
                <a16:creationId xmlns:a16="http://schemas.microsoft.com/office/drawing/2014/main" id="{18B9A79D-96A6-48CA-A13C-B4A7A0C7B9F5}"/>
              </a:ext>
            </a:extLst>
          </p:cNvPr>
          <p:cNvSpPr>
            <a:spLocks noGrp="1"/>
          </p:cNvSpPr>
          <p:nvPr>
            <p:ph idx="1"/>
          </p:nvPr>
        </p:nvSpPr>
        <p:spPr>
          <a:xfrm>
            <a:off x="457200" y="1600200"/>
            <a:ext cx="8229600" cy="2362199"/>
          </a:xfrm>
        </p:spPr>
        <p:txBody>
          <a:bodyPr>
            <a:normAutofit fontScale="85000" lnSpcReduction="20000"/>
          </a:bodyPr>
          <a:lstStyle/>
          <a:p>
            <a:pPr marL="0" indent="0">
              <a:buNone/>
            </a:pPr>
            <a:r>
              <a:rPr lang="en-US" dirty="0">
                <a:solidFill>
                  <a:srgbClr val="FFFF00"/>
                </a:solidFill>
              </a:rPr>
              <a:t>Check the following hydronic system components:  </a:t>
            </a:r>
          </a:p>
          <a:p>
            <a:pPr lvl="0"/>
            <a:r>
              <a:rPr lang="en-US" dirty="0">
                <a:solidFill>
                  <a:srgbClr val="FFFF00"/>
                </a:solidFill>
              </a:rPr>
              <a:t>Inspect and clean screens on pressure reducing valves and Y strainers.</a:t>
            </a:r>
          </a:p>
          <a:p>
            <a:pPr lvl="0"/>
            <a:r>
              <a:rPr lang="en-US" dirty="0">
                <a:solidFill>
                  <a:srgbClr val="FFFF00"/>
                </a:solidFill>
              </a:rPr>
              <a:t>Test bladder expansion tank for correct pressure. Check for proper air “cushion” (space) in an air pressure expansion tank.</a:t>
            </a:r>
          </a:p>
        </p:txBody>
      </p:sp>
      <p:pic>
        <p:nvPicPr>
          <p:cNvPr id="5" name="Picture 4">
            <a:extLst>
              <a:ext uri="{FF2B5EF4-FFF2-40B4-BE49-F238E27FC236}">
                <a16:creationId xmlns:a16="http://schemas.microsoft.com/office/drawing/2014/main" id="{47A0D7AD-7922-4C30-8597-F29FB8FCA5F7}"/>
              </a:ext>
            </a:extLst>
          </p:cNvPr>
          <p:cNvPicPr/>
          <p:nvPr/>
        </p:nvPicPr>
        <p:blipFill>
          <a:blip r:embed="rId3"/>
          <a:stretch>
            <a:fillRect/>
          </a:stretch>
        </p:blipFill>
        <p:spPr>
          <a:xfrm>
            <a:off x="3657600" y="3642042"/>
            <a:ext cx="2533015" cy="2941320"/>
          </a:xfrm>
          <a:prstGeom prst="rect">
            <a:avLst/>
          </a:prstGeom>
        </p:spPr>
      </p:pic>
    </p:spTree>
    <p:custDataLst>
      <p:tags r:id="rId1"/>
    </p:custDataLst>
    <p:extLst>
      <p:ext uri="{BB962C8B-B14F-4D97-AF65-F5344CB8AC3E}">
        <p14:creationId xmlns:p14="http://schemas.microsoft.com/office/powerpoint/2010/main" val="6988786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34507-0793-449D-A690-BB6A56F7086D}"/>
              </a:ext>
            </a:extLst>
          </p:cNvPr>
          <p:cNvSpPr>
            <a:spLocks noGrp="1"/>
          </p:cNvSpPr>
          <p:nvPr>
            <p:ph type="title"/>
          </p:nvPr>
        </p:nvSpPr>
        <p:spPr/>
        <p:txBody>
          <a:bodyPr/>
          <a:lstStyle/>
          <a:p>
            <a:r>
              <a:rPr lang="en-US" dirty="0"/>
              <a:t>Boiler Hydronic Systems (2)</a:t>
            </a:r>
          </a:p>
        </p:txBody>
      </p:sp>
      <p:sp>
        <p:nvSpPr>
          <p:cNvPr id="3" name="Content Placeholder 2">
            <a:extLst>
              <a:ext uri="{FF2B5EF4-FFF2-40B4-BE49-F238E27FC236}">
                <a16:creationId xmlns:a16="http://schemas.microsoft.com/office/drawing/2014/main" id="{18B9A79D-96A6-48CA-A13C-B4A7A0C7B9F5}"/>
              </a:ext>
            </a:extLst>
          </p:cNvPr>
          <p:cNvSpPr>
            <a:spLocks noGrp="1"/>
          </p:cNvSpPr>
          <p:nvPr>
            <p:ph idx="1"/>
          </p:nvPr>
        </p:nvSpPr>
        <p:spPr>
          <a:xfrm>
            <a:off x="457200" y="1600200"/>
            <a:ext cx="8229600" cy="2362199"/>
          </a:xfrm>
        </p:spPr>
        <p:txBody>
          <a:bodyPr>
            <a:normAutofit fontScale="77500" lnSpcReduction="20000"/>
          </a:bodyPr>
          <a:lstStyle/>
          <a:p>
            <a:pPr lvl="0"/>
            <a:r>
              <a:rPr lang="en-US" dirty="0">
                <a:solidFill>
                  <a:srgbClr val="FFFF00"/>
                </a:solidFill>
              </a:rPr>
              <a:t>Inspect water circulating pump looking for signs of leaks or excessive vibrations.</a:t>
            </a:r>
          </a:p>
          <a:p>
            <a:pPr marL="0" lvl="0" indent="0">
              <a:buNone/>
            </a:pPr>
            <a:r>
              <a:rPr lang="en-US" i="1" dirty="0">
                <a:solidFill>
                  <a:srgbClr val="FFFF00"/>
                </a:solidFill>
              </a:rPr>
              <a:t>Note: Air in the system may cause a centrifugal pump to “lose prime” (have not water going in) and to cavitate and quit circulating water. In a worst case it will destroy the pump because the water going through the pump cools down the bearings. </a:t>
            </a:r>
            <a:endParaRPr lang="en-US" dirty="0">
              <a:solidFill>
                <a:srgbClr val="FFFF00"/>
              </a:solidFill>
            </a:endParaRPr>
          </a:p>
        </p:txBody>
      </p:sp>
      <p:pic>
        <p:nvPicPr>
          <p:cNvPr id="6" name="Picture 5">
            <a:extLst>
              <a:ext uri="{FF2B5EF4-FFF2-40B4-BE49-F238E27FC236}">
                <a16:creationId xmlns:a16="http://schemas.microsoft.com/office/drawing/2014/main" id="{EAE3B379-ED36-41BB-B594-6F2D7E2F5932}"/>
              </a:ext>
            </a:extLst>
          </p:cNvPr>
          <p:cNvPicPr/>
          <p:nvPr/>
        </p:nvPicPr>
        <p:blipFill rotWithShape="1">
          <a:blip r:embed="rId3"/>
          <a:srcRect l="3708" t="-2" r="-126" b="-525"/>
          <a:stretch/>
        </p:blipFill>
        <p:spPr bwMode="auto">
          <a:xfrm>
            <a:off x="2514600" y="3971452"/>
            <a:ext cx="4038600" cy="261191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122188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34507-0793-449D-A690-BB6A56F7086D}"/>
              </a:ext>
            </a:extLst>
          </p:cNvPr>
          <p:cNvSpPr>
            <a:spLocks noGrp="1"/>
          </p:cNvSpPr>
          <p:nvPr>
            <p:ph type="title"/>
          </p:nvPr>
        </p:nvSpPr>
        <p:spPr/>
        <p:txBody>
          <a:bodyPr/>
          <a:lstStyle/>
          <a:p>
            <a:r>
              <a:rPr lang="en-US" dirty="0"/>
              <a:t>Boiler Hydronic Systems (3)</a:t>
            </a:r>
          </a:p>
        </p:txBody>
      </p:sp>
      <p:sp>
        <p:nvSpPr>
          <p:cNvPr id="3" name="Content Placeholder 2">
            <a:extLst>
              <a:ext uri="{FF2B5EF4-FFF2-40B4-BE49-F238E27FC236}">
                <a16:creationId xmlns:a16="http://schemas.microsoft.com/office/drawing/2014/main" id="{18B9A79D-96A6-48CA-A13C-B4A7A0C7B9F5}"/>
              </a:ext>
            </a:extLst>
          </p:cNvPr>
          <p:cNvSpPr>
            <a:spLocks noGrp="1"/>
          </p:cNvSpPr>
          <p:nvPr>
            <p:ph idx="1"/>
          </p:nvPr>
        </p:nvSpPr>
        <p:spPr>
          <a:xfrm>
            <a:off x="381000" y="1446092"/>
            <a:ext cx="8229600" cy="2895600"/>
          </a:xfrm>
        </p:spPr>
        <p:txBody>
          <a:bodyPr>
            <a:normAutofit fontScale="70000" lnSpcReduction="20000"/>
          </a:bodyPr>
          <a:lstStyle/>
          <a:p>
            <a:pPr lvl="0"/>
            <a:r>
              <a:rPr lang="en-US" dirty="0">
                <a:solidFill>
                  <a:srgbClr val="FFFF00"/>
                </a:solidFill>
              </a:rPr>
              <a:t>Measure temperature differential between the boiler water entering the system and the water returning from the system and record it in the records.</a:t>
            </a:r>
          </a:p>
          <a:p>
            <a:pPr lvl="0"/>
            <a:r>
              <a:rPr lang="en-US" dirty="0">
                <a:solidFill>
                  <a:srgbClr val="FFFF00"/>
                </a:solidFill>
              </a:rPr>
              <a:t>Measure the pressure of the water entering the system and the water returning from the system. Then calculate the system pressure drop and record it in the records. </a:t>
            </a:r>
            <a:r>
              <a:rPr lang="en-US" i="1" dirty="0">
                <a:solidFill>
                  <a:srgbClr val="FFFF00"/>
                </a:solidFill>
              </a:rPr>
              <a:t>Note: auto vents are not used on systems with air cushion tanks, an air separator removes the air from the water and allows it to go up into the sealed tank where water can expand as it is heated. </a:t>
            </a:r>
            <a:endParaRPr lang="en-US" dirty="0">
              <a:solidFill>
                <a:srgbClr val="FFFF00"/>
              </a:solidFill>
            </a:endParaRPr>
          </a:p>
        </p:txBody>
      </p:sp>
      <p:pic>
        <p:nvPicPr>
          <p:cNvPr id="5" name="Picture 4">
            <a:extLst>
              <a:ext uri="{FF2B5EF4-FFF2-40B4-BE49-F238E27FC236}">
                <a16:creationId xmlns:a16="http://schemas.microsoft.com/office/drawing/2014/main" id="{468CCCFA-8C13-4768-9373-918144BFF7A8}"/>
              </a:ext>
            </a:extLst>
          </p:cNvPr>
          <p:cNvPicPr/>
          <p:nvPr/>
        </p:nvPicPr>
        <p:blipFill>
          <a:blip r:embed="rId3"/>
          <a:stretch>
            <a:fillRect/>
          </a:stretch>
        </p:blipFill>
        <p:spPr>
          <a:xfrm>
            <a:off x="1905000" y="4030466"/>
            <a:ext cx="5562600" cy="2751334"/>
          </a:xfrm>
          <a:prstGeom prst="rect">
            <a:avLst/>
          </a:prstGeom>
        </p:spPr>
      </p:pic>
      <p:sp>
        <p:nvSpPr>
          <p:cNvPr id="4" name="Oval 3">
            <a:extLst>
              <a:ext uri="{FF2B5EF4-FFF2-40B4-BE49-F238E27FC236}">
                <a16:creationId xmlns:a16="http://schemas.microsoft.com/office/drawing/2014/main" id="{F6F6393E-FFBA-4C72-8537-7954015749EB}"/>
              </a:ext>
            </a:extLst>
          </p:cNvPr>
          <p:cNvSpPr/>
          <p:nvPr/>
        </p:nvSpPr>
        <p:spPr>
          <a:xfrm>
            <a:off x="4038600" y="4647346"/>
            <a:ext cx="914400" cy="9144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3018591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34507-0793-449D-A690-BB6A56F7086D}"/>
              </a:ext>
            </a:extLst>
          </p:cNvPr>
          <p:cNvSpPr>
            <a:spLocks noGrp="1"/>
          </p:cNvSpPr>
          <p:nvPr>
            <p:ph type="title"/>
          </p:nvPr>
        </p:nvSpPr>
        <p:spPr/>
        <p:txBody>
          <a:bodyPr/>
          <a:lstStyle/>
          <a:p>
            <a:r>
              <a:rPr lang="en-US" dirty="0"/>
              <a:t>Boiler Hydronic Systems (3)</a:t>
            </a:r>
          </a:p>
        </p:txBody>
      </p:sp>
      <p:sp>
        <p:nvSpPr>
          <p:cNvPr id="3" name="Content Placeholder 2">
            <a:extLst>
              <a:ext uri="{FF2B5EF4-FFF2-40B4-BE49-F238E27FC236}">
                <a16:creationId xmlns:a16="http://schemas.microsoft.com/office/drawing/2014/main" id="{18B9A79D-96A6-48CA-A13C-B4A7A0C7B9F5}"/>
              </a:ext>
            </a:extLst>
          </p:cNvPr>
          <p:cNvSpPr>
            <a:spLocks noGrp="1"/>
          </p:cNvSpPr>
          <p:nvPr>
            <p:ph idx="1"/>
          </p:nvPr>
        </p:nvSpPr>
        <p:spPr>
          <a:xfrm>
            <a:off x="381000" y="1446092"/>
            <a:ext cx="8229600" cy="2895600"/>
          </a:xfrm>
        </p:spPr>
        <p:txBody>
          <a:bodyPr>
            <a:normAutofit fontScale="70000" lnSpcReduction="20000"/>
          </a:bodyPr>
          <a:lstStyle/>
          <a:p>
            <a:pPr lvl="0"/>
            <a:r>
              <a:rPr lang="en-US" dirty="0">
                <a:solidFill>
                  <a:srgbClr val="FFFF00"/>
                </a:solidFill>
              </a:rPr>
              <a:t>Measure temperature differential between the boiler water entering the system and the water returning from the system and record it in the records.</a:t>
            </a:r>
          </a:p>
          <a:p>
            <a:pPr lvl="0"/>
            <a:r>
              <a:rPr lang="en-US" dirty="0">
                <a:solidFill>
                  <a:srgbClr val="FFFF00"/>
                </a:solidFill>
              </a:rPr>
              <a:t>Measure the pressure of the water entering the system and the water returning from the system. Then calculate the system pressure drop and record it in the records. </a:t>
            </a:r>
            <a:r>
              <a:rPr lang="en-US" i="1" dirty="0">
                <a:solidFill>
                  <a:srgbClr val="FFFF00"/>
                </a:solidFill>
              </a:rPr>
              <a:t>Note: auto vents are not used on systems with air cushion tanks, an air separator removes the air from the water and allows it to go up into the sealed tank where water can expand as it is heated. </a:t>
            </a:r>
            <a:endParaRPr lang="en-US" dirty="0">
              <a:solidFill>
                <a:srgbClr val="FFFF00"/>
              </a:solidFill>
            </a:endParaRPr>
          </a:p>
        </p:txBody>
      </p:sp>
      <p:pic>
        <p:nvPicPr>
          <p:cNvPr id="5" name="Picture 4">
            <a:extLst>
              <a:ext uri="{FF2B5EF4-FFF2-40B4-BE49-F238E27FC236}">
                <a16:creationId xmlns:a16="http://schemas.microsoft.com/office/drawing/2014/main" id="{468CCCFA-8C13-4768-9373-918144BFF7A8}"/>
              </a:ext>
            </a:extLst>
          </p:cNvPr>
          <p:cNvPicPr/>
          <p:nvPr/>
        </p:nvPicPr>
        <p:blipFill>
          <a:blip r:embed="rId3"/>
          <a:stretch>
            <a:fillRect/>
          </a:stretch>
        </p:blipFill>
        <p:spPr>
          <a:xfrm>
            <a:off x="1905000" y="4030466"/>
            <a:ext cx="5562600" cy="2751334"/>
          </a:xfrm>
          <a:prstGeom prst="rect">
            <a:avLst/>
          </a:prstGeom>
        </p:spPr>
      </p:pic>
      <p:sp>
        <p:nvSpPr>
          <p:cNvPr id="4" name="Oval 3">
            <a:extLst>
              <a:ext uri="{FF2B5EF4-FFF2-40B4-BE49-F238E27FC236}">
                <a16:creationId xmlns:a16="http://schemas.microsoft.com/office/drawing/2014/main" id="{F6F6393E-FFBA-4C72-8537-7954015749EB}"/>
              </a:ext>
            </a:extLst>
          </p:cNvPr>
          <p:cNvSpPr/>
          <p:nvPr/>
        </p:nvSpPr>
        <p:spPr>
          <a:xfrm>
            <a:off x="4038600" y="4647346"/>
            <a:ext cx="914400" cy="9144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7791765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a:xfrm>
            <a:off x="457200" y="1600200"/>
            <a:ext cx="8229600" cy="5105400"/>
          </a:xfrm>
        </p:spPr>
        <p:txBody>
          <a:bodyPr>
            <a:normAutofit lnSpcReduction="10000"/>
          </a:bodyPr>
          <a:lstStyle/>
          <a:p>
            <a:r>
              <a:rPr lang="en-US" dirty="0">
                <a:solidFill>
                  <a:srgbClr val="FFFF00"/>
                </a:solidFill>
              </a:rPr>
              <a:t>You should now be able to explain why a capacitor that has changed shape needs to be changed.</a:t>
            </a:r>
          </a:p>
          <a:p>
            <a:r>
              <a:rPr lang="en-US" dirty="0">
                <a:solidFill>
                  <a:srgbClr val="FFFF00"/>
                </a:solidFill>
              </a:rPr>
              <a:t>You should now be able to identify slime on an evaporator coil.</a:t>
            </a:r>
          </a:p>
          <a:p>
            <a:r>
              <a:rPr lang="en-US" dirty="0">
                <a:solidFill>
                  <a:srgbClr val="FFFF00"/>
                </a:solidFill>
              </a:rPr>
              <a:t>You should now be able to identify safety controls.</a:t>
            </a:r>
          </a:p>
          <a:p>
            <a:r>
              <a:rPr lang="en-US" dirty="0">
                <a:solidFill>
                  <a:srgbClr val="FFFF00"/>
                </a:solidFill>
              </a:rPr>
              <a:t>You should now be able to explain what needs to be inspected in a hydronic system inspection.</a:t>
            </a:r>
          </a:p>
          <a:p>
            <a:pPr marL="0" inden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Fan Coil Unit (1)</a:t>
            </a:r>
          </a:p>
        </p:txBody>
      </p:sp>
      <p:sp>
        <p:nvSpPr>
          <p:cNvPr id="5" name="Content Placeholder 2">
            <a:extLst>
              <a:ext uri="{FF2B5EF4-FFF2-40B4-BE49-F238E27FC236}">
                <a16:creationId xmlns:a16="http://schemas.microsoft.com/office/drawing/2014/main" id="{6A016B11-A8F5-4450-849A-1FDEE8675CD3}"/>
              </a:ext>
            </a:extLst>
          </p:cNvPr>
          <p:cNvSpPr>
            <a:spLocks noGrp="1"/>
          </p:cNvSpPr>
          <p:nvPr>
            <p:ph idx="1"/>
          </p:nvPr>
        </p:nvSpPr>
        <p:spPr>
          <a:xfrm>
            <a:off x="381000" y="1391200"/>
            <a:ext cx="8229600" cy="5181600"/>
          </a:xfrm>
        </p:spPr>
        <p:txBody>
          <a:bodyPr>
            <a:normAutofit fontScale="85000" lnSpcReduction="20000"/>
          </a:bodyPr>
          <a:lstStyle/>
          <a:p>
            <a:pPr marL="0" indent="0">
              <a:buNone/>
            </a:pPr>
            <a:r>
              <a:rPr lang="en-US" dirty="0">
                <a:solidFill>
                  <a:srgbClr val="FFFF00"/>
                </a:solidFill>
              </a:rPr>
              <a:t>Inspect the cabinets for required clearance and damage. Make sure they are correctly assembled and do not leak air:  </a:t>
            </a:r>
          </a:p>
          <a:p>
            <a:pPr lvl="0"/>
            <a:r>
              <a:rPr lang="en-US" dirty="0">
                <a:solidFill>
                  <a:srgbClr val="FFFF00"/>
                </a:solidFill>
              </a:rPr>
              <a:t>Inspect electrical disconnect box to make sure fuse/breaker size are correct(if applicable) and connections are tight.</a:t>
            </a:r>
          </a:p>
          <a:p>
            <a:pPr lvl="0"/>
            <a:r>
              <a:rPr lang="en-US" dirty="0">
                <a:solidFill>
                  <a:srgbClr val="FFFF00"/>
                </a:solidFill>
              </a:rPr>
              <a:t>Ensure the cabinet is properly grounded.</a:t>
            </a:r>
          </a:p>
          <a:p>
            <a:pPr lvl="0"/>
            <a:r>
              <a:rPr lang="en-US" dirty="0">
                <a:solidFill>
                  <a:srgbClr val="FFFF00"/>
                </a:solidFill>
              </a:rPr>
              <a:t>Measure and record line voltage.</a:t>
            </a:r>
          </a:p>
          <a:p>
            <a:pPr lvl="0"/>
            <a:r>
              <a:rPr lang="en-US" dirty="0">
                <a:solidFill>
                  <a:srgbClr val="FFFF00"/>
                </a:solidFill>
              </a:rPr>
              <a:t>Inspect contactors and relays, record when there are pitted points.</a:t>
            </a:r>
          </a:p>
          <a:p>
            <a:pPr lvl="0"/>
            <a:r>
              <a:rPr lang="en-US" dirty="0">
                <a:solidFill>
                  <a:srgbClr val="FFFF00"/>
                </a:solidFill>
              </a:rPr>
              <a:t>Inspect electrical connections report signs of overheating such as discoloration of wire coating near connections.</a:t>
            </a:r>
          </a:p>
        </p:txBody>
      </p:sp>
    </p:spTree>
    <p:custDataLst>
      <p:tags r:id="rId1"/>
    </p:custDataLst>
    <p:extLst>
      <p:ext uri="{BB962C8B-B14F-4D97-AF65-F5344CB8AC3E}">
        <p14:creationId xmlns:p14="http://schemas.microsoft.com/office/powerpoint/2010/main" val="3955172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Fan Coil Unit (2)</a:t>
            </a:r>
          </a:p>
        </p:txBody>
      </p:sp>
      <p:sp>
        <p:nvSpPr>
          <p:cNvPr id="5" name="Content Placeholder 2">
            <a:extLst>
              <a:ext uri="{FF2B5EF4-FFF2-40B4-BE49-F238E27FC236}">
                <a16:creationId xmlns:a16="http://schemas.microsoft.com/office/drawing/2014/main" id="{6A016B11-A8F5-4450-849A-1FDEE8675CD3}"/>
              </a:ext>
            </a:extLst>
          </p:cNvPr>
          <p:cNvSpPr>
            <a:spLocks noGrp="1"/>
          </p:cNvSpPr>
          <p:nvPr>
            <p:ph idx="1"/>
          </p:nvPr>
        </p:nvSpPr>
        <p:spPr>
          <a:xfrm>
            <a:off x="381000" y="1391200"/>
            <a:ext cx="8229600" cy="5314400"/>
          </a:xfrm>
        </p:spPr>
        <p:txBody>
          <a:bodyPr>
            <a:normAutofit fontScale="85000" lnSpcReduction="20000"/>
          </a:bodyPr>
          <a:lstStyle/>
          <a:p>
            <a:pPr lvl="0"/>
            <a:r>
              <a:rPr lang="en-US" dirty="0">
                <a:solidFill>
                  <a:srgbClr val="FFFF00"/>
                </a:solidFill>
              </a:rPr>
              <a:t>Inspect capacitors, report any signs of damage.  Note: many technicians test the capacitor to verify they are supplying the required microfarads.  </a:t>
            </a:r>
          </a:p>
          <a:p>
            <a:pPr marL="0" indent="0">
              <a:buNone/>
            </a:pPr>
            <a:r>
              <a:rPr lang="en-US" i="1" dirty="0">
                <a:solidFill>
                  <a:srgbClr val="FFFF00"/>
                </a:solidFill>
              </a:rPr>
              <a:t>If a capacitor goes bad there will likely be damage to the motor over time. Thus, changing out bad capacitors before they fail should increase a motor’s life expectancy. </a:t>
            </a:r>
          </a:p>
          <a:p>
            <a:pPr lvl="0"/>
            <a:r>
              <a:rPr lang="en-US" dirty="0">
                <a:solidFill>
                  <a:srgbClr val="FFFF00"/>
                </a:solidFill>
              </a:rPr>
              <a:t>Compare the measured operating motor amperage and voltage to the name plate rating</a:t>
            </a:r>
          </a:p>
          <a:p>
            <a:pPr lvl="0"/>
            <a:r>
              <a:rPr lang="en-US" dirty="0">
                <a:solidFill>
                  <a:srgbClr val="FFFF00"/>
                </a:solidFill>
              </a:rPr>
              <a:t>Verify the variable speed drive is operating properly (if applicable)</a:t>
            </a:r>
          </a:p>
          <a:p>
            <a:pPr lvl="0"/>
            <a:r>
              <a:rPr lang="en-US" dirty="0">
                <a:solidFill>
                  <a:srgbClr val="FFFF00"/>
                </a:solidFill>
              </a:rPr>
              <a:t>Verify proper airflow across the heating/cooling coil.  </a:t>
            </a:r>
          </a:p>
          <a:p>
            <a:pPr lvl="0"/>
            <a:r>
              <a:rPr lang="en-US" dirty="0">
                <a:solidFill>
                  <a:srgbClr val="FFFF00"/>
                </a:solidFill>
              </a:rPr>
              <a:t>Clean coil/heat exchanger as needed and be sure coil cleaner is rated for indoor usage.</a:t>
            </a:r>
          </a:p>
          <a:p>
            <a:pPr marL="0" indent="0">
              <a:buNone/>
            </a:pPr>
            <a:endParaRPr lang="en-US" dirty="0">
              <a:solidFill>
                <a:srgbClr val="FFFF00"/>
              </a:solidFill>
            </a:endParaRPr>
          </a:p>
          <a:p>
            <a:pPr lvl="0"/>
            <a:endParaRPr lang="en-US" dirty="0">
              <a:solidFill>
                <a:srgbClr val="FFFF00"/>
              </a:solidFill>
            </a:endParaRPr>
          </a:p>
        </p:txBody>
      </p:sp>
    </p:spTree>
    <p:custDataLst>
      <p:tags r:id="rId1"/>
    </p:custDataLst>
    <p:extLst>
      <p:ext uri="{BB962C8B-B14F-4D97-AF65-F5344CB8AC3E}">
        <p14:creationId xmlns:p14="http://schemas.microsoft.com/office/powerpoint/2010/main" val="2892839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Fan Coil Unit (3)</a:t>
            </a:r>
          </a:p>
        </p:txBody>
      </p:sp>
      <p:sp>
        <p:nvSpPr>
          <p:cNvPr id="5" name="Content Placeholder 2">
            <a:extLst>
              <a:ext uri="{FF2B5EF4-FFF2-40B4-BE49-F238E27FC236}">
                <a16:creationId xmlns:a16="http://schemas.microsoft.com/office/drawing/2014/main" id="{6A016B11-A8F5-4450-849A-1FDEE8675CD3}"/>
              </a:ext>
            </a:extLst>
          </p:cNvPr>
          <p:cNvSpPr>
            <a:spLocks noGrp="1"/>
          </p:cNvSpPr>
          <p:nvPr>
            <p:ph idx="1"/>
          </p:nvPr>
        </p:nvSpPr>
        <p:spPr>
          <a:xfrm>
            <a:off x="381000" y="1391200"/>
            <a:ext cx="8229600" cy="5009600"/>
          </a:xfrm>
        </p:spPr>
        <p:txBody>
          <a:bodyPr>
            <a:normAutofit fontScale="92500" lnSpcReduction="10000"/>
          </a:bodyPr>
          <a:lstStyle/>
          <a:p>
            <a:pPr lvl="0"/>
            <a:r>
              <a:rPr lang="en-US" dirty="0">
                <a:solidFill>
                  <a:srgbClr val="FFFF00"/>
                </a:solidFill>
              </a:rPr>
              <a:t>Inspect belts and pulleys for wear, and proper operation Adjust/replace as needed.</a:t>
            </a:r>
          </a:p>
          <a:p>
            <a:pPr lvl="0"/>
            <a:r>
              <a:rPr lang="en-US" dirty="0">
                <a:solidFill>
                  <a:srgbClr val="FFFF00"/>
                </a:solidFill>
              </a:rPr>
              <a:t>Verify fan blade is tightly connected to the shaft.</a:t>
            </a:r>
          </a:p>
          <a:p>
            <a:pPr lvl="0"/>
            <a:r>
              <a:rPr lang="en-US" dirty="0">
                <a:solidFill>
                  <a:srgbClr val="FFFF00"/>
                </a:solidFill>
              </a:rPr>
              <a:t>Confirm fan pulley is tightly connected to the shaft and inspect for free operation. Grease/oil as required.</a:t>
            </a:r>
          </a:p>
          <a:p>
            <a:pPr lvl="0"/>
            <a:r>
              <a:rPr lang="en-US" dirty="0">
                <a:solidFill>
                  <a:srgbClr val="FFFF00"/>
                </a:solidFill>
              </a:rPr>
              <a:t>Inspect coil, fittings and components clean coil and repair fins as needed.</a:t>
            </a:r>
          </a:p>
          <a:p>
            <a:pPr lvl="0"/>
            <a:r>
              <a:rPr lang="en-US" dirty="0">
                <a:solidFill>
                  <a:srgbClr val="FFFF00"/>
                </a:solidFill>
              </a:rPr>
              <a:t>Measure and record temperatures on both sides of the heat exchanger.</a:t>
            </a:r>
          </a:p>
          <a:p>
            <a:pPr marL="0" indent="0">
              <a:buNone/>
            </a:pPr>
            <a:endParaRPr lang="en-US" dirty="0">
              <a:solidFill>
                <a:srgbClr val="FFFF00"/>
              </a:solidFill>
            </a:endParaRPr>
          </a:p>
          <a:p>
            <a:pPr lvl="0"/>
            <a:endParaRPr lang="en-US" dirty="0">
              <a:solidFill>
                <a:srgbClr val="FFFF00"/>
              </a:solidFill>
            </a:endParaRPr>
          </a:p>
        </p:txBody>
      </p:sp>
    </p:spTree>
    <p:custDataLst>
      <p:tags r:id="rId1"/>
    </p:custDataLst>
    <p:extLst>
      <p:ext uri="{BB962C8B-B14F-4D97-AF65-F5344CB8AC3E}">
        <p14:creationId xmlns:p14="http://schemas.microsoft.com/office/powerpoint/2010/main" val="4274364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1A1B6-15CB-4980-B852-571C21BEEFEF}"/>
              </a:ext>
            </a:extLst>
          </p:cNvPr>
          <p:cNvSpPr>
            <a:spLocks noGrp="1"/>
          </p:cNvSpPr>
          <p:nvPr>
            <p:ph type="title"/>
          </p:nvPr>
        </p:nvSpPr>
        <p:spPr/>
        <p:txBody>
          <a:bodyPr/>
          <a:lstStyle/>
          <a:p>
            <a:r>
              <a:rPr lang="en-US" dirty="0"/>
              <a:t>Belt Adjustment</a:t>
            </a:r>
          </a:p>
        </p:txBody>
      </p:sp>
      <mc:AlternateContent xmlns:mc="http://schemas.openxmlformats.org/markup-compatibility/2006" xmlns:p14="http://schemas.microsoft.com/office/powerpoint/2010/main">
        <mc:Choice Requires="p14">
          <p:contentPart p14:bwMode="auto" r:id="rId3">
            <p14:nvContentPartPr>
              <p14:cNvPr id="9" name="Ink 8">
                <a:extLst>
                  <a:ext uri="{FF2B5EF4-FFF2-40B4-BE49-F238E27FC236}">
                    <a16:creationId xmlns:a16="http://schemas.microsoft.com/office/drawing/2014/main" id="{A8128D80-A566-4C98-BD7E-B0DC3A3739BC}"/>
                  </a:ext>
                </a:extLst>
              </p14:cNvPr>
              <p14:cNvContentPartPr/>
              <p14:nvPr/>
            </p14:nvContentPartPr>
            <p14:xfrm>
              <a:off x="4826531" y="2534689"/>
              <a:ext cx="34920" cy="78480"/>
            </p14:xfrm>
          </p:contentPart>
        </mc:Choice>
        <mc:Fallback xmlns="">
          <p:pic>
            <p:nvPicPr>
              <p:cNvPr id="9" name="Ink 8">
                <a:extLst>
                  <a:ext uri="{FF2B5EF4-FFF2-40B4-BE49-F238E27FC236}">
                    <a16:creationId xmlns:a16="http://schemas.microsoft.com/office/drawing/2014/main" id="{A8128D80-A566-4C98-BD7E-B0DC3A3739BC}"/>
                  </a:ext>
                </a:extLst>
              </p:cNvPr>
              <p:cNvPicPr/>
              <p:nvPr/>
            </p:nvPicPr>
            <p:blipFill>
              <a:blip r:embed="rId4"/>
              <a:stretch>
                <a:fillRect/>
              </a:stretch>
            </p:blipFill>
            <p:spPr>
              <a:xfrm>
                <a:off x="4808891" y="2517049"/>
                <a:ext cx="70560" cy="114120"/>
              </a:xfrm>
              <a:prstGeom prst="rect">
                <a:avLst/>
              </a:prstGeom>
            </p:spPr>
          </p:pic>
        </mc:Fallback>
      </mc:AlternateContent>
      <p:pic>
        <p:nvPicPr>
          <p:cNvPr id="10" name="Picture 9">
            <a:extLst>
              <a:ext uri="{FF2B5EF4-FFF2-40B4-BE49-F238E27FC236}">
                <a16:creationId xmlns:a16="http://schemas.microsoft.com/office/drawing/2014/main" id="{21D018F7-4ED5-49FF-B19C-6936BCF4C232}"/>
              </a:ext>
            </a:extLst>
          </p:cNvPr>
          <p:cNvPicPr>
            <a:picLocks noChangeAspect="1"/>
          </p:cNvPicPr>
          <p:nvPr/>
        </p:nvPicPr>
        <p:blipFill>
          <a:blip r:embed="rId5"/>
          <a:stretch>
            <a:fillRect/>
          </a:stretch>
        </p:blipFill>
        <p:spPr>
          <a:xfrm>
            <a:off x="-12826" y="1905000"/>
            <a:ext cx="9144000" cy="4303059"/>
          </a:xfrm>
          <a:prstGeom prst="rect">
            <a:avLst/>
          </a:prstGeom>
        </p:spPr>
      </p:pic>
    </p:spTree>
    <p:custDataLst>
      <p:tags r:id="rId1"/>
    </p:custDataLst>
    <p:extLst>
      <p:ext uri="{BB962C8B-B14F-4D97-AF65-F5344CB8AC3E}">
        <p14:creationId xmlns:p14="http://schemas.microsoft.com/office/powerpoint/2010/main" val="3818678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Fan Coil Unit (4)</a:t>
            </a:r>
          </a:p>
        </p:txBody>
      </p:sp>
      <p:sp>
        <p:nvSpPr>
          <p:cNvPr id="5" name="Content Placeholder 2">
            <a:extLst>
              <a:ext uri="{FF2B5EF4-FFF2-40B4-BE49-F238E27FC236}">
                <a16:creationId xmlns:a16="http://schemas.microsoft.com/office/drawing/2014/main" id="{6A016B11-A8F5-4450-849A-1FDEE8675CD3}"/>
              </a:ext>
            </a:extLst>
          </p:cNvPr>
          <p:cNvSpPr>
            <a:spLocks noGrp="1"/>
          </p:cNvSpPr>
          <p:nvPr>
            <p:ph idx="1"/>
          </p:nvPr>
        </p:nvSpPr>
        <p:spPr>
          <a:xfrm>
            <a:off x="381000" y="1391200"/>
            <a:ext cx="8229600" cy="5009600"/>
          </a:xfrm>
        </p:spPr>
        <p:txBody>
          <a:bodyPr>
            <a:normAutofit/>
          </a:bodyPr>
          <a:lstStyle/>
          <a:p>
            <a:pPr lvl="0"/>
            <a:r>
              <a:rPr lang="en-US" dirty="0">
                <a:solidFill>
                  <a:srgbClr val="FFFF00"/>
                </a:solidFill>
              </a:rPr>
              <a:t>Inspect piping insulation report damage areas.</a:t>
            </a:r>
          </a:p>
          <a:p>
            <a:pPr lvl="0"/>
            <a:r>
              <a:rPr lang="en-US" dirty="0">
                <a:solidFill>
                  <a:srgbClr val="FFFF00"/>
                </a:solidFill>
              </a:rPr>
              <a:t>Inspect condensate drain and make sure it is installed and operating properly clean as needed.</a:t>
            </a:r>
          </a:p>
          <a:p>
            <a:pPr lvl="0"/>
            <a:r>
              <a:rPr lang="en-US" dirty="0">
                <a:solidFill>
                  <a:srgbClr val="FFFF00"/>
                </a:solidFill>
              </a:rPr>
              <a:t>Inspect coil and drain pan for biological growth and clean as needed.</a:t>
            </a:r>
          </a:p>
          <a:p>
            <a:pPr lvl="0"/>
            <a:r>
              <a:rPr lang="en-US" dirty="0">
                <a:solidFill>
                  <a:srgbClr val="FFFF00"/>
                </a:solidFill>
              </a:rPr>
              <a:t>If supplemental heat is present, verify voltage amperage and proper sequence of operation as you would for an electric furnace. </a:t>
            </a:r>
          </a:p>
          <a:p>
            <a:pPr marL="0" indent="0">
              <a:buNone/>
            </a:pPr>
            <a:endParaRPr lang="en-US" dirty="0">
              <a:solidFill>
                <a:srgbClr val="FFFF00"/>
              </a:solidFill>
            </a:endParaRPr>
          </a:p>
          <a:p>
            <a:pPr lvl="0"/>
            <a:endParaRPr lang="en-US" dirty="0">
              <a:solidFill>
                <a:srgbClr val="FFFF00"/>
              </a:solidFill>
            </a:endParaRPr>
          </a:p>
        </p:txBody>
      </p:sp>
    </p:spTree>
    <p:custDataLst>
      <p:tags r:id="rId1"/>
    </p:custDataLst>
    <p:extLst>
      <p:ext uri="{BB962C8B-B14F-4D97-AF65-F5344CB8AC3E}">
        <p14:creationId xmlns:p14="http://schemas.microsoft.com/office/powerpoint/2010/main" val="2064949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Slime Growth On Evaporator Coil</a:t>
            </a:r>
          </a:p>
        </p:txBody>
      </p:sp>
      <p:pic>
        <p:nvPicPr>
          <p:cNvPr id="4" name="Picture 3">
            <a:extLst>
              <a:ext uri="{FF2B5EF4-FFF2-40B4-BE49-F238E27FC236}">
                <a16:creationId xmlns:a16="http://schemas.microsoft.com/office/drawing/2014/main" id="{B6842F61-17F5-4253-8E1F-D0DA64F2ADFF}"/>
              </a:ext>
            </a:extLst>
          </p:cNvPr>
          <p:cNvPicPr/>
          <p:nvPr/>
        </p:nvPicPr>
        <p:blipFill rotWithShape="1">
          <a:blip r:embed="rId3"/>
          <a:srcRect r="23044" b="-212"/>
          <a:stretch/>
        </p:blipFill>
        <p:spPr bwMode="auto">
          <a:xfrm>
            <a:off x="609600" y="1600200"/>
            <a:ext cx="7620000" cy="48006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246543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34507-0793-449D-A690-BB6A56F7086D}"/>
              </a:ext>
            </a:extLst>
          </p:cNvPr>
          <p:cNvSpPr>
            <a:spLocks noGrp="1"/>
          </p:cNvSpPr>
          <p:nvPr>
            <p:ph type="title"/>
          </p:nvPr>
        </p:nvSpPr>
        <p:spPr/>
        <p:txBody>
          <a:bodyPr/>
          <a:lstStyle/>
          <a:p>
            <a:r>
              <a:rPr lang="en-US" dirty="0"/>
              <a:t>Boiler Maintenance Inspection</a:t>
            </a:r>
          </a:p>
        </p:txBody>
      </p:sp>
      <p:sp>
        <p:nvSpPr>
          <p:cNvPr id="3" name="Content Placeholder 2">
            <a:extLst>
              <a:ext uri="{FF2B5EF4-FFF2-40B4-BE49-F238E27FC236}">
                <a16:creationId xmlns:a16="http://schemas.microsoft.com/office/drawing/2014/main" id="{18B9A79D-96A6-48CA-A13C-B4A7A0C7B9F5}"/>
              </a:ext>
            </a:extLst>
          </p:cNvPr>
          <p:cNvSpPr>
            <a:spLocks noGrp="1"/>
          </p:cNvSpPr>
          <p:nvPr>
            <p:ph idx="1"/>
          </p:nvPr>
        </p:nvSpPr>
        <p:spPr/>
        <p:txBody>
          <a:bodyPr/>
          <a:lstStyle/>
          <a:p>
            <a:pPr marL="0" indent="0">
              <a:buNone/>
            </a:pPr>
            <a:r>
              <a:rPr lang="en-US" dirty="0">
                <a:solidFill>
                  <a:srgbClr val="FFFF00"/>
                </a:solidFill>
              </a:rPr>
              <a:t>For boilers will first cover common elements for electric, gas, and oil boilers, and then cover items specific for each type in separate sections. Once again, we start by inspecting the equipment housings for required clearance and for visible damage. Make sure they are correctly assembled and leveled within the OEM’s specifications</a:t>
            </a:r>
            <a:r>
              <a:rPr lang="en-US" dirty="0"/>
              <a:t>. </a:t>
            </a:r>
            <a:endParaRPr lang="en-US" dirty="0">
              <a:solidFill>
                <a:srgbClr val="FFFF00"/>
              </a:solidFill>
            </a:endParaRPr>
          </a:p>
        </p:txBody>
      </p:sp>
    </p:spTree>
    <p:custDataLst>
      <p:tags r:id="rId1"/>
    </p:custDataLst>
    <p:extLst>
      <p:ext uri="{BB962C8B-B14F-4D97-AF65-F5344CB8AC3E}">
        <p14:creationId xmlns:p14="http://schemas.microsoft.com/office/powerpoint/2010/main" val="125809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34507-0793-449D-A690-BB6A56F7086D}"/>
              </a:ext>
            </a:extLst>
          </p:cNvPr>
          <p:cNvSpPr>
            <a:spLocks noGrp="1"/>
          </p:cNvSpPr>
          <p:nvPr>
            <p:ph type="title"/>
          </p:nvPr>
        </p:nvSpPr>
        <p:spPr/>
        <p:txBody>
          <a:bodyPr/>
          <a:lstStyle/>
          <a:p>
            <a:r>
              <a:rPr lang="en-US" dirty="0"/>
              <a:t>Boiler Electrical Inspection (1)</a:t>
            </a:r>
          </a:p>
        </p:txBody>
      </p:sp>
      <p:sp>
        <p:nvSpPr>
          <p:cNvPr id="3" name="Content Placeholder 2">
            <a:extLst>
              <a:ext uri="{FF2B5EF4-FFF2-40B4-BE49-F238E27FC236}">
                <a16:creationId xmlns:a16="http://schemas.microsoft.com/office/drawing/2014/main" id="{18B9A79D-96A6-48CA-A13C-B4A7A0C7B9F5}"/>
              </a:ext>
            </a:extLst>
          </p:cNvPr>
          <p:cNvSpPr>
            <a:spLocks noGrp="1"/>
          </p:cNvSpPr>
          <p:nvPr>
            <p:ph idx="1"/>
          </p:nvPr>
        </p:nvSpPr>
        <p:spPr>
          <a:xfrm>
            <a:off x="457200" y="1600201"/>
            <a:ext cx="8229600" cy="2743200"/>
          </a:xfrm>
        </p:spPr>
        <p:txBody>
          <a:bodyPr>
            <a:normAutofit fontScale="85000" lnSpcReduction="20000"/>
          </a:bodyPr>
          <a:lstStyle/>
          <a:p>
            <a:pPr marL="0" indent="0">
              <a:buNone/>
            </a:pPr>
            <a:r>
              <a:rPr lang="en-US" dirty="0">
                <a:solidFill>
                  <a:srgbClr val="FFFF00"/>
                </a:solidFill>
              </a:rPr>
              <a:t>Check the following electrical system components:  </a:t>
            </a:r>
          </a:p>
          <a:p>
            <a:pPr lvl="0"/>
            <a:r>
              <a:rPr lang="en-US" dirty="0">
                <a:solidFill>
                  <a:srgbClr val="FFFF00"/>
                </a:solidFill>
              </a:rPr>
              <a:t>Inspect electrical disconnect box to make sure fuse/breaker size are correct(if applicable) and connections are tight.</a:t>
            </a:r>
          </a:p>
          <a:p>
            <a:pPr lvl="0"/>
            <a:r>
              <a:rPr lang="en-US" dirty="0">
                <a:solidFill>
                  <a:srgbClr val="FFFF00"/>
                </a:solidFill>
              </a:rPr>
              <a:t>Verify the equipment grounding is correct and tight.</a:t>
            </a:r>
          </a:p>
          <a:p>
            <a:pPr lvl="0"/>
            <a:r>
              <a:rPr lang="en-US" dirty="0">
                <a:solidFill>
                  <a:srgbClr val="FFFF00"/>
                </a:solidFill>
              </a:rPr>
              <a:t>Measure and record Line voltage.</a:t>
            </a:r>
          </a:p>
          <a:p>
            <a:pPr lvl="0"/>
            <a:r>
              <a:rPr lang="en-US" dirty="0">
                <a:solidFill>
                  <a:srgbClr val="FFFF00"/>
                </a:solidFill>
              </a:rPr>
              <a:t>Inspect and test contactors, safety/control devices.</a:t>
            </a:r>
          </a:p>
        </p:txBody>
      </p:sp>
      <p:pic>
        <p:nvPicPr>
          <p:cNvPr id="4" name="Picture 3">
            <a:extLst>
              <a:ext uri="{FF2B5EF4-FFF2-40B4-BE49-F238E27FC236}">
                <a16:creationId xmlns:a16="http://schemas.microsoft.com/office/drawing/2014/main" id="{FEC99F74-71AD-4C51-B5FB-9238B7AD66D8}"/>
              </a:ext>
            </a:extLst>
          </p:cNvPr>
          <p:cNvPicPr/>
          <p:nvPr/>
        </p:nvPicPr>
        <p:blipFill>
          <a:blip r:embed="rId3"/>
          <a:stretch>
            <a:fillRect/>
          </a:stretch>
        </p:blipFill>
        <p:spPr>
          <a:xfrm>
            <a:off x="2057400" y="4525210"/>
            <a:ext cx="3505200" cy="2133599"/>
          </a:xfrm>
          <a:prstGeom prst="rect">
            <a:avLst/>
          </a:prstGeom>
        </p:spPr>
      </p:pic>
    </p:spTree>
    <p:custDataLst>
      <p:tags r:id="rId1"/>
    </p:custDataLst>
    <p:extLst>
      <p:ext uri="{BB962C8B-B14F-4D97-AF65-F5344CB8AC3E}">
        <p14:creationId xmlns:p14="http://schemas.microsoft.com/office/powerpoint/2010/main" val="252844190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SLIDE_COUNT" val="1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2FAC35B-8986-4E2A-B22D-A6158E7B8234}"/>
</file>

<file path=customXml/itemProps2.xml><?xml version="1.0" encoding="utf-8"?>
<ds:datastoreItem xmlns:ds="http://schemas.openxmlformats.org/officeDocument/2006/customXml" ds:itemID="{973E0BCB-8354-49E2-A36A-1692096A1346}"/>
</file>

<file path=customXml/itemProps3.xml><?xml version="1.0" encoding="utf-8"?>
<ds:datastoreItem xmlns:ds="http://schemas.openxmlformats.org/officeDocument/2006/customXml" ds:itemID="{99A82008-EAD0-4ABA-B4F9-A48B5EC68E03}"/>
</file>

<file path=docProps/app.xml><?xml version="1.0" encoding="utf-8"?>
<Properties xmlns="http://schemas.openxmlformats.org/officeDocument/2006/extended-properties" xmlns:vt="http://schemas.openxmlformats.org/officeDocument/2006/docPropsVTypes">
  <Template/>
  <TotalTime>5790</TotalTime>
  <Words>918</Words>
  <Application>Microsoft Office PowerPoint</Application>
  <PresentationFormat>On-screen Show (4:3)</PresentationFormat>
  <Paragraphs>60</Paragraphs>
  <Slides>15</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Office Theme</vt:lpstr>
      <vt:lpstr> Technician’s First Guide and Workbook Section 20: Maintenance Inspection Basics (4)  </vt:lpstr>
      <vt:lpstr>Fan Coil Unit (1)</vt:lpstr>
      <vt:lpstr>Fan Coil Unit (2)</vt:lpstr>
      <vt:lpstr>Fan Coil Unit (3)</vt:lpstr>
      <vt:lpstr>Belt Adjustment</vt:lpstr>
      <vt:lpstr>Fan Coil Unit (4)</vt:lpstr>
      <vt:lpstr>Slime Growth On Evaporator Coil</vt:lpstr>
      <vt:lpstr>Boiler Maintenance Inspection</vt:lpstr>
      <vt:lpstr>Boiler Electrical Inspection (1)</vt:lpstr>
      <vt:lpstr>Boiler Electrical Inspection (2)</vt:lpstr>
      <vt:lpstr>Boiler Hydronic Systems (1)</vt:lpstr>
      <vt:lpstr>Boiler Hydronic Systems (2)</vt:lpstr>
      <vt:lpstr>Boiler Hydronic Systems (3)</vt:lpstr>
      <vt:lpstr>Boiler Hydronic Systems (3)</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727</cp:revision>
  <dcterms:created xsi:type="dcterms:W3CDTF">2013-05-23T13:04:32Z</dcterms:created>
  <dcterms:modified xsi:type="dcterms:W3CDTF">2019-07-11T15:37:32Z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E79CFC1B-B7D7-49C5-8E27-5BAC1809B770</vt:lpwstr>
  </property>
  <property fmtid="{D5CDD505-2E9C-101B-9397-08002B2CF9AE}" pid="6" name="ArticulateProjectFull">
    <vt:lpwstr>C:\Users\Don\Desktop\Technicians First Guide and Workbook\Power Points\Section 21 Tech First .ppta</vt:lpwstr>
  </property>
  <property fmtid="{D5CDD505-2E9C-101B-9397-08002B2CF9AE}" pid="7" name="ContentTypeId">
    <vt:lpwstr>0x0101009FB28C60A0AAC744A39BD09724F90806</vt:lpwstr>
  </property>
</Properties>
</file>