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1.xml" ContentType="application/vnd.openxmlformats-officedocument.presentationml.tags+xml"/>
  <Override PartName="/ppt/tags/tag15.xml" ContentType="application/vnd.openxmlformats-officedocument.presentationml.tags+xml"/>
  <Override PartName="/ppt/tags/tag19.xml" ContentType="application/vnd.openxmlformats-officedocument.presentationml.tags+xml"/>
  <Override PartName="/ppt/tags/tag18.xml" ContentType="application/vnd.openxmlformats-officedocument.presentationml.tags+xml"/>
  <Override PartName="/ppt/tags/tag12.xml" ContentType="application/vnd.openxmlformats-officedocument.presentationml.tags+xml"/>
  <Override PartName="/ppt/tags/tag7.xml" ContentType="application/vnd.openxmlformats-officedocument.presentationml.tags+xml"/>
  <Override PartName="/ppt/tags/tag20.xml" ContentType="application/vnd.openxmlformats-officedocument.presentationml.tags+xml"/>
  <Override PartName="/ppt/tags/tag17.xml" ContentType="application/vnd.openxmlformats-officedocument.presentationml.tags+xml"/>
  <Override PartName="/ppt/tags/tag21.xml" ContentType="application/vnd.openxmlformats-officedocument.presentationml.tags+xml"/>
  <Override PartName="/ppt/tags/tag10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1"/>
  </p:notesMasterIdLst>
  <p:sldIdLst>
    <p:sldId id="316" r:id="rId2"/>
    <p:sldId id="318" r:id="rId3"/>
    <p:sldId id="319" r:id="rId4"/>
    <p:sldId id="347" r:id="rId5"/>
    <p:sldId id="348" r:id="rId6"/>
    <p:sldId id="349" r:id="rId7"/>
    <p:sldId id="350" r:id="rId8"/>
    <p:sldId id="351" r:id="rId9"/>
    <p:sldId id="352" r:id="rId10"/>
    <p:sldId id="356" r:id="rId11"/>
    <p:sldId id="353" r:id="rId12"/>
    <p:sldId id="345" r:id="rId13"/>
    <p:sldId id="354" r:id="rId14"/>
    <p:sldId id="355" r:id="rId15"/>
    <p:sldId id="357" r:id="rId16"/>
    <p:sldId id="358" r:id="rId17"/>
    <p:sldId id="359" r:id="rId18"/>
    <p:sldId id="360" r:id="rId19"/>
    <p:sldId id="346" r:id="rId20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CC"/>
    <a:srgbClr val="002F99"/>
    <a:srgbClr val="293C99"/>
    <a:srgbClr val="0033CC"/>
    <a:srgbClr val="0000FF"/>
    <a:srgbClr val="CEB33E"/>
    <a:srgbClr val="3F3F3F"/>
    <a:srgbClr val="CC9900"/>
    <a:srgbClr val="D6367B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0" autoAdjust="0"/>
    <p:restoredTop sz="94660"/>
  </p:normalViewPr>
  <p:slideViewPr>
    <p:cSldViewPr>
      <p:cViewPr varScale="1">
        <p:scale>
          <a:sx n="104" d="100"/>
          <a:sy n="104" d="100"/>
        </p:scale>
        <p:origin x="126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90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64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21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62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83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58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9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01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83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62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5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46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48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6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1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2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8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05400"/>
            <a:ext cx="9144000" cy="60960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Technician’s First Guide and Workbook</a:t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Section 2: Refrigeration Cycle </a:t>
            </a:r>
            <a:br>
              <a:rPr lang="en-US" dirty="0">
                <a:solidFill>
                  <a:srgbClr val="FF00FF"/>
                </a:solidFill>
              </a:rPr>
            </a:br>
            <a:br>
              <a:rPr lang="en-US" dirty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Supply Airflow In The HVAC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5410200" y="1451629"/>
            <a:ext cx="1289058" cy="1050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6AB06-9119-4AE2-A122-FE134DD98848}"/>
              </a:ext>
            </a:extLst>
          </p:cNvPr>
          <p:cNvSpPr txBox="1"/>
          <p:nvPr/>
        </p:nvSpPr>
        <p:spPr>
          <a:xfrm>
            <a:off x="7162800" y="2148304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50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EAC5B3-6783-46E7-B888-FA8EA463F8DC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3B8FBC-831A-4364-8B09-FB9DBA6A7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D15555-B57A-4BC5-992E-A81C3C0D7CCD}"/>
              </a:ext>
            </a:extLst>
          </p:cNvPr>
          <p:cNvCxnSpPr>
            <a:cxnSpLocks/>
          </p:cNvCxnSpPr>
          <p:nvPr/>
        </p:nvCxnSpPr>
        <p:spPr>
          <a:xfrm flipH="1" flipV="1">
            <a:off x="6054729" y="2286000"/>
            <a:ext cx="1154352" cy="25023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88450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Compressor Suction or Low-Pressure side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2666999" y="2057400"/>
            <a:ext cx="1371601" cy="73444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424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Compressor Suction / Low-Pressure side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B3BFD15-0D7E-4E12-9C1B-7775FF8D9BA4}"/>
              </a:ext>
            </a:extLst>
          </p:cNvPr>
          <p:cNvSpPr/>
          <p:nvPr/>
        </p:nvSpPr>
        <p:spPr>
          <a:xfrm>
            <a:off x="2590800" y="2133600"/>
            <a:ext cx="22098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FFFBE8-910E-4D84-BB65-32476CE32382}"/>
              </a:ext>
            </a:extLst>
          </p:cNvPr>
          <p:cNvSpPr txBox="1"/>
          <p:nvPr/>
        </p:nvSpPr>
        <p:spPr>
          <a:xfrm>
            <a:off x="538930" y="3842891"/>
            <a:ext cx="5938070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Warm/superheated Refrigerant Gas at a Low Pressure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DC30A69-B5E8-480C-80B7-089B49202C62}"/>
              </a:ext>
            </a:extLst>
          </p:cNvPr>
          <p:cNvCxnSpPr>
            <a:cxnSpLocks/>
          </p:cNvCxnSpPr>
          <p:nvPr/>
        </p:nvCxnSpPr>
        <p:spPr>
          <a:xfrm flipV="1">
            <a:off x="4038600" y="2595316"/>
            <a:ext cx="1299411" cy="136309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97B0AD8-BAD3-42E8-A808-BE91E3389E1F}"/>
              </a:ext>
            </a:extLst>
          </p:cNvPr>
          <p:cNvCxnSpPr>
            <a:cxnSpLocks/>
          </p:cNvCxnSpPr>
          <p:nvPr/>
        </p:nvCxnSpPr>
        <p:spPr>
          <a:xfrm flipH="1" flipV="1">
            <a:off x="3124200" y="2358208"/>
            <a:ext cx="914400" cy="161131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937784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47650"/>
            <a:ext cx="9296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Compressor Discharge / High-Pressure side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B3BFD15-0D7E-4E12-9C1B-7775FF8D9BA4}"/>
              </a:ext>
            </a:extLst>
          </p:cNvPr>
          <p:cNvSpPr/>
          <p:nvPr/>
        </p:nvSpPr>
        <p:spPr>
          <a:xfrm>
            <a:off x="838200" y="1676400"/>
            <a:ext cx="22098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9C9C2-9171-4EEE-A8C4-58A31FCFBB33}"/>
              </a:ext>
            </a:extLst>
          </p:cNvPr>
          <p:cNvSpPr txBox="1"/>
          <p:nvPr/>
        </p:nvSpPr>
        <p:spPr>
          <a:xfrm>
            <a:off x="3084914" y="2476500"/>
            <a:ext cx="5601886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    Super Heated </a:t>
            </a:r>
          </a:p>
          <a:p>
            <a:r>
              <a:rPr lang="en-US" sz="3200" b="1" dirty="0">
                <a:solidFill>
                  <a:srgbClr val="00B050"/>
                </a:solidFill>
              </a:rPr>
              <a:t>    High Pressure Refrigerant Gas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5F0BAF-AA96-497F-B015-8384B6E5018D}"/>
              </a:ext>
            </a:extLst>
          </p:cNvPr>
          <p:cNvCxnSpPr>
            <a:cxnSpLocks/>
          </p:cNvCxnSpPr>
          <p:nvPr/>
        </p:nvCxnSpPr>
        <p:spPr>
          <a:xfrm flipH="1" flipV="1">
            <a:off x="2384258" y="2090211"/>
            <a:ext cx="946671" cy="81067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E0DB45-BF50-451A-A7BC-902482954760}"/>
              </a:ext>
            </a:extLst>
          </p:cNvPr>
          <p:cNvCxnSpPr>
            <a:cxnSpLocks/>
          </p:cNvCxnSpPr>
          <p:nvPr/>
        </p:nvCxnSpPr>
        <p:spPr>
          <a:xfrm flipH="1">
            <a:off x="1943101" y="2859331"/>
            <a:ext cx="1387828" cy="16002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19456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47650"/>
            <a:ext cx="9296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Condenser Relatively Warm Outside Air In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B3BFD15-0D7E-4E12-9C1B-7775FF8D9BA4}"/>
              </a:ext>
            </a:extLst>
          </p:cNvPr>
          <p:cNvSpPr/>
          <p:nvPr/>
        </p:nvSpPr>
        <p:spPr>
          <a:xfrm>
            <a:off x="1752600" y="3276600"/>
            <a:ext cx="22098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7F2E5-B7ED-411A-AF2E-8587833E6C8D}"/>
              </a:ext>
            </a:extLst>
          </p:cNvPr>
          <p:cNvSpPr txBox="1"/>
          <p:nvPr/>
        </p:nvSpPr>
        <p:spPr>
          <a:xfrm>
            <a:off x="4170947" y="3722757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95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7061AF7-E917-4019-8AAC-32A7AE54DCA9}"/>
              </a:ext>
            </a:extLst>
          </p:cNvPr>
          <p:cNvCxnSpPr>
            <a:cxnSpLocks/>
          </p:cNvCxnSpPr>
          <p:nvPr/>
        </p:nvCxnSpPr>
        <p:spPr>
          <a:xfrm flipH="1">
            <a:off x="3200400" y="4076700"/>
            <a:ext cx="990600" cy="5644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5882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47650"/>
            <a:ext cx="9296400" cy="1143000"/>
          </a:xfrm>
        </p:spPr>
        <p:txBody>
          <a:bodyPr>
            <a:normAutofit/>
          </a:bodyPr>
          <a:lstStyle/>
          <a:p>
            <a:r>
              <a:rPr lang="en-US" dirty="0"/>
              <a:t>Condenser Hotter Outside Air 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B3BFD15-0D7E-4E12-9C1B-7775FF8D9BA4}"/>
              </a:ext>
            </a:extLst>
          </p:cNvPr>
          <p:cNvSpPr/>
          <p:nvPr/>
        </p:nvSpPr>
        <p:spPr>
          <a:xfrm>
            <a:off x="1676400" y="4948190"/>
            <a:ext cx="22098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7F2E5-B7ED-411A-AF2E-8587833E6C8D}"/>
              </a:ext>
            </a:extLst>
          </p:cNvPr>
          <p:cNvSpPr txBox="1"/>
          <p:nvPr/>
        </p:nvSpPr>
        <p:spPr>
          <a:xfrm>
            <a:off x="3803671" y="5792879"/>
            <a:ext cx="1430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102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EDD8F6-837E-48E7-8660-6B200EAC7713}"/>
              </a:ext>
            </a:extLst>
          </p:cNvPr>
          <p:cNvSpPr/>
          <p:nvPr/>
        </p:nvSpPr>
        <p:spPr>
          <a:xfrm>
            <a:off x="1680323" y="2814668"/>
            <a:ext cx="4914900" cy="184665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Intermediate Temperature Refrigerant as a High Pressure Liquid</a:t>
            </a:r>
          </a:p>
          <a:p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2A1031-3FDB-47EC-81B5-05CDF9E365B9}"/>
              </a:ext>
            </a:extLst>
          </p:cNvPr>
          <p:cNvCxnSpPr>
            <a:cxnSpLocks/>
          </p:cNvCxnSpPr>
          <p:nvPr/>
        </p:nvCxnSpPr>
        <p:spPr>
          <a:xfrm>
            <a:off x="5006228" y="4071226"/>
            <a:ext cx="632572" cy="125251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5FEE96-BFE3-4CB7-B3AF-FBBC6BE6F15B}"/>
              </a:ext>
            </a:extLst>
          </p:cNvPr>
          <p:cNvCxnSpPr>
            <a:cxnSpLocks/>
          </p:cNvCxnSpPr>
          <p:nvPr/>
        </p:nvCxnSpPr>
        <p:spPr>
          <a:xfrm flipH="1">
            <a:off x="3634628" y="4071226"/>
            <a:ext cx="1371600" cy="128502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90322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47650"/>
            <a:ext cx="9296400" cy="1143000"/>
          </a:xfrm>
        </p:spPr>
        <p:txBody>
          <a:bodyPr>
            <a:normAutofit/>
          </a:bodyPr>
          <a:lstStyle/>
          <a:p>
            <a:r>
              <a:rPr lang="en-US" dirty="0"/>
              <a:t>Filter Dryer and Receiver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A283F57-618E-460F-9883-C7CB59CA365B}"/>
              </a:ext>
            </a:extLst>
          </p:cNvPr>
          <p:cNvSpPr/>
          <p:nvPr/>
        </p:nvSpPr>
        <p:spPr>
          <a:xfrm>
            <a:off x="3352800" y="4495800"/>
            <a:ext cx="2514600" cy="1828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2519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DF16-0074-432E-997F-31C9CEE22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47650"/>
            <a:ext cx="9296400" cy="1143000"/>
          </a:xfrm>
        </p:spPr>
        <p:txBody>
          <a:bodyPr>
            <a:normAutofit/>
          </a:bodyPr>
          <a:lstStyle/>
          <a:p>
            <a:r>
              <a:rPr lang="en-US" dirty="0"/>
              <a:t>Expansion Valve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FA341E-8314-4DD2-BC69-21A175CC5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72" y="1485900"/>
            <a:ext cx="8534399" cy="496724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A283F57-618E-460F-9883-C7CB59CA365B}"/>
              </a:ext>
            </a:extLst>
          </p:cNvPr>
          <p:cNvSpPr/>
          <p:nvPr/>
        </p:nvSpPr>
        <p:spPr>
          <a:xfrm>
            <a:off x="4876800" y="4267200"/>
            <a:ext cx="2514600" cy="1828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206082-0BEA-4A69-88AD-171D9C94EB1A}"/>
              </a:ext>
            </a:extLst>
          </p:cNvPr>
          <p:cNvSpPr/>
          <p:nvPr/>
        </p:nvSpPr>
        <p:spPr>
          <a:xfrm>
            <a:off x="457200" y="2753952"/>
            <a:ext cx="4914900" cy="135421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Low Pressure Cold Refrigerant Vapor</a:t>
            </a:r>
          </a:p>
          <a:p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292CCB-E15E-45B3-AB41-50DB28EB3019}"/>
              </a:ext>
            </a:extLst>
          </p:cNvPr>
          <p:cNvCxnSpPr>
            <a:cxnSpLocks/>
          </p:cNvCxnSpPr>
          <p:nvPr/>
        </p:nvCxnSpPr>
        <p:spPr>
          <a:xfrm>
            <a:off x="3733800" y="3577061"/>
            <a:ext cx="2393870" cy="141290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FE17CBB-F884-49AE-8BE3-30F64F4304BF}"/>
              </a:ext>
            </a:extLst>
          </p:cNvPr>
          <p:cNvCxnSpPr>
            <a:cxnSpLocks/>
          </p:cNvCxnSpPr>
          <p:nvPr/>
        </p:nvCxnSpPr>
        <p:spPr>
          <a:xfrm>
            <a:off x="3721768" y="3560745"/>
            <a:ext cx="3288632" cy="1631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38445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2154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Back To Where We Started</a:t>
            </a:r>
            <a:br>
              <a:rPr lang="en-US" sz="3600" dirty="0"/>
            </a:br>
            <a:r>
              <a:rPr lang="en-US" sz="3600" i="1" dirty="0"/>
              <a:t>(Low- Temperature, Low-pressure (cold) Refrigerant)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6773619" y="3276600"/>
            <a:ext cx="609599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6AB06-9119-4AE2-A122-FE134DD98848}"/>
              </a:ext>
            </a:extLst>
          </p:cNvPr>
          <p:cNvSpPr txBox="1"/>
          <p:nvPr/>
        </p:nvSpPr>
        <p:spPr>
          <a:xfrm>
            <a:off x="7162800" y="2766135"/>
            <a:ext cx="1165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40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477791-F9AE-4D25-9493-DEDFF57A7CF8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145B5C-B42A-468B-9AA0-074550670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8544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6602-AA69-42C0-BC84-03D6234C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58B6-1C2A-4A68-8CA7-1B1BE5ADB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You should now know that heat transfers/moves from hot to cold.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explain the air temperature rise at the condenser is based on the refrigerant temperature decrease.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explain the air temperature decrease at the evaporator is based on the refrigerant temperature increase.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draw the basic refrigerant cycle and show where the refrigerant temperatures and pressures increase and decrease and where the air temperatures increase and decrease.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84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E10D4-7BAB-499D-9925-265EF5793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HVACR Refrigerant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786C2-E314-4BF7-8DA0-A8490DF25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830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This Course is designed to get technician’s ready for the field as fast as possible. An understanding of how an HVAC system cycle works is an important basic lesson.  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615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/>
              <a:t>HVACR Basic Refrigerant Cycle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55A187-66CB-4BBB-8915-A8E474ACA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CA75B50-5C33-4EC4-9AC1-3A2AAC35581A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5801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High Pressure Side Red</a:t>
            </a:r>
            <a:br>
              <a:rPr lang="en-US" dirty="0"/>
            </a:br>
            <a:r>
              <a:rPr lang="en-US" sz="3600" i="1" dirty="0"/>
              <a:t>(Generally Outside Components)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D2E2C9-1B4C-4888-9D7F-B6349AE4C90A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F1BED8-2286-4E52-ACD4-F989A3E1D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5231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Low Pressure Side Blue</a:t>
            </a:r>
            <a:br>
              <a:rPr lang="en-US" dirty="0"/>
            </a:br>
            <a:r>
              <a:rPr lang="en-US" sz="3600" i="1" dirty="0"/>
              <a:t>(Generally Inside Components)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200660C-58D2-4F47-98BB-68287FD5254B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1F8B85-17AF-499A-A2C3-E44A7035DE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640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Evaporator</a:t>
            </a:r>
            <a:br>
              <a:rPr lang="en-US" dirty="0"/>
            </a:br>
            <a:r>
              <a:rPr lang="en-US" sz="3600" i="1" dirty="0"/>
              <a:t>(Generally Inside Components)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4953000" y="2133600"/>
            <a:ext cx="2514600" cy="1600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85FBF4-27D3-45F4-8C8E-7F084AE52749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B1FC2B-0D8B-4930-BC18-DD79D75072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388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Low- Temperature, Low-pressure (cold) Refrigerant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6773619" y="3276600"/>
            <a:ext cx="609599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6AB06-9119-4AE2-A122-FE134DD98848}"/>
              </a:ext>
            </a:extLst>
          </p:cNvPr>
          <p:cNvSpPr txBox="1"/>
          <p:nvPr/>
        </p:nvSpPr>
        <p:spPr>
          <a:xfrm>
            <a:off x="7162800" y="2766135"/>
            <a:ext cx="1165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40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477791-F9AE-4D25-9493-DEDFF57A7CF8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145B5C-B42A-468B-9AA0-074550670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150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Return Airflow In The HVAC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5320289" y="3140214"/>
            <a:ext cx="1822458" cy="1447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6AB06-9119-4AE2-A122-FE134DD98848}"/>
              </a:ext>
            </a:extLst>
          </p:cNvPr>
          <p:cNvSpPr txBox="1"/>
          <p:nvPr/>
        </p:nvSpPr>
        <p:spPr>
          <a:xfrm>
            <a:off x="7241771" y="4526594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75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865CCE-DB1C-417D-B3CC-AD1899705C52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3A4551-E3EA-498A-9F70-F0307ABD9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115BA7-1F71-40E1-A9F7-581B7F9A5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815" y="2667000"/>
            <a:ext cx="1462324" cy="58493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44DBE8-AC20-42E2-A901-A46B62CF3ECB}"/>
              </a:ext>
            </a:extLst>
          </p:cNvPr>
          <p:cNvCxnSpPr>
            <a:cxnSpLocks/>
          </p:cNvCxnSpPr>
          <p:nvPr/>
        </p:nvCxnSpPr>
        <p:spPr>
          <a:xfrm flipH="1" flipV="1">
            <a:off x="6400800" y="3251930"/>
            <a:ext cx="917924" cy="16323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466203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9EE91-2CE4-4770-B993-09EEB377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Supply Airflow In The HVAC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51E54-85FD-49D7-8564-F5EBFFD77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417638"/>
            <a:ext cx="8411046" cy="48768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51014D-1582-4FF3-A0B2-D018FD0460F6}"/>
              </a:ext>
            </a:extLst>
          </p:cNvPr>
          <p:cNvSpPr/>
          <p:nvPr/>
        </p:nvSpPr>
        <p:spPr>
          <a:xfrm>
            <a:off x="5410200" y="1451629"/>
            <a:ext cx="1289058" cy="105061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6AB06-9119-4AE2-A122-FE134DD98848}"/>
              </a:ext>
            </a:extLst>
          </p:cNvPr>
          <p:cNvSpPr txBox="1"/>
          <p:nvPr/>
        </p:nvSpPr>
        <p:spPr>
          <a:xfrm>
            <a:off x="7162800" y="2148304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50</a:t>
            </a:r>
            <a:r>
              <a:rPr lang="en-US" sz="4000" b="1" baseline="30000" dirty="0">
                <a:solidFill>
                  <a:srgbClr val="FF0000"/>
                </a:solidFill>
              </a:rPr>
              <a:t>O</a:t>
            </a:r>
            <a:r>
              <a:rPr lang="en-US" sz="40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EAC5B3-6783-46E7-B888-FA8EA463F8DC}"/>
              </a:ext>
            </a:extLst>
          </p:cNvPr>
          <p:cNvSpPr/>
          <p:nvPr/>
        </p:nvSpPr>
        <p:spPr>
          <a:xfrm>
            <a:off x="2285999" y="2667000"/>
            <a:ext cx="799613" cy="584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3B8FBC-831A-4364-8B09-FB9DBA6A7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5613" y="2667000"/>
            <a:ext cx="1462324" cy="58493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D15555-B57A-4BC5-992E-A81C3C0D7CCD}"/>
              </a:ext>
            </a:extLst>
          </p:cNvPr>
          <p:cNvCxnSpPr>
            <a:cxnSpLocks/>
          </p:cNvCxnSpPr>
          <p:nvPr/>
        </p:nvCxnSpPr>
        <p:spPr>
          <a:xfrm flipH="1" flipV="1">
            <a:off x="6054729" y="2286000"/>
            <a:ext cx="1154352" cy="25023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22853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REFERENCE_ID" val="0b2ae246-c608-48c8-b00f-180ba22f995d"/>
  <p:tag name="TAG_BACKING_FORM_KEY" val="197756-c:\users\don\desktop\608 2018\section 1 608 introduction .pptx"/>
  <p:tag name="ARTICULATE_PRESENTER_VERSION" val="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Introduction to EPA 608 Test Course"/>
  <p:tag name="ARTICULATE_META_COURSE_ID" val="2_1_Why_Balance_a_House"/>
  <p:tag name="ARTICULATE_META_NAME_SET" val="True"/>
  <p:tag name="ARTICULATE_SLIDE_COUNT" val="1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23"/>
  <p:tag name="ARTICULATE_AUDIO_RECORDED" val="1"/>
  <p:tag name="ELAPSEDTIME" val="28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NNOTATION_COUNT" val="0"/>
  <p:tag name="AUDIO_ID" val="316"/>
  <p:tag name="ARTICULATE_AUDIO_RECORDED" val="1"/>
  <p:tag name="ELAPSEDTIME" val="8.5"/>
  <p:tag name="ARTICULATE_USED_LAYOUT" val="1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8"/>
  <p:tag name="ARTICULATE_AUDIO_RECORDED" val="1"/>
  <p:tag name="ELAPSEDTIME" val="34.5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19"/>
  <p:tag name="ARTICULATE_AUDIO_RECORDED" val="1"/>
  <p:tag name="ELAPSEDTIME" val="49.8"/>
  <p:tag name="ARTICULATE_USED_LAYOUT" val="2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28C60A0AAC744A39BD09724F90806" ma:contentTypeVersion="12" ma:contentTypeDescription="Create a new document." ma:contentTypeScope="" ma:versionID="72348bdaa130c70725f091d73d89bbf3">
  <xsd:schema xmlns:xsd="http://www.w3.org/2001/XMLSchema" xmlns:xs="http://www.w3.org/2001/XMLSchema" xmlns:p="http://schemas.microsoft.com/office/2006/metadata/properties" xmlns:ns2="e407539f-4a2c-448e-ae4a-4137066021f3" xmlns:ns3="c1421d90-3cd2-4bd2-a4a6-d5d6a3f754b7" targetNamespace="http://schemas.microsoft.com/office/2006/metadata/properties" ma:root="true" ma:fieldsID="a6fff5ec915745db903b9f398fa2ae94" ns2:_="" ns3:_="">
    <xsd:import namespace="e407539f-4a2c-448e-ae4a-4137066021f3"/>
    <xsd:import namespace="c1421d90-3cd2-4bd2-a4a6-d5d6a3f754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7539f-4a2c-448e-ae4a-4137066021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21d90-3cd2-4bd2-a4a6-d5d6a3f754b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9BFAAA-63E3-40C8-A5E4-892479C887C9}"/>
</file>

<file path=customXml/itemProps2.xml><?xml version="1.0" encoding="utf-8"?>
<ds:datastoreItem xmlns:ds="http://schemas.openxmlformats.org/officeDocument/2006/customXml" ds:itemID="{93BA2BE7-342D-4757-BE74-D051160AE56F}"/>
</file>

<file path=customXml/itemProps3.xml><?xml version="1.0" encoding="utf-8"?>
<ds:datastoreItem xmlns:ds="http://schemas.openxmlformats.org/officeDocument/2006/customXml" ds:itemID="{EE9633F1-D063-4685-887E-FADFC8BE835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4823</TotalTime>
  <Words>256</Words>
  <Application>Microsoft Office PowerPoint</Application>
  <PresentationFormat>On-screen Show (4:3)</PresentationFormat>
  <Paragraphs>54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 Technician’s First Guide and Workbook Section 2: Refrigeration Cycle   </vt:lpstr>
      <vt:lpstr>HVACR Refrigerant Cycle</vt:lpstr>
      <vt:lpstr>HVACR Basic Refrigerant Cycle</vt:lpstr>
      <vt:lpstr>High Pressure Side Red (Generally Outside Components)</vt:lpstr>
      <vt:lpstr>Low Pressure Side Blue (Generally Inside Components)</vt:lpstr>
      <vt:lpstr>Evaporator (Generally Inside Components)</vt:lpstr>
      <vt:lpstr>Low- Temperature, Low-pressure (cold) Refrigerant </vt:lpstr>
      <vt:lpstr>Return Airflow In The HVAC System</vt:lpstr>
      <vt:lpstr>Supply Airflow In The HVAC System</vt:lpstr>
      <vt:lpstr>Supply Airflow In The HVAC System</vt:lpstr>
      <vt:lpstr>Compressor Suction or Low-Pressure side</vt:lpstr>
      <vt:lpstr>Compressor Suction / Low-Pressure side</vt:lpstr>
      <vt:lpstr>Compressor Discharge / High-Pressure side</vt:lpstr>
      <vt:lpstr>Condenser Relatively Warm Outside Air In</vt:lpstr>
      <vt:lpstr>Condenser Hotter Outside Air Out</vt:lpstr>
      <vt:lpstr>Filter Dryer and Receiver</vt:lpstr>
      <vt:lpstr>Expansion Valve</vt:lpstr>
      <vt:lpstr>Back To Where We Started (Low- Temperature, Low-pressure (cold) Refrigerant) </vt:lpstr>
      <vt:lpstr>Lessons Learned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590</cp:revision>
  <dcterms:created xsi:type="dcterms:W3CDTF">2013-05-23T13:04:32Z</dcterms:created>
  <dcterms:modified xsi:type="dcterms:W3CDTF">2019-06-05T18:47:42Z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C7FF833D-AD6C-4418-BDAB-013820C8FC50</vt:lpwstr>
  </property>
  <property fmtid="{D5CDD505-2E9C-101B-9397-08002B2CF9AE}" pid="6" name="ArticulateProjectFull">
    <vt:lpwstr>C:\Users\Don\Desktop\Technicians First Guide and Workbook\Power Points\Section 2 Tech First .ppta</vt:lpwstr>
  </property>
  <property fmtid="{D5CDD505-2E9C-101B-9397-08002B2CF9AE}" pid="7" name="ContentTypeId">
    <vt:lpwstr>0x0101009FB28C60A0AAC744A39BD09724F90806</vt:lpwstr>
  </property>
</Properties>
</file>