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3.xml" ContentType="application/vnd.openxmlformats-officedocument.presentationml.notesSlide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tags/tag11.xml" ContentType="application/vnd.openxmlformats-officedocument.presentationml.tags+xml"/>
  <Override PartName="/ppt/tags/tag15.xml" ContentType="application/vnd.openxmlformats-officedocument.presentationml.tags+xml"/>
  <Override PartName="/ppt/tags/tag19.xml" ContentType="application/vnd.openxmlformats-officedocument.presentationml.tags+xml"/>
  <Override PartName="/ppt/tags/tag18.xml" ContentType="application/vnd.openxmlformats-officedocument.presentationml.tags+xml"/>
  <Override PartName="/ppt/tags/tag12.xml" ContentType="application/vnd.openxmlformats-officedocument.presentationml.tags+xml"/>
  <Override PartName="/ppt/tags/tag7.xml" ContentType="application/vnd.openxmlformats-officedocument.presentationml.tags+xml"/>
  <Override PartName="/ppt/tags/tag20.xml" ContentType="application/vnd.openxmlformats-officedocument.presentationml.tags+xml"/>
  <Override PartName="/ppt/tags/tag17.xml" ContentType="application/vnd.openxmlformats-officedocument.presentationml.tags+xml"/>
  <Override PartName="/ppt/tags/tag21.xml" ContentType="application/vnd.openxmlformats-officedocument.presentationml.tags+xml"/>
  <Override PartName="/ppt/tags/tag10.xml" ContentType="application/vnd.openxmlformats-officedocument.presentationml.tag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84" r:id="rId1"/>
  </p:sldMasterIdLst>
  <p:notesMasterIdLst>
    <p:notesMasterId r:id="rId21"/>
  </p:notesMasterIdLst>
  <p:sldIdLst>
    <p:sldId id="316" r:id="rId2"/>
    <p:sldId id="318" r:id="rId3"/>
    <p:sldId id="319" r:id="rId4"/>
    <p:sldId id="347" r:id="rId5"/>
    <p:sldId id="348" r:id="rId6"/>
    <p:sldId id="349" r:id="rId7"/>
    <p:sldId id="350" r:id="rId8"/>
    <p:sldId id="351" r:id="rId9"/>
    <p:sldId id="352" r:id="rId10"/>
    <p:sldId id="356" r:id="rId11"/>
    <p:sldId id="353" r:id="rId12"/>
    <p:sldId id="345" r:id="rId13"/>
    <p:sldId id="354" r:id="rId14"/>
    <p:sldId id="355" r:id="rId15"/>
    <p:sldId id="357" r:id="rId16"/>
    <p:sldId id="358" r:id="rId17"/>
    <p:sldId id="359" r:id="rId18"/>
    <p:sldId id="360" r:id="rId19"/>
    <p:sldId id="346" r:id="rId20"/>
  </p:sldIdLst>
  <p:sldSz cx="9144000" cy="6858000" type="screen4x3"/>
  <p:notesSz cx="6858000" cy="9144000"/>
  <p:custDataLst>
    <p:tags r:id="rId2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FCC"/>
    <a:srgbClr val="002F99"/>
    <a:srgbClr val="293C99"/>
    <a:srgbClr val="0033CC"/>
    <a:srgbClr val="0000FF"/>
    <a:srgbClr val="CEB33E"/>
    <a:srgbClr val="3F3F3F"/>
    <a:srgbClr val="CC9900"/>
    <a:srgbClr val="D6367B"/>
    <a:srgbClr val="45454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830" autoAdjust="0"/>
    <p:restoredTop sz="94660"/>
  </p:normalViewPr>
  <p:slideViewPr>
    <p:cSldViewPr>
      <p:cViewPr varScale="1">
        <p:scale>
          <a:sx n="104" d="100"/>
          <a:sy n="104" d="100"/>
        </p:scale>
        <p:origin x="126" y="25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54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28" Type="http://schemas.openxmlformats.org/officeDocument/2006/relationships/customXml" Target="../customXml/item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gs" Target="tags/tag1.xml"/><Relationship Id="rId27" Type="http://schemas.openxmlformats.org/officeDocument/2006/relationships/customXml" Target="../customXml/item1.xml"/></Relationships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83A6E7-60DE-4005-B552-9C8674E4BA66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C46B63-F3D0-4FCB-B9C7-2DF26E8BCA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80392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692256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49080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936465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782116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106256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448302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755873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759548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640161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00833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546214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515171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64641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64484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00641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421450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456265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C46B63-F3D0-4FCB-B9C7-2DF26E8BCAD2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51894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84609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7221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3345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521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87331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03928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63519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941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90934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75010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AA4F02-61AA-4C81-BD1C-511DDA14D550}" type="datetimeFigureOut">
              <a:rPr lang="en-US" smtClean="0"/>
              <a:t>6/5/2019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28CEC8-CAE7-4B68-B1B1-EDF19F9D4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582938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tags" Target="../tags/tag2.xml"/><Relationship Id="rId5" Type="http://schemas.openxmlformats.org/officeDocument/2006/relationships/image" Target="../media/image1.png"/><Relationship Id="rId4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0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2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3.xml"/><Relationship Id="rId4" Type="http://schemas.openxmlformats.org/officeDocument/2006/relationships/image" Target="../media/image2.png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4.xml"/><Relationship Id="rId4" Type="http://schemas.openxmlformats.org/officeDocument/2006/relationships/image" Target="../media/image4.png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3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5.xml"/><Relationship Id="rId4" Type="http://schemas.openxmlformats.org/officeDocument/2006/relationships/image" Target="../media/image4.png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4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6.xml"/><Relationship Id="rId4" Type="http://schemas.openxmlformats.org/officeDocument/2006/relationships/image" Target="../media/image4.png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5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7.xml"/><Relationship Id="rId4" Type="http://schemas.openxmlformats.org/officeDocument/2006/relationships/image" Target="../media/image4.png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6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.xml"/><Relationship Id="rId4" Type="http://schemas.openxmlformats.org/officeDocument/2006/relationships/image" Target="../media/image4.png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7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9.xml"/><Relationship Id="rId4" Type="http://schemas.openxmlformats.org/officeDocument/2006/relationships/image" Target="../media/image4.png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0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9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0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1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5105400"/>
            <a:ext cx="9144000" cy="609600"/>
          </a:xfrm>
        </p:spPr>
        <p:txBody>
          <a:bodyPr>
            <a:normAutofit fontScale="90000"/>
          </a:bodyPr>
          <a:lstStyle/>
          <a:p>
            <a:br>
              <a:rPr lang="en-US" dirty="0">
                <a:solidFill>
                  <a:srgbClr val="FF00FF"/>
                </a:solidFill>
              </a:rPr>
            </a:br>
            <a:r>
              <a:rPr lang="en-US" dirty="0">
                <a:solidFill>
                  <a:srgbClr val="FFFF00"/>
                </a:solidFill>
              </a:rPr>
              <a:t>Technician’s First Guide and Workbook</a:t>
            </a:r>
            <a:br>
              <a:rPr lang="en-US" dirty="0">
                <a:solidFill>
                  <a:srgbClr val="FF00FF"/>
                </a:solidFill>
              </a:rPr>
            </a:br>
            <a:r>
              <a:rPr lang="en-US" dirty="0">
                <a:solidFill>
                  <a:srgbClr val="FFFF00"/>
                </a:solidFill>
              </a:rPr>
              <a:t>Section 2: Refrigeration Cycle </a:t>
            </a:r>
            <a:br>
              <a:rPr lang="en-US" dirty="0">
                <a:solidFill>
                  <a:srgbClr val="FF00FF"/>
                </a:solidFill>
              </a:rPr>
            </a:br>
            <a:br>
              <a:rPr lang="en-US" dirty="0">
                <a:solidFill>
                  <a:srgbClr val="FF00FF"/>
                </a:solidFill>
              </a:rPr>
            </a:br>
            <a:endParaRPr lang="en-US" dirty="0">
              <a:solidFill>
                <a:srgbClr val="FF00FF"/>
              </a:solidFill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1676400" y="2743200"/>
            <a:ext cx="51816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2800" dirty="0"/>
          </a:p>
        </p:txBody>
      </p:sp>
      <p:pic>
        <p:nvPicPr>
          <p:cNvPr id="1029" name="Picture 5" descr="H:\IMAGES\ACCALogoSolidBlack.png"/>
          <p:cNvPicPr>
            <a:picLocks noChangeAspect="1" noChangeArrowheads="1"/>
          </p:cNvPicPr>
          <p:nvPr>
            <p:custDataLst>
              <p:tags r:id="rId2"/>
            </p:custDataLst>
          </p:nvPr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47800" y="152400"/>
            <a:ext cx="6682154" cy="4343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1721402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1453"/>
    </mc:Choice>
    <mc:Fallback xmlns="">
      <p:transition spd="slow" advTm="21453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1143000"/>
          </a:xfrm>
        </p:spPr>
        <p:txBody>
          <a:bodyPr>
            <a:normAutofit/>
          </a:bodyPr>
          <a:lstStyle/>
          <a:p>
            <a:r>
              <a:rPr lang="en-US" sz="3600" dirty="0"/>
              <a:t>Supply Airflow In The HVAC System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sp>
        <p:nvSpPr>
          <p:cNvPr id="3" name="Oval 2">
            <a:extLst>
              <a:ext uri="{FF2B5EF4-FFF2-40B4-BE49-F238E27FC236}">
                <a16:creationId xmlns:a16="http://schemas.microsoft.com/office/drawing/2014/main" id="{D651014D-1582-4FF3-A0B2-D018FD0460F6}"/>
              </a:ext>
            </a:extLst>
          </p:cNvPr>
          <p:cNvSpPr/>
          <p:nvPr/>
        </p:nvSpPr>
        <p:spPr>
          <a:xfrm>
            <a:off x="5410200" y="1451629"/>
            <a:ext cx="1289058" cy="1050618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596AB06-9119-4AE2-A122-FE134DD98848}"/>
              </a:ext>
            </a:extLst>
          </p:cNvPr>
          <p:cNvSpPr txBox="1"/>
          <p:nvPr/>
        </p:nvSpPr>
        <p:spPr>
          <a:xfrm>
            <a:off x="7162800" y="2148304"/>
            <a:ext cx="117051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0000"/>
                </a:solidFill>
              </a:rPr>
              <a:t>50</a:t>
            </a:r>
            <a:r>
              <a:rPr lang="en-US" sz="4000" b="1" baseline="30000" dirty="0">
                <a:solidFill>
                  <a:srgbClr val="FF0000"/>
                </a:solidFill>
              </a:rPr>
              <a:t>O</a:t>
            </a:r>
            <a:r>
              <a:rPr lang="en-US" sz="4000" b="1" dirty="0">
                <a:solidFill>
                  <a:srgbClr val="FF0000"/>
                </a:solidFill>
              </a:rPr>
              <a:t>F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DEAC5B3-6783-46E7-B888-FA8EA463F8DC}"/>
              </a:ext>
            </a:extLst>
          </p:cNvPr>
          <p:cNvSpPr/>
          <p:nvPr/>
        </p:nvSpPr>
        <p:spPr>
          <a:xfrm>
            <a:off x="2285999" y="2667000"/>
            <a:ext cx="799613" cy="58493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823B8FBC-831A-4364-8B09-FB9DBA6A76C5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85613" y="2667000"/>
            <a:ext cx="1462324" cy="584930"/>
          </a:xfrm>
          <a:prstGeom prst="rect">
            <a:avLst/>
          </a:prstGeom>
        </p:spPr>
      </p:pic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25D15555-B57A-4BC5-992E-A81C3C0D7CCD}"/>
              </a:ext>
            </a:extLst>
          </p:cNvPr>
          <p:cNvCxnSpPr>
            <a:cxnSpLocks/>
          </p:cNvCxnSpPr>
          <p:nvPr/>
        </p:nvCxnSpPr>
        <p:spPr>
          <a:xfrm flipH="1" flipV="1">
            <a:off x="6054729" y="2286000"/>
            <a:ext cx="1154352" cy="250238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18845031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1143000"/>
          </a:xfrm>
        </p:spPr>
        <p:txBody>
          <a:bodyPr>
            <a:normAutofit/>
          </a:bodyPr>
          <a:lstStyle/>
          <a:p>
            <a:r>
              <a:rPr lang="en-US" sz="3600" dirty="0"/>
              <a:t>Compressor Suction or Low-Pressure side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sp>
        <p:nvSpPr>
          <p:cNvPr id="3" name="Oval 2">
            <a:extLst>
              <a:ext uri="{FF2B5EF4-FFF2-40B4-BE49-F238E27FC236}">
                <a16:creationId xmlns:a16="http://schemas.microsoft.com/office/drawing/2014/main" id="{D651014D-1582-4FF3-A0B2-D018FD0460F6}"/>
              </a:ext>
            </a:extLst>
          </p:cNvPr>
          <p:cNvSpPr/>
          <p:nvPr/>
        </p:nvSpPr>
        <p:spPr>
          <a:xfrm>
            <a:off x="2666999" y="2057400"/>
            <a:ext cx="1371601" cy="73444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25142430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6DF16-0074-432E-997F-31C9CEE226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Compressor Suction / Low-Pressure side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7CFA341E-8314-4DD2-BC69-21A175CC557F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51572" y="1485900"/>
            <a:ext cx="8534399" cy="4967240"/>
          </a:xfrm>
          <a:prstGeom prst="rect">
            <a:avLst/>
          </a:prstGeom>
        </p:spPr>
      </p:pic>
      <p:sp>
        <p:nvSpPr>
          <p:cNvPr id="6" name="Oval 5">
            <a:extLst>
              <a:ext uri="{FF2B5EF4-FFF2-40B4-BE49-F238E27FC236}">
                <a16:creationId xmlns:a16="http://schemas.microsoft.com/office/drawing/2014/main" id="{6B3BFD15-0D7E-4E12-9C1B-7775FF8D9BA4}"/>
              </a:ext>
            </a:extLst>
          </p:cNvPr>
          <p:cNvSpPr/>
          <p:nvPr/>
        </p:nvSpPr>
        <p:spPr>
          <a:xfrm>
            <a:off x="2590800" y="2133600"/>
            <a:ext cx="2209800" cy="16002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6FFFBE8-910E-4D84-BB65-32476CE32382}"/>
              </a:ext>
            </a:extLst>
          </p:cNvPr>
          <p:cNvSpPr txBox="1"/>
          <p:nvPr/>
        </p:nvSpPr>
        <p:spPr>
          <a:xfrm>
            <a:off x="538930" y="3842891"/>
            <a:ext cx="5938070" cy="107721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rgbClr val="00B050"/>
                </a:solidFill>
              </a:rPr>
              <a:t>Warm/superheated Refrigerant Gas at a Low Pressure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DDC30A69-B5E8-480C-80B7-089B49202C62}"/>
              </a:ext>
            </a:extLst>
          </p:cNvPr>
          <p:cNvCxnSpPr>
            <a:cxnSpLocks/>
          </p:cNvCxnSpPr>
          <p:nvPr/>
        </p:nvCxnSpPr>
        <p:spPr>
          <a:xfrm flipV="1">
            <a:off x="4038600" y="2595316"/>
            <a:ext cx="1299411" cy="1363092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097B0AD8-BAD3-42E8-A808-BE91E3389E1F}"/>
              </a:ext>
            </a:extLst>
          </p:cNvPr>
          <p:cNvCxnSpPr>
            <a:cxnSpLocks/>
          </p:cNvCxnSpPr>
          <p:nvPr/>
        </p:nvCxnSpPr>
        <p:spPr>
          <a:xfrm flipH="1" flipV="1">
            <a:off x="3124200" y="2358208"/>
            <a:ext cx="914400" cy="1611312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293778438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6DF16-0074-432E-997F-31C9CEE226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76200" y="247650"/>
            <a:ext cx="92964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Compressor Discharge / High-Pressure side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7CFA341E-8314-4DD2-BC69-21A175CC557F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51572" y="1485900"/>
            <a:ext cx="8534399" cy="4967240"/>
          </a:xfrm>
          <a:prstGeom prst="rect">
            <a:avLst/>
          </a:prstGeom>
        </p:spPr>
      </p:pic>
      <p:sp>
        <p:nvSpPr>
          <p:cNvPr id="6" name="Oval 5">
            <a:extLst>
              <a:ext uri="{FF2B5EF4-FFF2-40B4-BE49-F238E27FC236}">
                <a16:creationId xmlns:a16="http://schemas.microsoft.com/office/drawing/2014/main" id="{6B3BFD15-0D7E-4E12-9C1B-7775FF8D9BA4}"/>
              </a:ext>
            </a:extLst>
          </p:cNvPr>
          <p:cNvSpPr/>
          <p:nvPr/>
        </p:nvSpPr>
        <p:spPr>
          <a:xfrm>
            <a:off x="838200" y="1676400"/>
            <a:ext cx="2209800" cy="16002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8A39C9C2-9171-4EEE-A8C4-58A31FCFBB33}"/>
              </a:ext>
            </a:extLst>
          </p:cNvPr>
          <p:cNvSpPr txBox="1"/>
          <p:nvPr/>
        </p:nvSpPr>
        <p:spPr>
          <a:xfrm>
            <a:off x="3084914" y="2476500"/>
            <a:ext cx="5601886" cy="1077218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rgbClr val="00B050"/>
                </a:solidFill>
              </a:rPr>
              <a:t>    Super Heated </a:t>
            </a:r>
          </a:p>
          <a:p>
            <a:r>
              <a:rPr lang="en-US" sz="3200" b="1" dirty="0">
                <a:solidFill>
                  <a:srgbClr val="00B050"/>
                </a:solidFill>
              </a:rPr>
              <a:t>    High Pressure Refrigerant Gas</a:t>
            </a:r>
          </a:p>
        </p:txBody>
      </p: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245F0BAF-AA96-497F-B015-8384B6E5018D}"/>
              </a:ext>
            </a:extLst>
          </p:cNvPr>
          <p:cNvCxnSpPr>
            <a:cxnSpLocks/>
          </p:cNvCxnSpPr>
          <p:nvPr/>
        </p:nvCxnSpPr>
        <p:spPr>
          <a:xfrm flipH="1" flipV="1">
            <a:off x="2384258" y="2090211"/>
            <a:ext cx="946671" cy="810678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63E0DB45-BF50-451A-A7BC-902482954760}"/>
              </a:ext>
            </a:extLst>
          </p:cNvPr>
          <p:cNvCxnSpPr>
            <a:cxnSpLocks/>
          </p:cNvCxnSpPr>
          <p:nvPr/>
        </p:nvCxnSpPr>
        <p:spPr>
          <a:xfrm flipH="1">
            <a:off x="1943101" y="2859331"/>
            <a:ext cx="1387828" cy="1600200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241945626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6DF16-0074-432E-997F-31C9CEE226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76200" y="247650"/>
            <a:ext cx="92964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Condenser Relatively Warm Outside Air In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7CFA341E-8314-4DD2-BC69-21A175CC557F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51572" y="1485900"/>
            <a:ext cx="8534399" cy="4967240"/>
          </a:xfrm>
          <a:prstGeom prst="rect">
            <a:avLst/>
          </a:prstGeom>
        </p:spPr>
      </p:pic>
      <p:sp>
        <p:nvSpPr>
          <p:cNvPr id="6" name="Oval 5">
            <a:extLst>
              <a:ext uri="{FF2B5EF4-FFF2-40B4-BE49-F238E27FC236}">
                <a16:creationId xmlns:a16="http://schemas.microsoft.com/office/drawing/2014/main" id="{6B3BFD15-0D7E-4E12-9C1B-7775FF8D9BA4}"/>
              </a:ext>
            </a:extLst>
          </p:cNvPr>
          <p:cNvSpPr/>
          <p:nvPr/>
        </p:nvSpPr>
        <p:spPr>
          <a:xfrm>
            <a:off x="1752600" y="3276600"/>
            <a:ext cx="2209800" cy="16002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27F2E5-B7ED-411A-AF2E-8587833E6C8D}"/>
              </a:ext>
            </a:extLst>
          </p:cNvPr>
          <p:cNvSpPr txBox="1"/>
          <p:nvPr/>
        </p:nvSpPr>
        <p:spPr>
          <a:xfrm>
            <a:off x="4170947" y="3722757"/>
            <a:ext cx="117051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0000"/>
                </a:solidFill>
              </a:rPr>
              <a:t>95</a:t>
            </a:r>
            <a:r>
              <a:rPr lang="en-US" sz="4000" b="1" baseline="30000" dirty="0">
                <a:solidFill>
                  <a:srgbClr val="FF0000"/>
                </a:solidFill>
              </a:rPr>
              <a:t>O</a:t>
            </a:r>
            <a:r>
              <a:rPr lang="en-US" sz="4000" b="1" dirty="0">
                <a:solidFill>
                  <a:srgbClr val="FF0000"/>
                </a:solidFill>
              </a:rPr>
              <a:t>F</a:t>
            </a:r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27061AF7-E917-4019-8AAC-32A7AE54DCA9}"/>
              </a:ext>
            </a:extLst>
          </p:cNvPr>
          <p:cNvCxnSpPr>
            <a:cxnSpLocks/>
          </p:cNvCxnSpPr>
          <p:nvPr/>
        </p:nvCxnSpPr>
        <p:spPr>
          <a:xfrm flipH="1">
            <a:off x="3200400" y="4076700"/>
            <a:ext cx="990600" cy="564449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34588223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6DF16-0074-432E-997F-31C9CEE226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76200" y="247650"/>
            <a:ext cx="9296400" cy="1143000"/>
          </a:xfrm>
        </p:spPr>
        <p:txBody>
          <a:bodyPr>
            <a:normAutofit/>
          </a:bodyPr>
          <a:lstStyle/>
          <a:p>
            <a:r>
              <a:rPr lang="en-US" dirty="0"/>
              <a:t>Condenser Hotter Outside Air Out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7CFA341E-8314-4DD2-BC69-21A175CC557F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51572" y="1485900"/>
            <a:ext cx="8534399" cy="4967240"/>
          </a:xfrm>
          <a:prstGeom prst="rect">
            <a:avLst/>
          </a:prstGeom>
        </p:spPr>
      </p:pic>
      <p:sp>
        <p:nvSpPr>
          <p:cNvPr id="6" name="Oval 5">
            <a:extLst>
              <a:ext uri="{FF2B5EF4-FFF2-40B4-BE49-F238E27FC236}">
                <a16:creationId xmlns:a16="http://schemas.microsoft.com/office/drawing/2014/main" id="{6B3BFD15-0D7E-4E12-9C1B-7775FF8D9BA4}"/>
              </a:ext>
            </a:extLst>
          </p:cNvPr>
          <p:cNvSpPr/>
          <p:nvPr/>
        </p:nvSpPr>
        <p:spPr>
          <a:xfrm>
            <a:off x="1676400" y="4948190"/>
            <a:ext cx="2209800" cy="16002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327F2E5-B7ED-411A-AF2E-8587833E6C8D}"/>
              </a:ext>
            </a:extLst>
          </p:cNvPr>
          <p:cNvSpPr txBox="1"/>
          <p:nvPr/>
        </p:nvSpPr>
        <p:spPr>
          <a:xfrm>
            <a:off x="3803671" y="5792879"/>
            <a:ext cx="143020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0000"/>
                </a:solidFill>
              </a:rPr>
              <a:t>102</a:t>
            </a:r>
            <a:r>
              <a:rPr lang="en-US" sz="4000" b="1" baseline="30000" dirty="0">
                <a:solidFill>
                  <a:srgbClr val="FF0000"/>
                </a:solidFill>
              </a:rPr>
              <a:t>O</a:t>
            </a:r>
            <a:r>
              <a:rPr lang="en-US" sz="4000" b="1" dirty="0">
                <a:solidFill>
                  <a:srgbClr val="FF0000"/>
                </a:solidFill>
              </a:rPr>
              <a:t>F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62EDD8F6-837E-48E7-8660-6B200EAC7713}"/>
              </a:ext>
            </a:extLst>
          </p:cNvPr>
          <p:cNvSpPr/>
          <p:nvPr/>
        </p:nvSpPr>
        <p:spPr>
          <a:xfrm>
            <a:off x="1680323" y="2814668"/>
            <a:ext cx="4914900" cy="1846659"/>
          </a:xfrm>
          <a:prstGeom prst="rect">
            <a:avLst/>
          </a:prstGeom>
          <a:solidFill>
            <a:schemeClr val="tx1"/>
          </a:solidFill>
        </p:spPr>
        <p:txBody>
          <a:bodyPr wrap="square">
            <a:spAutoFit/>
          </a:bodyPr>
          <a:lstStyle/>
          <a:p>
            <a:r>
              <a:rPr lang="en-US" sz="3200" b="1" dirty="0">
                <a:solidFill>
                  <a:srgbClr val="00B050"/>
                </a:solidFill>
              </a:rPr>
              <a:t>Intermediate Temperature Refrigerant as a High Pressure Liquid</a:t>
            </a:r>
          </a:p>
          <a:p>
            <a:endParaRPr lang="en-US" dirty="0"/>
          </a:p>
        </p:txBody>
      </p: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C32A1031-3FDB-47EC-81B5-05CDF9E365B9}"/>
              </a:ext>
            </a:extLst>
          </p:cNvPr>
          <p:cNvCxnSpPr>
            <a:cxnSpLocks/>
          </p:cNvCxnSpPr>
          <p:nvPr/>
        </p:nvCxnSpPr>
        <p:spPr>
          <a:xfrm>
            <a:off x="5006228" y="4071226"/>
            <a:ext cx="632572" cy="1252511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3B5FEE96-BFE3-4CB7-B3AF-FBBC6BE6F15B}"/>
              </a:ext>
            </a:extLst>
          </p:cNvPr>
          <p:cNvCxnSpPr>
            <a:cxnSpLocks/>
          </p:cNvCxnSpPr>
          <p:nvPr/>
        </p:nvCxnSpPr>
        <p:spPr>
          <a:xfrm flipH="1">
            <a:off x="3634628" y="4071226"/>
            <a:ext cx="1371600" cy="1285029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369032207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6DF16-0074-432E-997F-31C9CEE226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76200" y="247650"/>
            <a:ext cx="9296400" cy="1143000"/>
          </a:xfrm>
        </p:spPr>
        <p:txBody>
          <a:bodyPr>
            <a:normAutofit/>
          </a:bodyPr>
          <a:lstStyle/>
          <a:p>
            <a:r>
              <a:rPr lang="en-US" dirty="0"/>
              <a:t>Filter Dryer and Receiver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7CFA341E-8314-4DD2-BC69-21A175CC557F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51572" y="1485900"/>
            <a:ext cx="8534399" cy="4967240"/>
          </a:xfrm>
          <a:prstGeom prst="rect">
            <a:avLst/>
          </a:prstGeom>
        </p:spPr>
      </p:pic>
      <p:sp>
        <p:nvSpPr>
          <p:cNvPr id="8" name="Oval 7">
            <a:extLst>
              <a:ext uri="{FF2B5EF4-FFF2-40B4-BE49-F238E27FC236}">
                <a16:creationId xmlns:a16="http://schemas.microsoft.com/office/drawing/2014/main" id="{1A283F57-618E-460F-9883-C7CB59CA365B}"/>
              </a:ext>
            </a:extLst>
          </p:cNvPr>
          <p:cNvSpPr/>
          <p:nvPr/>
        </p:nvSpPr>
        <p:spPr>
          <a:xfrm>
            <a:off x="3352800" y="4495800"/>
            <a:ext cx="2514600" cy="18288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41251969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6DF16-0074-432E-997F-31C9CEE226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76200" y="247650"/>
            <a:ext cx="9296400" cy="1143000"/>
          </a:xfrm>
        </p:spPr>
        <p:txBody>
          <a:bodyPr>
            <a:normAutofit/>
          </a:bodyPr>
          <a:lstStyle/>
          <a:p>
            <a:r>
              <a:rPr lang="en-US" dirty="0"/>
              <a:t>Expansion Valve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7CFA341E-8314-4DD2-BC69-21A175CC557F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51572" y="1485900"/>
            <a:ext cx="8534399" cy="4967240"/>
          </a:xfrm>
          <a:prstGeom prst="rect">
            <a:avLst/>
          </a:prstGeom>
        </p:spPr>
      </p:pic>
      <p:sp>
        <p:nvSpPr>
          <p:cNvPr id="8" name="Oval 7">
            <a:extLst>
              <a:ext uri="{FF2B5EF4-FFF2-40B4-BE49-F238E27FC236}">
                <a16:creationId xmlns:a16="http://schemas.microsoft.com/office/drawing/2014/main" id="{1A283F57-618E-460F-9883-C7CB59CA365B}"/>
              </a:ext>
            </a:extLst>
          </p:cNvPr>
          <p:cNvSpPr/>
          <p:nvPr/>
        </p:nvSpPr>
        <p:spPr>
          <a:xfrm>
            <a:off x="4876800" y="4267200"/>
            <a:ext cx="2514600" cy="18288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4206082-0BEA-4A69-88AD-171D9C94EB1A}"/>
              </a:ext>
            </a:extLst>
          </p:cNvPr>
          <p:cNvSpPr/>
          <p:nvPr/>
        </p:nvSpPr>
        <p:spPr>
          <a:xfrm>
            <a:off x="457200" y="2753952"/>
            <a:ext cx="4914900" cy="1354217"/>
          </a:xfrm>
          <a:prstGeom prst="rect">
            <a:avLst/>
          </a:prstGeom>
          <a:solidFill>
            <a:schemeClr val="tx1"/>
          </a:solidFill>
        </p:spPr>
        <p:txBody>
          <a:bodyPr wrap="square">
            <a:spAutoFit/>
          </a:bodyPr>
          <a:lstStyle/>
          <a:p>
            <a:r>
              <a:rPr lang="en-US" sz="3200" b="1" dirty="0">
                <a:solidFill>
                  <a:srgbClr val="00B050"/>
                </a:solidFill>
              </a:rPr>
              <a:t>Low Pressure Cold Refrigerant Vapor</a:t>
            </a:r>
          </a:p>
          <a:p>
            <a:endParaRPr lang="en-US" dirty="0"/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C0292CCB-E15E-45B3-AB41-50DB28EB3019}"/>
              </a:ext>
            </a:extLst>
          </p:cNvPr>
          <p:cNvCxnSpPr>
            <a:cxnSpLocks/>
          </p:cNvCxnSpPr>
          <p:nvPr/>
        </p:nvCxnSpPr>
        <p:spPr>
          <a:xfrm>
            <a:off x="3733800" y="3577061"/>
            <a:ext cx="2393870" cy="1412909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5FE17CBB-F884-49AE-8BE3-30F64F4304BF}"/>
              </a:ext>
            </a:extLst>
          </p:cNvPr>
          <p:cNvCxnSpPr>
            <a:cxnSpLocks/>
          </p:cNvCxnSpPr>
          <p:nvPr/>
        </p:nvCxnSpPr>
        <p:spPr>
          <a:xfrm>
            <a:off x="3721768" y="3560745"/>
            <a:ext cx="3288632" cy="16316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243844569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122154"/>
            <a:ext cx="90678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Back To Where We Started</a:t>
            </a:r>
            <a:br>
              <a:rPr lang="en-US" sz="3600" dirty="0"/>
            </a:br>
            <a:r>
              <a:rPr lang="en-US" sz="3600" i="1" dirty="0"/>
              <a:t>(Low- Temperature, Low-pressure (cold) Refrigerant) 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sp>
        <p:nvSpPr>
          <p:cNvPr id="3" name="Oval 2">
            <a:extLst>
              <a:ext uri="{FF2B5EF4-FFF2-40B4-BE49-F238E27FC236}">
                <a16:creationId xmlns:a16="http://schemas.microsoft.com/office/drawing/2014/main" id="{D651014D-1582-4FF3-A0B2-D018FD0460F6}"/>
              </a:ext>
            </a:extLst>
          </p:cNvPr>
          <p:cNvSpPr/>
          <p:nvPr/>
        </p:nvSpPr>
        <p:spPr>
          <a:xfrm>
            <a:off x="6773619" y="3276600"/>
            <a:ext cx="609599" cy="8382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596AB06-9119-4AE2-A122-FE134DD98848}"/>
              </a:ext>
            </a:extLst>
          </p:cNvPr>
          <p:cNvSpPr txBox="1"/>
          <p:nvPr/>
        </p:nvSpPr>
        <p:spPr>
          <a:xfrm>
            <a:off x="7162800" y="2766135"/>
            <a:ext cx="116570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0000"/>
                </a:solidFill>
              </a:rPr>
              <a:t>40</a:t>
            </a:r>
            <a:r>
              <a:rPr lang="en-US" sz="4000" b="1" baseline="30000" dirty="0">
                <a:solidFill>
                  <a:srgbClr val="FF0000"/>
                </a:solidFill>
              </a:rPr>
              <a:t>O</a:t>
            </a:r>
            <a:r>
              <a:rPr lang="en-US" sz="4000" b="1" dirty="0">
                <a:solidFill>
                  <a:srgbClr val="FF0000"/>
                </a:solidFill>
              </a:rPr>
              <a:t>F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5477791-F9AE-4D25-9493-DEDFF57A7CF8}"/>
              </a:ext>
            </a:extLst>
          </p:cNvPr>
          <p:cNvSpPr/>
          <p:nvPr/>
        </p:nvSpPr>
        <p:spPr>
          <a:xfrm>
            <a:off x="2285999" y="2667000"/>
            <a:ext cx="799613" cy="58493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>
            <a:extLst>
              <a:ext uri="{FF2B5EF4-FFF2-40B4-BE49-F238E27FC236}">
                <a16:creationId xmlns:a16="http://schemas.microsoft.com/office/drawing/2014/main" id="{80145B5C-B42A-468B-9AA0-074550670094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85613" y="2667000"/>
            <a:ext cx="1462324" cy="584930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97854459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EC6602-AA69-42C0-BC84-03D6234CB0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Lessons Learned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3158B6-1C2A-4A68-8CA7-1B1BE5ADBD0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83162"/>
          </a:xfrm>
        </p:spPr>
        <p:txBody>
          <a:bodyPr>
            <a:normAutofit fontScale="85000" lnSpcReduction="10000"/>
          </a:bodyPr>
          <a:lstStyle/>
          <a:p>
            <a:r>
              <a:rPr lang="en-US" dirty="0">
                <a:solidFill>
                  <a:srgbClr val="FFFF00"/>
                </a:solidFill>
              </a:rPr>
              <a:t>You should now know that heat transfers/moves from hot to cold.</a:t>
            </a:r>
          </a:p>
          <a:p>
            <a:r>
              <a:rPr lang="en-US" dirty="0">
                <a:solidFill>
                  <a:srgbClr val="FFFF00"/>
                </a:solidFill>
              </a:rPr>
              <a:t>You should now be able to explain the air temperature rise at the condenser is based on the refrigerant temperature decrease.</a:t>
            </a:r>
          </a:p>
          <a:p>
            <a:r>
              <a:rPr lang="en-US" dirty="0">
                <a:solidFill>
                  <a:srgbClr val="FFFF00"/>
                </a:solidFill>
              </a:rPr>
              <a:t>You should now be able to explain the air temperature decrease at the evaporator is based on the refrigerant temperature increase.</a:t>
            </a:r>
          </a:p>
          <a:p>
            <a:r>
              <a:rPr lang="en-US" dirty="0">
                <a:solidFill>
                  <a:srgbClr val="FFFF00"/>
                </a:solidFill>
              </a:rPr>
              <a:t>You should now be able to draw the basic refrigerant cycle and show where the refrigerant temperatures and pressures increase and decrease and where the air temperatures increase and decrease. 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5018440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2E10D4-7BAB-499D-9925-265EF57931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HVACR Refrigerant Cycle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E2786C2-E314-4BF7-8DA0-A8490DF25E2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1752600"/>
            <a:ext cx="8610600" cy="483076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dirty="0">
                <a:solidFill>
                  <a:srgbClr val="FFFF00"/>
                </a:solidFill>
              </a:rPr>
              <a:t>This Course is designed to get technician’s ready for the field as fast as possible. An understanding of how an HVAC system cycle works is an important basic lesson.  </a:t>
            </a:r>
            <a:endParaRPr lang="en-US" sz="2400" dirty="0">
              <a:solidFill>
                <a:srgbClr val="FFFF00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861550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1143000"/>
          </a:xfrm>
        </p:spPr>
        <p:txBody>
          <a:bodyPr>
            <a:normAutofit/>
          </a:bodyPr>
          <a:lstStyle/>
          <a:p>
            <a:r>
              <a:rPr lang="en-US" dirty="0"/>
              <a:t>HVACR Basic Refrigerant Cycle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A055A187-66CB-4BBB-8915-A8E474ACAA67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85613" y="2667000"/>
            <a:ext cx="1462324" cy="584930"/>
          </a:xfrm>
          <a:prstGeom prst="rect">
            <a:avLst/>
          </a:prstGeom>
        </p:spPr>
      </p:pic>
      <p:sp>
        <p:nvSpPr>
          <p:cNvPr id="8" name="Rectangle 7">
            <a:extLst>
              <a:ext uri="{FF2B5EF4-FFF2-40B4-BE49-F238E27FC236}">
                <a16:creationId xmlns:a16="http://schemas.microsoft.com/office/drawing/2014/main" id="{7CA75B50-5C33-4EC4-9AC1-3A2AAC35581A}"/>
              </a:ext>
            </a:extLst>
          </p:cNvPr>
          <p:cNvSpPr/>
          <p:nvPr/>
        </p:nvSpPr>
        <p:spPr>
          <a:xfrm>
            <a:off x="2285999" y="2667000"/>
            <a:ext cx="799613" cy="58493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058017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High Pressure Side Red</a:t>
            </a:r>
            <a:br>
              <a:rPr lang="en-US" dirty="0"/>
            </a:br>
            <a:r>
              <a:rPr lang="en-US" sz="3600" i="1" dirty="0"/>
              <a:t>(Generally Outside Components)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sp>
        <p:nvSpPr>
          <p:cNvPr id="4" name="Rectangle 3">
            <a:extLst>
              <a:ext uri="{FF2B5EF4-FFF2-40B4-BE49-F238E27FC236}">
                <a16:creationId xmlns:a16="http://schemas.microsoft.com/office/drawing/2014/main" id="{F0D2E2C9-1B4C-4888-9D7F-B6349AE4C90A}"/>
              </a:ext>
            </a:extLst>
          </p:cNvPr>
          <p:cNvSpPr/>
          <p:nvPr/>
        </p:nvSpPr>
        <p:spPr>
          <a:xfrm>
            <a:off x="2285999" y="2667000"/>
            <a:ext cx="799613" cy="58493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84F1BED8-2286-4E52-ACD4-F989A3E1DD2F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85613" y="2667000"/>
            <a:ext cx="1462324" cy="584930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12752314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Low Pressure Side Blue</a:t>
            </a:r>
            <a:br>
              <a:rPr lang="en-US" dirty="0"/>
            </a:br>
            <a:r>
              <a:rPr lang="en-US" sz="3600" i="1" dirty="0"/>
              <a:t>(Generally Inside Components)</a:t>
            </a:r>
            <a:endParaRPr lang="en-US" sz="3600"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sp>
        <p:nvSpPr>
          <p:cNvPr id="4" name="Rectangle 3">
            <a:extLst>
              <a:ext uri="{FF2B5EF4-FFF2-40B4-BE49-F238E27FC236}">
                <a16:creationId xmlns:a16="http://schemas.microsoft.com/office/drawing/2014/main" id="{0200660C-58D2-4F47-98BB-68287FD5254B}"/>
              </a:ext>
            </a:extLst>
          </p:cNvPr>
          <p:cNvSpPr/>
          <p:nvPr/>
        </p:nvSpPr>
        <p:spPr>
          <a:xfrm>
            <a:off x="2285999" y="2667000"/>
            <a:ext cx="799613" cy="58493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DA1F8B85-17AF-499A-A2C3-E44A7035DE56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85613" y="2667000"/>
            <a:ext cx="1462324" cy="584930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40364041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Evaporator</a:t>
            </a:r>
            <a:br>
              <a:rPr lang="en-US" dirty="0"/>
            </a:br>
            <a:r>
              <a:rPr lang="en-US" sz="3600" i="1" dirty="0"/>
              <a:t>(Generally Inside Components)</a:t>
            </a:r>
            <a:endParaRPr lang="en-US" sz="3600"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sp>
        <p:nvSpPr>
          <p:cNvPr id="3" name="Oval 2">
            <a:extLst>
              <a:ext uri="{FF2B5EF4-FFF2-40B4-BE49-F238E27FC236}">
                <a16:creationId xmlns:a16="http://schemas.microsoft.com/office/drawing/2014/main" id="{D651014D-1582-4FF3-A0B2-D018FD0460F6}"/>
              </a:ext>
            </a:extLst>
          </p:cNvPr>
          <p:cNvSpPr/>
          <p:nvPr/>
        </p:nvSpPr>
        <p:spPr>
          <a:xfrm>
            <a:off x="4953000" y="2133600"/>
            <a:ext cx="2514600" cy="16002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785FBF4-27D3-45F4-8C8E-7F084AE52749}"/>
              </a:ext>
            </a:extLst>
          </p:cNvPr>
          <p:cNvSpPr/>
          <p:nvPr/>
        </p:nvSpPr>
        <p:spPr>
          <a:xfrm>
            <a:off x="2285999" y="2667000"/>
            <a:ext cx="799613" cy="58493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A2B1FC2B-0D8B-4930-BC18-DD79D75072BF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85613" y="2667000"/>
            <a:ext cx="1462324" cy="584930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1083886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1143000"/>
          </a:xfrm>
        </p:spPr>
        <p:txBody>
          <a:bodyPr>
            <a:normAutofit fontScale="90000"/>
          </a:bodyPr>
          <a:lstStyle/>
          <a:p>
            <a:r>
              <a:rPr lang="en-US" sz="3600" dirty="0"/>
              <a:t>Low- Temperature, Low-pressure (cold) Refrigerant 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sp>
        <p:nvSpPr>
          <p:cNvPr id="3" name="Oval 2">
            <a:extLst>
              <a:ext uri="{FF2B5EF4-FFF2-40B4-BE49-F238E27FC236}">
                <a16:creationId xmlns:a16="http://schemas.microsoft.com/office/drawing/2014/main" id="{D651014D-1582-4FF3-A0B2-D018FD0460F6}"/>
              </a:ext>
            </a:extLst>
          </p:cNvPr>
          <p:cNvSpPr/>
          <p:nvPr/>
        </p:nvSpPr>
        <p:spPr>
          <a:xfrm>
            <a:off x="6773619" y="3276600"/>
            <a:ext cx="609599" cy="8382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596AB06-9119-4AE2-A122-FE134DD98848}"/>
              </a:ext>
            </a:extLst>
          </p:cNvPr>
          <p:cNvSpPr txBox="1"/>
          <p:nvPr/>
        </p:nvSpPr>
        <p:spPr>
          <a:xfrm>
            <a:off x="7162800" y="2766135"/>
            <a:ext cx="116570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0000"/>
                </a:solidFill>
              </a:rPr>
              <a:t>40</a:t>
            </a:r>
            <a:r>
              <a:rPr lang="en-US" sz="4000" b="1" baseline="30000" dirty="0">
                <a:solidFill>
                  <a:srgbClr val="FF0000"/>
                </a:solidFill>
              </a:rPr>
              <a:t>O</a:t>
            </a:r>
            <a:r>
              <a:rPr lang="en-US" sz="4000" b="1" dirty="0">
                <a:solidFill>
                  <a:srgbClr val="FF0000"/>
                </a:solidFill>
              </a:rPr>
              <a:t>F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5477791-F9AE-4D25-9493-DEDFF57A7CF8}"/>
              </a:ext>
            </a:extLst>
          </p:cNvPr>
          <p:cNvSpPr/>
          <p:nvPr/>
        </p:nvSpPr>
        <p:spPr>
          <a:xfrm>
            <a:off x="2285999" y="2667000"/>
            <a:ext cx="799613" cy="58493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>
            <a:extLst>
              <a:ext uri="{FF2B5EF4-FFF2-40B4-BE49-F238E27FC236}">
                <a16:creationId xmlns:a16="http://schemas.microsoft.com/office/drawing/2014/main" id="{80145B5C-B42A-468B-9AA0-074550670094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85613" y="2667000"/>
            <a:ext cx="1462324" cy="584930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12515082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1143000"/>
          </a:xfrm>
        </p:spPr>
        <p:txBody>
          <a:bodyPr>
            <a:normAutofit/>
          </a:bodyPr>
          <a:lstStyle/>
          <a:p>
            <a:r>
              <a:rPr lang="en-US" sz="3600" dirty="0"/>
              <a:t>Return Airflow In The HVAC System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sp>
        <p:nvSpPr>
          <p:cNvPr id="3" name="Oval 2">
            <a:extLst>
              <a:ext uri="{FF2B5EF4-FFF2-40B4-BE49-F238E27FC236}">
                <a16:creationId xmlns:a16="http://schemas.microsoft.com/office/drawing/2014/main" id="{D651014D-1582-4FF3-A0B2-D018FD0460F6}"/>
              </a:ext>
            </a:extLst>
          </p:cNvPr>
          <p:cNvSpPr/>
          <p:nvPr/>
        </p:nvSpPr>
        <p:spPr>
          <a:xfrm>
            <a:off x="5320289" y="3140214"/>
            <a:ext cx="1822458" cy="1447800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596AB06-9119-4AE2-A122-FE134DD98848}"/>
              </a:ext>
            </a:extLst>
          </p:cNvPr>
          <p:cNvSpPr txBox="1"/>
          <p:nvPr/>
        </p:nvSpPr>
        <p:spPr>
          <a:xfrm>
            <a:off x="7241771" y="4526594"/>
            <a:ext cx="117051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0000"/>
                </a:solidFill>
              </a:rPr>
              <a:t>75</a:t>
            </a:r>
            <a:r>
              <a:rPr lang="en-US" sz="4000" b="1" baseline="30000" dirty="0">
                <a:solidFill>
                  <a:srgbClr val="FF0000"/>
                </a:solidFill>
              </a:rPr>
              <a:t>O</a:t>
            </a:r>
            <a:r>
              <a:rPr lang="en-US" sz="4000" b="1" dirty="0">
                <a:solidFill>
                  <a:srgbClr val="FF0000"/>
                </a:solidFill>
              </a:rPr>
              <a:t>F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6865CCE-DB1C-417D-B3CC-AD1899705C52}"/>
              </a:ext>
            </a:extLst>
          </p:cNvPr>
          <p:cNvSpPr/>
          <p:nvPr/>
        </p:nvSpPr>
        <p:spPr>
          <a:xfrm>
            <a:off x="2285999" y="2667000"/>
            <a:ext cx="799613" cy="58493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E43A4551-E3EA-498A-9F70-F0307ABD9E3A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85613" y="2667000"/>
            <a:ext cx="1462324" cy="584930"/>
          </a:xfrm>
          <a:prstGeom prst="rect">
            <a:avLst/>
          </a:prstGeom>
        </p:spPr>
      </p:pic>
      <p:pic>
        <p:nvPicPr>
          <p:cNvPr id="9" name="Picture 8">
            <a:extLst>
              <a:ext uri="{FF2B5EF4-FFF2-40B4-BE49-F238E27FC236}">
                <a16:creationId xmlns:a16="http://schemas.microsoft.com/office/drawing/2014/main" id="{82115BA7-1F71-40E1-A9F7-581B7F9A51BB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70815" y="2667000"/>
            <a:ext cx="1462324" cy="584930"/>
          </a:xfrm>
          <a:prstGeom prst="rect">
            <a:avLst/>
          </a:prstGeom>
        </p:spPr>
      </p:pic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E144DBE8-AC20-42E2-A901-A46B62CF3ECB}"/>
              </a:ext>
            </a:extLst>
          </p:cNvPr>
          <p:cNvCxnSpPr>
            <a:cxnSpLocks/>
          </p:cNvCxnSpPr>
          <p:nvPr/>
        </p:nvCxnSpPr>
        <p:spPr>
          <a:xfrm flipH="1" flipV="1">
            <a:off x="6400800" y="3251930"/>
            <a:ext cx="917924" cy="1632300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24662033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9EE91-2CE4-4770-B993-09EEB377A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1143000"/>
          </a:xfrm>
        </p:spPr>
        <p:txBody>
          <a:bodyPr>
            <a:normAutofit/>
          </a:bodyPr>
          <a:lstStyle/>
          <a:p>
            <a:r>
              <a:rPr lang="en-US" sz="3600" dirty="0"/>
              <a:t>Supply Airflow In The HVAC System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A51E54-85FD-49D7-8564-F5EBFFD7715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28600" y="1417638"/>
            <a:ext cx="8411046" cy="4876800"/>
          </a:xfrm>
          <a:prstGeom prst="rect">
            <a:avLst/>
          </a:prstGeom>
        </p:spPr>
      </p:pic>
      <p:sp>
        <p:nvSpPr>
          <p:cNvPr id="3" name="Oval 2">
            <a:extLst>
              <a:ext uri="{FF2B5EF4-FFF2-40B4-BE49-F238E27FC236}">
                <a16:creationId xmlns:a16="http://schemas.microsoft.com/office/drawing/2014/main" id="{D651014D-1582-4FF3-A0B2-D018FD0460F6}"/>
              </a:ext>
            </a:extLst>
          </p:cNvPr>
          <p:cNvSpPr/>
          <p:nvPr/>
        </p:nvSpPr>
        <p:spPr>
          <a:xfrm>
            <a:off x="5410200" y="1451629"/>
            <a:ext cx="1289058" cy="1050618"/>
          </a:xfrm>
          <a:prstGeom prst="ellipse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596AB06-9119-4AE2-A122-FE134DD98848}"/>
              </a:ext>
            </a:extLst>
          </p:cNvPr>
          <p:cNvSpPr txBox="1"/>
          <p:nvPr/>
        </p:nvSpPr>
        <p:spPr>
          <a:xfrm>
            <a:off x="7162800" y="2148304"/>
            <a:ext cx="117051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b="1" dirty="0">
                <a:solidFill>
                  <a:srgbClr val="FF0000"/>
                </a:solidFill>
              </a:rPr>
              <a:t>50</a:t>
            </a:r>
            <a:r>
              <a:rPr lang="en-US" sz="4000" b="1" baseline="30000" dirty="0">
                <a:solidFill>
                  <a:srgbClr val="FF0000"/>
                </a:solidFill>
              </a:rPr>
              <a:t>O</a:t>
            </a:r>
            <a:r>
              <a:rPr lang="en-US" sz="4000" b="1" dirty="0">
                <a:solidFill>
                  <a:srgbClr val="FF0000"/>
                </a:solidFill>
              </a:rPr>
              <a:t>F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DEAC5B3-6783-46E7-B888-FA8EA463F8DC}"/>
              </a:ext>
            </a:extLst>
          </p:cNvPr>
          <p:cNvSpPr/>
          <p:nvPr/>
        </p:nvSpPr>
        <p:spPr>
          <a:xfrm>
            <a:off x="2285999" y="2667000"/>
            <a:ext cx="799613" cy="58493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823B8FBC-831A-4364-8B09-FB9DBA6A76C5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85613" y="2667000"/>
            <a:ext cx="1462324" cy="584930"/>
          </a:xfrm>
          <a:prstGeom prst="rect">
            <a:avLst/>
          </a:prstGeom>
        </p:spPr>
      </p:pic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25D15555-B57A-4BC5-992E-A81C3C0D7CCD}"/>
              </a:ext>
            </a:extLst>
          </p:cNvPr>
          <p:cNvCxnSpPr>
            <a:cxnSpLocks/>
          </p:cNvCxnSpPr>
          <p:nvPr/>
        </p:nvCxnSpPr>
        <p:spPr>
          <a:xfrm flipH="1" flipV="1">
            <a:off x="6054729" y="2286000"/>
            <a:ext cx="1154352" cy="250238"/>
          </a:xfrm>
          <a:prstGeom prst="straightConnector1">
            <a:avLst/>
          </a:prstGeom>
          <a:ln w="762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62285374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LOGO" val="ComfortU_Logo.jpg"/>
  <p:tag name="ARTICULATE_PRESENTER" val="Donald Prather"/>
  <p:tag name="ARTICULATE_PRESENTER_GUID" val="0067420A16B5"/>
  <p:tag name="ARTICULATE_LMS" val="0"/>
  <p:tag name="ARTICULATE_TEMPLATE" val="Corporate Communications"/>
  <p:tag name="ARTICULATE_TEMPLATE_GUID" val="1a000000-6000-0000-b000-000000000001"/>
  <p:tag name="PRESENTER_PREVIEW_MODE" val="0"/>
  <p:tag name="PRESENTER_PREVIEW_START" val="1"/>
  <p:tag name="PLAYERLOGOHEIGHT" val="162"/>
  <p:tag name="PLAYERLOGOWIDTH" val="351"/>
  <p:tag name="LAUNCHINNEWWINDOW" val="0"/>
  <p:tag name="LASTPUBLISHED" val="C:\Users\Craig\Documents\My Articulate Projects\2.1 Why Balance a House\player.html"/>
  <p:tag name="ARTICULATE_META_COURSE_VERSION" val="1.0"/>
  <p:tag name="ARTICULATE_META_COURSE_VERSION_SET" val="True"/>
  <p:tag name="ARTICULATE_REFERENCE_ID" val="0b2ae246-c608-48c8-b00f-180ba22f995d"/>
  <p:tag name="TAG_BACKING_FORM_KEY" val="197756-c:\users\don\desktop\608 2018\section 1 608 introduction .pptx"/>
  <p:tag name="ARTICULATE_PRESENTER_VERSION" val="7"/>
  <p:tag name="ARTICULATE_USED_PAGE_ORIENTATION" val="1"/>
  <p:tag name="ARTICULATE_USED_PAGE_SIZE" val="1"/>
  <p:tag name="ARTICULATE_REFERENCE_COUNT" val="0"/>
  <p:tag name="ARTICULATE_PLAYER_GLOSSARY_XML" val="&lt;?xml version=&quot;1.0&quot; encoding=&quot;utf-16&quot;?&gt;&lt;glossary xmlns:xsi=&quot;http://www.w3.org/2001/XMLSchema-instance&quot; xmlns:xsd=&quot;http://www.w3.org/2001/XMLSchema&quot;&gt;&lt;terms /&gt;&lt;/glossary&gt;"/>
  <p:tag name="ARTICULATE_META_DESCRIPTION" val="Introduction to EPA 608 Test Course"/>
  <p:tag name="ARTICULATE_META_COURSE_ID" val="2_1_Why_Balance_a_House"/>
  <p:tag name="ARTICULATE_META_NAME_SET" val="True"/>
  <p:tag name="ARTICULATE_SLIDE_COUNT" val="19"/>
  <p:tag name="ARTICULATE_PROJECT_OPEN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23"/>
  <p:tag name="ARTICULATE_AUDIO_RECORDED" val="1"/>
  <p:tag name="ELAPSEDTIME" val="28.5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23"/>
  <p:tag name="ARTICULATE_AUDIO_RECORDED" val="1"/>
  <p:tag name="ELAPSEDTIME" val="28.5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23"/>
  <p:tag name="ARTICULATE_AUDIO_RECORDED" val="1"/>
  <p:tag name="ELAPSEDTIME" val="28.5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23"/>
  <p:tag name="ARTICULATE_AUDIO_RECORDED" val="1"/>
  <p:tag name="ELAPSEDTIME" val="28.5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23"/>
  <p:tag name="ARTICULATE_AUDIO_RECORDED" val="1"/>
  <p:tag name="ELAPSEDTIME" val="28.5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23"/>
  <p:tag name="ARTICULATE_AUDIO_RECORDED" val="1"/>
  <p:tag name="ELAPSEDTIME" val="28.5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NAV" val="1"/>
  <p:tag name="ARTICULATE_SLIDE_GUID" val="6aac7893-bf6d-4d34-9e8a-5d85bbcdb0ad"/>
  <p:tag name="ANNOTATION_COUNT" val="0"/>
  <p:tag name="AUDIO_ID" val="316"/>
  <p:tag name="ARTICULATE_AUDIO_RECORDED" val="1"/>
  <p:tag name="ELAPSEDTIME" val="8.5"/>
  <p:tag name="ARTICULATE_USED_LAYOUT" val="1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UBLISH_MODE" val="2"/>
  <p:tag name="ARTICULATE_SOURCE_IMAGE" val="C:\Users\Craig\AppData\Local\Temp\articulate\presenter\imgtemp\tODGD1uj_files\slide0001_image001.png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8"/>
  <p:tag name="ARTICULATE_AUDIO_RECORDED" val="1"/>
  <p:tag name="ELAPSEDTIME" val="34.5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DIO_ID" val="319"/>
  <p:tag name="ARTICULATE_AUDIO_RECORDED" val="1"/>
  <p:tag name="ELAPSEDTIME" val="49.8"/>
  <p:tag name="ARTICULATE_USED_LAYOUT" val="2"/>
  <p:tag name="ARTICULATE_NAV_LEVEL" val="1"/>
  <p:tag name="ARTICULATE_SLIDE_PRESENTER_GUID" val="ac88c683-3488-4a09-8d0d-7ca6e5a2ca1a"/>
  <p:tag name="ARTICULATE_SLIDE_PAUSE" val="0"/>
  <p:tag name="ARTICULATE_LOCK_SLIDE" val="0"/>
  <p:tag name="ARTICULATE_HIDE_SLIDE" val="0"/>
  <p:tag name="ARTICULATE_PLAYER_CONTROL_PREVIOUS" val="True"/>
  <p:tag name="ARTICULATE_PLAYER_CONTROL_NEXT" val="True"/>
  <p:tag name="ARTICULATE_SLIDE_THUMBNAIL_REFRESH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FB28C60A0AAC744A39BD09724F90806" ma:contentTypeVersion="12" ma:contentTypeDescription="Create a new document." ma:contentTypeScope="" ma:versionID="72348bdaa130c70725f091d73d89bbf3">
  <xsd:schema xmlns:xsd="http://www.w3.org/2001/XMLSchema" xmlns:xs="http://www.w3.org/2001/XMLSchema" xmlns:p="http://schemas.microsoft.com/office/2006/metadata/properties" xmlns:ns2="e407539f-4a2c-448e-ae4a-4137066021f3" xmlns:ns3="c1421d90-3cd2-4bd2-a4a6-d5d6a3f754b7" targetNamespace="http://schemas.microsoft.com/office/2006/metadata/properties" ma:root="true" ma:fieldsID="a6fff5ec915745db903b9f398fa2ae94" ns2:_="" ns3:_="">
    <xsd:import namespace="e407539f-4a2c-448e-ae4a-4137066021f3"/>
    <xsd:import namespace="c1421d90-3cd2-4bd2-a4a6-d5d6a3f754b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407539f-4a2c-448e-ae4a-4137066021f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3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1421d90-3cd2-4bd2-a4a6-d5d6a3f754b7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09BFAAA-63E3-40C8-A5E4-892479C887C9}"/>
</file>

<file path=customXml/itemProps2.xml><?xml version="1.0" encoding="utf-8"?>
<ds:datastoreItem xmlns:ds="http://schemas.openxmlformats.org/officeDocument/2006/customXml" ds:itemID="{93BA2BE7-342D-4757-BE74-D051160AE56F}"/>
</file>

<file path=customXml/itemProps3.xml><?xml version="1.0" encoding="utf-8"?>
<ds:datastoreItem xmlns:ds="http://schemas.openxmlformats.org/officeDocument/2006/customXml" ds:itemID="{EE9633F1-D063-4685-887E-FADFC8BE835B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4823</TotalTime>
  <Words>256</Words>
  <Application>Microsoft Office PowerPoint</Application>
  <PresentationFormat>On-screen Show (4:3)</PresentationFormat>
  <Paragraphs>54</Paragraphs>
  <Slides>19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2" baseType="lpstr">
      <vt:lpstr>Arial</vt:lpstr>
      <vt:lpstr>Calibri</vt:lpstr>
      <vt:lpstr>Office Theme</vt:lpstr>
      <vt:lpstr> Technician’s First Guide and Workbook Section 2: Refrigeration Cycle   </vt:lpstr>
      <vt:lpstr>HVACR Refrigerant Cycle</vt:lpstr>
      <vt:lpstr>HVACR Basic Refrigerant Cycle</vt:lpstr>
      <vt:lpstr>High Pressure Side Red (Generally Outside Components)</vt:lpstr>
      <vt:lpstr>Low Pressure Side Blue (Generally Inside Components)</vt:lpstr>
      <vt:lpstr>Evaporator (Generally Inside Components)</vt:lpstr>
      <vt:lpstr>Low- Temperature, Low-pressure (cold) Refrigerant </vt:lpstr>
      <vt:lpstr>Return Airflow In The HVAC System</vt:lpstr>
      <vt:lpstr>Supply Airflow In The HVAC System</vt:lpstr>
      <vt:lpstr>Supply Airflow In The HVAC System</vt:lpstr>
      <vt:lpstr>Compressor Suction or Low-Pressure side</vt:lpstr>
      <vt:lpstr>Compressor Suction / Low-Pressure side</vt:lpstr>
      <vt:lpstr>Compressor Discharge / High-Pressure side</vt:lpstr>
      <vt:lpstr>Condenser Relatively Warm Outside Air In</vt:lpstr>
      <vt:lpstr>Condenser Hotter Outside Air Out</vt:lpstr>
      <vt:lpstr>Filter Dryer and Receiver</vt:lpstr>
      <vt:lpstr>Expansion Valve</vt:lpstr>
      <vt:lpstr>Back To Where We Started (Low- Temperature, Low-pressure (cold) Refrigerant) </vt:lpstr>
      <vt:lpstr>Lessons Learned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Don</dc:creator>
  <cp:lastModifiedBy>Donald Prather</cp:lastModifiedBy>
  <cp:revision>590</cp:revision>
  <dcterms:created xsi:type="dcterms:W3CDTF">2013-05-23T13:04:32Z</dcterms:created>
  <dcterms:modified xsi:type="dcterms:W3CDTF">2019-06-05T18:47:42Z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UseProject">
    <vt:lpwstr>1</vt:lpwstr>
  </property>
  <property fmtid="{D5CDD505-2E9C-101B-9397-08002B2CF9AE}" pid="3" name="ArticulatePath">
    <vt:lpwstr>2.1 Why Balance a House  </vt:lpwstr>
  </property>
  <property fmtid="{D5CDD505-2E9C-101B-9397-08002B2CF9AE}" pid="4" name="ArticulateProjectVersion">
    <vt:lpwstr>7</vt:lpwstr>
  </property>
  <property fmtid="{D5CDD505-2E9C-101B-9397-08002B2CF9AE}" pid="5" name="ArticulateGUID">
    <vt:lpwstr>C7FF833D-AD6C-4418-BDAB-013820C8FC50</vt:lpwstr>
  </property>
  <property fmtid="{D5CDD505-2E9C-101B-9397-08002B2CF9AE}" pid="6" name="ArticulateProjectFull">
    <vt:lpwstr>C:\Users\Don\Desktop\Technicians First Guide and Workbook\Power Points\Section 2 Tech First .ppta</vt:lpwstr>
  </property>
  <property fmtid="{D5CDD505-2E9C-101B-9397-08002B2CF9AE}" pid="7" name="ContentTypeId">
    <vt:lpwstr>0x0101009FB28C60A0AAC744A39BD09724F90806</vt:lpwstr>
  </property>
</Properties>
</file>

<file path=docProps/thumbnail.jpeg>
</file>