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docProps/custom.xml" ContentType="application/vnd.openxmlformats-officedocument.custom-propertie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ppt/tags/tag14.xml" ContentType="application/vnd.openxmlformats-officedocument.presentationml.tags+xml"/>
  <Override PartName="/docProps/app.xml" ContentType="application/vnd.openxmlformats-officedocument.extended-properties+xml"/>
  <Override PartName="/ppt/tags/tag5.xml" ContentType="application/vnd.openxmlformats-officedocument.presentationml.tags+xml"/>
  <Override PartName="/ppt/tags/tag17.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1.xml" ContentType="application/vnd.openxmlformats-officedocument.presentationml.tags+xml"/>
  <Override PartName="/ppt/tags/tag18.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8"/>
  </p:notesMasterIdLst>
  <p:sldIdLst>
    <p:sldId id="316" r:id="rId2"/>
    <p:sldId id="469" r:id="rId3"/>
    <p:sldId id="470" r:id="rId4"/>
    <p:sldId id="471" r:id="rId5"/>
    <p:sldId id="474" r:id="rId6"/>
    <p:sldId id="472" r:id="rId7"/>
    <p:sldId id="473" r:id="rId8"/>
    <p:sldId id="468" r:id="rId9"/>
    <p:sldId id="476" r:id="rId10"/>
    <p:sldId id="477" r:id="rId11"/>
    <p:sldId id="478" r:id="rId12"/>
    <p:sldId id="479" r:id="rId13"/>
    <p:sldId id="480" r:id="rId14"/>
    <p:sldId id="481" r:id="rId15"/>
    <p:sldId id="482" r:id="rId16"/>
    <p:sldId id="346" r:id="rId17"/>
  </p:sldIdLst>
  <p:sldSz cx="9144000" cy="6858000" type="screen4x3"/>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8F6A"/>
    <a:srgbClr val="002FCC"/>
    <a:srgbClr val="002F99"/>
    <a:srgbClr val="293C99"/>
    <a:srgbClr val="0033CC"/>
    <a:srgbClr val="0000FF"/>
    <a:srgbClr val="CEB33E"/>
    <a:srgbClr val="3F3F3F"/>
    <a:srgbClr val="CC9900"/>
    <a:srgbClr val="D636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103" d="100"/>
          <a:sy n="103" d="100"/>
        </p:scale>
        <p:origin x="108" y="432"/>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7/11/2019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7/11/2019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sz="4000">
                <a:solidFill>
                  <a:srgbClr val="FFFF00"/>
                </a:solidFill>
              </a:rPr>
              <a:t>Section 18: </a:t>
            </a:r>
            <a:r>
              <a:rPr lang="en-US" sz="4000" dirty="0">
                <a:solidFill>
                  <a:srgbClr val="FFFF00"/>
                </a:solidFill>
              </a:rPr>
              <a:t>Maintenance Inspection Basics (2)</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a:xfrm>
            <a:off x="76200" y="274638"/>
            <a:ext cx="8915400" cy="1143000"/>
          </a:xfrm>
        </p:spPr>
        <p:txBody>
          <a:bodyPr>
            <a:normAutofit/>
          </a:bodyPr>
          <a:lstStyle/>
          <a:p>
            <a:r>
              <a:rPr lang="en-US" dirty="0"/>
              <a:t>Gas Pressure &amp; Combustion Test</a:t>
            </a:r>
          </a:p>
        </p:txBody>
      </p:sp>
      <p:pic>
        <p:nvPicPr>
          <p:cNvPr id="5" name="Picture 4">
            <a:extLst>
              <a:ext uri="{FF2B5EF4-FFF2-40B4-BE49-F238E27FC236}">
                <a16:creationId xmlns:a16="http://schemas.microsoft.com/office/drawing/2014/main" id="{1AD36EB3-CDE7-4048-9775-3366A26ADC3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33813" y="1417638"/>
            <a:ext cx="4845867" cy="4472396"/>
          </a:xfrm>
          <a:prstGeom prst="rect">
            <a:avLst/>
          </a:prstGeom>
          <a:noFill/>
          <a:ln>
            <a:noFill/>
          </a:ln>
        </p:spPr>
      </p:pic>
      <p:pic>
        <p:nvPicPr>
          <p:cNvPr id="8" name="Picture 7" descr="Minnix 005">
            <a:extLst>
              <a:ext uri="{FF2B5EF4-FFF2-40B4-BE49-F238E27FC236}">
                <a16:creationId xmlns:a16="http://schemas.microsoft.com/office/drawing/2014/main" id="{25856535-40EB-49A3-A0EC-997F6E01087A}"/>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38800" y="1417638"/>
            <a:ext cx="2819400" cy="4472396"/>
          </a:xfrm>
          <a:prstGeom prst="rect">
            <a:avLst/>
          </a:prstGeom>
          <a:noFill/>
          <a:ln>
            <a:noFill/>
          </a:ln>
        </p:spPr>
      </p:pic>
    </p:spTree>
    <p:custDataLst>
      <p:tags r:id="rId1"/>
    </p:custDataLst>
    <p:extLst>
      <p:ext uri="{BB962C8B-B14F-4D97-AF65-F5344CB8AC3E}">
        <p14:creationId xmlns:p14="http://schemas.microsoft.com/office/powerpoint/2010/main" val="1333129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Oil Combustion Furnaces (1)</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181600"/>
          </a:xfrm>
        </p:spPr>
        <p:txBody>
          <a:bodyPr>
            <a:normAutofit fontScale="85000" lnSpcReduction="20000"/>
          </a:bodyPr>
          <a:lstStyle/>
          <a:p>
            <a:pPr marL="0" indent="0">
              <a:buNone/>
            </a:pPr>
            <a:r>
              <a:rPr lang="en-US" dirty="0">
                <a:solidFill>
                  <a:srgbClr val="FFFF00"/>
                </a:solidFill>
              </a:rPr>
              <a:t>Items found should be documented and items needing additional service should be highlighted. Additional combustion related tasks for oil furnaces: </a:t>
            </a:r>
          </a:p>
          <a:p>
            <a:pPr lvl="0"/>
            <a:r>
              <a:rPr lang="en-US" dirty="0">
                <a:solidFill>
                  <a:srgbClr val="FFFF00"/>
                </a:solidFill>
              </a:rPr>
              <a:t>Inspect combustion chamber for cracks or structural damage.</a:t>
            </a:r>
          </a:p>
          <a:p>
            <a:pPr lvl="0"/>
            <a:r>
              <a:rPr lang="en-US" dirty="0">
                <a:solidFill>
                  <a:srgbClr val="FFFF00"/>
                </a:solidFill>
              </a:rPr>
              <a:t>Inspect Heat Exchanger for signs of corrosion, fouling, and structural problems (cracks, bulging, holes). Measure and record temperature across the heat exchanger.</a:t>
            </a:r>
          </a:p>
          <a:p>
            <a:pPr lvl="0"/>
            <a:r>
              <a:rPr lang="en-US" dirty="0">
                <a:solidFill>
                  <a:srgbClr val="FFFF00"/>
                </a:solidFill>
              </a:rPr>
              <a:t>Inspect burner gaskets.</a:t>
            </a:r>
          </a:p>
          <a:p>
            <a:pPr lvl="0"/>
            <a:r>
              <a:rPr lang="en-US" dirty="0">
                <a:solidFill>
                  <a:srgbClr val="FFFF00"/>
                </a:solidFill>
              </a:rPr>
              <a:t>Replace oil nozzle, verify size and spread. </a:t>
            </a:r>
          </a:p>
          <a:p>
            <a:pPr lvl="0"/>
            <a:r>
              <a:rPr lang="en-US" dirty="0">
                <a:solidFill>
                  <a:srgbClr val="FFFF00"/>
                </a:solidFill>
              </a:rPr>
              <a:t>Inspect oil nozzle head, electrodes and ceramic insulation and verify spark gap and positioning.</a:t>
            </a:r>
          </a:p>
        </p:txBody>
      </p:sp>
    </p:spTree>
    <p:custDataLst>
      <p:tags r:id="rId1"/>
    </p:custDataLst>
    <p:extLst>
      <p:ext uri="{BB962C8B-B14F-4D97-AF65-F5344CB8AC3E}">
        <p14:creationId xmlns:p14="http://schemas.microsoft.com/office/powerpoint/2010/main" val="3339184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a:xfrm>
            <a:off x="76200" y="274638"/>
            <a:ext cx="8915400" cy="1143000"/>
          </a:xfrm>
        </p:spPr>
        <p:txBody>
          <a:bodyPr>
            <a:normAutofit/>
          </a:bodyPr>
          <a:lstStyle/>
          <a:p>
            <a:r>
              <a:rPr lang="en-US" dirty="0"/>
              <a:t>Oil Nozzle &amp; Oil Igniter Assembly</a:t>
            </a:r>
          </a:p>
        </p:txBody>
      </p:sp>
      <p:pic>
        <p:nvPicPr>
          <p:cNvPr id="6" name="Picture 5">
            <a:extLst>
              <a:ext uri="{FF2B5EF4-FFF2-40B4-BE49-F238E27FC236}">
                <a16:creationId xmlns:a16="http://schemas.microsoft.com/office/drawing/2014/main" id="{575E1137-986C-4D76-8499-E2BB2C80DA1A}"/>
              </a:ext>
            </a:extLst>
          </p:cNvPr>
          <p:cNvPicPr/>
          <p:nvPr/>
        </p:nvPicPr>
        <p:blipFill rotWithShape="1">
          <a:blip r:embed="rId3"/>
          <a:srcRect t="1" b="-20269"/>
          <a:stretch/>
        </p:blipFill>
        <p:spPr bwMode="auto">
          <a:xfrm>
            <a:off x="533400" y="1915911"/>
            <a:ext cx="3772999" cy="3962400"/>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63FB985B-5E89-4786-9B48-862ED7F7F153}"/>
              </a:ext>
            </a:extLst>
          </p:cNvPr>
          <p:cNvPicPr/>
          <p:nvPr/>
        </p:nvPicPr>
        <p:blipFill>
          <a:blip r:embed="rId4"/>
          <a:stretch>
            <a:fillRect/>
          </a:stretch>
        </p:blipFill>
        <p:spPr>
          <a:xfrm rot="10800000">
            <a:off x="4384432" y="1724024"/>
            <a:ext cx="4454767" cy="4524375"/>
          </a:xfrm>
          <a:prstGeom prst="rect">
            <a:avLst/>
          </a:prstGeom>
        </p:spPr>
      </p:pic>
    </p:spTree>
    <p:custDataLst>
      <p:tags r:id="rId1"/>
    </p:custDataLst>
    <p:extLst>
      <p:ext uri="{BB962C8B-B14F-4D97-AF65-F5344CB8AC3E}">
        <p14:creationId xmlns:p14="http://schemas.microsoft.com/office/powerpoint/2010/main" val="2234677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Oil Combustion Furnaces (2)</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181600"/>
          </a:xfrm>
        </p:spPr>
        <p:txBody>
          <a:bodyPr>
            <a:normAutofit fontScale="85000" lnSpcReduction="20000"/>
          </a:bodyPr>
          <a:lstStyle/>
          <a:p>
            <a:pPr lvl="0"/>
            <a:r>
              <a:rPr lang="en-US" dirty="0">
                <a:solidFill>
                  <a:srgbClr val="FFFF00"/>
                </a:solidFill>
              </a:rPr>
              <a:t>Inspect oil nozzle head, electrodes and ceramic insulation and verify spark gap and positioning. </a:t>
            </a:r>
          </a:p>
          <a:p>
            <a:pPr lvl="0"/>
            <a:r>
              <a:rPr lang="en-US" dirty="0">
                <a:solidFill>
                  <a:srgbClr val="FFFF00"/>
                </a:solidFill>
              </a:rPr>
              <a:t>Measure and record photo-cell (cad-cell) resistance.</a:t>
            </a:r>
          </a:p>
          <a:p>
            <a:pPr lvl="0"/>
            <a:r>
              <a:rPr lang="en-US" dirty="0">
                <a:solidFill>
                  <a:srgbClr val="FFFF00"/>
                </a:solidFill>
              </a:rPr>
              <a:t>Replace fuel Filter.</a:t>
            </a:r>
          </a:p>
          <a:p>
            <a:pPr lvl="0"/>
            <a:r>
              <a:rPr lang="en-US" dirty="0">
                <a:solidFill>
                  <a:srgbClr val="FFFF00"/>
                </a:solidFill>
              </a:rPr>
              <a:t>Measure and record oil pressure.</a:t>
            </a:r>
          </a:p>
          <a:p>
            <a:pPr lvl="0"/>
            <a:r>
              <a:rPr lang="en-US" dirty="0">
                <a:solidFill>
                  <a:srgbClr val="FFFF00"/>
                </a:solidFill>
              </a:rPr>
              <a:t>Test burner motor and assembly for correct operation.</a:t>
            </a:r>
          </a:p>
          <a:p>
            <a:pPr lvl="0"/>
            <a:r>
              <a:rPr lang="en-US" dirty="0">
                <a:solidFill>
                  <a:srgbClr val="FFFF00"/>
                </a:solidFill>
              </a:rPr>
              <a:t>If air is suspected of being in the oil line: bleed oil line until the air is removed.</a:t>
            </a:r>
          </a:p>
          <a:p>
            <a:pPr lvl="0"/>
            <a:r>
              <a:rPr lang="en-US" dirty="0">
                <a:solidFill>
                  <a:srgbClr val="FFFF00"/>
                </a:solidFill>
              </a:rPr>
              <a:t>Inspect oil pump and lines for signs of leaks.</a:t>
            </a:r>
          </a:p>
          <a:p>
            <a:pPr lvl="0"/>
            <a:r>
              <a:rPr lang="en-US" dirty="0">
                <a:solidFill>
                  <a:srgbClr val="FFFF00"/>
                </a:solidFill>
              </a:rPr>
              <a:t>For systems with a return line verify the oil is returning to the tank.</a:t>
            </a:r>
          </a:p>
          <a:p>
            <a:pPr lvl="0"/>
            <a:r>
              <a:rPr lang="en-US" dirty="0">
                <a:solidFill>
                  <a:srgbClr val="FFFF00"/>
                </a:solidFill>
              </a:rPr>
              <a:t>Measure and record ignition transformer’s secondary voltage.</a:t>
            </a:r>
          </a:p>
        </p:txBody>
      </p:sp>
    </p:spTree>
    <p:custDataLst>
      <p:tags r:id="rId1"/>
    </p:custDataLst>
    <p:extLst>
      <p:ext uri="{BB962C8B-B14F-4D97-AF65-F5344CB8AC3E}">
        <p14:creationId xmlns:p14="http://schemas.microsoft.com/office/powerpoint/2010/main" val="978854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a:xfrm>
            <a:off x="76200" y="274638"/>
            <a:ext cx="8915400" cy="1143000"/>
          </a:xfrm>
        </p:spPr>
        <p:txBody>
          <a:bodyPr>
            <a:normAutofit/>
          </a:bodyPr>
          <a:lstStyle/>
          <a:p>
            <a:r>
              <a:rPr lang="en-US" dirty="0"/>
              <a:t>Photo Cell &amp; Ignition Transformer</a:t>
            </a:r>
          </a:p>
        </p:txBody>
      </p:sp>
      <p:pic>
        <p:nvPicPr>
          <p:cNvPr id="5" name="Picture 4">
            <a:extLst>
              <a:ext uri="{FF2B5EF4-FFF2-40B4-BE49-F238E27FC236}">
                <a16:creationId xmlns:a16="http://schemas.microsoft.com/office/drawing/2014/main" id="{135E1255-5599-47F5-8016-7C32FAB4205F}"/>
              </a:ext>
            </a:extLst>
          </p:cNvPr>
          <p:cNvPicPr/>
          <p:nvPr/>
        </p:nvPicPr>
        <p:blipFill rotWithShape="1">
          <a:blip r:embed="rId3"/>
          <a:srcRect t="-1" r="-52" b="-56840"/>
          <a:stretch/>
        </p:blipFill>
        <p:spPr bwMode="auto">
          <a:xfrm>
            <a:off x="152400" y="2133600"/>
            <a:ext cx="3276600" cy="4114800"/>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0B4FA96F-7B4E-41CA-B032-F99486111D0D}"/>
              </a:ext>
            </a:extLst>
          </p:cNvPr>
          <p:cNvPicPr/>
          <p:nvPr/>
        </p:nvPicPr>
        <p:blipFill>
          <a:blip r:embed="rId4"/>
          <a:stretch>
            <a:fillRect/>
          </a:stretch>
        </p:blipFill>
        <p:spPr>
          <a:xfrm>
            <a:off x="3581400" y="1676400"/>
            <a:ext cx="5410200" cy="3778297"/>
          </a:xfrm>
          <a:prstGeom prst="rect">
            <a:avLst/>
          </a:prstGeom>
        </p:spPr>
      </p:pic>
    </p:spTree>
    <p:custDataLst>
      <p:tags r:id="rId1"/>
    </p:custDataLst>
    <p:extLst>
      <p:ext uri="{BB962C8B-B14F-4D97-AF65-F5344CB8AC3E}">
        <p14:creationId xmlns:p14="http://schemas.microsoft.com/office/powerpoint/2010/main" val="32621734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Oil Combustion Furnaces (3)</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181600"/>
          </a:xfrm>
        </p:spPr>
        <p:txBody>
          <a:bodyPr>
            <a:normAutofit fontScale="85000" lnSpcReduction="10000"/>
          </a:bodyPr>
          <a:lstStyle/>
          <a:p>
            <a:pPr lvl="0"/>
            <a:r>
              <a:rPr lang="en-US" dirty="0">
                <a:solidFill>
                  <a:srgbClr val="FFFF00"/>
                </a:solidFill>
              </a:rPr>
              <a:t>You should now be able to explain why an annual maintenance inspection is required for gas and oil furnaces.</a:t>
            </a:r>
          </a:p>
          <a:p>
            <a:pPr lvl="0"/>
            <a:r>
              <a:rPr lang="en-US" dirty="0">
                <a:solidFill>
                  <a:srgbClr val="FFFF00"/>
                </a:solidFill>
              </a:rPr>
              <a:t>Measure temperature difference across the heat exchanger.</a:t>
            </a:r>
          </a:p>
          <a:p>
            <a:pPr lvl="0"/>
            <a:r>
              <a:rPr lang="en-US" dirty="0">
                <a:solidFill>
                  <a:srgbClr val="FFFF00"/>
                </a:solidFill>
              </a:rPr>
              <a:t>Verify primary burner control safety timing is within OEM specifications.</a:t>
            </a:r>
          </a:p>
          <a:p>
            <a:pPr lvl="0"/>
            <a:r>
              <a:rPr lang="en-US" dirty="0">
                <a:solidFill>
                  <a:srgbClr val="FFFF00"/>
                </a:solidFill>
              </a:rPr>
              <a:t>Inspect vent piping and connections note any blockage, water corrosion, or signs of cracks or leaks.</a:t>
            </a:r>
          </a:p>
          <a:p>
            <a:pPr lvl="0"/>
            <a:r>
              <a:rPr lang="en-US" dirty="0">
                <a:solidFill>
                  <a:srgbClr val="FFFF00"/>
                </a:solidFill>
              </a:rPr>
              <a:t>Verify proper support and slope for vent piping.</a:t>
            </a:r>
          </a:p>
          <a:p>
            <a:pPr lvl="0"/>
            <a:r>
              <a:rPr lang="en-US" dirty="0">
                <a:solidFill>
                  <a:srgbClr val="FFFF00"/>
                </a:solidFill>
              </a:rPr>
              <a:t>Report and/or remove combustible materials placed too close to vent piping.</a:t>
            </a:r>
          </a:p>
        </p:txBody>
      </p:sp>
    </p:spTree>
    <p:custDataLst>
      <p:tags r:id="rId1"/>
    </p:custDataLst>
    <p:extLst>
      <p:ext uri="{BB962C8B-B14F-4D97-AF65-F5344CB8AC3E}">
        <p14:creationId xmlns:p14="http://schemas.microsoft.com/office/powerpoint/2010/main" val="38549921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a:xfrm>
            <a:off x="457200" y="1600200"/>
            <a:ext cx="8229600" cy="5105400"/>
          </a:xfrm>
        </p:spPr>
        <p:txBody>
          <a:bodyPr>
            <a:normAutofit fontScale="92500" lnSpcReduction="10000"/>
          </a:bodyPr>
          <a:lstStyle/>
          <a:p>
            <a:r>
              <a:rPr lang="en-US" dirty="0">
                <a:solidFill>
                  <a:srgbClr val="FFFF00"/>
                </a:solidFill>
              </a:rPr>
              <a:t>You should now be able to explain what type of expansion device equipment must have for a sub-cooling refrigerant charge test to be done.</a:t>
            </a:r>
          </a:p>
          <a:p>
            <a:r>
              <a:rPr lang="en-US" dirty="0">
                <a:solidFill>
                  <a:srgbClr val="FFFF00"/>
                </a:solidFill>
              </a:rPr>
              <a:t>You should now be able to identify a gas furnace in the field.</a:t>
            </a:r>
          </a:p>
          <a:p>
            <a:r>
              <a:rPr lang="en-US" dirty="0">
                <a:solidFill>
                  <a:srgbClr val="FFFF00"/>
                </a:solidFill>
              </a:rPr>
              <a:t>You should now be able to identify an oil furnace in the field.</a:t>
            </a:r>
          </a:p>
          <a:p>
            <a:r>
              <a:rPr lang="en-US" dirty="0">
                <a:solidFill>
                  <a:srgbClr val="FFFF00"/>
                </a:solidFill>
              </a:rPr>
              <a:t>You should now be able to explain how the combustion igniters work for gas and oil furnaces.</a:t>
            </a:r>
          </a:p>
          <a:p>
            <a:r>
              <a:rPr lang="en-US" dirty="0">
                <a:solidFill>
                  <a:srgbClr val="FFFF00"/>
                </a:solidFill>
              </a:rPr>
              <a:t>You should now be able to explain why a combustion test should be done annually.  </a:t>
            </a: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Furnaces</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181600"/>
          </a:xfrm>
        </p:spPr>
        <p:txBody>
          <a:bodyPr>
            <a:normAutofit fontScale="85000" lnSpcReduction="20000"/>
          </a:bodyPr>
          <a:lstStyle/>
          <a:p>
            <a:pPr marL="0" indent="0">
              <a:buNone/>
            </a:pPr>
            <a:r>
              <a:rPr lang="en-US" dirty="0">
                <a:solidFill>
                  <a:srgbClr val="FFFF00"/>
                </a:solidFill>
              </a:rPr>
              <a:t>First the furnace cabinet is checked to make sure all panels and fasteners are in place before and after the inspection of the furnace is completed. The clearance from combustible materials must be at least equivalent to the OEM’s requirements. If not, it should be reported (or junk moved, and reason/fire hazard reported to homeowner).  Additionally, anything in the following lists that is found to be out of order or incorrect should be noted and included in the maintenance report. This section starts by covering maintenance items that are common on all furnaces in the </a:t>
            </a:r>
            <a:r>
              <a:rPr lang="en-US" i="1" dirty="0">
                <a:solidFill>
                  <a:srgbClr val="FFFF00"/>
                </a:solidFill>
              </a:rPr>
              <a:t>Furnace Electrical</a:t>
            </a:r>
            <a:r>
              <a:rPr lang="en-US" dirty="0">
                <a:solidFill>
                  <a:srgbClr val="FFFF00"/>
                </a:solidFill>
              </a:rPr>
              <a:t> and </a:t>
            </a:r>
            <a:r>
              <a:rPr lang="en-US" i="1" dirty="0">
                <a:solidFill>
                  <a:srgbClr val="FFFF00"/>
                </a:solidFill>
              </a:rPr>
              <a:t>Furnace Blower Assembly</a:t>
            </a:r>
            <a:r>
              <a:rPr lang="en-US" dirty="0">
                <a:solidFill>
                  <a:srgbClr val="FFFF00"/>
                </a:solidFill>
              </a:rPr>
              <a:t> sections.  Then there are three more sections that cover additional maintenance tasks that are specific to </a:t>
            </a:r>
            <a:r>
              <a:rPr lang="en-US" i="1" dirty="0">
                <a:solidFill>
                  <a:srgbClr val="FFFF00"/>
                </a:solidFill>
              </a:rPr>
              <a:t>Gas Furnaces</a:t>
            </a:r>
            <a:r>
              <a:rPr lang="en-US" dirty="0">
                <a:solidFill>
                  <a:srgbClr val="FFFF00"/>
                </a:solidFill>
              </a:rPr>
              <a:t>, </a:t>
            </a:r>
            <a:r>
              <a:rPr lang="en-US" i="1" dirty="0">
                <a:solidFill>
                  <a:srgbClr val="FFFF00"/>
                </a:solidFill>
              </a:rPr>
              <a:t>Oil Furnaces,</a:t>
            </a:r>
            <a:r>
              <a:rPr lang="en-US" dirty="0">
                <a:solidFill>
                  <a:srgbClr val="FFFF00"/>
                </a:solidFill>
              </a:rPr>
              <a:t> and </a:t>
            </a:r>
            <a:r>
              <a:rPr lang="en-US" i="1" dirty="0">
                <a:solidFill>
                  <a:srgbClr val="FFFF00"/>
                </a:solidFill>
              </a:rPr>
              <a:t>Electric Furnaces</a:t>
            </a:r>
            <a:r>
              <a:rPr lang="en-US" dirty="0">
                <a:solidFill>
                  <a:srgbClr val="FFFF00"/>
                </a:solidFill>
              </a:rPr>
              <a:t>. </a:t>
            </a:r>
          </a:p>
        </p:txBody>
      </p:sp>
    </p:spTree>
    <p:custDataLst>
      <p:tags r:id="rId1"/>
    </p:custDataLst>
    <p:extLst>
      <p:ext uri="{BB962C8B-B14F-4D97-AF65-F5344CB8AC3E}">
        <p14:creationId xmlns:p14="http://schemas.microsoft.com/office/powerpoint/2010/main" val="2439572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Furnace Electrical Components</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181600"/>
          </a:xfrm>
        </p:spPr>
        <p:txBody>
          <a:bodyPr>
            <a:normAutofit fontScale="92500" lnSpcReduction="20000"/>
          </a:bodyPr>
          <a:lstStyle/>
          <a:p>
            <a:pPr marL="0" indent="0">
              <a:buNone/>
            </a:pPr>
            <a:r>
              <a:rPr lang="en-US" dirty="0">
                <a:solidFill>
                  <a:srgbClr val="FFFF00"/>
                </a:solidFill>
              </a:rPr>
              <a:t>For all furnaces the following are included in an electrical inspection:</a:t>
            </a:r>
          </a:p>
          <a:p>
            <a:pPr lvl="0"/>
            <a:r>
              <a:rPr lang="en-US" dirty="0">
                <a:solidFill>
                  <a:srgbClr val="FFFF00"/>
                </a:solidFill>
              </a:rPr>
              <a:t>Inspect electrical disconnect box and terminals.</a:t>
            </a:r>
          </a:p>
          <a:p>
            <a:pPr lvl="0"/>
            <a:r>
              <a:rPr lang="en-US" dirty="0">
                <a:solidFill>
                  <a:srgbClr val="FFFF00"/>
                </a:solidFill>
              </a:rPr>
              <a:t>Check for proper grounding.</a:t>
            </a:r>
          </a:p>
          <a:p>
            <a:pPr lvl="0"/>
            <a:r>
              <a:rPr lang="en-US" dirty="0">
                <a:solidFill>
                  <a:srgbClr val="FFFF00"/>
                </a:solidFill>
              </a:rPr>
              <a:t>Measure and record line voltage.</a:t>
            </a:r>
          </a:p>
          <a:p>
            <a:pPr lvl="0"/>
            <a:r>
              <a:rPr lang="en-US" dirty="0">
                <a:solidFill>
                  <a:srgbClr val="FFFF00"/>
                </a:solidFill>
              </a:rPr>
              <a:t>Inspect and test relays and contactors.</a:t>
            </a:r>
          </a:p>
          <a:p>
            <a:pPr lvl="0"/>
            <a:r>
              <a:rPr lang="en-US" dirty="0">
                <a:solidFill>
                  <a:srgbClr val="FFFF00"/>
                </a:solidFill>
              </a:rPr>
              <a:t>Inspect electrical connections.</a:t>
            </a:r>
          </a:p>
          <a:p>
            <a:pPr lvl="0"/>
            <a:r>
              <a:rPr lang="en-US" dirty="0">
                <a:solidFill>
                  <a:srgbClr val="FFFF00"/>
                </a:solidFill>
              </a:rPr>
              <a:t>Inspect motor capacitors (report worn or bulging capacitors).</a:t>
            </a:r>
          </a:p>
          <a:p>
            <a:pPr lvl="0"/>
            <a:r>
              <a:rPr lang="en-US" dirty="0">
                <a:solidFill>
                  <a:srgbClr val="FFFF00"/>
                </a:solidFill>
              </a:rPr>
              <a:t>Record all motor nameplate data and operating amperage draw.</a:t>
            </a:r>
          </a:p>
        </p:txBody>
      </p:sp>
    </p:spTree>
    <p:custDataLst>
      <p:tags r:id="rId1"/>
    </p:custDataLst>
    <p:extLst>
      <p:ext uri="{BB962C8B-B14F-4D97-AF65-F5344CB8AC3E}">
        <p14:creationId xmlns:p14="http://schemas.microsoft.com/office/powerpoint/2010/main" val="2019556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Furnace Blower Assembly</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181600"/>
          </a:xfrm>
        </p:spPr>
        <p:txBody>
          <a:bodyPr>
            <a:normAutofit fontScale="85000" lnSpcReduction="20000"/>
          </a:bodyPr>
          <a:lstStyle/>
          <a:p>
            <a:pPr marL="0" indent="0">
              <a:buNone/>
            </a:pPr>
            <a:r>
              <a:rPr lang="en-US" dirty="0">
                <a:solidFill>
                  <a:srgbClr val="FFFF00"/>
                </a:solidFill>
              </a:rPr>
              <a:t>For all furnaces the following are included in a blower assembly inspection:</a:t>
            </a:r>
          </a:p>
          <a:p>
            <a:pPr lvl="0"/>
            <a:r>
              <a:rPr lang="en-US" dirty="0">
                <a:solidFill>
                  <a:srgbClr val="FFFF00"/>
                </a:solidFill>
              </a:rPr>
              <a:t>Verify and record the airflow across the heat exchanger (or through the blower assembly).</a:t>
            </a:r>
          </a:p>
          <a:p>
            <a:pPr lvl="0"/>
            <a:r>
              <a:rPr lang="en-US" dirty="0">
                <a:solidFill>
                  <a:srgbClr val="FFFF00"/>
                </a:solidFill>
              </a:rPr>
              <a:t>If applicable test variable frequency motor drive for proper operation.</a:t>
            </a:r>
          </a:p>
          <a:p>
            <a:pPr lvl="0"/>
            <a:r>
              <a:rPr lang="en-US" dirty="0">
                <a:solidFill>
                  <a:srgbClr val="FFFF00"/>
                </a:solidFill>
              </a:rPr>
              <a:t>If applicable inspect fan belts and pulleys for wear and tear.</a:t>
            </a:r>
          </a:p>
          <a:p>
            <a:pPr lvl="0"/>
            <a:r>
              <a:rPr lang="en-US" dirty="0">
                <a:solidFill>
                  <a:srgbClr val="FFFF00"/>
                </a:solidFill>
              </a:rPr>
              <a:t>For fan motor make sure it is installed properly and the shaft bolt is tight.</a:t>
            </a:r>
          </a:p>
          <a:p>
            <a:pPr lvl="0"/>
            <a:r>
              <a:rPr lang="en-US" dirty="0">
                <a:solidFill>
                  <a:srgbClr val="FFFF00"/>
                </a:solidFill>
              </a:rPr>
              <a:t>Make sure the blower fan blades are clean, and the blower is properly aligned in the housing.</a:t>
            </a:r>
          </a:p>
          <a:p>
            <a:pPr lvl="0"/>
            <a:r>
              <a:rPr lang="en-US" dirty="0">
                <a:solidFill>
                  <a:srgbClr val="FFFF00"/>
                </a:solidFill>
              </a:rPr>
              <a:t>Inspect condensate drains for proper operation.</a:t>
            </a:r>
          </a:p>
        </p:txBody>
      </p:sp>
    </p:spTree>
    <p:custDataLst>
      <p:tags r:id="rId1"/>
    </p:custDataLst>
    <p:extLst>
      <p:ext uri="{BB962C8B-B14F-4D97-AF65-F5344CB8AC3E}">
        <p14:creationId xmlns:p14="http://schemas.microsoft.com/office/powerpoint/2010/main" val="2643158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Furnace Blower Assembly</a:t>
            </a:r>
          </a:p>
        </p:txBody>
      </p:sp>
      <p:pic>
        <p:nvPicPr>
          <p:cNvPr id="4" name="Picture 3">
            <a:extLst>
              <a:ext uri="{FF2B5EF4-FFF2-40B4-BE49-F238E27FC236}">
                <a16:creationId xmlns:a16="http://schemas.microsoft.com/office/drawing/2014/main" id="{65C6514B-489E-48F2-A60C-B82E9E3FCE75}"/>
              </a:ext>
            </a:extLst>
          </p:cNvPr>
          <p:cNvPicPr/>
          <p:nvPr/>
        </p:nvPicPr>
        <p:blipFill rotWithShape="1">
          <a:blip r:embed="rId3"/>
          <a:srcRect l="7257" t="4346" r="7108" b="-2717"/>
          <a:stretch/>
        </p:blipFill>
        <p:spPr bwMode="auto">
          <a:xfrm>
            <a:off x="2133600" y="1417638"/>
            <a:ext cx="4572000" cy="4678362"/>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515018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Condensate Removal</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181600"/>
          </a:xfrm>
        </p:spPr>
        <p:txBody>
          <a:bodyPr>
            <a:normAutofit/>
          </a:bodyPr>
          <a:lstStyle/>
          <a:p>
            <a:pPr marL="0" indent="0">
              <a:buNone/>
            </a:pPr>
            <a:r>
              <a:rPr lang="en-US" dirty="0">
                <a:solidFill>
                  <a:srgbClr val="FFFF00"/>
                </a:solidFill>
              </a:rPr>
              <a:t>All condensate drains should be checked to make sure they are clear and draining properly.</a:t>
            </a:r>
          </a:p>
        </p:txBody>
      </p:sp>
    </p:spTree>
    <p:custDataLst>
      <p:tags r:id="rId1"/>
    </p:custDataLst>
    <p:extLst>
      <p:ext uri="{BB962C8B-B14F-4D97-AF65-F5344CB8AC3E}">
        <p14:creationId xmlns:p14="http://schemas.microsoft.com/office/powerpoint/2010/main" val="1088822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Gas Combustion Furnaces (1)</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181600"/>
          </a:xfrm>
        </p:spPr>
        <p:txBody>
          <a:bodyPr>
            <a:normAutofit fontScale="85000" lnSpcReduction="20000"/>
          </a:bodyPr>
          <a:lstStyle/>
          <a:p>
            <a:pPr marL="0" indent="0">
              <a:buNone/>
            </a:pPr>
            <a:r>
              <a:rPr lang="en-US" dirty="0">
                <a:solidFill>
                  <a:srgbClr val="FFFF00"/>
                </a:solidFill>
              </a:rPr>
              <a:t>Items found should be documented and items needing additional service should be highlighted. Additional combustion related tasks for gas furnaces: </a:t>
            </a:r>
          </a:p>
          <a:p>
            <a:pPr lvl="0"/>
            <a:r>
              <a:rPr lang="en-US" dirty="0">
                <a:solidFill>
                  <a:srgbClr val="FFFF00"/>
                </a:solidFill>
              </a:rPr>
              <a:t>Inspect burner for blockage and/or signs of moisture damage or corrosion.</a:t>
            </a:r>
          </a:p>
          <a:p>
            <a:pPr lvl="0"/>
            <a:r>
              <a:rPr lang="en-US" dirty="0">
                <a:solidFill>
                  <a:srgbClr val="FFFF00"/>
                </a:solidFill>
              </a:rPr>
              <a:t>Test inducer fan motor and blower assembly.</a:t>
            </a:r>
          </a:p>
          <a:p>
            <a:pPr lvl="0"/>
            <a:r>
              <a:rPr lang="en-US" dirty="0">
                <a:solidFill>
                  <a:srgbClr val="FFFF00"/>
                </a:solidFill>
              </a:rPr>
              <a:t>Inspect Heat Exchanger for signs of corrosion, fouling, and structural problems (cracks, bulging, holes). Measure and record temperature across the heat exchanger.</a:t>
            </a:r>
          </a:p>
          <a:p>
            <a:pPr lvl="0"/>
            <a:r>
              <a:rPr lang="en-US" dirty="0">
                <a:solidFill>
                  <a:srgbClr val="FFFF00"/>
                </a:solidFill>
              </a:rPr>
              <a:t>Look for signs of corrosion on the burners</a:t>
            </a:r>
          </a:p>
          <a:p>
            <a:r>
              <a:rPr lang="en-US" dirty="0">
                <a:solidFill>
                  <a:srgbClr val="FFFF00"/>
                </a:solidFill>
              </a:rPr>
              <a:t>Check igniter with an ohm meter inspect for cracks verify spark gaps are correct. </a:t>
            </a:r>
          </a:p>
        </p:txBody>
      </p:sp>
    </p:spTree>
    <p:custDataLst>
      <p:tags r:id="rId1"/>
    </p:custDataLst>
    <p:extLst>
      <p:ext uri="{BB962C8B-B14F-4D97-AF65-F5344CB8AC3E}">
        <p14:creationId xmlns:p14="http://schemas.microsoft.com/office/powerpoint/2010/main" val="2477157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a:xfrm>
            <a:off x="76200" y="274638"/>
            <a:ext cx="8915400" cy="1143000"/>
          </a:xfrm>
        </p:spPr>
        <p:txBody>
          <a:bodyPr>
            <a:normAutofit fontScale="90000"/>
          </a:bodyPr>
          <a:lstStyle/>
          <a:p>
            <a:r>
              <a:rPr lang="en-US" dirty="0"/>
              <a:t>Typical Inducer Motor &amp; Igniter Assembly</a:t>
            </a:r>
          </a:p>
        </p:txBody>
      </p:sp>
      <p:pic>
        <p:nvPicPr>
          <p:cNvPr id="6" name="Picture 5">
            <a:extLst>
              <a:ext uri="{FF2B5EF4-FFF2-40B4-BE49-F238E27FC236}">
                <a16:creationId xmlns:a16="http://schemas.microsoft.com/office/drawing/2014/main" id="{9CD690C8-DDC9-4119-B1B1-724E5E0F226D}"/>
              </a:ext>
            </a:extLst>
          </p:cNvPr>
          <p:cNvPicPr/>
          <p:nvPr/>
        </p:nvPicPr>
        <p:blipFill rotWithShape="1">
          <a:blip r:embed="rId3"/>
          <a:srcRect b="-784"/>
          <a:stretch/>
        </p:blipFill>
        <p:spPr bwMode="auto">
          <a:xfrm>
            <a:off x="5105400" y="1600200"/>
            <a:ext cx="3470494" cy="4472396"/>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5FEAF9CB-4D45-451B-8C53-7715FB560CD0}"/>
              </a:ext>
            </a:extLst>
          </p:cNvPr>
          <p:cNvPicPr/>
          <p:nvPr/>
        </p:nvPicPr>
        <p:blipFill rotWithShape="1">
          <a:blip r:embed="rId4"/>
          <a:srcRect l="-3" t="-3" r="-3" b="-6674"/>
          <a:stretch/>
        </p:blipFill>
        <p:spPr bwMode="auto">
          <a:xfrm>
            <a:off x="209738" y="1600200"/>
            <a:ext cx="4590861" cy="4670834"/>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046612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F8A26-D45E-4739-AC80-7257AA939AAF}"/>
              </a:ext>
            </a:extLst>
          </p:cNvPr>
          <p:cNvSpPr>
            <a:spLocks noGrp="1"/>
          </p:cNvSpPr>
          <p:nvPr>
            <p:ph type="title"/>
          </p:nvPr>
        </p:nvSpPr>
        <p:spPr/>
        <p:txBody>
          <a:bodyPr/>
          <a:lstStyle/>
          <a:p>
            <a:r>
              <a:rPr lang="en-US" dirty="0"/>
              <a:t>Gas Combustion Furnaces (2)</a:t>
            </a:r>
          </a:p>
        </p:txBody>
      </p:sp>
      <p:sp>
        <p:nvSpPr>
          <p:cNvPr id="5" name="Content Placeholder 2">
            <a:extLst>
              <a:ext uri="{FF2B5EF4-FFF2-40B4-BE49-F238E27FC236}">
                <a16:creationId xmlns:a16="http://schemas.microsoft.com/office/drawing/2014/main" id="{6A016B11-A8F5-4450-849A-1FDEE8675CD3}"/>
              </a:ext>
            </a:extLst>
          </p:cNvPr>
          <p:cNvSpPr>
            <a:spLocks noGrp="1"/>
          </p:cNvSpPr>
          <p:nvPr>
            <p:ph idx="1"/>
          </p:nvPr>
        </p:nvSpPr>
        <p:spPr>
          <a:xfrm>
            <a:off x="381000" y="1391200"/>
            <a:ext cx="8229600" cy="5181600"/>
          </a:xfrm>
        </p:spPr>
        <p:txBody>
          <a:bodyPr>
            <a:normAutofit fontScale="92500" lnSpcReduction="20000"/>
          </a:bodyPr>
          <a:lstStyle/>
          <a:p>
            <a:pPr lvl="0"/>
            <a:r>
              <a:rPr lang="en-US" dirty="0">
                <a:solidFill>
                  <a:srgbClr val="FFFF00"/>
                </a:solidFill>
              </a:rPr>
              <a:t>Measure and record inlet gas pressure adjust manifold as necessary.</a:t>
            </a:r>
          </a:p>
          <a:p>
            <a:pPr lvl="0"/>
            <a:r>
              <a:rPr lang="en-US" dirty="0">
                <a:solidFill>
                  <a:srgbClr val="FFFF00"/>
                </a:solidFill>
              </a:rPr>
              <a:t>Inspect ceramic flame probes for cracks.</a:t>
            </a:r>
          </a:p>
          <a:p>
            <a:pPr lvl="0"/>
            <a:r>
              <a:rPr lang="en-US" dirty="0">
                <a:solidFill>
                  <a:srgbClr val="FFFF00"/>
                </a:solidFill>
              </a:rPr>
              <a:t>Test main burner for ignition safety and for flame sequence.</a:t>
            </a:r>
          </a:p>
          <a:p>
            <a:pPr lvl="0"/>
            <a:r>
              <a:rPr lang="en-US" dirty="0">
                <a:solidFill>
                  <a:srgbClr val="FFFF00"/>
                </a:solidFill>
              </a:rPr>
              <a:t>Verify the combustion air is set properly.</a:t>
            </a:r>
          </a:p>
          <a:p>
            <a:pPr lvl="0"/>
            <a:r>
              <a:rPr lang="en-US" dirty="0">
                <a:solidFill>
                  <a:srgbClr val="FFFF00"/>
                </a:solidFill>
              </a:rPr>
              <a:t>Perform a combustion test. Inspect vent piping and connections note any blockage, water corrosion, or signs of cracks or leaks.</a:t>
            </a:r>
          </a:p>
          <a:p>
            <a:pPr lvl="0"/>
            <a:r>
              <a:rPr lang="en-US" dirty="0">
                <a:solidFill>
                  <a:srgbClr val="FFFF00"/>
                </a:solidFill>
              </a:rPr>
              <a:t>Verify proper support and slope for vent piping.</a:t>
            </a:r>
          </a:p>
          <a:p>
            <a:pPr lvl="0"/>
            <a:r>
              <a:rPr lang="en-US" dirty="0">
                <a:solidFill>
                  <a:srgbClr val="FFFF00"/>
                </a:solidFill>
              </a:rPr>
              <a:t>Report and/or remove combustible materials placed too close to vent piping.</a:t>
            </a:r>
          </a:p>
        </p:txBody>
      </p:sp>
    </p:spTree>
    <p:custDataLst>
      <p:tags r:id="rId1"/>
    </p:custDataLst>
    <p:extLst>
      <p:ext uri="{BB962C8B-B14F-4D97-AF65-F5344CB8AC3E}">
        <p14:creationId xmlns:p14="http://schemas.microsoft.com/office/powerpoint/2010/main" val="146705705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SLIDE_COUNT" val="16"/>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3146700-2441-4F1E-A1CF-EBD0D980A7D4}"/>
</file>

<file path=customXml/itemProps2.xml><?xml version="1.0" encoding="utf-8"?>
<ds:datastoreItem xmlns:ds="http://schemas.openxmlformats.org/officeDocument/2006/customXml" ds:itemID="{2F21B9B5-B311-4976-AEA2-24D536FE3C78}"/>
</file>

<file path=customXml/itemProps3.xml><?xml version="1.0" encoding="utf-8"?>
<ds:datastoreItem xmlns:ds="http://schemas.openxmlformats.org/officeDocument/2006/customXml" ds:itemID="{9A3E9E09-6EB2-411D-B8BA-BF1667256A77}"/>
</file>

<file path=docProps/app.xml><?xml version="1.0" encoding="utf-8"?>
<Properties xmlns="http://schemas.openxmlformats.org/officeDocument/2006/extended-properties" xmlns:vt="http://schemas.openxmlformats.org/officeDocument/2006/docPropsVTypes">
  <Template/>
  <TotalTime>5723</TotalTime>
  <Words>910</Words>
  <Application>Microsoft Office PowerPoint</Application>
  <PresentationFormat>On-screen Show (4:3)</PresentationFormat>
  <Paragraphs>73</Paragraphs>
  <Slides>16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 Technician’s First Guide and Workbook Section 18: Maintenance Inspection Basics (2)  </vt:lpstr>
      <vt:lpstr>Furnaces</vt:lpstr>
      <vt:lpstr>Furnace Electrical Components</vt:lpstr>
      <vt:lpstr>Furnace Blower Assembly</vt:lpstr>
      <vt:lpstr>Furnace Blower Assembly</vt:lpstr>
      <vt:lpstr>Condensate Removal</vt:lpstr>
      <vt:lpstr>Gas Combustion Furnaces (1)</vt:lpstr>
      <vt:lpstr>Typical Inducer Motor &amp; Igniter Assembly</vt:lpstr>
      <vt:lpstr>Gas Combustion Furnaces (2)</vt:lpstr>
      <vt:lpstr>Gas Pressure &amp; Combustion Test</vt:lpstr>
      <vt:lpstr>Oil Combustion Furnaces (1)</vt:lpstr>
      <vt:lpstr>Oil Nozzle &amp; Oil Igniter Assembly</vt:lpstr>
      <vt:lpstr>Oil Combustion Furnaces (2)</vt:lpstr>
      <vt:lpstr>Photo Cell &amp; Ignition Transformer</vt:lpstr>
      <vt:lpstr>Oil Combustion Furnaces (3)</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713</cp:revision>
  <dcterms:created xsi:type="dcterms:W3CDTF">2013-05-23T13:04:32Z</dcterms:created>
  <dcterms:modified xsi:type="dcterms:W3CDTF">2019-07-11T15:36:35Z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DEB6F1D5-FA51-43D4-9080-8AF2476B01E2</vt:lpwstr>
  </property>
  <property fmtid="{D5CDD505-2E9C-101B-9397-08002B2CF9AE}" pid="6" name="ArticulateProjectFull">
    <vt:lpwstr>C:\Users\Don\Desktop\Technicians First Guide and Workbook\Power Points\Section 19 Tech First .ppta</vt:lpwstr>
  </property>
  <property fmtid="{D5CDD505-2E9C-101B-9397-08002B2CF9AE}" pid="7" name="ContentTypeId">
    <vt:lpwstr>0x0101009FB28C60A0AAC744A39BD09724F90806</vt:lpwstr>
  </property>
</Properties>
</file>