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ustom.xml" ContentType="application/vnd.openxmlformats-officedocument.custom-properties+xml"/>
  <Override PartName="/ppt/tags/tag12.xml" ContentType="application/vnd.openxmlformats-officedocument.presentationml.tags+xml"/>
  <Override PartName="/docProps/core.xml" ContentType="application/vnd.openxmlformats-package.core-properties+xml"/>
  <Override PartName="/ppt/tags/tag13.xml" ContentType="application/vnd.openxmlformats-officedocument.presentationml.tags+xml"/>
  <Override PartName="/ppt/tags/tag5.xml" ContentType="application/vnd.openxmlformats-officedocument.presentationml.tags+xml"/>
  <Override PartName="/docProps/app.xml" ContentType="application/vnd.openxmlformats-officedocument.extended-properties+xml"/>
  <Override PartName="/ppt/tags/tag14.xml" ContentType="application/vnd.openxmlformats-officedocument.presentationml.tags+xml"/>
  <Override PartName="/ppt/tags/tag10.xml" ContentType="application/vnd.openxmlformats-officedocument.presentationml.tags+xml"/>
  <Override PartName="/ppt/tags/tag15.xml" ContentType="application/vnd.openxmlformats-officedocument.presentationml.tags+xml"/>
  <Override PartName="/ppt/tags/tag18.xml" ContentType="application/vnd.openxmlformats-officedocument.presentationml.tags+xml"/>
  <Override PartName="/ppt/tags/tag16.xml" ContentType="application/vnd.openxmlformats-officedocument.presentationml.tags+xml"/>
  <Override PartName="/ppt/tags/tag11.xml" ContentType="application/vnd.openxmlformats-officedocument.presentationml.tags+xml"/>
  <Override PartName="/ppt/tags/tag17.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8"/>
  </p:notesMasterIdLst>
  <p:sldIdLst>
    <p:sldId id="316" r:id="rId2"/>
    <p:sldId id="449" r:id="rId3"/>
    <p:sldId id="458" r:id="rId4"/>
    <p:sldId id="459" r:id="rId5"/>
    <p:sldId id="457" r:id="rId6"/>
    <p:sldId id="478" r:id="rId7"/>
    <p:sldId id="479" r:id="rId8"/>
    <p:sldId id="460" r:id="rId9"/>
    <p:sldId id="461" r:id="rId10"/>
    <p:sldId id="462" r:id="rId11"/>
    <p:sldId id="463" r:id="rId12"/>
    <p:sldId id="464" r:id="rId13"/>
    <p:sldId id="465" r:id="rId14"/>
    <p:sldId id="466" r:id="rId15"/>
    <p:sldId id="467" r:id="rId16"/>
    <p:sldId id="346" r:id="rId17"/>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8F6A"/>
    <a:srgbClr val="002FCC"/>
    <a:srgbClr val="002F99"/>
    <a:srgbClr val="293C99"/>
    <a:srgbClr val="0033CC"/>
    <a:srgbClr val="0000FF"/>
    <a:srgbClr val="CEB33E"/>
    <a:srgbClr val="3F3F3F"/>
    <a:srgbClr val="CC9900"/>
    <a:srgbClr val="D636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sz="4000">
                <a:solidFill>
                  <a:srgbClr val="FFFF00"/>
                </a:solidFill>
              </a:rPr>
              <a:t>Section 17: </a:t>
            </a:r>
            <a:r>
              <a:rPr lang="en-US" sz="4000" dirty="0">
                <a:solidFill>
                  <a:srgbClr val="FFFF00"/>
                </a:solidFill>
              </a:rPr>
              <a:t>Maintenance Inspection Basics (1)</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Steam Trap</a:t>
            </a:r>
          </a:p>
        </p:txBody>
      </p:sp>
      <p:pic>
        <p:nvPicPr>
          <p:cNvPr id="5" name="Picture 4">
            <a:extLst>
              <a:ext uri="{FF2B5EF4-FFF2-40B4-BE49-F238E27FC236}">
                <a16:creationId xmlns:a16="http://schemas.microsoft.com/office/drawing/2014/main" id="{C5E6A72F-F3B1-49D8-AB27-478BA1787A15}"/>
              </a:ext>
            </a:extLst>
          </p:cNvPr>
          <p:cNvPicPr/>
          <p:nvPr/>
        </p:nvPicPr>
        <p:blipFill rotWithShape="1">
          <a:blip r:embed="rId3"/>
          <a:srcRect l="4574" t="-1" r="3422" b="-34133"/>
          <a:stretch/>
        </p:blipFill>
        <p:spPr bwMode="auto">
          <a:xfrm>
            <a:off x="2057400" y="1782762"/>
            <a:ext cx="5029200" cy="48006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696244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Strainer</a:t>
            </a:r>
          </a:p>
        </p:txBody>
      </p:sp>
      <p:pic>
        <p:nvPicPr>
          <p:cNvPr id="4" name="Picture 3">
            <a:extLst>
              <a:ext uri="{FF2B5EF4-FFF2-40B4-BE49-F238E27FC236}">
                <a16:creationId xmlns:a16="http://schemas.microsoft.com/office/drawing/2014/main" id="{F0E18BC1-E5A5-4117-A303-F1219536586F}"/>
              </a:ext>
            </a:extLst>
          </p:cNvPr>
          <p:cNvPicPr/>
          <p:nvPr/>
        </p:nvPicPr>
        <p:blipFill>
          <a:blip r:embed="rId3"/>
          <a:stretch>
            <a:fillRect/>
          </a:stretch>
        </p:blipFill>
        <p:spPr>
          <a:xfrm>
            <a:off x="1385252" y="1600200"/>
            <a:ext cx="6373495" cy="4191000"/>
          </a:xfrm>
          <a:prstGeom prst="rect">
            <a:avLst/>
          </a:prstGeom>
        </p:spPr>
      </p:pic>
    </p:spTree>
    <p:custDataLst>
      <p:tags r:id="rId1"/>
    </p:custDataLst>
    <p:extLst>
      <p:ext uri="{BB962C8B-B14F-4D97-AF65-F5344CB8AC3E}">
        <p14:creationId xmlns:p14="http://schemas.microsoft.com/office/powerpoint/2010/main" val="2003960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Controls &amp; Safeties</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85000" lnSpcReduction="10000"/>
          </a:bodyPr>
          <a:lstStyle/>
          <a:p>
            <a:pPr marL="0" indent="0">
              <a:buNone/>
            </a:pPr>
            <a:r>
              <a:rPr lang="en-US" dirty="0">
                <a:solidFill>
                  <a:srgbClr val="FFFF00"/>
                </a:solidFill>
              </a:rPr>
              <a:t>Inspection tasks for controls and safeties are as follows:</a:t>
            </a:r>
          </a:p>
          <a:p>
            <a:pPr lvl="0"/>
            <a:r>
              <a:rPr lang="en-US" dirty="0">
                <a:solidFill>
                  <a:srgbClr val="FFFF00"/>
                </a:solidFill>
              </a:rPr>
              <a:t>Test modes of operation (heat and cooling all stages)</a:t>
            </a:r>
          </a:p>
          <a:p>
            <a:pPr lvl="0"/>
            <a:r>
              <a:rPr lang="en-US" dirty="0">
                <a:solidFill>
                  <a:srgbClr val="FFFF00"/>
                </a:solidFill>
              </a:rPr>
              <a:t>When there are zoning controls and dampers (see Figure 103 center) test all zone controls to make sure they are operating properly.</a:t>
            </a:r>
          </a:p>
          <a:p>
            <a:pPr lvl="0"/>
            <a:r>
              <a:rPr lang="en-US" dirty="0">
                <a:solidFill>
                  <a:srgbClr val="FFFF00"/>
                </a:solidFill>
              </a:rPr>
              <a:t>Test thermostats and remote-control thermostats to make sure they are operating properly.</a:t>
            </a:r>
          </a:p>
          <a:p>
            <a:pPr lvl="0"/>
            <a:r>
              <a:rPr lang="en-US" dirty="0">
                <a:solidFill>
                  <a:srgbClr val="FFFF00"/>
                </a:solidFill>
              </a:rPr>
              <a:t>For systems with a defrost cycle test to see it functions.</a:t>
            </a:r>
          </a:p>
          <a:p>
            <a:pPr lvl="0"/>
            <a:r>
              <a:rPr lang="en-US" dirty="0">
                <a:solidFill>
                  <a:srgbClr val="FFFF00"/>
                </a:solidFill>
              </a:rPr>
              <a:t>Test drain pan safety switches (see figure 103 right).</a:t>
            </a:r>
          </a:p>
          <a:p>
            <a:pPr lvl="0"/>
            <a:r>
              <a:rPr lang="en-US" dirty="0">
                <a:solidFill>
                  <a:srgbClr val="FFFF00"/>
                </a:solidFill>
              </a:rPr>
              <a:t>Test unit safety switches. For example, furnace vent pressure switches. </a:t>
            </a:r>
          </a:p>
          <a:p>
            <a:pPr lvl="0"/>
            <a:r>
              <a:rPr lang="en-US" dirty="0">
                <a:solidFill>
                  <a:srgbClr val="FFFF00"/>
                </a:solidFill>
              </a:rPr>
              <a:t>Verify control settings are correct. </a:t>
            </a:r>
          </a:p>
        </p:txBody>
      </p:sp>
    </p:spTree>
    <p:custDataLst>
      <p:tags r:id="rId1"/>
    </p:custDataLst>
    <p:extLst>
      <p:ext uri="{BB962C8B-B14F-4D97-AF65-F5344CB8AC3E}">
        <p14:creationId xmlns:p14="http://schemas.microsoft.com/office/powerpoint/2010/main" val="2954241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Short In System</a:t>
            </a:r>
          </a:p>
        </p:txBody>
      </p:sp>
      <p:pic>
        <p:nvPicPr>
          <p:cNvPr id="4" name="Picture 3">
            <a:extLst>
              <a:ext uri="{FF2B5EF4-FFF2-40B4-BE49-F238E27FC236}">
                <a16:creationId xmlns:a16="http://schemas.microsoft.com/office/drawing/2014/main" id="{6BBC562B-A25E-4169-876A-B1706982C21D}"/>
              </a:ext>
            </a:extLst>
          </p:cNvPr>
          <p:cNvPicPr/>
          <p:nvPr/>
        </p:nvPicPr>
        <p:blipFill rotWithShape="1">
          <a:blip r:embed="rId3"/>
          <a:srcRect l="18467" t="11363" r="12397" b="3072"/>
          <a:stretch/>
        </p:blipFill>
        <p:spPr bwMode="auto">
          <a:xfrm>
            <a:off x="1371600" y="1676400"/>
            <a:ext cx="6400800" cy="43434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615287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Control Damper</a:t>
            </a:r>
          </a:p>
        </p:txBody>
      </p:sp>
      <p:pic>
        <p:nvPicPr>
          <p:cNvPr id="5" name="Picture 4">
            <a:extLst>
              <a:ext uri="{FF2B5EF4-FFF2-40B4-BE49-F238E27FC236}">
                <a16:creationId xmlns:a16="http://schemas.microsoft.com/office/drawing/2014/main" id="{4E63804B-0B5B-4671-83FE-9FB61759DF58}"/>
              </a:ext>
            </a:extLst>
          </p:cNvPr>
          <p:cNvPicPr/>
          <p:nvPr/>
        </p:nvPicPr>
        <p:blipFill rotWithShape="1">
          <a:blip r:embed="rId3"/>
          <a:srcRect l="3233" t="10141" r="3434" b="-15077"/>
          <a:stretch/>
        </p:blipFill>
        <p:spPr bwMode="auto">
          <a:xfrm>
            <a:off x="1752600" y="1905000"/>
            <a:ext cx="4953000" cy="452596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397976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Safety Drain Pan Float Switch</a:t>
            </a:r>
          </a:p>
        </p:txBody>
      </p:sp>
      <p:pic>
        <p:nvPicPr>
          <p:cNvPr id="4" name="Picture 3">
            <a:extLst>
              <a:ext uri="{FF2B5EF4-FFF2-40B4-BE49-F238E27FC236}">
                <a16:creationId xmlns:a16="http://schemas.microsoft.com/office/drawing/2014/main" id="{D20BCD23-AA6A-4C16-ADB6-A95FF3A8A46A}"/>
              </a:ext>
            </a:extLst>
          </p:cNvPr>
          <p:cNvPicPr/>
          <p:nvPr/>
        </p:nvPicPr>
        <p:blipFill>
          <a:blip r:embed="rId3"/>
          <a:stretch>
            <a:fillRect/>
          </a:stretch>
        </p:blipFill>
        <p:spPr>
          <a:xfrm>
            <a:off x="2362200" y="2209800"/>
            <a:ext cx="4419600" cy="3962400"/>
          </a:xfrm>
          <a:prstGeom prst="rect">
            <a:avLst/>
          </a:prstGeom>
        </p:spPr>
      </p:pic>
    </p:spTree>
    <p:custDataLst>
      <p:tags r:id="rId1"/>
    </p:custDataLst>
    <p:extLst>
      <p:ext uri="{BB962C8B-B14F-4D97-AF65-F5344CB8AC3E}">
        <p14:creationId xmlns:p14="http://schemas.microsoft.com/office/powerpoint/2010/main" val="1416627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a:bodyPr>
          <a:lstStyle/>
          <a:p>
            <a:r>
              <a:rPr lang="en-US" dirty="0">
                <a:solidFill>
                  <a:srgbClr val="FFFF00"/>
                </a:solidFill>
              </a:rPr>
              <a:t>You should now be able to explain why a maintenance inspection is needed.</a:t>
            </a:r>
          </a:p>
          <a:p>
            <a:r>
              <a:rPr lang="en-US" dirty="0">
                <a:solidFill>
                  <a:srgbClr val="FFFF00"/>
                </a:solidFill>
              </a:rPr>
              <a:t>You should now be able to explain why an ESP test is done after changing the filter.</a:t>
            </a:r>
          </a:p>
          <a:p>
            <a:r>
              <a:rPr lang="en-US" dirty="0">
                <a:solidFill>
                  <a:srgbClr val="FFFF00"/>
                </a:solidFill>
              </a:rPr>
              <a:t>You should now be able to explain what a filter screen is and how to clean it. </a:t>
            </a:r>
          </a:p>
          <a:p>
            <a:r>
              <a:rPr lang="en-US" dirty="0">
                <a:solidFill>
                  <a:srgbClr val="FFFF00"/>
                </a:solidFill>
              </a:rPr>
              <a:t>You should now be able to explain why controls need to be inspected.</a:t>
            </a:r>
          </a:p>
          <a:p>
            <a:r>
              <a:rPr lang="en-US" dirty="0">
                <a:solidFill>
                  <a:srgbClr val="FFFF00"/>
                </a:solidFill>
              </a:rPr>
              <a:t>You should now be able to explain what a condensate overflow safety is and how it works. </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a:bodyPr>
          <a:lstStyle/>
          <a:p>
            <a:r>
              <a:rPr lang="en-US" dirty="0"/>
              <a:t>Maintenance Inspection</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417638"/>
            <a:ext cx="8839200" cy="5364162"/>
          </a:xfrm>
        </p:spPr>
        <p:txBody>
          <a:bodyPr>
            <a:normAutofit fontScale="85000" lnSpcReduction="10000"/>
          </a:bodyPr>
          <a:lstStyle/>
          <a:p>
            <a:pPr marL="0" indent="0">
              <a:buNone/>
            </a:pPr>
            <a:r>
              <a:rPr lang="en-US" dirty="0">
                <a:solidFill>
                  <a:srgbClr val="FFFF00"/>
                </a:solidFill>
              </a:rPr>
              <a:t>Maintenance inspections are often done by entry level technicians who have a basic knowledge of HVAC systems and can verify the equipment is clean and operating safely.  ACCA recommends Maintenance  be based on the  ANSI/ACCA  4 QM -2019 </a:t>
            </a:r>
            <a:r>
              <a:rPr lang="en-US" i="1" dirty="0">
                <a:solidFill>
                  <a:srgbClr val="FFFF00"/>
                </a:solidFill>
              </a:rPr>
              <a:t>Maintenance of Residential HVAC Systems.  </a:t>
            </a:r>
            <a:r>
              <a:rPr lang="en-US" dirty="0">
                <a:solidFill>
                  <a:srgbClr val="FFFF00"/>
                </a:solidFill>
              </a:rPr>
              <a:t>  Maintenance plan offerings vary among  contractors.  For example, some will include filter changes and coil cleaning others may charge extra for those two as an additional service.  This chapter will focus on the general inspection items in the 4 QM that should be done on all HVAC system maintenance inspections. Generally, a technician will work with someone else on their first couple of maintenance inspections so they can learn the way their company wants the inspections done. </a:t>
            </a:r>
          </a:p>
        </p:txBody>
      </p:sp>
    </p:spTree>
    <p:custDataLst>
      <p:tags r:id="rId1"/>
    </p:custDataLst>
    <p:extLst>
      <p:ext uri="{BB962C8B-B14F-4D97-AF65-F5344CB8AC3E}">
        <p14:creationId xmlns:p14="http://schemas.microsoft.com/office/powerpoint/2010/main" val="2801434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AD94A-A656-4910-B253-D0F059E17861}"/>
              </a:ext>
            </a:extLst>
          </p:cNvPr>
          <p:cNvSpPr>
            <a:spLocks noGrp="1"/>
          </p:cNvSpPr>
          <p:nvPr>
            <p:ph type="title"/>
          </p:nvPr>
        </p:nvSpPr>
        <p:spPr/>
        <p:txBody>
          <a:bodyPr/>
          <a:lstStyle/>
          <a:p>
            <a:r>
              <a:rPr lang="en-US" dirty="0"/>
              <a:t>Air Distribution System ESP</a:t>
            </a:r>
          </a:p>
        </p:txBody>
      </p:sp>
      <p:sp>
        <p:nvSpPr>
          <p:cNvPr id="3" name="Content Placeholder 2">
            <a:extLst>
              <a:ext uri="{FF2B5EF4-FFF2-40B4-BE49-F238E27FC236}">
                <a16:creationId xmlns:a16="http://schemas.microsoft.com/office/drawing/2014/main" id="{B4C9081B-0D32-455C-AD93-3B4E091E4E2C}"/>
              </a:ext>
            </a:extLst>
          </p:cNvPr>
          <p:cNvSpPr>
            <a:spLocks noGrp="1"/>
          </p:cNvSpPr>
          <p:nvPr>
            <p:ph idx="1"/>
          </p:nvPr>
        </p:nvSpPr>
        <p:spPr>
          <a:xfrm>
            <a:off x="457200" y="1600200"/>
            <a:ext cx="8229600" cy="3428999"/>
          </a:xfrm>
        </p:spPr>
        <p:txBody>
          <a:bodyPr>
            <a:normAutofit fontScale="92500" lnSpcReduction="10000"/>
          </a:bodyPr>
          <a:lstStyle/>
          <a:p>
            <a:pPr marL="0" indent="0">
              <a:buNone/>
            </a:pPr>
            <a:r>
              <a:rPr lang="en-US" sz="2800" dirty="0">
                <a:solidFill>
                  <a:srgbClr val="FFFF00"/>
                </a:solidFill>
              </a:rPr>
              <a:t>The first thing checked in the air distribution system for most maintenance calls is the filter. Most plans include a filter change. It is recommended that the equipment’s external static pressure (ESP) be  measured and recorded after the filter is changed. </a:t>
            </a:r>
            <a:r>
              <a:rPr lang="en-US" dirty="0">
                <a:solidFill>
                  <a:srgbClr val="FFFF00"/>
                </a:solidFill>
              </a:rPr>
              <a:t>If it is the same as it was recorded during the equipment startup, that means the coils are clean and the blower is performing properly. </a:t>
            </a:r>
            <a:endParaRPr lang="en-US" sz="2800" dirty="0">
              <a:solidFill>
                <a:srgbClr val="FFFF00"/>
              </a:solidFill>
            </a:endParaRPr>
          </a:p>
        </p:txBody>
      </p:sp>
    </p:spTree>
    <p:custDataLst>
      <p:tags r:id="rId1"/>
    </p:custDataLst>
    <p:extLst>
      <p:ext uri="{BB962C8B-B14F-4D97-AF65-F5344CB8AC3E}">
        <p14:creationId xmlns:p14="http://schemas.microsoft.com/office/powerpoint/2010/main" val="3360214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AD94A-A656-4910-B253-D0F059E17861}"/>
              </a:ext>
            </a:extLst>
          </p:cNvPr>
          <p:cNvSpPr>
            <a:spLocks noGrp="1"/>
          </p:cNvSpPr>
          <p:nvPr>
            <p:ph type="title"/>
          </p:nvPr>
        </p:nvSpPr>
        <p:spPr/>
        <p:txBody>
          <a:bodyPr/>
          <a:lstStyle/>
          <a:p>
            <a:r>
              <a:rPr lang="en-US" dirty="0"/>
              <a:t>Duct &amp; Diffuser Inspection Items</a:t>
            </a:r>
          </a:p>
        </p:txBody>
      </p:sp>
      <p:sp>
        <p:nvSpPr>
          <p:cNvPr id="3" name="Content Placeholder 2">
            <a:extLst>
              <a:ext uri="{FF2B5EF4-FFF2-40B4-BE49-F238E27FC236}">
                <a16:creationId xmlns:a16="http://schemas.microsoft.com/office/drawing/2014/main" id="{B4C9081B-0D32-455C-AD93-3B4E091E4E2C}"/>
              </a:ext>
            </a:extLst>
          </p:cNvPr>
          <p:cNvSpPr>
            <a:spLocks noGrp="1"/>
          </p:cNvSpPr>
          <p:nvPr>
            <p:ph idx="1"/>
          </p:nvPr>
        </p:nvSpPr>
        <p:spPr>
          <a:xfrm>
            <a:off x="457200" y="1600200"/>
            <a:ext cx="8229600" cy="2895600"/>
          </a:xfrm>
        </p:spPr>
        <p:txBody>
          <a:bodyPr>
            <a:normAutofit/>
          </a:bodyPr>
          <a:lstStyle/>
          <a:p>
            <a:pPr marL="0" indent="0">
              <a:buNone/>
            </a:pPr>
            <a:r>
              <a:rPr lang="en-US" dirty="0">
                <a:solidFill>
                  <a:srgbClr val="FFFF00"/>
                </a:solidFill>
              </a:rPr>
              <a:t>Other items for the air distribution system that are cleaned and inspected to make sure there are no repairs needed include the following: </a:t>
            </a:r>
          </a:p>
          <a:p>
            <a:pPr lvl="0"/>
            <a:r>
              <a:rPr lang="en-US" dirty="0">
                <a:solidFill>
                  <a:srgbClr val="FFFF00"/>
                </a:solidFill>
              </a:rPr>
              <a:t>Air filter housing and air seal integrity. </a:t>
            </a:r>
          </a:p>
          <a:p>
            <a:pPr lvl="0"/>
            <a:r>
              <a:rPr lang="en-US" dirty="0">
                <a:solidFill>
                  <a:srgbClr val="FFFF00"/>
                </a:solidFill>
              </a:rPr>
              <a:t>Grilles and Registers.</a:t>
            </a:r>
          </a:p>
        </p:txBody>
      </p:sp>
    </p:spTree>
    <p:custDataLst>
      <p:tags r:id="rId1"/>
    </p:custDataLst>
    <p:extLst>
      <p:ext uri="{BB962C8B-B14F-4D97-AF65-F5344CB8AC3E}">
        <p14:creationId xmlns:p14="http://schemas.microsoft.com/office/powerpoint/2010/main" val="1308006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BFECB-FBFC-4509-8BBB-F5FC83E9C893}"/>
              </a:ext>
            </a:extLst>
          </p:cNvPr>
          <p:cNvSpPr>
            <a:spLocks noGrp="1"/>
          </p:cNvSpPr>
          <p:nvPr>
            <p:ph type="title"/>
          </p:nvPr>
        </p:nvSpPr>
        <p:spPr/>
        <p:txBody>
          <a:bodyPr/>
          <a:lstStyle/>
          <a:p>
            <a:r>
              <a:rPr lang="en-US" dirty="0"/>
              <a:t>Mold on Register</a:t>
            </a:r>
          </a:p>
        </p:txBody>
      </p:sp>
      <p:pic>
        <p:nvPicPr>
          <p:cNvPr id="5" name="Picture 4">
            <a:extLst>
              <a:ext uri="{FF2B5EF4-FFF2-40B4-BE49-F238E27FC236}">
                <a16:creationId xmlns:a16="http://schemas.microsoft.com/office/drawing/2014/main" id="{43FDADDA-67B7-4AED-9418-77CAF18AD553}"/>
              </a:ext>
            </a:extLst>
          </p:cNvPr>
          <p:cNvPicPr/>
          <p:nvPr/>
        </p:nvPicPr>
        <p:blipFill rotWithShape="1">
          <a:blip r:embed="rId3"/>
          <a:srcRect b="-5950"/>
          <a:stretch/>
        </p:blipFill>
        <p:spPr bwMode="auto">
          <a:xfrm rot="16200000">
            <a:off x="3352800" y="876300"/>
            <a:ext cx="2819400" cy="51054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945881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AD94A-A656-4910-B253-D0F059E17861}"/>
              </a:ext>
            </a:extLst>
          </p:cNvPr>
          <p:cNvSpPr>
            <a:spLocks noGrp="1"/>
          </p:cNvSpPr>
          <p:nvPr>
            <p:ph type="title"/>
          </p:nvPr>
        </p:nvSpPr>
        <p:spPr/>
        <p:txBody>
          <a:bodyPr/>
          <a:lstStyle/>
          <a:p>
            <a:r>
              <a:rPr lang="en-US" dirty="0"/>
              <a:t>Duct &amp; Diffuser Inspection Items</a:t>
            </a:r>
          </a:p>
        </p:txBody>
      </p:sp>
      <p:sp>
        <p:nvSpPr>
          <p:cNvPr id="3" name="Content Placeholder 2">
            <a:extLst>
              <a:ext uri="{FF2B5EF4-FFF2-40B4-BE49-F238E27FC236}">
                <a16:creationId xmlns:a16="http://schemas.microsoft.com/office/drawing/2014/main" id="{B4C9081B-0D32-455C-AD93-3B4E091E4E2C}"/>
              </a:ext>
            </a:extLst>
          </p:cNvPr>
          <p:cNvSpPr>
            <a:spLocks noGrp="1"/>
          </p:cNvSpPr>
          <p:nvPr>
            <p:ph idx="1"/>
          </p:nvPr>
        </p:nvSpPr>
        <p:spPr>
          <a:xfrm>
            <a:off x="457200" y="1600200"/>
            <a:ext cx="8229600" cy="4876800"/>
          </a:xfrm>
        </p:spPr>
        <p:txBody>
          <a:bodyPr>
            <a:normAutofit/>
          </a:bodyPr>
          <a:lstStyle/>
          <a:p>
            <a:pPr lvl="0"/>
            <a:r>
              <a:rPr lang="en-US" dirty="0">
                <a:solidFill>
                  <a:srgbClr val="FFFF00"/>
                </a:solidFill>
              </a:rPr>
              <a:t>Accessible duct work for cleanliness and tightness of joints and seams.</a:t>
            </a:r>
          </a:p>
          <a:p>
            <a:pPr lvl="0"/>
            <a:r>
              <a:rPr lang="en-US" dirty="0">
                <a:solidFill>
                  <a:srgbClr val="FFFF00"/>
                </a:solidFill>
              </a:rPr>
              <a:t>Accessible duct insulation.</a:t>
            </a:r>
          </a:p>
          <a:p>
            <a:pPr lvl="0"/>
            <a:r>
              <a:rPr lang="en-US" dirty="0">
                <a:solidFill>
                  <a:srgbClr val="FFFF00"/>
                </a:solidFill>
              </a:rPr>
              <a:t>Accessible duct strapping and hangers.</a:t>
            </a:r>
          </a:p>
        </p:txBody>
      </p:sp>
    </p:spTree>
    <p:custDataLst>
      <p:tags r:id="rId1"/>
    </p:custDataLst>
    <p:extLst>
      <p:ext uri="{BB962C8B-B14F-4D97-AF65-F5344CB8AC3E}">
        <p14:creationId xmlns:p14="http://schemas.microsoft.com/office/powerpoint/2010/main" val="3555996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BFECB-FBFC-4509-8BBB-F5FC83E9C893}"/>
              </a:ext>
            </a:extLst>
          </p:cNvPr>
          <p:cNvSpPr>
            <a:spLocks noGrp="1"/>
          </p:cNvSpPr>
          <p:nvPr>
            <p:ph type="title"/>
          </p:nvPr>
        </p:nvSpPr>
        <p:spPr/>
        <p:txBody>
          <a:bodyPr>
            <a:normAutofit fontScale="90000"/>
          </a:bodyPr>
          <a:lstStyle/>
          <a:p>
            <a:r>
              <a:rPr lang="en-US" dirty="0"/>
              <a:t>Mold in Duct and Duct Connections</a:t>
            </a:r>
          </a:p>
        </p:txBody>
      </p:sp>
      <p:pic>
        <p:nvPicPr>
          <p:cNvPr id="6" name="Picture 5">
            <a:extLst>
              <a:ext uri="{FF2B5EF4-FFF2-40B4-BE49-F238E27FC236}">
                <a16:creationId xmlns:a16="http://schemas.microsoft.com/office/drawing/2014/main" id="{F89E4B3D-EEB4-4F99-A280-9B718AF12A4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368857" y="2506228"/>
            <a:ext cx="4014313" cy="2362200"/>
          </a:xfrm>
          <a:prstGeom prst="rect">
            <a:avLst/>
          </a:prstGeom>
          <a:noFill/>
          <a:ln>
            <a:noFill/>
          </a:ln>
        </p:spPr>
      </p:pic>
      <p:pic>
        <p:nvPicPr>
          <p:cNvPr id="7" name="Picture 6" descr="leakyduct">
            <a:extLst>
              <a:ext uri="{FF2B5EF4-FFF2-40B4-BE49-F238E27FC236}">
                <a16:creationId xmlns:a16="http://schemas.microsoft.com/office/drawing/2014/main" id="{8F146A34-8F82-4B57-ABA6-970D1187FE4C}"/>
              </a:ext>
            </a:extLst>
          </p:cNvPr>
          <p:cNvPicPr/>
          <p:nvPr/>
        </p:nvPicPr>
        <p:blipFill rotWithShape="1">
          <a:blip r:embed="rId4">
            <a:extLst>
              <a:ext uri="{28A0092B-C50C-407E-A947-70E740481C1C}">
                <a14:useLocalDpi xmlns:a14="http://schemas.microsoft.com/office/drawing/2010/main" val="0"/>
              </a:ext>
            </a:extLst>
          </a:blip>
          <a:srcRect l="47700" t="25347" r="9396" b="32216"/>
          <a:stretch/>
        </p:blipFill>
        <p:spPr bwMode="auto">
          <a:xfrm>
            <a:off x="3124200" y="1676400"/>
            <a:ext cx="5638800" cy="4018085"/>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615498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6732C-2C72-461B-A8D5-FB850492B536}"/>
              </a:ext>
            </a:extLst>
          </p:cNvPr>
          <p:cNvSpPr>
            <a:spLocks noGrp="1"/>
          </p:cNvSpPr>
          <p:nvPr>
            <p:ph type="title"/>
          </p:nvPr>
        </p:nvSpPr>
        <p:spPr/>
        <p:txBody>
          <a:bodyPr>
            <a:normAutofit fontScale="90000"/>
          </a:bodyPr>
          <a:lstStyle/>
          <a:p>
            <a:r>
              <a:rPr lang="en-US" dirty="0"/>
              <a:t>Steam &amp; Hydronic System Inspection</a:t>
            </a:r>
          </a:p>
        </p:txBody>
      </p:sp>
      <p:sp>
        <p:nvSpPr>
          <p:cNvPr id="3" name="Content Placeholder 2">
            <a:extLst>
              <a:ext uri="{FF2B5EF4-FFF2-40B4-BE49-F238E27FC236}">
                <a16:creationId xmlns:a16="http://schemas.microsoft.com/office/drawing/2014/main" id="{5716ABA3-29B4-4795-92EF-1835420C7F7F}"/>
              </a:ext>
            </a:extLst>
          </p:cNvPr>
          <p:cNvSpPr>
            <a:spLocks noGrp="1"/>
          </p:cNvSpPr>
          <p:nvPr>
            <p:ph idx="1"/>
          </p:nvPr>
        </p:nvSpPr>
        <p:spPr>
          <a:xfrm>
            <a:off x="457200" y="1600200"/>
            <a:ext cx="8229600" cy="5181600"/>
          </a:xfrm>
        </p:spPr>
        <p:txBody>
          <a:bodyPr>
            <a:normAutofit fontScale="70000" lnSpcReduction="20000"/>
          </a:bodyPr>
          <a:lstStyle/>
          <a:p>
            <a:pPr marL="0" indent="0">
              <a:buNone/>
            </a:pPr>
            <a:r>
              <a:rPr lang="en-US" dirty="0">
                <a:solidFill>
                  <a:srgbClr val="FFFF00"/>
                </a:solidFill>
              </a:rPr>
              <a:t>Fluid flow must be verified through the system. Steam and hydronic system inspections are primarily done to loo for signs of leakage or for signs of dirt or corrosion fouling up the safety valves or drain valves.  Items to be inspected for cleanliness and signs of corrosion leaks, or damage include:</a:t>
            </a:r>
          </a:p>
          <a:p>
            <a:pPr lvl="0"/>
            <a:r>
              <a:rPr lang="en-US" dirty="0">
                <a:solidFill>
                  <a:srgbClr val="FFFF00"/>
                </a:solidFill>
              </a:rPr>
              <a:t>Safety valves.</a:t>
            </a:r>
          </a:p>
          <a:p>
            <a:pPr lvl="0"/>
            <a:r>
              <a:rPr lang="en-US" dirty="0">
                <a:solidFill>
                  <a:srgbClr val="FFFF00"/>
                </a:solidFill>
              </a:rPr>
              <a:t>Piping, piping insulation, and piping anchors and hangers for support defects.</a:t>
            </a:r>
          </a:p>
          <a:p>
            <a:pPr lvl="0"/>
            <a:r>
              <a:rPr lang="en-US" dirty="0">
                <a:solidFill>
                  <a:srgbClr val="FFFF00"/>
                </a:solidFill>
              </a:rPr>
              <a:t>Blowdown drain valve.</a:t>
            </a:r>
          </a:p>
          <a:p>
            <a:pPr lvl="0"/>
            <a:r>
              <a:rPr lang="en-US" dirty="0">
                <a:solidFill>
                  <a:srgbClr val="FFFF00"/>
                </a:solidFill>
              </a:rPr>
              <a:t>Steam Traps Note: not found in Hydronic Systems they hold back steam for heating while allowing water to return to the boiler. </a:t>
            </a:r>
          </a:p>
          <a:p>
            <a:pPr lvl="0"/>
            <a:r>
              <a:rPr lang="en-US" dirty="0">
                <a:solidFill>
                  <a:srgbClr val="FFFF00"/>
                </a:solidFill>
              </a:rPr>
              <a:t>Pumps and controls.</a:t>
            </a:r>
          </a:p>
          <a:p>
            <a:pPr lvl="0"/>
            <a:r>
              <a:rPr lang="en-US" dirty="0">
                <a:solidFill>
                  <a:srgbClr val="FFFF00"/>
                </a:solidFill>
              </a:rPr>
              <a:t>Heat exchangers, and radiators to include inlet outlet valves/connections and auto vents.</a:t>
            </a:r>
          </a:p>
          <a:p>
            <a:r>
              <a:rPr lang="en-US" dirty="0">
                <a:solidFill>
                  <a:srgbClr val="FFFF00"/>
                </a:solidFill>
              </a:rPr>
              <a:t>Strainers. </a:t>
            </a:r>
          </a:p>
        </p:txBody>
      </p:sp>
    </p:spTree>
    <p:custDataLst>
      <p:tags r:id="rId1"/>
    </p:custDataLst>
    <p:extLst>
      <p:ext uri="{BB962C8B-B14F-4D97-AF65-F5344CB8AC3E}">
        <p14:creationId xmlns:p14="http://schemas.microsoft.com/office/powerpoint/2010/main" val="1228373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Blow Down Valve</a:t>
            </a:r>
          </a:p>
        </p:txBody>
      </p:sp>
      <p:pic>
        <p:nvPicPr>
          <p:cNvPr id="18" name="Picture 17">
            <a:extLst>
              <a:ext uri="{FF2B5EF4-FFF2-40B4-BE49-F238E27FC236}">
                <a16:creationId xmlns:a16="http://schemas.microsoft.com/office/drawing/2014/main" id="{A2057026-D6E7-4A7E-A6EE-630C7F1CEE11}"/>
              </a:ext>
            </a:extLst>
          </p:cNvPr>
          <p:cNvPicPr/>
          <p:nvPr/>
        </p:nvPicPr>
        <p:blipFill rotWithShape="1">
          <a:blip r:embed="rId3"/>
          <a:srcRect l="2" r="-31" b="3950"/>
          <a:stretch/>
        </p:blipFill>
        <p:spPr bwMode="auto">
          <a:xfrm>
            <a:off x="2857500" y="1524000"/>
            <a:ext cx="3429000" cy="4492766"/>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42838739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2BEB89B-3CB5-45DB-83FC-5B71E5FBDB98}"/>
</file>

<file path=customXml/itemProps2.xml><?xml version="1.0" encoding="utf-8"?>
<ds:datastoreItem xmlns:ds="http://schemas.openxmlformats.org/officeDocument/2006/customXml" ds:itemID="{1A50A2A3-C368-4DF9-B02F-1FE7FB63F770}"/>
</file>

<file path=customXml/itemProps3.xml><?xml version="1.0" encoding="utf-8"?>
<ds:datastoreItem xmlns:ds="http://schemas.openxmlformats.org/officeDocument/2006/customXml" ds:itemID="{9E7D7E6E-B7DB-4F27-BED7-BB5F63ADDB34}"/>
</file>

<file path=docProps/app.xml><?xml version="1.0" encoding="utf-8"?>
<Properties xmlns="http://schemas.openxmlformats.org/officeDocument/2006/extended-properties" xmlns:vt="http://schemas.openxmlformats.org/officeDocument/2006/docPropsVTypes">
  <Template/>
  <TotalTime>5712</TotalTime>
  <Words>619</Words>
  <Application>Microsoft Office PowerPoint</Application>
  <PresentationFormat>On-screen Show (4:3)</PresentationFormat>
  <Paragraphs>46</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 Technician’s First Guide and Workbook Section 17: Maintenance Inspection Basics (1)  </vt:lpstr>
      <vt:lpstr>Maintenance Inspection</vt:lpstr>
      <vt:lpstr>Air Distribution System ESP</vt:lpstr>
      <vt:lpstr>Duct &amp; Diffuser Inspection Items</vt:lpstr>
      <vt:lpstr>Mold on Register</vt:lpstr>
      <vt:lpstr>Duct &amp; Diffuser Inspection Items</vt:lpstr>
      <vt:lpstr>Mold in Duct and Duct Connections</vt:lpstr>
      <vt:lpstr>Steam &amp; Hydronic System Inspection</vt:lpstr>
      <vt:lpstr>Blow Down Valve</vt:lpstr>
      <vt:lpstr>Steam Trap</vt:lpstr>
      <vt:lpstr>Strainer</vt:lpstr>
      <vt:lpstr>Controls &amp; Safeties</vt:lpstr>
      <vt:lpstr>Short In System</vt:lpstr>
      <vt:lpstr>Control Damper</vt:lpstr>
      <vt:lpstr>Safety Drain Pan Float Switch</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709</cp:revision>
  <dcterms:created xsi:type="dcterms:W3CDTF">2013-05-23T13:04:32Z</dcterms:created>
  <dcterms:modified xsi:type="dcterms:W3CDTF">2019-07-11T15:35:55Z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A0EADC03-6A9F-4B21-BEB8-BB3690B27A88</vt:lpwstr>
  </property>
  <property fmtid="{D5CDD505-2E9C-101B-9397-08002B2CF9AE}" pid="6" name="ArticulateProjectFull">
    <vt:lpwstr>C:\Users\Don\Desktop\Technicians First Guide and Workbook\Power Points\Section 18 Tech First .ppta</vt:lpwstr>
  </property>
  <property fmtid="{D5CDD505-2E9C-101B-9397-08002B2CF9AE}" pid="7" name="ContentTypeId">
    <vt:lpwstr>0x0101009FB28C60A0AAC744A39BD09724F90806</vt:lpwstr>
  </property>
</Properties>
</file>