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2.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ppt/tags/tag13.xml" ContentType="application/vnd.openxmlformats-officedocument.presentationml.tags+xml"/>
  <Override PartName="/docProps/app.xml" ContentType="application/vnd.openxmlformats-officedocument.extended-properties+xml"/>
  <Override PartName="/ppt/tags/tag18.xml" ContentType="application/vnd.openxmlformats-officedocument.presentationml.tags+xml"/>
  <Override PartName="/ppt/tags/tag7.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4.xml" ContentType="application/vnd.openxmlformats-officedocument.presentationml.tags+xml"/>
  <Override PartName="/docProps/custom.xml" ContentType="application/vnd.openxmlformats-officedocument.custom-properties+xml"/>
  <Override PartName="/ppt/tags/tag19.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9"/>
  </p:notesMasterIdLst>
  <p:sldIdLst>
    <p:sldId id="316" r:id="rId2"/>
    <p:sldId id="448" r:id="rId3"/>
    <p:sldId id="458" r:id="rId4"/>
    <p:sldId id="459" r:id="rId5"/>
    <p:sldId id="460" r:id="rId6"/>
    <p:sldId id="461" r:id="rId7"/>
    <p:sldId id="462" r:id="rId8"/>
    <p:sldId id="463" r:id="rId9"/>
    <p:sldId id="464" r:id="rId10"/>
    <p:sldId id="465" r:id="rId11"/>
    <p:sldId id="466" r:id="rId12"/>
    <p:sldId id="467" r:id="rId13"/>
    <p:sldId id="470" r:id="rId14"/>
    <p:sldId id="474" r:id="rId15"/>
    <p:sldId id="475" r:id="rId16"/>
    <p:sldId id="476" r:id="rId17"/>
    <p:sldId id="346"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2C46B63-F3D0-4FCB-B9C7-2DF26E8BCAD2}" type="slidenum">
              <a:rPr lang="en-US" smtClean="0"/>
              <a:t>15</a:t>
            </a:fld>
            <a:endParaRPr lang="en-US"/>
          </a:p>
        </p:txBody>
      </p:sp>
    </p:spTree>
    <p:extLst>
      <p:ext uri="{BB962C8B-B14F-4D97-AF65-F5344CB8AC3E}">
        <p14:creationId xmlns:p14="http://schemas.microsoft.com/office/powerpoint/2010/main" val="557698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2C46B63-F3D0-4FCB-B9C7-2DF26E8BCAD2}" type="slidenum">
              <a:rPr lang="en-US" smtClean="0"/>
              <a:t>16</a:t>
            </a:fld>
            <a:endParaRPr lang="en-US"/>
          </a:p>
        </p:txBody>
      </p:sp>
    </p:spTree>
    <p:extLst>
      <p:ext uri="{BB962C8B-B14F-4D97-AF65-F5344CB8AC3E}">
        <p14:creationId xmlns:p14="http://schemas.microsoft.com/office/powerpoint/2010/main" val="2185976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a:solidFill>
                  <a:srgbClr val="FFFF00"/>
                </a:solidFill>
              </a:rPr>
              <a:t>Section 14: </a:t>
            </a:r>
            <a:r>
              <a:rPr lang="en-US" dirty="0">
                <a:solidFill>
                  <a:srgbClr val="FFFF00"/>
                </a:solidFill>
              </a:rPr>
              <a:t>System Installation Basics (2)</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Leak Testing</a:t>
            </a:r>
          </a:p>
        </p:txBody>
      </p:sp>
      <p:pic>
        <p:nvPicPr>
          <p:cNvPr id="5" name="Picture 4">
            <a:extLst>
              <a:ext uri="{FF2B5EF4-FFF2-40B4-BE49-F238E27FC236}">
                <a16:creationId xmlns:a16="http://schemas.microsoft.com/office/drawing/2014/main" id="{AA4ECEED-F3D4-44D2-BA0E-7399BE738413}"/>
              </a:ext>
            </a:extLst>
          </p:cNvPr>
          <p:cNvPicPr/>
          <p:nvPr/>
        </p:nvPicPr>
        <p:blipFill>
          <a:blip r:embed="rId3"/>
          <a:stretch>
            <a:fillRect/>
          </a:stretch>
        </p:blipFill>
        <p:spPr>
          <a:xfrm>
            <a:off x="15411" y="1417638"/>
            <a:ext cx="4572000" cy="4419600"/>
          </a:xfrm>
          <a:prstGeom prst="rect">
            <a:avLst/>
          </a:prstGeom>
        </p:spPr>
      </p:pic>
      <p:pic>
        <p:nvPicPr>
          <p:cNvPr id="7" name="Picture 6" descr="https://www.rx7club.com/attachments/3rd-generation-specific-1993-2002-16/393967d1278429564-c-compressor-big-leak-leaklarge1.jpg">
            <a:extLst>
              <a:ext uri="{FF2B5EF4-FFF2-40B4-BE49-F238E27FC236}">
                <a16:creationId xmlns:a16="http://schemas.microsoft.com/office/drawing/2014/main" id="{00827BB6-C448-484D-B829-FC0C4D65E2A5}"/>
              </a:ext>
            </a:extLst>
          </p:cNvPr>
          <p:cNvPicPr/>
          <p:nvPr/>
        </p:nvPicPr>
        <p:blipFill rotWithShape="1">
          <a:blip r:embed="rId4">
            <a:extLst>
              <a:ext uri="{28A0092B-C50C-407E-A947-70E740481C1C}">
                <a14:useLocalDpi xmlns:a14="http://schemas.microsoft.com/office/drawing/2010/main" val="0"/>
              </a:ext>
            </a:extLst>
          </a:blip>
          <a:srcRect b="-4094"/>
          <a:stretch/>
        </p:blipFill>
        <p:spPr bwMode="auto">
          <a:xfrm>
            <a:off x="4572000" y="1859757"/>
            <a:ext cx="4495800" cy="353536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89104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Service Valves (Condenser)</a:t>
            </a:r>
          </a:p>
        </p:txBody>
      </p:sp>
      <p:pic>
        <p:nvPicPr>
          <p:cNvPr id="6" name="Picture 5">
            <a:extLst>
              <a:ext uri="{FF2B5EF4-FFF2-40B4-BE49-F238E27FC236}">
                <a16:creationId xmlns:a16="http://schemas.microsoft.com/office/drawing/2014/main" id="{B88B7AC8-FC09-42B4-AC96-0D705B8B3C6D}"/>
              </a:ext>
            </a:extLst>
          </p:cNvPr>
          <p:cNvPicPr/>
          <p:nvPr/>
        </p:nvPicPr>
        <p:blipFill>
          <a:blip r:embed="rId3"/>
          <a:stretch>
            <a:fillRect/>
          </a:stretch>
        </p:blipFill>
        <p:spPr>
          <a:xfrm>
            <a:off x="990600" y="2057400"/>
            <a:ext cx="2133600" cy="3124200"/>
          </a:xfrm>
          <a:prstGeom prst="rect">
            <a:avLst/>
          </a:prstGeom>
        </p:spPr>
      </p:pic>
      <p:pic>
        <p:nvPicPr>
          <p:cNvPr id="8" name="Picture 7">
            <a:extLst>
              <a:ext uri="{FF2B5EF4-FFF2-40B4-BE49-F238E27FC236}">
                <a16:creationId xmlns:a16="http://schemas.microsoft.com/office/drawing/2014/main" id="{8237BA2A-B9F3-4BA0-A828-7C430B6AA708}"/>
              </a:ext>
            </a:extLst>
          </p:cNvPr>
          <p:cNvPicPr/>
          <p:nvPr/>
        </p:nvPicPr>
        <p:blipFill>
          <a:blip r:embed="rId4"/>
          <a:stretch>
            <a:fillRect/>
          </a:stretch>
        </p:blipFill>
        <p:spPr>
          <a:xfrm>
            <a:off x="3352800" y="2080516"/>
            <a:ext cx="2133600" cy="3101083"/>
          </a:xfrm>
          <a:prstGeom prst="rect">
            <a:avLst/>
          </a:prstGeom>
        </p:spPr>
      </p:pic>
      <p:pic>
        <p:nvPicPr>
          <p:cNvPr id="9" name="Picture 8">
            <a:extLst>
              <a:ext uri="{FF2B5EF4-FFF2-40B4-BE49-F238E27FC236}">
                <a16:creationId xmlns:a16="http://schemas.microsoft.com/office/drawing/2014/main" id="{B4B9D25B-E46D-4782-9308-4E2CFF4C7213}"/>
              </a:ext>
            </a:extLst>
          </p:cNvPr>
          <p:cNvPicPr/>
          <p:nvPr/>
        </p:nvPicPr>
        <p:blipFill rotWithShape="1">
          <a:blip r:embed="rId5"/>
          <a:srcRect b="2585"/>
          <a:stretch/>
        </p:blipFill>
        <p:spPr bwMode="auto">
          <a:xfrm>
            <a:off x="5715000" y="2080515"/>
            <a:ext cx="1981200" cy="3124199"/>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1102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Vacuum Pump</a:t>
            </a:r>
          </a:p>
        </p:txBody>
      </p:sp>
      <p:pic>
        <p:nvPicPr>
          <p:cNvPr id="4" name="Picture 3">
            <a:extLst>
              <a:ext uri="{FF2B5EF4-FFF2-40B4-BE49-F238E27FC236}">
                <a16:creationId xmlns:a16="http://schemas.microsoft.com/office/drawing/2014/main" id="{C9BC9E0D-03EF-4C59-B156-1555FA4BEA40}"/>
              </a:ext>
            </a:extLst>
          </p:cNvPr>
          <p:cNvPicPr/>
          <p:nvPr/>
        </p:nvPicPr>
        <p:blipFill rotWithShape="1">
          <a:blip r:embed="rId3"/>
          <a:srcRect l="20851" t="13869" r="40440" b="24978"/>
          <a:stretch/>
        </p:blipFill>
        <p:spPr bwMode="auto">
          <a:xfrm>
            <a:off x="381000" y="1600200"/>
            <a:ext cx="4267200" cy="381000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2349C380-3721-45F2-9646-346C23902F96}"/>
              </a:ext>
            </a:extLst>
          </p:cNvPr>
          <p:cNvPicPr/>
          <p:nvPr/>
        </p:nvPicPr>
        <p:blipFill>
          <a:blip r:embed="rId4"/>
          <a:stretch>
            <a:fillRect/>
          </a:stretch>
        </p:blipFill>
        <p:spPr>
          <a:xfrm>
            <a:off x="4419600" y="1600200"/>
            <a:ext cx="4419600" cy="3810000"/>
          </a:xfrm>
          <a:prstGeom prst="rect">
            <a:avLst/>
          </a:prstGeom>
        </p:spPr>
      </p:pic>
    </p:spTree>
    <p:custDataLst>
      <p:tags r:id="rId1"/>
    </p:custDataLst>
    <p:extLst>
      <p:ext uri="{BB962C8B-B14F-4D97-AF65-F5344CB8AC3E}">
        <p14:creationId xmlns:p14="http://schemas.microsoft.com/office/powerpoint/2010/main" val="3794844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A5E45-CD5F-4E2E-BFC6-2EC33A53A9F8}"/>
              </a:ext>
            </a:extLst>
          </p:cNvPr>
          <p:cNvSpPr>
            <a:spLocks noGrp="1"/>
          </p:cNvSpPr>
          <p:nvPr>
            <p:ph type="title"/>
          </p:nvPr>
        </p:nvSpPr>
        <p:spPr/>
        <p:txBody>
          <a:bodyPr/>
          <a:lstStyle/>
          <a:p>
            <a:r>
              <a:rPr lang="en-US" dirty="0"/>
              <a:t>Attaching Refrigerant Gauges</a:t>
            </a:r>
          </a:p>
        </p:txBody>
      </p:sp>
      <p:sp>
        <p:nvSpPr>
          <p:cNvPr id="3" name="Content Placeholder 2">
            <a:extLst>
              <a:ext uri="{FF2B5EF4-FFF2-40B4-BE49-F238E27FC236}">
                <a16:creationId xmlns:a16="http://schemas.microsoft.com/office/drawing/2014/main" id="{62113A40-52C0-4E31-B32C-AAE4C6813386}"/>
              </a:ext>
            </a:extLst>
          </p:cNvPr>
          <p:cNvSpPr>
            <a:spLocks noGrp="1"/>
          </p:cNvSpPr>
          <p:nvPr>
            <p:ph idx="1"/>
          </p:nvPr>
        </p:nvSpPr>
        <p:spPr/>
        <p:txBody>
          <a:bodyPr>
            <a:normAutofit/>
          </a:bodyPr>
          <a:lstStyle/>
          <a:p>
            <a:pPr marL="0" indent="0">
              <a:buNone/>
            </a:pPr>
            <a:r>
              <a:rPr lang="en-US" dirty="0">
                <a:solidFill>
                  <a:srgbClr val="FFFF00"/>
                </a:solidFill>
              </a:rPr>
              <a:t>The valve ports will generally have Schrader valves that are designed to act like a check valve and only allow the refrigerant to flow one way unless held open.  </a:t>
            </a:r>
          </a:p>
        </p:txBody>
      </p:sp>
      <p:pic>
        <p:nvPicPr>
          <p:cNvPr id="4" name="Picture 3">
            <a:extLst>
              <a:ext uri="{FF2B5EF4-FFF2-40B4-BE49-F238E27FC236}">
                <a16:creationId xmlns:a16="http://schemas.microsoft.com/office/drawing/2014/main" id="{18FE1540-73C0-42DE-A2F2-1C70313FBC04}"/>
              </a:ext>
            </a:extLst>
          </p:cNvPr>
          <p:cNvPicPr/>
          <p:nvPr/>
        </p:nvPicPr>
        <p:blipFill>
          <a:blip r:embed="rId3"/>
          <a:stretch>
            <a:fillRect/>
          </a:stretch>
        </p:blipFill>
        <p:spPr>
          <a:xfrm>
            <a:off x="2057400" y="3732381"/>
            <a:ext cx="5181600" cy="2850981"/>
          </a:xfrm>
          <a:prstGeom prst="rect">
            <a:avLst/>
          </a:prstGeom>
        </p:spPr>
      </p:pic>
    </p:spTree>
    <p:custDataLst>
      <p:tags r:id="rId1"/>
    </p:custDataLst>
    <p:extLst>
      <p:ext uri="{BB962C8B-B14F-4D97-AF65-F5344CB8AC3E}">
        <p14:creationId xmlns:p14="http://schemas.microsoft.com/office/powerpoint/2010/main" val="401968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A5E45-CD5F-4E2E-BFC6-2EC33A53A9F8}"/>
              </a:ext>
            </a:extLst>
          </p:cNvPr>
          <p:cNvSpPr>
            <a:spLocks noGrp="1"/>
          </p:cNvSpPr>
          <p:nvPr>
            <p:ph type="title"/>
          </p:nvPr>
        </p:nvSpPr>
        <p:spPr/>
        <p:txBody>
          <a:bodyPr/>
          <a:lstStyle/>
          <a:p>
            <a:r>
              <a:rPr lang="en-US" dirty="0"/>
              <a:t>Attaching Refrigerant Gauges</a:t>
            </a:r>
          </a:p>
        </p:txBody>
      </p:sp>
      <p:sp>
        <p:nvSpPr>
          <p:cNvPr id="3" name="Content Placeholder 2">
            <a:extLst>
              <a:ext uri="{FF2B5EF4-FFF2-40B4-BE49-F238E27FC236}">
                <a16:creationId xmlns:a16="http://schemas.microsoft.com/office/drawing/2014/main" id="{62113A40-52C0-4E31-B32C-AAE4C6813386}"/>
              </a:ext>
            </a:extLst>
          </p:cNvPr>
          <p:cNvSpPr>
            <a:spLocks noGrp="1"/>
          </p:cNvSpPr>
          <p:nvPr>
            <p:ph idx="1"/>
          </p:nvPr>
        </p:nvSpPr>
        <p:spPr/>
        <p:txBody>
          <a:bodyPr>
            <a:normAutofit/>
          </a:bodyPr>
          <a:lstStyle/>
          <a:p>
            <a:pPr marL="0" indent="0">
              <a:buNone/>
            </a:pPr>
            <a:r>
              <a:rPr lang="en-US" dirty="0">
                <a:solidFill>
                  <a:srgbClr val="FFFF00"/>
                </a:solidFill>
              </a:rPr>
              <a:t>Red Lines attach to the high pressure side.</a:t>
            </a:r>
          </a:p>
          <a:p>
            <a:pPr marL="0" indent="0">
              <a:buNone/>
            </a:pPr>
            <a:r>
              <a:rPr lang="en-US" dirty="0">
                <a:solidFill>
                  <a:srgbClr val="FFFF00"/>
                </a:solidFill>
              </a:rPr>
              <a:t>Blue Lines attach to the low pressure side.</a:t>
            </a:r>
          </a:p>
        </p:txBody>
      </p:sp>
      <p:pic>
        <p:nvPicPr>
          <p:cNvPr id="5" name="Picture 4">
            <a:extLst>
              <a:ext uri="{FF2B5EF4-FFF2-40B4-BE49-F238E27FC236}">
                <a16:creationId xmlns:a16="http://schemas.microsoft.com/office/drawing/2014/main" id="{772CCEBE-7A4C-4B6C-99B3-2F59F4592781}"/>
              </a:ext>
            </a:extLst>
          </p:cNvPr>
          <p:cNvPicPr/>
          <p:nvPr/>
        </p:nvPicPr>
        <p:blipFill rotWithShape="1">
          <a:blip r:embed="rId3">
            <a:extLst>
              <a:ext uri="{28A0092B-C50C-407E-A947-70E740481C1C}">
                <a14:useLocalDpi xmlns:a14="http://schemas.microsoft.com/office/drawing/2010/main" val="0"/>
              </a:ext>
            </a:extLst>
          </a:blip>
          <a:srcRect l="16362" t="6939" r="68559" b="65505"/>
          <a:stretch/>
        </p:blipFill>
        <p:spPr bwMode="auto">
          <a:xfrm rot="16200000">
            <a:off x="4648200" y="2895600"/>
            <a:ext cx="2794635" cy="3404235"/>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FCB7EA17-FDBB-4576-BFFA-A5E3D742F2B0}"/>
              </a:ext>
            </a:extLst>
          </p:cNvPr>
          <p:cNvPicPr/>
          <p:nvPr/>
        </p:nvPicPr>
        <p:blipFill rotWithShape="1">
          <a:blip r:embed="rId4" cstate="print">
            <a:extLst>
              <a:ext uri="{28A0092B-C50C-407E-A947-70E740481C1C}">
                <a14:useLocalDpi xmlns:a14="http://schemas.microsoft.com/office/drawing/2010/main" val="0"/>
              </a:ext>
            </a:extLst>
          </a:blip>
          <a:srcRect l="13688" t="6807" r="26546" b="37161"/>
          <a:stretch/>
        </p:blipFill>
        <p:spPr bwMode="auto">
          <a:xfrm rot="16200000">
            <a:off x="576209" y="3386191"/>
            <a:ext cx="3810000" cy="2828818"/>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615761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A5E45-CD5F-4E2E-BFC6-2EC33A53A9F8}"/>
              </a:ext>
            </a:extLst>
          </p:cNvPr>
          <p:cNvSpPr>
            <a:spLocks noGrp="1"/>
          </p:cNvSpPr>
          <p:nvPr>
            <p:ph type="title"/>
          </p:nvPr>
        </p:nvSpPr>
        <p:spPr/>
        <p:txBody>
          <a:bodyPr/>
          <a:lstStyle/>
          <a:p>
            <a:r>
              <a:rPr lang="en-US" dirty="0"/>
              <a:t>Attaching Refrigerant Gauges</a:t>
            </a:r>
          </a:p>
        </p:txBody>
      </p:sp>
      <p:sp>
        <p:nvSpPr>
          <p:cNvPr id="3" name="Content Placeholder 2">
            <a:extLst>
              <a:ext uri="{FF2B5EF4-FFF2-40B4-BE49-F238E27FC236}">
                <a16:creationId xmlns:a16="http://schemas.microsoft.com/office/drawing/2014/main" id="{62113A40-52C0-4E31-B32C-AAE4C6813386}"/>
              </a:ext>
            </a:extLst>
          </p:cNvPr>
          <p:cNvSpPr>
            <a:spLocks noGrp="1"/>
          </p:cNvSpPr>
          <p:nvPr>
            <p:ph idx="1"/>
          </p:nvPr>
        </p:nvSpPr>
        <p:spPr>
          <a:xfrm>
            <a:off x="457200" y="1600200"/>
            <a:ext cx="8229600" cy="4983162"/>
          </a:xfrm>
        </p:spPr>
        <p:txBody>
          <a:bodyPr>
            <a:normAutofit fontScale="62500" lnSpcReduction="20000"/>
          </a:bodyPr>
          <a:lstStyle/>
          <a:p>
            <a:pPr marL="0" indent="0">
              <a:buNone/>
            </a:pPr>
            <a:r>
              <a:rPr lang="en-US" sz="3400" dirty="0">
                <a:solidFill>
                  <a:srgbClr val="FFFF00"/>
                </a:solidFill>
              </a:rPr>
              <a:t>The best practice is to have the refrigerant lines in the gauge set filled with the same refrigerant as there is in the unit they are being connected to.  To accomplish this:</a:t>
            </a:r>
          </a:p>
          <a:p>
            <a:pPr marL="514350" lvl="0" indent="-514350">
              <a:buFont typeface="+mj-lt"/>
              <a:buAutoNum type="arabicPeriod"/>
            </a:pPr>
            <a:r>
              <a:rPr lang="en-US" sz="3400" dirty="0">
                <a:solidFill>
                  <a:srgbClr val="FFFF00"/>
                </a:solidFill>
              </a:rPr>
              <a:t>Remove access covers from the access valves and ports. Note: Use two wrenches so the copper piping is not stressed or twisted. </a:t>
            </a:r>
          </a:p>
          <a:p>
            <a:pPr marL="514350" lvl="0" indent="-514350">
              <a:buFont typeface="+mj-lt"/>
              <a:buAutoNum type="arabicPeriod"/>
            </a:pPr>
            <a:r>
              <a:rPr lang="en-US" sz="3400" dirty="0">
                <a:solidFill>
                  <a:srgbClr val="FFFF00"/>
                </a:solidFill>
              </a:rPr>
              <a:t>Connect the yellow common gauge set line to a refrigerant tank (must be the system’s refrigerant).</a:t>
            </a:r>
          </a:p>
          <a:p>
            <a:pPr marL="514350" lvl="0" indent="-514350">
              <a:buFont typeface="+mj-lt"/>
              <a:buAutoNum type="arabicPeriod"/>
            </a:pPr>
            <a:r>
              <a:rPr lang="en-US" sz="3400" dirty="0">
                <a:solidFill>
                  <a:srgbClr val="FFFF00"/>
                </a:solidFill>
              </a:rPr>
              <a:t>Make sure the gauge set valves to the high (red) side and the low (blue) side are closed. </a:t>
            </a:r>
          </a:p>
          <a:p>
            <a:pPr marL="514350" lvl="0" indent="-514350">
              <a:buFont typeface="+mj-lt"/>
              <a:buAutoNum type="arabicPeriod"/>
            </a:pPr>
            <a:r>
              <a:rPr lang="en-US" sz="3400" dirty="0">
                <a:solidFill>
                  <a:srgbClr val="FFFF00"/>
                </a:solidFill>
              </a:rPr>
              <a:t>Open the refrigerant tank valve.</a:t>
            </a:r>
          </a:p>
          <a:p>
            <a:pPr marL="514350" lvl="0" indent="-514350">
              <a:buFont typeface="+mj-lt"/>
              <a:buAutoNum type="arabicPeriod"/>
            </a:pPr>
            <a:r>
              <a:rPr lang="en-US" sz="3400" dirty="0">
                <a:solidFill>
                  <a:srgbClr val="FFFF00"/>
                </a:solidFill>
              </a:rPr>
              <a:t>Crack open the high side gauge set valve a crack and vent the hose by letting a small amount of refrigerant out of the red hose (may need to push in on the check valve if one is present). Then close the gauge valve and attach hose to condenser high side access valve.</a:t>
            </a:r>
          </a:p>
          <a:p>
            <a:pPr marL="514350" lvl="0" indent="-514350">
              <a:buFont typeface="+mj-lt"/>
              <a:buAutoNum type="arabicPeriod"/>
            </a:pPr>
            <a:r>
              <a:rPr lang="en-US" sz="3400" dirty="0">
                <a:solidFill>
                  <a:srgbClr val="FFFF00"/>
                </a:solidFill>
              </a:rPr>
              <a:t>Crack open the low side valve and vent the low side hose.  Close the low side gauge set valve and attach the hose to the low side condenser access valve.  </a:t>
            </a:r>
          </a:p>
          <a:p>
            <a:pPr marL="514350" lvl="0" indent="-514350">
              <a:buFont typeface="+mj-lt"/>
              <a:buAutoNum type="arabicPeriod"/>
            </a:pPr>
            <a:endParaRPr lang="en-US" sz="3400" dirty="0">
              <a:solidFill>
                <a:srgbClr val="FFFF00"/>
              </a:solidFill>
            </a:endParaRPr>
          </a:p>
          <a:p>
            <a:pPr marL="0" indent="0">
              <a:buNone/>
            </a:pPr>
            <a:endParaRPr lang="en-US" dirty="0"/>
          </a:p>
        </p:txBody>
      </p:sp>
    </p:spTree>
    <p:custDataLst>
      <p:tags r:id="rId1"/>
    </p:custDataLst>
    <p:extLst>
      <p:ext uri="{BB962C8B-B14F-4D97-AF65-F5344CB8AC3E}">
        <p14:creationId xmlns:p14="http://schemas.microsoft.com/office/powerpoint/2010/main" val="971681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A5E45-CD5F-4E2E-BFC6-2EC33A53A9F8}"/>
              </a:ext>
            </a:extLst>
          </p:cNvPr>
          <p:cNvSpPr>
            <a:spLocks noGrp="1"/>
          </p:cNvSpPr>
          <p:nvPr>
            <p:ph type="title"/>
          </p:nvPr>
        </p:nvSpPr>
        <p:spPr/>
        <p:txBody>
          <a:bodyPr/>
          <a:lstStyle/>
          <a:p>
            <a:r>
              <a:rPr lang="en-US" dirty="0"/>
              <a:t>Removing Refrigerant Gauges</a:t>
            </a:r>
          </a:p>
        </p:txBody>
      </p:sp>
      <p:sp>
        <p:nvSpPr>
          <p:cNvPr id="3" name="Content Placeholder 2">
            <a:extLst>
              <a:ext uri="{FF2B5EF4-FFF2-40B4-BE49-F238E27FC236}">
                <a16:creationId xmlns:a16="http://schemas.microsoft.com/office/drawing/2014/main" id="{62113A40-52C0-4E31-B32C-AAE4C6813386}"/>
              </a:ext>
            </a:extLst>
          </p:cNvPr>
          <p:cNvSpPr>
            <a:spLocks noGrp="1"/>
          </p:cNvSpPr>
          <p:nvPr>
            <p:ph idx="1"/>
          </p:nvPr>
        </p:nvSpPr>
        <p:spPr>
          <a:xfrm>
            <a:off x="457200" y="1295400"/>
            <a:ext cx="8229600" cy="5562600"/>
          </a:xfrm>
        </p:spPr>
        <p:txBody>
          <a:bodyPr>
            <a:normAutofit fontScale="77500" lnSpcReduction="20000"/>
          </a:bodyPr>
          <a:lstStyle/>
          <a:p>
            <a:pPr marL="514350" lvl="0" indent="-514350">
              <a:buFont typeface="+mj-lt"/>
              <a:buAutoNum type="arabicPeriod"/>
            </a:pPr>
            <a:r>
              <a:rPr lang="en-US" dirty="0">
                <a:solidFill>
                  <a:srgbClr val="FFFF00"/>
                </a:solidFill>
              </a:rPr>
              <a:t>Make sure the refrigerant tank valve is closed.</a:t>
            </a:r>
          </a:p>
          <a:p>
            <a:pPr marL="514350" lvl="0" indent="-514350">
              <a:buFont typeface="+mj-lt"/>
              <a:buAutoNum type="arabicPeriod"/>
            </a:pPr>
            <a:r>
              <a:rPr lang="en-US" dirty="0">
                <a:solidFill>
                  <a:srgbClr val="FFFF00"/>
                </a:solidFill>
              </a:rPr>
              <a:t>Make sure the equipment is operating.</a:t>
            </a:r>
          </a:p>
          <a:p>
            <a:pPr marL="514350" lvl="0" indent="-514350">
              <a:buFont typeface="+mj-lt"/>
              <a:buAutoNum type="arabicPeriod"/>
            </a:pPr>
            <a:r>
              <a:rPr lang="en-US" dirty="0">
                <a:solidFill>
                  <a:srgbClr val="FFFF00"/>
                </a:solidFill>
              </a:rPr>
              <a:t>Backseat the equipment access high side valve (close off).</a:t>
            </a:r>
          </a:p>
          <a:p>
            <a:pPr marL="514350" lvl="0" indent="-514350">
              <a:buFont typeface="+mj-lt"/>
              <a:buAutoNum type="arabicPeriod"/>
            </a:pPr>
            <a:r>
              <a:rPr lang="en-US" dirty="0">
                <a:solidFill>
                  <a:srgbClr val="FFFF00"/>
                </a:solidFill>
              </a:rPr>
              <a:t>Crack open the gauge set high side valve, so the refrigerant can go into the yellow line.</a:t>
            </a:r>
          </a:p>
          <a:p>
            <a:pPr marL="514350" lvl="0" indent="-514350">
              <a:buFont typeface="+mj-lt"/>
              <a:buAutoNum type="arabicPeriod"/>
            </a:pPr>
            <a:r>
              <a:rPr lang="en-US" dirty="0">
                <a:solidFill>
                  <a:srgbClr val="FFFF00"/>
                </a:solidFill>
              </a:rPr>
              <a:t>Crack open the gauge set low side valve, so the refrigerant can go into the condenser through the suction line. </a:t>
            </a:r>
          </a:p>
          <a:p>
            <a:pPr marL="514350" lvl="0" indent="-514350">
              <a:buFont typeface="+mj-lt"/>
              <a:buAutoNum type="arabicPeriod"/>
            </a:pPr>
            <a:r>
              <a:rPr lang="en-US" dirty="0">
                <a:solidFill>
                  <a:srgbClr val="FFFF00"/>
                </a:solidFill>
              </a:rPr>
              <a:t>When the system pressure levels out to the low side (blue) pressure backseat the low side valve.</a:t>
            </a:r>
          </a:p>
          <a:p>
            <a:pPr marL="514350" lvl="0" indent="-514350">
              <a:buFont typeface="+mj-lt"/>
              <a:buAutoNum type="arabicPeriod"/>
            </a:pPr>
            <a:r>
              <a:rPr lang="en-US" dirty="0">
                <a:solidFill>
                  <a:srgbClr val="FFFF00"/>
                </a:solidFill>
              </a:rPr>
              <a:t>The gauge set can now be removed.  It still will have a small amount of refrigerant left in the lines that can be left there until the next usage unless the next job uses a different refrigerant.</a:t>
            </a:r>
          </a:p>
          <a:p>
            <a:pPr marL="514350" lvl="0" indent="-514350">
              <a:buFont typeface="+mj-lt"/>
              <a:buAutoNum type="arabicPeriod"/>
            </a:pPr>
            <a:r>
              <a:rPr lang="en-US" dirty="0">
                <a:solidFill>
                  <a:srgbClr val="FFFF00"/>
                </a:solidFill>
              </a:rPr>
              <a:t>Put covers back on access ports and valves again using two wrenches so the pipe will not be stresses or bent. </a:t>
            </a:r>
          </a:p>
          <a:p>
            <a:pPr marL="0" indent="0">
              <a:buNone/>
            </a:pPr>
            <a:endParaRPr lang="en-US" dirty="0"/>
          </a:p>
        </p:txBody>
      </p:sp>
    </p:spTree>
    <p:custDataLst>
      <p:tags r:id="rId1"/>
    </p:custDataLst>
    <p:extLst>
      <p:ext uri="{BB962C8B-B14F-4D97-AF65-F5344CB8AC3E}">
        <p14:creationId xmlns:p14="http://schemas.microsoft.com/office/powerpoint/2010/main" val="150270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how a thermostat is wired and connected to the system.</a:t>
            </a:r>
          </a:p>
          <a:p>
            <a:r>
              <a:rPr lang="en-US" dirty="0">
                <a:solidFill>
                  <a:srgbClr val="FFFF00"/>
                </a:solidFill>
              </a:rPr>
              <a:t>You should now be able to explain why pulling a vacuum and testing for leaks is important.</a:t>
            </a:r>
          </a:p>
          <a:p>
            <a:r>
              <a:rPr lang="en-US" dirty="0">
                <a:solidFill>
                  <a:srgbClr val="FFFF00"/>
                </a:solidFill>
              </a:rPr>
              <a:t>You should now be able to explain how a refrigerant access valve works.</a:t>
            </a:r>
          </a:p>
          <a:p>
            <a:r>
              <a:rPr lang="en-US" dirty="0">
                <a:solidFill>
                  <a:srgbClr val="FFFF00"/>
                </a:solidFill>
              </a:rPr>
              <a:t>You should now be able to safely connect a refrigerant gauge set to a HVAC system.</a:t>
            </a:r>
          </a:p>
          <a:p>
            <a:r>
              <a:rPr lang="en-US" dirty="0">
                <a:solidFill>
                  <a:srgbClr val="FFFF00"/>
                </a:solidFill>
              </a:rPr>
              <a:t>You should now be able to safely disconnect a refrigerant gauge set from a HVAC system.</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FB9B3-622E-46AE-A0F4-E3DCF0435DD8}"/>
              </a:ext>
            </a:extLst>
          </p:cNvPr>
          <p:cNvSpPr>
            <a:spLocks noGrp="1"/>
          </p:cNvSpPr>
          <p:nvPr>
            <p:ph type="title"/>
          </p:nvPr>
        </p:nvSpPr>
        <p:spPr/>
        <p:txBody>
          <a:bodyPr/>
          <a:lstStyle/>
          <a:p>
            <a:r>
              <a:rPr lang="en-US" dirty="0"/>
              <a:t>Installing Thermostats</a:t>
            </a:r>
          </a:p>
        </p:txBody>
      </p:sp>
      <p:sp>
        <p:nvSpPr>
          <p:cNvPr id="3" name="Content Placeholder 2">
            <a:extLst>
              <a:ext uri="{FF2B5EF4-FFF2-40B4-BE49-F238E27FC236}">
                <a16:creationId xmlns:a16="http://schemas.microsoft.com/office/drawing/2014/main" id="{804E76B3-B795-4C24-AEAF-28A88A74337B}"/>
              </a:ext>
            </a:extLst>
          </p:cNvPr>
          <p:cNvSpPr>
            <a:spLocks noGrp="1"/>
          </p:cNvSpPr>
          <p:nvPr>
            <p:ph idx="1"/>
          </p:nvPr>
        </p:nvSpPr>
        <p:spPr>
          <a:xfrm>
            <a:off x="152400" y="1257300"/>
            <a:ext cx="8839200" cy="5448300"/>
          </a:xfrm>
        </p:spPr>
        <p:txBody>
          <a:bodyPr>
            <a:normAutofit fontScale="92500" lnSpcReduction="10000"/>
          </a:bodyPr>
          <a:lstStyle/>
          <a:p>
            <a:pPr marL="0" indent="0">
              <a:buNone/>
            </a:pPr>
            <a:r>
              <a:rPr lang="en-US" dirty="0">
                <a:solidFill>
                  <a:srgbClr val="FFFF00"/>
                </a:solidFill>
              </a:rPr>
              <a:t>To be Americans with disabilities compliant they should be installed at 5ft. above the floor level. They </a:t>
            </a:r>
            <a:r>
              <a:rPr lang="en-US">
                <a:solidFill>
                  <a:srgbClr val="FFFF00"/>
                </a:solidFill>
              </a:rPr>
              <a:t>should be </a:t>
            </a:r>
            <a:r>
              <a:rPr lang="en-US" dirty="0">
                <a:solidFill>
                  <a:srgbClr val="FFFF00"/>
                </a:solidFill>
              </a:rPr>
              <a:t>hung level following the manufacturer’s directions. Additionally, thermostats should not be installed: </a:t>
            </a:r>
          </a:p>
          <a:p>
            <a:pPr lvl="0"/>
            <a:r>
              <a:rPr lang="en-US" dirty="0">
                <a:solidFill>
                  <a:srgbClr val="FFFF00"/>
                </a:solidFill>
              </a:rPr>
              <a:t>Where there are drafts.</a:t>
            </a:r>
          </a:p>
          <a:p>
            <a:pPr lvl="0"/>
            <a:r>
              <a:rPr lang="en-US" dirty="0">
                <a:solidFill>
                  <a:srgbClr val="FFFF00"/>
                </a:solidFill>
              </a:rPr>
              <a:t>In dead airflow spots.</a:t>
            </a:r>
          </a:p>
          <a:p>
            <a:pPr lvl="0"/>
            <a:r>
              <a:rPr lang="en-US" dirty="0">
                <a:solidFill>
                  <a:srgbClr val="FFFF00"/>
                </a:solidFill>
              </a:rPr>
              <a:t>In hot or cold air pathways near diffusers.</a:t>
            </a:r>
          </a:p>
          <a:p>
            <a:pPr lvl="0"/>
            <a:r>
              <a:rPr lang="en-US" dirty="0">
                <a:solidFill>
                  <a:srgbClr val="FFFF00"/>
                </a:solidFill>
              </a:rPr>
              <a:t>In areas where the sun hits the thermostat.</a:t>
            </a:r>
          </a:p>
          <a:p>
            <a:pPr lvl="0"/>
            <a:r>
              <a:rPr lang="en-US" dirty="0">
                <a:solidFill>
                  <a:srgbClr val="FFFF00"/>
                </a:solidFill>
              </a:rPr>
              <a:t>In areas not served by the equipment being controlled.</a:t>
            </a:r>
          </a:p>
          <a:p>
            <a:pPr lvl="0"/>
            <a:r>
              <a:rPr lang="en-US" dirty="0">
                <a:solidFill>
                  <a:srgbClr val="FFFF00"/>
                </a:solidFill>
              </a:rPr>
              <a:t>Outside walls.</a:t>
            </a:r>
          </a:p>
        </p:txBody>
      </p:sp>
    </p:spTree>
    <p:custDataLst>
      <p:tags r:id="rId1"/>
    </p:custDataLst>
    <p:extLst>
      <p:ext uri="{BB962C8B-B14F-4D97-AF65-F5344CB8AC3E}">
        <p14:creationId xmlns:p14="http://schemas.microsoft.com/office/powerpoint/2010/main" val="18380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Thermostat Wire (2-4-6-8)</a:t>
            </a:r>
          </a:p>
        </p:txBody>
      </p:sp>
      <p:pic>
        <p:nvPicPr>
          <p:cNvPr id="4" name="Picture 3">
            <a:extLst>
              <a:ext uri="{FF2B5EF4-FFF2-40B4-BE49-F238E27FC236}">
                <a16:creationId xmlns:a16="http://schemas.microsoft.com/office/drawing/2014/main" id="{B41D72D4-0DD2-4F99-8EFE-7419AC5DE478}"/>
              </a:ext>
            </a:extLst>
          </p:cNvPr>
          <p:cNvPicPr/>
          <p:nvPr/>
        </p:nvPicPr>
        <p:blipFill rotWithShape="1">
          <a:blip r:embed="rId3"/>
          <a:srcRect t="4007" r="8332" b="2933"/>
          <a:stretch/>
        </p:blipFill>
        <p:spPr bwMode="auto">
          <a:xfrm>
            <a:off x="762000" y="1389929"/>
            <a:ext cx="7620000" cy="50593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46711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Thermostat Mounting</a:t>
            </a:r>
          </a:p>
        </p:txBody>
      </p:sp>
      <p:pic>
        <p:nvPicPr>
          <p:cNvPr id="5" name="Picture 4">
            <a:extLst>
              <a:ext uri="{FF2B5EF4-FFF2-40B4-BE49-F238E27FC236}">
                <a16:creationId xmlns:a16="http://schemas.microsoft.com/office/drawing/2014/main" id="{499B694C-0B64-49B9-9493-57E348051B83}"/>
              </a:ext>
            </a:extLst>
          </p:cNvPr>
          <p:cNvPicPr/>
          <p:nvPr/>
        </p:nvPicPr>
        <p:blipFill rotWithShape="1">
          <a:blip r:embed="rId3"/>
          <a:srcRect l="1754" b="807"/>
          <a:stretch/>
        </p:blipFill>
        <p:spPr bwMode="auto">
          <a:xfrm>
            <a:off x="0" y="1752600"/>
            <a:ext cx="4267200" cy="320040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4DD57725-7510-4386-B48B-8C02D22ABDD9}"/>
              </a:ext>
            </a:extLst>
          </p:cNvPr>
          <p:cNvPicPr/>
          <p:nvPr/>
        </p:nvPicPr>
        <p:blipFill rotWithShape="1">
          <a:blip r:embed="rId4"/>
          <a:srcRect l="2797" r="11368" b="16418"/>
          <a:stretch/>
        </p:blipFill>
        <p:spPr bwMode="auto">
          <a:xfrm>
            <a:off x="4191001" y="1752600"/>
            <a:ext cx="4953000" cy="32004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59072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Thermostat Connections To System</a:t>
            </a:r>
          </a:p>
        </p:txBody>
      </p:sp>
      <p:pic>
        <p:nvPicPr>
          <p:cNvPr id="7" name="Picture 6">
            <a:extLst>
              <a:ext uri="{FF2B5EF4-FFF2-40B4-BE49-F238E27FC236}">
                <a16:creationId xmlns:a16="http://schemas.microsoft.com/office/drawing/2014/main" id="{2C9BC97F-4854-418D-902A-DE7E9B1C5EB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8458200" cy="4953000"/>
          </a:xfrm>
          <a:prstGeom prst="rect">
            <a:avLst/>
          </a:prstGeom>
          <a:noFill/>
          <a:ln>
            <a:noFill/>
          </a:ln>
          <a:extLst/>
        </p:spPr>
      </p:pic>
    </p:spTree>
    <p:custDataLst>
      <p:tags r:id="rId1"/>
    </p:custDataLst>
    <p:extLst>
      <p:ext uri="{BB962C8B-B14F-4D97-AF65-F5344CB8AC3E}">
        <p14:creationId xmlns:p14="http://schemas.microsoft.com/office/powerpoint/2010/main" val="3289278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Swaging Refrigerant Tubing</a:t>
            </a:r>
          </a:p>
        </p:txBody>
      </p:sp>
      <p:pic>
        <p:nvPicPr>
          <p:cNvPr id="4" name="Picture 3">
            <a:extLst>
              <a:ext uri="{FF2B5EF4-FFF2-40B4-BE49-F238E27FC236}">
                <a16:creationId xmlns:a16="http://schemas.microsoft.com/office/drawing/2014/main" id="{F40FD70B-5198-4555-86D4-2EEF85517063}"/>
              </a:ext>
            </a:extLst>
          </p:cNvPr>
          <p:cNvPicPr/>
          <p:nvPr/>
        </p:nvPicPr>
        <p:blipFill rotWithShape="1">
          <a:blip r:embed="rId3"/>
          <a:srcRect l="4588" t="1" r="7747" b="-23282"/>
          <a:stretch/>
        </p:blipFill>
        <p:spPr bwMode="auto">
          <a:xfrm>
            <a:off x="381000" y="2182090"/>
            <a:ext cx="3581400" cy="358140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28E5A441-C803-43AA-9CD6-F845A73ED76D}"/>
              </a:ext>
            </a:extLst>
          </p:cNvPr>
          <p:cNvPicPr/>
          <p:nvPr/>
        </p:nvPicPr>
        <p:blipFill rotWithShape="1">
          <a:blip r:embed="rId4"/>
          <a:srcRect t="2645"/>
          <a:stretch/>
        </p:blipFill>
        <p:spPr bwMode="auto">
          <a:xfrm>
            <a:off x="4114800" y="1600200"/>
            <a:ext cx="4876800" cy="4336415"/>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846990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Brazing Refrigerant Tubing</a:t>
            </a:r>
          </a:p>
        </p:txBody>
      </p:sp>
      <p:pic>
        <p:nvPicPr>
          <p:cNvPr id="6" name="Picture 5">
            <a:extLst>
              <a:ext uri="{FF2B5EF4-FFF2-40B4-BE49-F238E27FC236}">
                <a16:creationId xmlns:a16="http://schemas.microsoft.com/office/drawing/2014/main" id="{C8E56F60-7778-46AD-A207-AF2A82B39F35}"/>
              </a:ext>
            </a:extLst>
          </p:cNvPr>
          <p:cNvPicPr/>
          <p:nvPr/>
        </p:nvPicPr>
        <p:blipFill rotWithShape="1">
          <a:blip r:embed="rId3" cstate="print">
            <a:extLst>
              <a:ext uri="{28A0092B-C50C-407E-A947-70E740481C1C}">
                <a14:useLocalDpi xmlns:a14="http://schemas.microsoft.com/office/drawing/2010/main" val="0"/>
              </a:ext>
            </a:extLst>
          </a:blip>
          <a:srcRect l="26282" t="33173" r="7212"/>
          <a:stretch/>
        </p:blipFill>
        <p:spPr bwMode="auto">
          <a:xfrm>
            <a:off x="990600" y="1387672"/>
            <a:ext cx="7162800" cy="490696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636973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Brazing Refrigerant Tubing</a:t>
            </a:r>
          </a:p>
        </p:txBody>
      </p:sp>
      <p:pic>
        <p:nvPicPr>
          <p:cNvPr id="6" name="Picture 5">
            <a:extLst>
              <a:ext uri="{FF2B5EF4-FFF2-40B4-BE49-F238E27FC236}">
                <a16:creationId xmlns:a16="http://schemas.microsoft.com/office/drawing/2014/main" id="{C8E56F60-7778-46AD-A207-AF2A82B39F35}"/>
              </a:ext>
            </a:extLst>
          </p:cNvPr>
          <p:cNvPicPr/>
          <p:nvPr/>
        </p:nvPicPr>
        <p:blipFill rotWithShape="1">
          <a:blip r:embed="rId3" cstate="print">
            <a:extLst>
              <a:ext uri="{28A0092B-C50C-407E-A947-70E740481C1C}">
                <a14:useLocalDpi xmlns:a14="http://schemas.microsoft.com/office/drawing/2010/main" val="0"/>
              </a:ext>
            </a:extLst>
          </a:blip>
          <a:srcRect l="26282" t="33173" r="7212"/>
          <a:stretch/>
        </p:blipFill>
        <p:spPr bwMode="auto">
          <a:xfrm>
            <a:off x="990600" y="1387672"/>
            <a:ext cx="7162800" cy="4906962"/>
          </a:xfrm>
          <a:prstGeom prst="rect">
            <a:avLst/>
          </a:prstGeom>
          <a:noFill/>
          <a:ln>
            <a:noFill/>
          </a:ln>
          <a:extLst>
            <a:ext uri="{53640926-AAD7-44D8-BBD7-CCE9431645EC}">
              <a14:shadowObscured xmlns:a14="http://schemas.microsoft.com/office/drawing/2010/main"/>
            </a:ext>
          </a:extLst>
        </p:spPr>
      </p:pic>
      <p:sp>
        <p:nvSpPr>
          <p:cNvPr id="3" name="Oval 2">
            <a:extLst>
              <a:ext uri="{FF2B5EF4-FFF2-40B4-BE49-F238E27FC236}">
                <a16:creationId xmlns:a16="http://schemas.microsoft.com/office/drawing/2014/main" id="{B8BD91E8-0AAE-424F-B3F8-3B345BBB5EBA}"/>
              </a:ext>
            </a:extLst>
          </p:cNvPr>
          <p:cNvSpPr/>
          <p:nvPr/>
        </p:nvSpPr>
        <p:spPr>
          <a:xfrm rot="21235755">
            <a:off x="5410200" y="3048000"/>
            <a:ext cx="31242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31720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1CC67-DEA5-46EA-B002-924B9EF30F52}"/>
              </a:ext>
            </a:extLst>
          </p:cNvPr>
          <p:cNvSpPr>
            <a:spLocks noGrp="1"/>
          </p:cNvSpPr>
          <p:nvPr>
            <p:ph type="title"/>
          </p:nvPr>
        </p:nvSpPr>
        <p:spPr/>
        <p:txBody>
          <a:bodyPr/>
          <a:lstStyle/>
          <a:p>
            <a:r>
              <a:rPr lang="en-US" dirty="0"/>
              <a:t>Brazing Refrigerant Tubing</a:t>
            </a:r>
          </a:p>
        </p:txBody>
      </p:sp>
      <p:pic>
        <p:nvPicPr>
          <p:cNvPr id="6" name="Picture 5">
            <a:extLst>
              <a:ext uri="{FF2B5EF4-FFF2-40B4-BE49-F238E27FC236}">
                <a16:creationId xmlns:a16="http://schemas.microsoft.com/office/drawing/2014/main" id="{C8E56F60-7778-46AD-A207-AF2A82B39F35}"/>
              </a:ext>
            </a:extLst>
          </p:cNvPr>
          <p:cNvPicPr/>
          <p:nvPr/>
        </p:nvPicPr>
        <p:blipFill rotWithShape="1">
          <a:blip r:embed="rId3" cstate="print">
            <a:extLst>
              <a:ext uri="{28A0092B-C50C-407E-A947-70E740481C1C}">
                <a14:useLocalDpi xmlns:a14="http://schemas.microsoft.com/office/drawing/2010/main" val="0"/>
              </a:ext>
            </a:extLst>
          </a:blip>
          <a:srcRect l="26282" t="33173" r="7212"/>
          <a:stretch/>
        </p:blipFill>
        <p:spPr bwMode="auto">
          <a:xfrm>
            <a:off x="990600" y="1387672"/>
            <a:ext cx="7162800" cy="4906962"/>
          </a:xfrm>
          <a:prstGeom prst="rect">
            <a:avLst/>
          </a:prstGeom>
          <a:noFill/>
          <a:ln>
            <a:noFill/>
          </a:ln>
          <a:extLst>
            <a:ext uri="{53640926-AAD7-44D8-BBD7-CCE9431645EC}">
              <a14:shadowObscured xmlns:a14="http://schemas.microsoft.com/office/drawing/2010/main"/>
            </a:ext>
          </a:extLst>
        </p:spPr>
      </p:pic>
      <p:sp>
        <p:nvSpPr>
          <p:cNvPr id="3" name="Oval 2">
            <a:extLst>
              <a:ext uri="{FF2B5EF4-FFF2-40B4-BE49-F238E27FC236}">
                <a16:creationId xmlns:a16="http://schemas.microsoft.com/office/drawing/2014/main" id="{B8BD91E8-0AAE-424F-B3F8-3B345BBB5EBA}"/>
              </a:ext>
            </a:extLst>
          </p:cNvPr>
          <p:cNvSpPr/>
          <p:nvPr/>
        </p:nvSpPr>
        <p:spPr>
          <a:xfrm rot="21235755">
            <a:off x="3502263" y="2839767"/>
            <a:ext cx="1691174" cy="1643163"/>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573445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PROJECT_OPEN" val="0"/>
  <p:tag name="ARTICULATE_SLIDE_COUNT" val="1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UDIO_ID" val="472"/>
  <p:tag name="ARTICULATE_AUDIO_RECORDED" val="1"/>
  <p:tag name="ELAPSEDTIME" val="157.2"/>
  <p:tag name="ARTICULATE_USED_LAYOUT" val="2"/>
  <p:tag name="ARTICULATE_NAV_LEVEL" val="1"/>
  <p:tag name="ARTICULATE_SLIDE_PRESENTER_GUID" val="6b6018f7-a460-4276-b2f4-70b1b68485b9"/>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UDIO_ID" val="475"/>
  <p:tag name="ARTICULATE_AUDIO_RECORDED" val="1"/>
  <p:tag name="ELAPSEDTIME" val="137"/>
  <p:tag name="ARTICULATE_USED_LAYOUT" val="2"/>
  <p:tag name="ARTICULATE_NAV_LEVEL" val="1"/>
  <p:tag name="ARTICULATE_SLIDE_PRESENTER_GUID" val="6b6018f7-a460-4276-b2f4-70b1b68485b9"/>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419639-0494-4749-B833-622D37DCC523}"/>
</file>

<file path=customXml/itemProps2.xml><?xml version="1.0" encoding="utf-8"?>
<ds:datastoreItem xmlns:ds="http://schemas.openxmlformats.org/officeDocument/2006/customXml" ds:itemID="{F2ADA5CA-B181-468A-96B4-7ADA29649A65}"/>
</file>

<file path=customXml/itemProps3.xml><?xml version="1.0" encoding="utf-8"?>
<ds:datastoreItem xmlns:ds="http://schemas.openxmlformats.org/officeDocument/2006/customXml" ds:itemID="{870362BD-4A39-4599-9598-CE3DCC37B1B3}"/>
</file>

<file path=docProps/app.xml><?xml version="1.0" encoding="utf-8"?>
<Properties xmlns="http://schemas.openxmlformats.org/officeDocument/2006/extended-properties" xmlns:vt="http://schemas.openxmlformats.org/officeDocument/2006/docPropsVTypes">
  <Template/>
  <TotalTime>5619</TotalTime>
  <Words>603</Words>
  <Application>Microsoft Office PowerPoint</Application>
  <PresentationFormat>On-screen Show (4:3)</PresentationFormat>
  <Paragraphs>50</Paragraphs>
  <Slides>17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 Technician’s First Guide and Workbook Section 14: System Installation Basics (2)  </vt:lpstr>
      <vt:lpstr>Installing Thermostats</vt:lpstr>
      <vt:lpstr>Thermostat Wire (2-4-6-8)</vt:lpstr>
      <vt:lpstr>Thermostat Mounting</vt:lpstr>
      <vt:lpstr>Thermostat Connections To System</vt:lpstr>
      <vt:lpstr>Swaging Refrigerant Tubing</vt:lpstr>
      <vt:lpstr>Brazing Refrigerant Tubing</vt:lpstr>
      <vt:lpstr>Brazing Refrigerant Tubing</vt:lpstr>
      <vt:lpstr>Brazing Refrigerant Tubing</vt:lpstr>
      <vt:lpstr>Leak Testing</vt:lpstr>
      <vt:lpstr>Service Valves (Condenser)</vt:lpstr>
      <vt:lpstr>Vacuum Pump</vt:lpstr>
      <vt:lpstr>Attaching Refrigerant Gauges</vt:lpstr>
      <vt:lpstr>Attaching Refrigerant Gauges</vt:lpstr>
      <vt:lpstr>Attaching Refrigerant Gauges</vt:lpstr>
      <vt:lpstr>Removing Refrigerant Gauges</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694</cp:revision>
  <dcterms:created xsi:type="dcterms:W3CDTF">2013-05-23T13:04:32Z</dcterms:created>
  <dcterms:modified xsi:type="dcterms:W3CDTF">2019-07-11T19:14:21Z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B0BEAA08-9B45-4864-9EB7-16285E4F9FA3</vt:lpwstr>
  </property>
  <property fmtid="{D5CDD505-2E9C-101B-9397-08002B2CF9AE}" pid="6" name="ArticulateProjectFull">
    <vt:lpwstr>C:\Users\Don\Desktop\Technicians First Guide and Workbook\Power Points\Section 15 Tech First .ppta</vt:lpwstr>
  </property>
  <property fmtid="{D5CDD505-2E9C-101B-9397-08002B2CF9AE}" pid="7" name="ContentTypeId">
    <vt:lpwstr>0x0101009FB28C60A0AAC744A39BD09724F90806</vt:lpwstr>
  </property>
</Properties>
</file>