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11.xml" ContentType="application/vnd.openxmlformats-officedocument.presentationml.tags+xml"/>
  <Override PartName="/ppt/tags/tag14.xml" ContentType="application/vnd.openxmlformats-officedocument.presentationml.tags+xml"/>
  <Override PartName="/ppt/tags/tag13.xml" ContentType="application/vnd.openxmlformats-officedocument.presentationml.tags+xml"/>
  <Override PartName="/ppt/tags/tag15.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15"/>
  </p:notesMasterIdLst>
  <p:sldIdLst>
    <p:sldId id="316" r:id="rId2"/>
    <p:sldId id="318" r:id="rId3"/>
    <p:sldId id="319" r:id="rId4"/>
    <p:sldId id="321" r:id="rId5"/>
    <p:sldId id="322" r:id="rId6"/>
    <p:sldId id="323" r:id="rId7"/>
    <p:sldId id="343" r:id="rId8"/>
    <p:sldId id="344" r:id="rId9"/>
    <p:sldId id="345" r:id="rId10"/>
    <p:sldId id="339" r:id="rId11"/>
    <p:sldId id="341" r:id="rId12"/>
    <p:sldId id="342" r:id="rId13"/>
    <p:sldId id="346" r:id="rId14"/>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80" d="100"/>
          <a:sy n="80" d="100"/>
        </p:scale>
        <p:origin x="108" y="774"/>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5/30/2019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10</a:t>
            </a:fld>
            <a:endParaRPr lang="en-US"/>
          </a:p>
        </p:txBody>
      </p:sp>
    </p:spTree>
    <p:extLst>
      <p:ext uri="{BB962C8B-B14F-4D97-AF65-F5344CB8AC3E}">
        <p14:creationId xmlns:p14="http://schemas.microsoft.com/office/powerpoint/2010/main" val="464418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11</a:t>
            </a:fld>
            <a:endParaRPr lang="en-US"/>
          </a:p>
        </p:txBody>
      </p:sp>
    </p:spTree>
    <p:extLst>
      <p:ext uri="{BB962C8B-B14F-4D97-AF65-F5344CB8AC3E}">
        <p14:creationId xmlns:p14="http://schemas.microsoft.com/office/powerpoint/2010/main" val="2640708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12</a:t>
            </a:fld>
            <a:endParaRPr lang="en-US"/>
          </a:p>
        </p:txBody>
      </p:sp>
    </p:spTree>
    <p:extLst>
      <p:ext uri="{BB962C8B-B14F-4D97-AF65-F5344CB8AC3E}">
        <p14:creationId xmlns:p14="http://schemas.microsoft.com/office/powerpoint/2010/main" val="186095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3245462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3</a:t>
            </a:fld>
            <a:endParaRPr lang="en-US"/>
          </a:p>
        </p:txBody>
      </p:sp>
    </p:spTree>
    <p:extLst>
      <p:ext uri="{BB962C8B-B14F-4D97-AF65-F5344CB8AC3E}">
        <p14:creationId xmlns:p14="http://schemas.microsoft.com/office/powerpoint/2010/main" val="2115151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4</a:t>
            </a:fld>
            <a:endParaRPr lang="en-US"/>
          </a:p>
        </p:txBody>
      </p:sp>
    </p:spTree>
    <p:extLst>
      <p:ext uri="{BB962C8B-B14F-4D97-AF65-F5344CB8AC3E}">
        <p14:creationId xmlns:p14="http://schemas.microsoft.com/office/powerpoint/2010/main" val="321318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1359662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6</a:t>
            </a:fld>
            <a:endParaRPr lang="en-US"/>
          </a:p>
        </p:txBody>
      </p:sp>
    </p:spTree>
    <p:extLst>
      <p:ext uri="{BB962C8B-B14F-4D97-AF65-F5344CB8AC3E}">
        <p14:creationId xmlns:p14="http://schemas.microsoft.com/office/powerpoint/2010/main" val="182723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7</a:t>
            </a:fld>
            <a:endParaRPr lang="en-US"/>
          </a:p>
        </p:txBody>
      </p:sp>
    </p:spTree>
    <p:extLst>
      <p:ext uri="{BB962C8B-B14F-4D97-AF65-F5344CB8AC3E}">
        <p14:creationId xmlns:p14="http://schemas.microsoft.com/office/powerpoint/2010/main" val="2145860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8</a:t>
            </a:fld>
            <a:endParaRPr lang="en-US"/>
          </a:p>
        </p:txBody>
      </p:sp>
    </p:spTree>
    <p:extLst>
      <p:ext uri="{BB962C8B-B14F-4D97-AF65-F5344CB8AC3E}">
        <p14:creationId xmlns:p14="http://schemas.microsoft.com/office/powerpoint/2010/main" val="1180198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9</a:t>
            </a:fld>
            <a:endParaRPr lang="en-US"/>
          </a:p>
        </p:txBody>
      </p:sp>
    </p:spTree>
    <p:extLst>
      <p:ext uri="{BB962C8B-B14F-4D97-AF65-F5344CB8AC3E}">
        <p14:creationId xmlns:p14="http://schemas.microsoft.com/office/powerpoint/2010/main" val="3537821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5/30/2019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5/30/2019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5/30/2019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5/30/2019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5/30/2019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5/30/2019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1: Introduction </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B6F5-46BF-4B3D-978D-CA1D7543B8D4}"/>
              </a:ext>
            </a:extLst>
          </p:cNvPr>
          <p:cNvSpPr>
            <a:spLocks noGrp="1"/>
          </p:cNvSpPr>
          <p:nvPr>
            <p:ph type="title"/>
          </p:nvPr>
        </p:nvSpPr>
        <p:spPr/>
        <p:txBody>
          <a:bodyPr/>
          <a:lstStyle/>
          <a:p>
            <a:r>
              <a:rPr lang="en-US" dirty="0"/>
              <a:t>Good Advice For Everyone (1)</a:t>
            </a:r>
          </a:p>
        </p:txBody>
      </p:sp>
      <p:sp>
        <p:nvSpPr>
          <p:cNvPr id="10" name="Rectangle 9">
            <a:extLst>
              <a:ext uri="{FF2B5EF4-FFF2-40B4-BE49-F238E27FC236}">
                <a16:creationId xmlns:a16="http://schemas.microsoft.com/office/drawing/2014/main" id="{98A583AC-2659-4A4D-8FC7-EF92975B1B80}"/>
              </a:ext>
            </a:extLst>
          </p:cNvPr>
          <p:cNvSpPr/>
          <p:nvPr/>
        </p:nvSpPr>
        <p:spPr>
          <a:xfrm>
            <a:off x="292768" y="1417638"/>
            <a:ext cx="8229600" cy="5053819"/>
          </a:xfrm>
          <a:prstGeom prst="rect">
            <a:avLst/>
          </a:prstGeom>
        </p:spPr>
        <p:txBody>
          <a:bodyPr wrap="square">
            <a:spAutoFit/>
          </a:bodyPr>
          <a:lstStyle/>
          <a:p>
            <a:pPr marL="342900" indent="-342900" algn="just">
              <a:lnSpc>
                <a:spcPct val="125000"/>
              </a:lnSpc>
              <a:spcAft>
                <a:spcPts val="600"/>
              </a:spcAft>
              <a:buFont typeface="Symbol" panose="05050102010706020507" pitchFamily="18" charset="2"/>
              <a:buChar char=""/>
            </a:pPr>
            <a:r>
              <a:rPr lang="en-US" sz="2800" dirty="0">
                <a:solidFill>
                  <a:srgbClr val="FFFF00"/>
                </a:solidFill>
              </a:rPr>
              <a:t>Always plan to arrive a little early in case something goes wrong on the commute.</a:t>
            </a:r>
            <a:endParaRPr lang="en-US" sz="2800" dirty="0">
              <a:solidFill>
                <a:srgbClr val="FFFF00"/>
              </a:solidFill>
              <a:ea typeface="Calibri" panose="020F0502020204030204" pitchFamily="34" charset="0"/>
              <a:cs typeface="Times New Roman" panose="02020603050405020304" pitchFamily="18" charset="0"/>
            </a:endParaRPr>
          </a:p>
          <a:p>
            <a:pPr marL="342900" marR="0" lvl="0" indent="-342900" algn="just">
              <a:lnSpc>
                <a:spcPct val="125000"/>
              </a:lnSpc>
              <a:spcBef>
                <a:spcPts val="0"/>
              </a:spcBef>
              <a:spcAft>
                <a:spcPts val="600"/>
              </a:spcAft>
              <a:buFont typeface="Symbol" panose="05050102010706020507" pitchFamily="18" charset="2"/>
              <a:buChar char=""/>
            </a:pPr>
            <a:r>
              <a:rPr lang="en-US" sz="2800" dirty="0">
                <a:solidFill>
                  <a:srgbClr val="FFFF00"/>
                </a:solidFill>
                <a:ea typeface="Calibri" panose="020F0502020204030204" pitchFamily="34" charset="0"/>
                <a:cs typeface="Times New Roman" panose="02020603050405020304" pitchFamily="18" charset="0"/>
              </a:rPr>
              <a:t>Dress appropriately for the position you have. Ensure your clothes fit properly and are clean and in good condition (No jeans or tennis shoes with holes in them).</a:t>
            </a:r>
          </a:p>
          <a:p>
            <a:pPr marL="342900" marR="0" lvl="0" indent="-342900" algn="just">
              <a:lnSpc>
                <a:spcPct val="125000"/>
              </a:lnSpc>
              <a:spcBef>
                <a:spcPts val="0"/>
              </a:spcBef>
              <a:spcAft>
                <a:spcPts val="600"/>
              </a:spcAft>
              <a:buFont typeface="Symbol" panose="05050102010706020507" pitchFamily="18" charset="2"/>
              <a:buChar char=""/>
            </a:pPr>
            <a:r>
              <a:rPr lang="en-US" sz="2800" dirty="0">
                <a:solidFill>
                  <a:srgbClr val="FFFF00"/>
                </a:solidFill>
                <a:ea typeface="Calibri" panose="020F0502020204030204" pitchFamily="34" charset="0"/>
                <a:cs typeface="Times New Roman" panose="02020603050405020304" pitchFamily="18" charset="0"/>
              </a:rPr>
              <a:t>Watch how successful people within the company dress and behave and learn to dress and behave in a similar way. </a:t>
            </a:r>
          </a:p>
        </p:txBody>
      </p:sp>
    </p:spTree>
    <p:custDataLst>
      <p:tags r:id="rId1"/>
    </p:custDataLst>
    <p:extLst>
      <p:ext uri="{BB962C8B-B14F-4D97-AF65-F5344CB8AC3E}">
        <p14:creationId xmlns:p14="http://schemas.microsoft.com/office/powerpoint/2010/main" val="1728309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B6F5-46BF-4B3D-978D-CA1D7543B8D4}"/>
              </a:ext>
            </a:extLst>
          </p:cNvPr>
          <p:cNvSpPr>
            <a:spLocks noGrp="1"/>
          </p:cNvSpPr>
          <p:nvPr>
            <p:ph type="title"/>
          </p:nvPr>
        </p:nvSpPr>
        <p:spPr/>
        <p:txBody>
          <a:bodyPr/>
          <a:lstStyle/>
          <a:p>
            <a:r>
              <a:rPr lang="en-US" dirty="0"/>
              <a:t>Good Advice For Everyone (2)</a:t>
            </a:r>
          </a:p>
        </p:txBody>
      </p:sp>
      <p:sp>
        <p:nvSpPr>
          <p:cNvPr id="10" name="Rectangle 9">
            <a:extLst>
              <a:ext uri="{FF2B5EF4-FFF2-40B4-BE49-F238E27FC236}">
                <a16:creationId xmlns:a16="http://schemas.microsoft.com/office/drawing/2014/main" id="{98A583AC-2659-4A4D-8FC7-EF92975B1B80}"/>
              </a:ext>
            </a:extLst>
          </p:cNvPr>
          <p:cNvSpPr/>
          <p:nvPr/>
        </p:nvSpPr>
        <p:spPr>
          <a:xfrm>
            <a:off x="381000" y="1752600"/>
            <a:ext cx="8229600" cy="3976601"/>
          </a:xfrm>
          <a:prstGeom prst="rect">
            <a:avLst/>
          </a:prstGeom>
        </p:spPr>
        <p:txBody>
          <a:bodyPr wrap="square">
            <a:spAutoFit/>
          </a:bodyPr>
          <a:lstStyle/>
          <a:p>
            <a:pPr marL="342900" marR="0" lvl="0" indent="-342900" algn="just">
              <a:lnSpc>
                <a:spcPct val="125000"/>
              </a:lnSpc>
              <a:spcBef>
                <a:spcPts val="0"/>
              </a:spcBef>
              <a:spcAft>
                <a:spcPts val="600"/>
              </a:spcAft>
              <a:buFont typeface="Symbol" panose="05050102010706020507" pitchFamily="18" charset="2"/>
              <a:buChar char=""/>
            </a:pPr>
            <a:r>
              <a:rPr lang="en-US" sz="2800" dirty="0">
                <a:solidFill>
                  <a:srgbClr val="FFFF00"/>
                </a:solidFill>
                <a:ea typeface="Calibri" panose="020F0502020204030204" pitchFamily="34" charset="0"/>
                <a:cs typeface="Times New Roman" panose="02020603050405020304" pitchFamily="18" charset="0"/>
              </a:rPr>
              <a:t>Find out what is expected of you, for specific training and/or job/skill goals and do your best to meet those requirements early or at least on time. </a:t>
            </a:r>
          </a:p>
          <a:p>
            <a:pPr marL="342900" marR="0" lvl="0" indent="-342900" algn="just">
              <a:lnSpc>
                <a:spcPct val="125000"/>
              </a:lnSpc>
              <a:spcBef>
                <a:spcPts val="0"/>
              </a:spcBef>
              <a:spcAft>
                <a:spcPts val="600"/>
              </a:spcAft>
              <a:buFont typeface="Symbol" panose="05050102010706020507" pitchFamily="18" charset="2"/>
              <a:buChar char=""/>
            </a:pPr>
            <a:r>
              <a:rPr lang="en-US" sz="2800" dirty="0">
                <a:solidFill>
                  <a:srgbClr val="FFFF00"/>
                </a:solidFill>
                <a:ea typeface="Calibri" panose="020F0502020204030204" pitchFamily="34" charset="0"/>
                <a:cs typeface="Times New Roman" panose="02020603050405020304" pitchFamily="18" charset="0"/>
              </a:rPr>
              <a:t>It is a good practice to read HVAC equipment and tool instructions.  </a:t>
            </a:r>
          </a:p>
          <a:p>
            <a:pPr marL="342900" marR="0" lvl="0" indent="-342900" algn="just">
              <a:lnSpc>
                <a:spcPct val="125000"/>
              </a:lnSpc>
              <a:spcBef>
                <a:spcPts val="0"/>
              </a:spcBef>
              <a:spcAft>
                <a:spcPts val="0"/>
              </a:spcAft>
              <a:buFont typeface="Symbol" panose="05050102010706020507" pitchFamily="18" charset="2"/>
              <a:buChar char=""/>
            </a:pPr>
            <a:r>
              <a:rPr lang="en-US" sz="2800" dirty="0">
                <a:solidFill>
                  <a:srgbClr val="FFFF00"/>
                </a:solidFill>
                <a:ea typeface="Calibri" panose="020F0502020204030204" pitchFamily="34" charset="0"/>
                <a:cs typeface="Times New Roman" panose="02020603050405020304" pitchFamily="18" charset="0"/>
              </a:rPr>
              <a:t>Review the HVAC fundamentals on your own time until they are second nature to you.</a:t>
            </a:r>
          </a:p>
        </p:txBody>
      </p:sp>
    </p:spTree>
    <p:custDataLst>
      <p:tags r:id="rId1"/>
    </p:custDataLst>
    <p:extLst>
      <p:ext uri="{BB962C8B-B14F-4D97-AF65-F5344CB8AC3E}">
        <p14:creationId xmlns:p14="http://schemas.microsoft.com/office/powerpoint/2010/main" val="2186886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B6F5-46BF-4B3D-978D-CA1D7543B8D4}"/>
              </a:ext>
            </a:extLst>
          </p:cNvPr>
          <p:cNvSpPr>
            <a:spLocks noGrp="1"/>
          </p:cNvSpPr>
          <p:nvPr>
            <p:ph type="title"/>
          </p:nvPr>
        </p:nvSpPr>
        <p:spPr/>
        <p:txBody>
          <a:bodyPr/>
          <a:lstStyle/>
          <a:p>
            <a:r>
              <a:rPr lang="en-US" dirty="0"/>
              <a:t>Good Advice For Everyone (3)</a:t>
            </a:r>
          </a:p>
        </p:txBody>
      </p:sp>
      <p:sp>
        <p:nvSpPr>
          <p:cNvPr id="10" name="Rectangle 9">
            <a:extLst>
              <a:ext uri="{FF2B5EF4-FFF2-40B4-BE49-F238E27FC236}">
                <a16:creationId xmlns:a16="http://schemas.microsoft.com/office/drawing/2014/main" id="{98A583AC-2659-4A4D-8FC7-EF92975B1B80}"/>
              </a:ext>
            </a:extLst>
          </p:cNvPr>
          <p:cNvSpPr/>
          <p:nvPr/>
        </p:nvSpPr>
        <p:spPr>
          <a:xfrm>
            <a:off x="228600" y="1417638"/>
            <a:ext cx="8229600" cy="3822713"/>
          </a:xfrm>
          <a:prstGeom prst="rect">
            <a:avLst/>
          </a:prstGeom>
        </p:spPr>
        <p:txBody>
          <a:bodyPr wrap="square">
            <a:spAutoFit/>
          </a:bodyPr>
          <a:lstStyle/>
          <a:p>
            <a:pPr marL="342900" marR="0" lvl="0" indent="-342900" algn="just">
              <a:lnSpc>
                <a:spcPct val="125000"/>
              </a:lnSpc>
              <a:spcBef>
                <a:spcPts val="0"/>
              </a:spcBef>
              <a:spcAft>
                <a:spcPts val="600"/>
              </a:spcAft>
              <a:buFont typeface="Symbol" panose="05050102010706020507" pitchFamily="18" charset="2"/>
              <a:buChar char=""/>
            </a:pPr>
            <a:r>
              <a:rPr lang="en-US" sz="2800" dirty="0">
                <a:solidFill>
                  <a:srgbClr val="FFFF00"/>
                </a:solidFill>
              </a:rPr>
              <a:t>The ancient adage “you get out of something what you put into it” is still true. Spending as little as 15 minutes a day learning about or studying something related to HVAC and your job will over time help you to become an expert and to separate yourself from the crowd of people who learn on the job the hard way: one mistake at a time. </a:t>
            </a:r>
            <a:endParaRPr lang="en-US" sz="2800" dirty="0">
              <a:solidFill>
                <a:srgbClr val="FFFF00"/>
              </a:solidFill>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F0056F2C-098A-4DF2-801B-AF0BA9B8A8D1}"/>
              </a:ext>
            </a:extLst>
          </p:cNvPr>
          <p:cNvPicPr/>
          <p:nvPr/>
        </p:nvPicPr>
        <p:blipFill rotWithShape="1">
          <a:blip r:embed="rId4"/>
          <a:srcRect l="34455" t="19659" r="24915" b="1397"/>
          <a:stretch/>
        </p:blipFill>
        <p:spPr bwMode="auto">
          <a:xfrm>
            <a:off x="5334000" y="4724400"/>
            <a:ext cx="1828800" cy="1910518"/>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983813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p:txBody>
          <a:bodyPr/>
          <a:lstStyle/>
          <a:p>
            <a:r>
              <a:rPr lang="en-US" dirty="0">
                <a:solidFill>
                  <a:srgbClr val="FFFF00"/>
                </a:solidFill>
              </a:rPr>
              <a:t>You should now be able to explain why it is important to be on time.</a:t>
            </a:r>
          </a:p>
          <a:p>
            <a:r>
              <a:rPr lang="en-US" dirty="0">
                <a:solidFill>
                  <a:srgbClr val="FFFF00"/>
                </a:solidFill>
              </a:rPr>
              <a:t>You should now understand why it is important to dress properly for the job.</a:t>
            </a:r>
          </a:p>
          <a:p>
            <a:r>
              <a:rPr lang="en-US" dirty="0">
                <a:solidFill>
                  <a:srgbClr val="FFFF00"/>
                </a:solidFill>
              </a:rPr>
              <a:t>You should be able to explain why being polite is an important habit for successful HVACR technicians.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10D4-7BAB-499D-9925-265EF5793163}"/>
              </a:ext>
            </a:extLst>
          </p:cNvPr>
          <p:cNvSpPr>
            <a:spLocks noGrp="1"/>
          </p:cNvSpPr>
          <p:nvPr>
            <p:ph type="title"/>
          </p:nvPr>
        </p:nvSpPr>
        <p:spPr/>
        <p:txBody>
          <a:bodyPr/>
          <a:lstStyle/>
          <a:p>
            <a:r>
              <a:rPr lang="en-US" dirty="0"/>
              <a:t>HVACR Training</a:t>
            </a:r>
          </a:p>
        </p:txBody>
      </p:sp>
      <p:sp>
        <p:nvSpPr>
          <p:cNvPr id="3" name="Content Placeholder 2">
            <a:extLst>
              <a:ext uri="{FF2B5EF4-FFF2-40B4-BE49-F238E27FC236}">
                <a16:creationId xmlns:a16="http://schemas.microsoft.com/office/drawing/2014/main" id="{3E2786C2-E314-4BF7-8DA0-A8490DF25E27}"/>
              </a:ext>
            </a:extLst>
          </p:cNvPr>
          <p:cNvSpPr>
            <a:spLocks noGrp="1"/>
          </p:cNvSpPr>
          <p:nvPr>
            <p:ph idx="1"/>
          </p:nvPr>
        </p:nvSpPr>
        <p:spPr>
          <a:xfrm>
            <a:off x="304800" y="1752600"/>
            <a:ext cx="8610600" cy="4830762"/>
          </a:xfrm>
        </p:spPr>
        <p:txBody>
          <a:bodyPr>
            <a:noAutofit/>
          </a:bodyPr>
          <a:lstStyle/>
          <a:p>
            <a:pPr marL="0" indent="0">
              <a:buNone/>
            </a:pPr>
            <a:r>
              <a:rPr lang="en-US" dirty="0">
                <a:solidFill>
                  <a:srgbClr val="FFFF00"/>
                </a:solidFill>
              </a:rPr>
              <a:t>This Guide and Workbook is intended for use as a basic bootcamp level of training for refrigeration and air conditioning.   Basic skills needed to successfully integrate into an operating HVACR business as a recruit with little or no HVAC training are covered.  The goal is to provide those taking it with training they can rely on to quickly develop into entry level technicians.   </a:t>
            </a:r>
          </a:p>
          <a:p>
            <a:pPr marL="0" indent="0">
              <a:buNone/>
            </a:pPr>
            <a:endParaRPr lang="en-US" sz="2400" dirty="0">
              <a:solidFill>
                <a:srgbClr val="FFFF00"/>
              </a:solidFill>
            </a:endParaRPr>
          </a:p>
        </p:txBody>
      </p:sp>
    </p:spTree>
    <p:custDataLst>
      <p:tags r:id="rId1"/>
    </p:custDataLst>
    <p:extLst>
      <p:ext uri="{BB962C8B-B14F-4D97-AF65-F5344CB8AC3E}">
        <p14:creationId xmlns:p14="http://schemas.microsoft.com/office/powerpoint/2010/main" val="2186155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9EE91-2CE4-4770-B993-09EEB377A318}"/>
              </a:ext>
            </a:extLst>
          </p:cNvPr>
          <p:cNvSpPr>
            <a:spLocks noGrp="1"/>
          </p:cNvSpPr>
          <p:nvPr>
            <p:ph type="title"/>
          </p:nvPr>
        </p:nvSpPr>
        <p:spPr>
          <a:xfrm>
            <a:off x="228600" y="274638"/>
            <a:ext cx="8763000" cy="1143000"/>
          </a:xfrm>
        </p:spPr>
        <p:txBody>
          <a:bodyPr>
            <a:normAutofit fontScale="90000"/>
          </a:bodyPr>
          <a:lstStyle/>
          <a:p>
            <a:r>
              <a:rPr lang="en-US" dirty="0"/>
              <a:t>Heating Ventilation and Air Conditioning (HVAC) Basics</a:t>
            </a:r>
          </a:p>
        </p:txBody>
      </p:sp>
      <p:sp>
        <p:nvSpPr>
          <p:cNvPr id="3" name="Content Placeholder 2">
            <a:extLst>
              <a:ext uri="{FF2B5EF4-FFF2-40B4-BE49-F238E27FC236}">
                <a16:creationId xmlns:a16="http://schemas.microsoft.com/office/drawing/2014/main" id="{222B8C10-2AE9-4E0D-B7B4-6D53C403CD2D}"/>
              </a:ext>
            </a:extLst>
          </p:cNvPr>
          <p:cNvSpPr>
            <a:spLocks noGrp="1"/>
          </p:cNvSpPr>
          <p:nvPr>
            <p:ph idx="1"/>
          </p:nvPr>
        </p:nvSpPr>
        <p:spPr>
          <a:xfrm>
            <a:off x="304800" y="1600200"/>
            <a:ext cx="8534400" cy="4983162"/>
          </a:xfrm>
        </p:spPr>
        <p:txBody>
          <a:bodyPr>
            <a:normAutofit fontScale="92500" lnSpcReduction="20000"/>
          </a:bodyPr>
          <a:lstStyle/>
          <a:p>
            <a:pPr marL="0" indent="0">
              <a:buNone/>
            </a:pPr>
            <a:r>
              <a:rPr lang="en-US" dirty="0">
                <a:solidFill>
                  <a:srgbClr val="FFFF00"/>
                </a:solidFill>
              </a:rPr>
              <a:t>HVAC for residential applications is used to make a home comfortable to live in.  To remain comfortable in every season, most buildings need to have heat removed in the summer and heat added in the winter. Residential HVAC systems are designed to maintain temperature and relative humidity ranges that are comfortable for most people.  This Training provides the basics needed to understand how a basic HVAC system operates.  However, it is also intended to help you become a successful technician as you learn more and get hands on experience that will solidify your understanding of the basics.</a:t>
            </a:r>
          </a:p>
        </p:txBody>
      </p:sp>
    </p:spTree>
    <p:custDataLst>
      <p:tags r:id="rId1"/>
    </p:custDataLst>
    <p:extLst>
      <p:ext uri="{BB962C8B-B14F-4D97-AF65-F5344CB8AC3E}">
        <p14:creationId xmlns:p14="http://schemas.microsoft.com/office/powerpoint/2010/main" val="2705801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3E42D-06B8-48E1-B4EA-9EBAC46AA563}"/>
              </a:ext>
            </a:extLst>
          </p:cNvPr>
          <p:cNvSpPr>
            <a:spLocks noGrp="1"/>
          </p:cNvSpPr>
          <p:nvPr>
            <p:ph type="title"/>
          </p:nvPr>
        </p:nvSpPr>
        <p:spPr/>
        <p:txBody>
          <a:bodyPr/>
          <a:lstStyle/>
          <a:p>
            <a:r>
              <a:rPr lang="en-US" dirty="0"/>
              <a:t>HVAC Career Opportunities</a:t>
            </a:r>
          </a:p>
        </p:txBody>
      </p:sp>
      <p:sp>
        <p:nvSpPr>
          <p:cNvPr id="3" name="Content Placeholder 2">
            <a:extLst>
              <a:ext uri="{FF2B5EF4-FFF2-40B4-BE49-F238E27FC236}">
                <a16:creationId xmlns:a16="http://schemas.microsoft.com/office/drawing/2014/main" id="{73AC846C-2E17-41B1-A5FD-5EE1D56AD1C2}"/>
              </a:ext>
            </a:extLst>
          </p:cNvPr>
          <p:cNvSpPr>
            <a:spLocks noGrp="1"/>
          </p:cNvSpPr>
          <p:nvPr>
            <p:ph idx="1"/>
          </p:nvPr>
        </p:nvSpPr>
        <p:spPr/>
        <p:txBody>
          <a:bodyPr/>
          <a:lstStyle/>
          <a:p>
            <a:pPr marL="0" indent="0">
              <a:buNone/>
            </a:pPr>
            <a:r>
              <a:rPr lang="en-US" dirty="0">
                <a:solidFill>
                  <a:srgbClr val="FFFF00"/>
                </a:solidFill>
              </a:rPr>
              <a:t>Entering the HVAC field as a technician trainee provides a valuable hands-on foundation for a professional career. A “master license” in the trade provides a greater earning potential than most traditional master’s degree from a traditional educational system.  Those who take full advantage of the ongoing educational opportunities and apply themselves have an unlimited number of career opportunities. </a:t>
            </a:r>
          </a:p>
        </p:txBody>
      </p:sp>
    </p:spTree>
    <p:custDataLst>
      <p:tags r:id="rId1"/>
    </p:custDataLst>
    <p:extLst>
      <p:ext uri="{BB962C8B-B14F-4D97-AF65-F5344CB8AC3E}">
        <p14:creationId xmlns:p14="http://schemas.microsoft.com/office/powerpoint/2010/main" val="4246976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17940-3693-439F-8B92-3878405B51C3}"/>
              </a:ext>
            </a:extLst>
          </p:cNvPr>
          <p:cNvSpPr>
            <a:spLocks noGrp="1"/>
          </p:cNvSpPr>
          <p:nvPr>
            <p:ph type="title"/>
          </p:nvPr>
        </p:nvSpPr>
        <p:spPr/>
        <p:txBody>
          <a:bodyPr/>
          <a:lstStyle/>
          <a:p>
            <a:r>
              <a:rPr lang="en-US" dirty="0"/>
              <a:t>Defining Who A Technician Is</a:t>
            </a:r>
          </a:p>
        </p:txBody>
      </p:sp>
      <p:pic>
        <p:nvPicPr>
          <p:cNvPr id="4" name="Content Placeholder 3">
            <a:extLst>
              <a:ext uri="{FF2B5EF4-FFF2-40B4-BE49-F238E27FC236}">
                <a16:creationId xmlns:a16="http://schemas.microsoft.com/office/drawing/2014/main" id="{CA70A496-49CC-4D93-8495-01F6979C4459}"/>
              </a:ext>
            </a:extLst>
          </p:cNvPr>
          <p:cNvPicPr>
            <a:picLocks noGrp="1" noChangeAspect="1"/>
          </p:cNvPicPr>
          <p:nvPr>
            <p:ph idx="1"/>
          </p:nvPr>
        </p:nvPicPr>
        <p:blipFill>
          <a:blip r:embed="rId4"/>
          <a:stretch>
            <a:fillRect/>
          </a:stretch>
        </p:blipFill>
        <p:spPr>
          <a:xfrm>
            <a:off x="304800" y="3988182"/>
            <a:ext cx="8181298" cy="2438400"/>
          </a:xfrm>
          <a:prstGeom prst="rect">
            <a:avLst/>
          </a:prstGeom>
        </p:spPr>
      </p:pic>
      <p:sp>
        <p:nvSpPr>
          <p:cNvPr id="5" name="Rectangle 4">
            <a:extLst>
              <a:ext uri="{FF2B5EF4-FFF2-40B4-BE49-F238E27FC236}">
                <a16:creationId xmlns:a16="http://schemas.microsoft.com/office/drawing/2014/main" id="{2B53B297-77B2-4712-BF98-45BB6DD0E4A1}"/>
              </a:ext>
            </a:extLst>
          </p:cNvPr>
          <p:cNvSpPr/>
          <p:nvPr/>
        </p:nvSpPr>
        <p:spPr>
          <a:xfrm>
            <a:off x="152400" y="1556637"/>
            <a:ext cx="8686800" cy="2308324"/>
          </a:xfrm>
          <a:prstGeom prst="rect">
            <a:avLst/>
          </a:prstGeom>
        </p:spPr>
        <p:txBody>
          <a:bodyPr wrap="square">
            <a:spAutoFit/>
          </a:bodyPr>
          <a:lstStyle/>
          <a:p>
            <a:r>
              <a:rPr lang="en-US" sz="2400" dirty="0">
                <a:solidFill>
                  <a:srgbClr val="FFFF00"/>
                </a:solidFill>
                <a:latin typeface="Times New Roman" panose="02020603050405020304" pitchFamily="18" charset="0"/>
                <a:ea typeface="Times New Roman" panose="02020603050405020304" pitchFamily="18" charset="0"/>
              </a:rPr>
              <a:t>There has never been a greater need for technicians, or a greater opportunity for those who are entering the HVACR field to succeed. In addition to the brief list below, those with college degrees in science, engineering, business administration, human resources, marketing, etc. will find that they are needed in the HVACR industry too. </a:t>
            </a:r>
            <a:endParaRPr lang="en-US" sz="2400" dirty="0">
              <a:solidFill>
                <a:srgbClr val="FFFF00"/>
              </a:solidFill>
            </a:endParaRPr>
          </a:p>
        </p:txBody>
      </p:sp>
    </p:spTree>
    <p:custDataLst>
      <p:tags r:id="rId1"/>
    </p:custDataLst>
    <p:extLst>
      <p:ext uri="{BB962C8B-B14F-4D97-AF65-F5344CB8AC3E}">
        <p14:creationId xmlns:p14="http://schemas.microsoft.com/office/powerpoint/2010/main" val="3048903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DF16-0074-432E-997F-31C9CEE2267F}"/>
              </a:ext>
            </a:extLst>
          </p:cNvPr>
          <p:cNvSpPr>
            <a:spLocks noGrp="1"/>
          </p:cNvSpPr>
          <p:nvPr>
            <p:ph type="title"/>
          </p:nvPr>
        </p:nvSpPr>
        <p:spPr>
          <a:xfrm>
            <a:off x="228600" y="274638"/>
            <a:ext cx="8534400" cy="1143000"/>
          </a:xfrm>
        </p:spPr>
        <p:txBody>
          <a:bodyPr>
            <a:normAutofit fontScale="90000"/>
          </a:bodyPr>
          <a:lstStyle/>
          <a:p>
            <a:r>
              <a:rPr lang="en-US" dirty="0"/>
              <a:t>Getting Started HVAC Company Culture (1)</a:t>
            </a:r>
          </a:p>
        </p:txBody>
      </p:sp>
      <p:sp>
        <p:nvSpPr>
          <p:cNvPr id="3" name="Content Placeholder 2">
            <a:extLst>
              <a:ext uri="{FF2B5EF4-FFF2-40B4-BE49-F238E27FC236}">
                <a16:creationId xmlns:a16="http://schemas.microsoft.com/office/drawing/2014/main" id="{FD15E88D-FD97-44C7-937D-705CE049FB8C}"/>
              </a:ext>
            </a:extLst>
          </p:cNvPr>
          <p:cNvSpPr>
            <a:spLocks noGrp="1"/>
          </p:cNvSpPr>
          <p:nvPr>
            <p:ph idx="1"/>
          </p:nvPr>
        </p:nvSpPr>
        <p:spPr/>
        <p:txBody>
          <a:bodyPr>
            <a:normAutofit fontScale="92500" lnSpcReduction="20000"/>
          </a:bodyPr>
          <a:lstStyle/>
          <a:p>
            <a:pPr marL="0" indent="0" algn="just">
              <a:buNone/>
            </a:pPr>
            <a:r>
              <a:rPr lang="en-US" dirty="0">
                <a:solidFill>
                  <a:srgbClr val="FFFF00"/>
                </a:solidFill>
              </a:rPr>
              <a:t>Every HVAC company has a culture.  The good ones actively work on developing and maintaining a positive culture and groom people who fit into their culture. Those who fit in seamlessly are given more responsibility and higher paying positions.   Every work culture will expect a certain style and type of clothing, a way they want employees to treat their customers and fellow employees.  Additionally, there will be expectations like being prepared to work when you arrive on time, preferably a little early (just in case something goes wrong with the travel route). </a:t>
            </a:r>
          </a:p>
        </p:txBody>
      </p:sp>
    </p:spTree>
    <p:custDataLst>
      <p:tags r:id="rId1"/>
    </p:custDataLst>
    <p:extLst>
      <p:ext uri="{BB962C8B-B14F-4D97-AF65-F5344CB8AC3E}">
        <p14:creationId xmlns:p14="http://schemas.microsoft.com/office/powerpoint/2010/main" val="3494580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DF16-0074-432E-997F-31C9CEE2267F}"/>
              </a:ext>
            </a:extLst>
          </p:cNvPr>
          <p:cNvSpPr>
            <a:spLocks noGrp="1"/>
          </p:cNvSpPr>
          <p:nvPr>
            <p:ph type="title"/>
          </p:nvPr>
        </p:nvSpPr>
        <p:spPr>
          <a:xfrm>
            <a:off x="228600" y="274638"/>
            <a:ext cx="8534400" cy="1143000"/>
          </a:xfrm>
        </p:spPr>
        <p:txBody>
          <a:bodyPr>
            <a:normAutofit fontScale="90000"/>
          </a:bodyPr>
          <a:lstStyle/>
          <a:p>
            <a:r>
              <a:rPr lang="en-US" dirty="0"/>
              <a:t>Getting Started HVAC Company Culture (2)</a:t>
            </a:r>
          </a:p>
        </p:txBody>
      </p:sp>
      <p:sp>
        <p:nvSpPr>
          <p:cNvPr id="3" name="Content Placeholder 2">
            <a:extLst>
              <a:ext uri="{FF2B5EF4-FFF2-40B4-BE49-F238E27FC236}">
                <a16:creationId xmlns:a16="http://schemas.microsoft.com/office/drawing/2014/main" id="{FD15E88D-FD97-44C7-937D-705CE049FB8C}"/>
              </a:ext>
            </a:extLst>
          </p:cNvPr>
          <p:cNvSpPr>
            <a:spLocks noGrp="1"/>
          </p:cNvSpPr>
          <p:nvPr>
            <p:ph idx="1"/>
          </p:nvPr>
        </p:nvSpPr>
        <p:spPr/>
        <p:txBody>
          <a:bodyPr>
            <a:normAutofit fontScale="92500" lnSpcReduction="20000"/>
          </a:bodyPr>
          <a:lstStyle/>
          <a:p>
            <a:pPr marL="0" indent="0" algn="just">
              <a:buNone/>
            </a:pPr>
            <a:r>
              <a:rPr lang="en-US" dirty="0">
                <a:solidFill>
                  <a:srgbClr val="FFFF00"/>
                </a:solidFill>
              </a:rPr>
              <a:t>Most people were raised by their parents to be polite and to present themselves well in public places. In other words, to behave in an appropriate manner.  Then we all were further groomed to behave acceptably in the grade school setting. However, once and awhile, especially in stressful situations, we forget the good manners most of us learned at home, and proper group-social actions we learned in grade school.  The basics are simple things can help you succeed; like being polite and listening to others when they are speaking to you rather than texting and ignoring them. </a:t>
            </a:r>
          </a:p>
        </p:txBody>
      </p:sp>
    </p:spTree>
    <p:custDataLst>
      <p:tags r:id="rId1"/>
    </p:custDataLst>
    <p:extLst>
      <p:ext uri="{BB962C8B-B14F-4D97-AF65-F5344CB8AC3E}">
        <p14:creationId xmlns:p14="http://schemas.microsoft.com/office/powerpoint/2010/main" val="1019984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DF16-0074-432E-997F-31C9CEE2267F}"/>
              </a:ext>
            </a:extLst>
          </p:cNvPr>
          <p:cNvSpPr>
            <a:spLocks noGrp="1"/>
          </p:cNvSpPr>
          <p:nvPr>
            <p:ph type="title"/>
          </p:nvPr>
        </p:nvSpPr>
        <p:spPr>
          <a:xfrm>
            <a:off x="228600" y="274638"/>
            <a:ext cx="8534400" cy="1143000"/>
          </a:xfrm>
        </p:spPr>
        <p:txBody>
          <a:bodyPr>
            <a:normAutofit fontScale="90000"/>
          </a:bodyPr>
          <a:lstStyle/>
          <a:p>
            <a:r>
              <a:rPr lang="en-US" dirty="0"/>
              <a:t>Getting Started HVAC Company Culture (3)</a:t>
            </a:r>
          </a:p>
        </p:txBody>
      </p:sp>
      <p:sp>
        <p:nvSpPr>
          <p:cNvPr id="3" name="Content Placeholder 2">
            <a:extLst>
              <a:ext uri="{FF2B5EF4-FFF2-40B4-BE49-F238E27FC236}">
                <a16:creationId xmlns:a16="http://schemas.microsoft.com/office/drawing/2014/main" id="{FD15E88D-FD97-44C7-937D-705CE049FB8C}"/>
              </a:ext>
            </a:extLst>
          </p:cNvPr>
          <p:cNvSpPr>
            <a:spLocks noGrp="1"/>
          </p:cNvSpPr>
          <p:nvPr>
            <p:ph idx="1"/>
          </p:nvPr>
        </p:nvSpPr>
        <p:spPr/>
        <p:txBody>
          <a:bodyPr>
            <a:normAutofit fontScale="92500" lnSpcReduction="20000"/>
          </a:bodyPr>
          <a:lstStyle/>
          <a:p>
            <a:pPr marL="0" indent="0" algn="just">
              <a:buNone/>
            </a:pPr>
            <a:r>
              <a:rPr lang="en-US" dirty="0">
                <a:solidFill>
                  <a:srgbClr val="FFFF00"/>
                </a:solidFill>
              </a:rPr>
              <a:t>HVAC is a service industry, technicians are highly skilled people. However, the homeowners are paying for the service and should always be treated with respect. Looking at other service industry examples, when you order something, isn’t it nice when the clerk listens to you and responds with a yes sir or yes ma’am? What would you prefer to hear when you enter a doctor’s office: “take a number and sign in over there?’ or “how can I help you today?”   We make first impressions every time we meet someone new. </a:t>
            </a:r>
          </a:p>
        </p:txBody>
      </p:sp>
    </p:spTree>
    <p:custDataLst>
      <p:tags r:id="rId1"/>
    </p:custDataLst>
    <p:extLst>
      <p:ext uri="{BB962C8B-B14F-4D97-AF65-F5344CB8AC3E}">
        <p14:creationId xmlns:p14="http://schemas.microsoft.com/office/powerpoint/2010/main" val="3108189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6DF16-0074-432E-997F-31C9CEE2267F}"/>
              </a:ext>
            </a:extLst>
          </p:cNvPr>
          <p:cNvSpPr>
            <a:spLocks noGrp="1"/>
          </p:cNvSpPr>
          <p:nvPr>
            <p:ph type="title"/>
          </p:nvPr>
        </p:nvSpPr>
        <p:spPr>
          <a:xfrm>
            <a:off x="228600" y="274638"/>
            <a:ext cx="8534400" cy="1143000"/>
          </a:xfrm>
        </p:spPr>
        <p:txBody>
          <a:bodyPr>
            <a:normAutofit fontScale="90000"/>
          </a:bodyPr>
          <a:lstStyle/>
          <a:p>
            <a:r>
              <a:rPr lang="en-US" dirty="0"/>
              <a:t>Getting Started HVAC Company Culture (4)</a:t>
            </a:r>
          </a:p>
        </p:txBody>
      </p:sp>
      <p:sp>
        <p:nvSpPr>
          <p:cNvPr id="3" name="Content Placeholder 2">
            <a:extLst>
              <a:ext uri="{FF2B5EF4-FFF2-40B4-BE49-F238E27FC236}">
                <a16:creationId xmlns:a16="http://schemas.microsoft.com/office/drawing/2014/main" id="{FD15E88D-FD97-44C7-937D-705CE049FB8C}"/>
              </a:ext>
            </a:extLst>
          </p:cNvPr>
          <p:cNvSpPr>
            <a:spLocks noGrp="1"/>
          </p:cNvSpPr>
          <p:nvPr>
            <p:ph idx="1"/>
          </p:nvPr>
        </p:nvSpPr>
        <p:spPr/>
        <p:txBody>
          <a:bodyPr>
            <a:normAutofit fontScale="92500" lnSpcReduction="20000"/>
          </a:bodyPr>
          <a:lstStyle/>
          <a:p>
            <a:pPr marL="0" indent="0" algn="just">
              <a:buNone/>
            </a:pPr>
            <a:r>
              <a:rPr lang="en-US" dirty="0">
                <a:solidFill>
                  <a:srgbClr val="FFFF00"/>
                </a:solidFill>
              </a:rPr>
              <a:t>Unfortunately, many people are quick to develop a negative impression based on their first interaction with someone. Would your HVAC company rather have a customer look at your appearance and think: “he is a slob, he will mess up the job or worse yet my home” or “he looks sharp, like he knows what he is doing” How about our actions speaking louder than words: “I need my concerns heard, she should put down that phone when trying to do business, and listen to me”, or “she listened to my problem and is very polite I think she understands my issues.” </a:t>
            </a:r>
          </a:p>
        </p:txBody>
      </p:sp>
    </p:spTree>
    <p:custDataLst>
      <p:tags r:id="rId1"/>
    </p:custDataLst>
    <p:extLst>
      <p:ext uri="{BB962C8B-B14F-4D97-AF65-F5344CB8AC3E}">
        <p14:creationId xmlns:p14="http://schemas.microsoft.com/office/powerpoint/2010/main" val="29377843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323"/>
  <p:tag name="ARTICULATE_AUDIO_RECORDED" val="1"/>
  <p:tag name="ELAPSEDTIME" val="28.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UDIO_ID" val="323"/>
  <p:tag name="ARTICULATE_AUDIO_RECORDED" val="1"/>
  <p:tag name="ELAPSEDTIME" val="28.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UDIO_ID" val="324"/>
  <p:tag name="ARTICULATE_AUDIO_RECORDED" val="1"/>
  <p:tag name="ELAPSEDTIME" val="54.1"/>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UDIO_ID" val="324"/>
  <p:tag name="ARTICULATE_AUDIO_RECORDED" val="1"/>
  <p:tag name="ELAPSEDTIME" val="54.1"/>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UDIO_ID" val="324"/>
  <p:tag name="ARTICULATE_AUDIO_RECORDED" val="1"/>
  <p:tag name="ELAPSEDTIME" val="54.1"/>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UDIO_ID" val="318"/>
  <p:tag name="ARTICULATE_AUDIO_RECORDED" val="1"/>
  <p:tag name="ELAPSEDTIME" val="34.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UDIO_ID" val="319"/>
  <p:tag name="ARTICULATE_AUDIO_RECORDED" val="1"/>
  <p:tag name="ELAPSEDTIME" val="49.8"/>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UDIO_ID" val="321"/>
  <p:tag name="ARTICULATE_AUDIO_RECORDED" val="1"/>
  <p:tag name="ELAPSEDTIME" val="41.8"/>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22"/>
  <p:tag name="ARTICULATE_AUDIO_RECORDED" val="1"/>
  <p:tag name="ELAPSEDTIME" val="62.2"/>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UDIO_ID" val="323"/>
  <p:tag name="ARTICULATE_AUDIO_RECORDED" val="1"/>
  <p:tag name="ELAPSEDTIME" val="28.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UDIO_ID" val="323"/>
  <p:tag name="ARTICULATE_AUDIO_RECORDED" val="1"/>
  <p:tag name="ELAPSEDTIME" val="28.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3AF575-9025-42D5-A0F4-B4E360194A3E}"/>
</file>

<file path=customXml/itemProps2.xml><?xml version="1.0" encoding="utf-8"?>
<ds:datastoreItem xmlns:ds="http://schemas.openxmlformats.org/officeDocument/2006/customXml" ds:itemID="{C53C9EB7-70C4-49B1-BD4E-CE785D6789A8}"/>
</file>

<file path=customXml/itemProps3.xml><?xml version="1.0" encoding="utf-8"?>
<ds:datastoreItem xmlns:ds="http://schemas.openxmlformats.org/officeDocument/2006/customXml" ds:itemID="{F813CCC4-DEC1-40D3-9C35-5D93F0776CE9}"/>
</file>

<file path=docProps/app.xml><?xml version="1.0" encoding="utf-8"?>
<Properties xmlns="http://schemas.openxmlformats.org/officeDocument/2006/extended-properties" xmlns:vt="http://schemas.openxmlformats.org/officeDocument/2006/docPropsVTypes">
  <Template/>
  <TotalTime>4749</TotalTime>
  <Words>1062</Words>
  <Application>Microsoft Office PowerPoint</Application>
  <PresentationFormat>On-screen Show (4:3)</PresentationFormat>
  <Paragraphs>43</Paragraphs>
  <Slides>13</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Symbol</vt:lpstr>
      <vt:lpstr>Times New Roman</vt:lpstr>
      <vt:lpstr>Office Theme</vt:lpstr>
      <vt:lpstr> Technician’s First Guide and Workbook Section 1: Introduction   </vt:lpstr>
      <vt:lpstr>HVACR Training</vt:lpstr>
      <vt:lpstr>Heating Ventilation and Air Conditioning (HVAC) Basics</vt:lpstr>
      <vt:lpstr>HVAC Career Opportunities</vt:lpstr>
      <vt:lpstr>Defining Who A Technician Is</vt:lpstr>
      <vt:lpstr>Getting Started HVAC Company Culture (1)</vt:lpstr>
      <vt:lpstr>Getting Started HVAC Company Culture (2)</vt:lpstr>
      <vt:lpstr>Getting Started HVAC Company Culture (3)</vt:lpstr>
      <vt:lpstr>Getting Started HVAC Company Culture (4)</vt:lpstr>
      <vt:lpstr>Good Advice For Everyone (1)</vt:lpstr>
      <vt:lpstr>Good Advice For Everyone (2)</vt:lpstr>
      <vt:lpstr>Good Advice For Everyone (3)</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578</cp:revision>
  <dcterms:created xsi:type="dcterms:W3CDTF">2013-05-23T13:04:32Z</dcterms:created>
  <dcterms:modified xsi:type="dcterms:W3CDTF">2019-05-30T14:33:53Z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A527928A-BFEE-4396-AC1A-69D2A5C4DFD3</vt:lpwstr>
  </property>
  <property fmtid="{D5CDD505-2E9C-101B-9397-08002B2CF9AE}" pid="6" name="ArticulateProjectFull">
    <vt:lpwstr>C:\Users\Don\Desktop\Section 1 Tech First .ppta</vt:lpwstr>
  </property>
  <property fmtid="{D5CDD505-2E9C-101B-9397-08002B2CF9AE}" pid="7" name="ContentTypeId">
    <vt:lpwstr>0x0101009FB28C60A0AAC744A39BD09724F90806</vt:lpwstr>
  </property>
</Properties>
</file>