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tags/tag1.xml" ContentType="application/vnd.openxmlformats-officedocument.presentationml.tags+xml"/>
  <Override PartName="/ppt/tags/tag12.xml" ContentType="application/vnd.openxmlformats-officedocument.presentationml.tags+xml"/>
  <Override PartName="/ppt/tags/tag16.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ppt/tags/tag17.xml" ContentType="application/vnd.openxmlformats-officedocument.presentationml.tags+xml"/>
  <Override PartName="/ppt/tags/tag13.xml" ContentType="application/vnd.openxmlformats-officedocument.presentationml.tags+xml"/>
  <Override PartName="/docProps/app.xml" ContentType="application/vnd.openxmlformats-officedocument.extended-properties+xml"/>
  <Override PartName="/ppt/tags/tag10.xml" ContentType="application/vnd.openxmlformats-officedocument.presentationml.tags+xml"/>
  <Override PartName="/docProps/custom.xml" ContentType="application/vnd.openxmlformats-officedocument.custom-properties+xml"/>
  <Override PartName="/ppt/tags/tag19.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1.xml" ContentType="application/vnd.openxmlformats-officedocument.presentationml.tags+xml"/>
  <Override PartName="/ppt/tags/tag9.xml" ContentType="application/vnd.openxmlformats-officedocument.presentationml.tags+xml"/>
  <Override PartName="/ppt/tags/tag8.xml" ContentType="application/vnd.openxmlformats-officedocument.presentationml.tags+xml"/>
  <Override PartName="/ppt/tags/tag7.xml" ContentType="application/vnd.openxmlformats-officedocument.presentationml.tags+xml"/>
  <Override PartName="/ppt/tags/tag18.xml" ContentType="application/vnd.openxmlformats-officedocument.presentationml.tags+xml"/>
  <Override PartName="/ppt/tags/tag6.xml" ContentType="application/vnd.openxmlformats-officedocument.presentationml.tags+xml"/>
  <Override PartName="/ppt/tags/tag5.xml" ContentType="application/vnd.openxmlformats-officedocument.presentationml.tags+xml"/>
  <Override PartName="/ppt/tags/tag4.xml" ContentType="application/vnd.openxmlformats-officedocument.presentationml.tags+xml"/>
  <Override PartName="/ppt/tags/tag3.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84" r:id="rId1"/>
  </p:sldMasterIdLst>
  <p:notesMasterIdLst>
    <p:notesMasterId r:id="rId21"/>
  </p:notesMasterIdLst>
  <p:sldIdLst>
    <p:sldId id="316" r:id="rId2"/>
    <p:sldId id="448" r:id="rId3"/>
    <p:sldId id="458" r:id="rId4"/>
    <p:sldId id="457" r:id="rId5"/>
    <p:sldId id="459" r:id="rId6"/>
    <p:sldId id="460" r:id="rId7"/>
    <p:sldId id="461" r:id="rId8"/>
    <p:sldId id="462" r:id="rId9"/>
    <p:sldId id="463" r:id="rId10"/>
    <p:sldId id="464" r:id="rId11"/>
    <p:sldId id="465" r:id="rId12"/>
    <p:sldId id="467" r:id="rId13"/>
    <p:sldId id="471" r:id="rId14"/>
    <p:sldId id="472" r:id="rId15"/>
    <p:sldId id="470" r:id="rId16"/>
    <p:sldId id="466" r:id="rId17"/>
    <p:sldId id="468" r:id="rId18"/>
    <p:sldId id="469" r:id="rId19"/>
    <p:sldId id="346" r:id="rId20"/>
  </p:sldIdLst>
  <p:sldSz cx="9144000" cy="6858000" type="screen4x3"/>
  <p:notesSz cx="6858000" cy="9144000"/>
  <p:custDataLst>
    <p:tags r:id="rId2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FCC"/>
    <a:srgbClr val="002F99"/>
    <a:srgbClr val="293C99"/>
    <a:srgbClr val="0033CC"/>
    <a:srgbClr val="0000FF"/>
    <a:srgbClr val="CEB33E"/>
    <a:srgbClr val="3F3F3F"/>
    <a:srgbClr val="CC9900"/>
    <a:srgbClr val="D6367B"/>
    <a:srgbClr val="45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30" autoAdjust="0"/>
    <p:restoredTop sz="94660"/>
  </p:normalViewPr>
  <p:slideViewPr>
    <p:cSldViewPr>
      <p:cViewPr varScale="1">
        <p:scale>
          <a:sx n="103" d="100"/>
          <a:sy n="103" d="100"/>
        </p:scale>
        <p:origin x="108" y="432"/>
      </p:cViewPr>
      <p:guideLst>
        <p:guide orient="horz" pos="2160"/>
        <p:guide pos="2880"/>
      </p:guideLst>
    </p:cSldViewPr>
  </p:slideViewPr>
  <p:notesTextViewPr>
    <p:cViewPr>
      <p:scale>
        <a:sx n="1" d="1"/>
        <a:sy n="1" d="1"/>
      </p:scale>
      <p:origin x="0" y="0"/>
    </p:cViewPr>
  </p:notesTextViewPr>
  <p:sorterViewPr>
    <p:cViewPr>
      <p:scale>
        <a:sx n="100" d="100"/>
        <a:sy n="100" d="100"/>
      </p:scale>
      <p:origin x="0" y="54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83A6E7-60DE-4005-B552-9C8674E4BA66}" type="datetimeFigureOut">
              <a:rPr lang="en-US" smtClean="0"/>
              <a:t>7/11/2019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C46B63-F3D0-4FCB-B9C7-2DF26E8BCAD2}" type="slidenum">
              <a:rPr lang="en-US" smtClean="0"/>
              <a:t>‹#›</a:t>
            </a:fld>
            <a:endParaRPr lang="en-US"/>
          </a:p>
        </p:txBody>
      </p:sp>
    </p:spTree>
    <p:extLst>
      <p:ext uri="{BB962C8B-B14F-4D97-AF65-F5344CB8AC3E}">
        <p14:creationId xmlns:p14="http://schemas.microsoft.com/office/powerpoint/2010/main" val="4148039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2C46B63-F3D0-4FCB-B9C7-2DF26E8BCAD2}" type="slidenum">
              <a:rPr lang="en-US" smtClean="0"/>
              <a:t>1</a:t>
            </a:fld>
            <a:endParaRPr lang="en-US"/>
          </a:p>
        </p:txBody>
      </p:sp>
    </p:spTree>
    <p:extLst>
      <p:ext uri="{BB962C8B-B14F-4D97-AF65-F5344CB8AC3E}">
        <p14:creationId xmlns:p14="http://schemas.microsoft.com/office/powerpoint/2010/main" val="21569225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FAA4F02-61AA-4C81-BD1C-511DDA14D550}" type="datetimeFigureOut">
              <a:rPr lang="en-US" smtClean="0"/>
              <a:t>7/11/2019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358460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AA4F02-61AA-4C81-BD1C-511DDA14D550}" type="datetimeFigureOut">
              <a:rPr lang="en-US" smtClean="0"/>
              <a:t>7/11/2019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471722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AA4F02-61AA-4C81-BD1C-511DDA14D550}" type="datetimeFigureOut">
              <a:rPr lang="en-US" smtClean="0"/>
              <a:t>7/11/2019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973345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AA4F02-61AA-4C81-BD1C-511DDA14D550}" type="datetimeFigureOut">
              <a:rPr lang="en-US" smtClean="0"/>
              <a:t>7/11/2019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658323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FAA4F02-61AA-4C81-BD1C-511DDA14D550}" type="datetimeFigureOut">
              <a:rPr lang="en-US" smtClean="0"/>
              <a:t>7/11/2019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58752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FAA4F02-61AA-4C81-BD1C-511DDA14D550}" type="datetimeFigureOut">
              <a:rPr lang="en-US" smtClean="0"/>
              <a:t>7/11/2019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528733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FAA4F02-61AA-4C81-BD1C-511DDA14D550}" type="datetimeFigureOut">
              <a:rPr lang="en-US" smtClean="0"/>
              <a:t>7/11/2019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060392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FAA4F02-61AA-4C81-BD1C-511DDA14D550}" type="datetimeFigureOut">
              <a:rPr lang="en-US" smtClean="0"/>
              <a:t>7/11/2019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4066351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AA4F02-61AA-4C81-BD1C-511DDA14D550}" type="datetimeFigureOut">
              <a:rPr lang="en-US" smtClean="0"/>
              <a:t>7/11/2019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24941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7/11/2019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879093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7/11/2019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527501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AA4F02-61AA-4C81-BD1C-511DDA14D550}" type="datetimeFigureOut">
              <a:rPr lang="en-US" smtClean="0"/>
              <a:t>7/11/2019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8CEC8-CAE7-4B68-B1B1-EDF19F9D4EC2}" type="slidenum">
              <a:rPr lang="en-US" smtClean="0"/>
              <a:t>‹#›</a:t>
            </a:fld>
            <a:endParaRPr lang="en-US"/>
          </a:p>
        </p:txBody>
      </p:sp>
    </p:spTree>
    <p:extLst>
      <p:ext uri="{BB962C8B-B14F-4D97-AF65-F5344CB8AC3E}">
        <p14:creationId xmlns:p14="http://schemas.microsoft.com/office/powerpoint/2010/main" val="3755829383"/>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7.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slideLayout" Target="../slideLayouts/slideLayout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5105400"/>
            <a:ext cx="9144000" cy="609600"/>
          </a:xfrm>
        </p:spPr>
        <p:txBody>
          <a:bodyPr>
            <a:normAutofit fontScale="90000"/>
          </a:bodyPr>
          <a:lstStyle/>
          <a:p>
            <a:br>
              <a:rPr lang="en-US" dirty="0">
                <a:solidFill>
                  <a:srgbClr val="FF00FF"/>
                </a:solidFill>
              </a:rPr>
            </a:br>
            <a:r>
              <a:rPr lang="en-US" dirty="0">
                <a:solidFill>
                  <a:srgbClr val="FFFF00"/>
                </a:solidFill>
              </a:rPr>
              <a:t>Technician’s First Guide and Workbook</a:t>
            </a:r>
            <a:br>
              <a:rPr lang="en-US" dirty="0">
                <a:solidFill>
                  <a:srgbClr val="FF00FF"/>
                </a:solidFill>
              </a:rPr>
            </a:br>
            <a:r>
              <a:rPr lang="en-US">
                <a:solidFill>
                  <a:srgbClr val="FFFF00"/>
                </a:solidFill>
              </a:rPr>
              <a:t>Section 13: </a:t>
            </a:r>
            <a:r>
              <a:rPr lang="en-US" dirty="0">
                <a:solidFill>
                  <a:srgbClr val="FFFF00"/>
                </a:solidFill>
              </a:rPr>
              <a:t>System Installation Basics (1)</a:t>
            </a:r>
            <a:br>
              <a:rPr lang="en-US" dirty="0">
                <a:solidFill>
                  <a:srgbClr val="FF00FF"/>
                </a:solidFill>
              </a:rPr>
            </a:br>
            <a:br>
              <a:rPr lang="en-US" dirty="0">
                <a:solidFill>
                  <a:srgbClr val="FF00FF"/>
                </a:solidFill>
              </a:rPr>
            </a:br>
            <a:endParaRPr lang="en-US" dirty="0">
              <a:solidFill>
                <a:srgbClr val="FF00FF"/>
              </a:solidFill>
            </a:endParaRPr>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721402771"/>
      </p:ext>
    </p:extLst>
  </p:cSld>
  <p:clrMapOvr>
    <a:masterClrMapping/>
  </p:clrMapOvr>
  <mc:AlternateContent xmlns:mc="http://schemas.openxmlformats.org/markup-compatibility/2006" xmlns:p14="http://schemas.microsoft.com/office/powerpoint/2010/main">
    <mc:Choice Requires="p14">
      <p:transition spd="slow" p14:dur="2000" advTm="21453"/>
    </mc:Choice>
    <mc:Fallback xmlns="">
      <p:transition spd="slow" advTm="21453"/>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1CC67-DEA5-46EA-B002-924B9EF30F52}"/>
              </a:ext>
            </a:extLst>
          </p:cNvPr>
          <p:cNvSpPr>
            <a:spLocks noGrp="1"/>
          </p:cNvSpPr>
          <p:nvPr>
            <p:ph type="title"/>
          </p:nvPr>
        </p:nvSpPr>
        <p:spPr/>
        <p:txBody>
          <a:bodyPr/>
          <a:lstStyle/>
          <a:p>
            <a:r>
              <a:rPr lang="en-US" dirty="0"/>
              <a:t>Fiberglass Duct Board Stapler</a:t>
            </a:r>
          </a:p>
        </p:txBody>
      </p:sp>
      <p:pic>
        <p:nvPicPr>
          <p:cNvPr id="5" name="Picture 4">
            <a:extLst>
              <a:ext uri="{FF2B5EF4-FFF2-40B4-BE49-F238E27FC236}">
                <a16:creationId xmlns:a16="http://schemas.microsoft.com/office/drawing/2014/main" id="{7DC4009D-7BF1-436D-A7DE-C05EDDA2A9B0}"/>
              </a:ext>
            </a:extLst>
          </p:cNvPr>
          <p:cNvPicPr/>
          <p:nvPr/>
        </p:nvPicPr>
        <p:blipFill rotWithShape="1">
          <a:blip r:embed="rId3"/>
          <a:srcRect l="18547" r="-11" b="6071"/>
          <a:stretch/>
        </p:blipFill>
        <p:spPr bwMode="auto">
          <a:xfrm>
            <a:off x="2201231" y="1600200"/>
            <a:ext cx="4504369" cy="4876800"/>
          </a:xfrm>
          <a:prstGeom prst="rect">
            <a:avLst/>
          </a:prstGeom>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5206305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1CC67-DEA5-46EA-B002-924B9EF30F52}"/>
              </a:ext>
            </a:extLst>
          </p:cNvPr>
          <p:cNvSpPr>
            <a:spLocks noGrp="1"/>
          </p:cNvSpPr>
          <p:nvPr>
            <p:ph type="title"/>
          </p:nvPr>
        </p:nvSpPr>
        <p:spPr/>
        <p:txBody>
          <a:bodyPr/>
          <a:lstStyle/>
          <a:p>
            <a:r>
              <a:rPr lang="en-US" dirty="0"/>
              <a:t>Sealing Duct Board</a:t>
            </a:r>
          </a:p>
        </p:txBody>
      </p:sp>
      <p:pic>
        <p:nvPicPr>
          <p:cNvPr id="4" name="Picture 3">
            <a:extLst>
              <a:ext uri="{FF2B5EF4-FFF2-40B4-BE49-F238E27FC236}">
                <a16:creationId xmlns:a16="http://schemas.microsoft.com/office/drawing/2014/main" id="{A24F4D49-2766-49E3-AA1C-20C03986707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1451029"/>
            <a:ext cx="6934200" cy="4717746"/>
          </a:xfrm>
          <a:prstGeom prst="rect">
            <a:avLst/>
          </a:prstGeom>
          <a:noFill/>
          <a:ln>
            <a:noFill/>
          </a:ln>
        </p:spPr>
      </p:pic>
    </p:spTree>
    <p:custDataLst>
      <p:tags r:id="rId1"/>
    </p:custDataLst>
    <p:extLst>
      <p:ext uri="{BB962C8B-B14F-4D97-AF65-F5344CB8AC3E}">
        <p14:creationId xmlns:p14="http://schemas.microsoft.com/office/powerpoint/2010/main" val="25299697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2D957-E97C-4D97-9D52-812E5298E9A8}"/>
              </a:ext>
            </a:extLst>
          </p:cNvPr>
          <p:cNvSpPr>
            <a:spLocks noGrp="1"/>
          </p:cNvSpPr>
          <p:nvPr>
            <p:ph type="title"/>
          </p:nvPr>
        </p:nvSpPr>
        <p:spPr/>
        <p:txBody>
          <a:bodyPr/>
          <a:lstStyle/>
          <a:p>
            <a:r>
              <a:rPr lang="en-US" dirty="0"/>
              <a:t>Installing Filters</a:t>
            </a:r>
          </a:p>
        </p:txBody>
      </p:sp>
      <p:sp>
        <p:nvSpPr>
          <p:cNvPr id="3" name="Content Placeholder 2">
            <a:extLst>
              <a:ext uri="{FF2B5EF4-FFF2-40B4-BE49-F238E27FC236}">
                <a16:creationId xmlns:a16="http://schemas.microsoft.com/office/drawing/2014/main" id="{EF9222CB-9335-4B2F-985C-201973A391E8}"/>
              </a:ext>
            </a:extLst>
          </p:cNvPr>
          <p:cNvSpPr>
            <a:spLocks noGrp="1"/>
          </p:cNvSpPr>
          <p:nvPr>
            <p:ph idx="1"/>
          </p:nvPr>
        </p:nvSpPr>
        <p:spPr>
          <a:xfrm>
            <a:off x="457200" y="1600200"/>
            <a:ext cx="8229600" cy="5257800"/>
          </a:xfrm>
        </p:spPr>
        <p:txBody>
          <a:bodyPr>
            <a:normAutofit fontScale="85000" lnSpcReduction="20000"/>
          </a:bodyPr>
          <a:lstStyle/>
          <a:p>
            <a:pPr marL="0" indent="0">
              <a:buNone/>
            </a:pPr>
            <a:r>
              <a:rPr lang="en-US" dirty="0">
                <a:solidFill>
                  <a:srgbClr val="FFFF00"/>
                </a:solidFill>
              </a:rPr>
              <a:t>It is amazing how many filters are installed incorrectly.  Filters where the airflow direction is important will generally have directional arrows on them. Many people try to cut a filters cardboard side to make a 14” wide filter fit into a 12” filter slot.  This will not work well because the air will pass by the filter on the side that was cut off.  Homeowners buy filters at the hardware store that have too much air resistance and cut off the airflow through the system.  Covers for filter access panels are left off allowing air to bypass the filter, filters are installed upside down despite directional labels. One-inch wide filters installed in a filter box designed for a two-inch-wide filter, and other filter/filter panel fit issues. Appendix B covers filtration in detail.  </a:t>
            </a:r>
          </a:p>
          <a:p>
            <a:pPr marL="0" indent="0">
              <a:buNone/>
            </a:pPr>
            <a:endParaRPr lang="en-US" dirty="0"/>
          </a:p>
        </p:txBody>
      </p:sp>
    </p:spTree>
    <p:custDataLst>
      <p:tags r:id="rId1"/>
    </p:custDataLst>
    <p:extLst>
      <p:ext uri="{BB962C8B-B14F-4D97-AF65-F5344CB8AC3E}">
        <p14:creationId xmlns:p14="http://schemas.microsoft.com/office/powerpoint/2010/main" val="25580730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2D957-E97C-4D97-9D52-812E5298E9A8}"/>
              </a:ext>
            </a:extLst>
          </p:cNvPr>
          <p:cNvSpPr>
            <a:spLocks noGrp="1"/>
          </p:cNvSpPr>
          <p:nvPr>
            <p:ph type="title"/>
          </p:nvPr>
        </p:nvSpPr>
        <p:spPr/>
        <p:txBody>
          <a:bodyPr/>
          <a:lstStyle/>
          <a:p>
            <a:r>
              <a:rPr lang="en-US" dirty="0"/>
              <a:t>Installing Filters</a:t>
            </a:r>
          </a:p>
        </p:txBody>
      </p:sp>
      <p:pic>
        <p:nvPicPr>
          <p:cNvPr id="6" name="Picture 5">
            <a:extLst>
              <a:ext uri="{FF2B5EF4-FFF2-40B4-BE49-F238E27FC236}">
                <a16:creationId xmlns:a16="http://schemas.microsoft.com/office/drawing/2014/main" id="{8EBA05B8-7DAF-46CD-8219-9D921F3B006F}"/>
              </a:ext>
            </a:extLst>
          </p:cNvPr>
          <p:cNvPicPr>
            <a:picLocks noChangeAspect="1"/>
          </p:cNvPicPr>
          <p:nvPr/>
        </p:nvPicPr>
        <p:blipFill>
          <a:blip r:embed="rId3"/>
          <a:stretch>
            <a:fillRect/>
          </a:stretch>
        </p:blipFill>
        <p:spPr>
          <a:xfrm>
            <a:off x="454631" y="1323974"/>
            <a:ext cx="4422169" cy="5384569"/>
          </a:xfrm>
          <a:prstGeom prst="rect">
            <a:avLst/>
          </a:prstGeom>
        </p:spPr>
      </p:pic>
      <p:pic>
        <p:nvPicPr>
          <p:cNvPr id="10" name="Picture 9">
            <a:extLst>
              <a:ext uri="{FF2B5EF4-FFF2-40B4-BE49-F238E27FC236}">
                <a16:creationId xmlns:a16="http://schemas.microsoft.com/office/drawing/2014/main" id="{F8D7E735-4D17-4784-8183-9F70F8B154A3}"/>
              </a:ext>
            </a:extLst>
          </p:cNvPr>
          <p:cNvPicPr>
            <a:picLocks noChangeAspect="1"/>
          </p:cNvPicPr>
          <p:nvPr/>
        </p:nvPicPr>
        <p:blipFill>
          <a:blip r:embed="rId4"/>
          <a:stretch>
            <a:fillRect/>
          </a:stretch>
        </p:blipFill>
        <p:spPr>
          <a:xfrm>
            <a:off x="5334000" y="1323974"/>
            <a:ext cx="2771775" cy="5076825"/>
          </a:xfrm>
          <a:prstGeom prst="rect">
            <a:avLst/>
          </a:prstGeom>
        </p:spPr>
      </p:pic>
    </p:spTree>
    <p:custDataLst>
      <p:tags r:id="rId1"/>
    </p:custDataLst>
    <p:extLst>
      <p:ext uri="{BB962C8B-B14F-4D97-AF65-F5344CB8AC3E}">
        <p14:creationId xmlns:p14="http://schemas.microsoft.com/office/powerpoint/2010/main" val="23641472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2D957-E97C-4D97-9D52-812E5298E9A8}"/>
              </a:ext>
            </a:extLst>
          </p:cNvPr>
          <p:cNvSpPr>
            <a:spLocks noGrp="1"/>
          </p:cNvSpPr>
          <p:nvPr>
            <p:ph type="title"/>
          </p:nvPr>
        </p:nvSpPr>
        <p:spPr/>
        <p:txBody>
          <a:bodyPr/>
          <a:lstStyle/>
          <a:p>
            <a:r>
              <a:rPr lang="en-US" dirty="0"/>
              <a:t>Installing Filters</a:t>
            </a:r>
          </a:p>
        </p:txBody>
      </p:sp>
      <p:pic>
        <p:nvPicPr>
          <p:cNvPr id="6" name="Picture 5">
            <a:extLst>
              <a:ext uri="{FF2B5EF4-FFF2-40B4-BE49-F238E27FC236}">
                <a16:creationId xmlns:a16="http://schemas.microsoft.com/office/drawing/2014/main" id="{8EBA05B8-7DAF-46CD-8219-9D921F3B006F}"/>
              </a:ext>
            </a:extLst>
          </p:cNvPr>
          <p:cNvPicPr>
            <a:picLocks noChangeAspect="1"/>
          </p:cNvPicPr>
          <p:nvPr/>
        </p:nvPicPr>
        <p:blipFill>
          <a:blip r:embed="rId3"/>
          <a:stretch>
            <a:fillRect/>
          </a:stretch>
        </p:blipFill>
        <p:spPr>
          <a:xfrm>
            <a:off x="454631" y="1323974"/>
            <a:ext cx="4422169" cy="5384569"/>
          </a:xfrm>
          <a:prstGeom prst="rect">
            <a:avLst/>
          </a:prstGeom>
        </p:spPr>
      </p:pic>
      <p:pic>
        <p:nvPicPr>
          <p:cNvPr id="4" name="Picture 3">
            <a:extLst>
              <a:ext uri="{FF2B5EF4-FFF2-40B4-BE49-F238E27FC236}">
                <a16:creationId xmlns:a16="http://schemas.microsoft.com/office/drawing/2014/main" id="{F4110F02-176A-426D-96A4-3DFA11F9FEAC}"/>
              </a:ext>
            </a:extLst>
          </p:cNvPr>
          <p:cNvPicPr>
            <a:picLocks noChangeAspect="1"/>
          </p:cNvPicPr>
          <p:nvPr/>
        </p:nvPicPr>
        <p:blipFill>
          <a:blip r:embed="rId4"/>
          <a:stretch>
            <a:fillRect/>
          </a:stretch>
        </p:blipFill>
        <p:spPr>
          <a:xfrm>
            <a:off x="5486400" y="1271587"/>
            <a:ext cx="2743200" cy="5356334"/>
          </a:xfrm>
          <a:prstGeom prst="rect">
            <a:avLst/>
          </a:prstGeom>
        </p:spPr>
      </p:pic>
      <p:sp>
        <p:nvSpPr>
          <p:cNvPr id="10" name="Oval 9">
            <a:extLst>
              <a:ext uri="{FF2B5EF4-FFF2-40B4-BE49-F238E27FC236}">
                <a16:creationId xmlns:a16="http://schemas.microsoft.com/office/drawing/2014/main" id="{10F8E24C-10C9-4416-839E-65822E8D6CEC}"/>
              </a:ext>
            </a:extLst>
          </p:cNvPr>
          <p:cNvSpPr/>
          <p:nvPr/>
        </p:nvSpPr>
        <p:spPr>
          <a:xfrm>
            <a:off x="5382802" y="5814496"/>
            <a:ext cx="2438400" cy="9144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5369EA3-874E-4EEE-9315-A602372B810E}"/>
              </a:ext>
            </a:extLst>
          </p:cNvPr>
          <p:cNvSpPr/>
          <p:nvPr/>
        </p:nvSpPr>
        <p:spPr>
          <a:xfrm>
            <a:off x="5154202" y="1271587"/>
            <a:ext cx="486310" cy="535633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0867C41-D910-44E3-8A12-D8746A76C6ED}"/>
              </a:ext>
            </a:extLst>
          </p:cNvPr>
          <p:cNvPicPr>
            <a:picLocks noChangeAspect="1"/>
          </p:cNvPicPr>
          <p:nvPr/>
        </p:nvPicPr>
        <p:blipFill>
          <a:blip r:embed="rId5"/>
          <a:stretch>
            <a:fillRect/>
          </a:stretch>
        </p:blipFill>
        <p:spPr>
          <a:xfrm>
            <a:off x="1089283" y="2167242"/>
            <a:ext cx="4515269" cy="2095321"/>
          </a:xfrm>
          <a:prstGeom prst="rect">
            <a:avLst/>
          </a:prstGeom>
        </p:spPr>
      </p:pic>
      <p:sp>
        <p:nvSpPr>
          <p:cNvPr id="12" name="Oval 11">
            <a:extLst>
              <a:ext uri="{FF2B5EF4-FFF2-40B4-BE49-F238E27FC236}">
                <a16:creationId xmlns:a16="http://schemas.microsoft.com/office/drawing/2014/main" id="{3635215E-A468-4174-8E73-9485758E436A}"/>
              </a:ext>
            </a:extLst>
          </p:cNvPr>
          <p:cNvSpPr/>
          <p:nvPr/>
        </p:nvSpPr>
        <p:spPr>
          <a:xfrm>
            <a:off x="5382802" y="5824109"/>
            <a:ext cx="2438400" cy="9144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B9DB7C8F-9BDC-425D-BF27-A594E535DA07}"/>
              </a:ext>
            </a:extLst>
          </p:cNvPr>
          <p:cNvSpPr/>
          <p:nvPr/>
        </p:nvSpPr>
        <p:spPr>
          <a:xfrm>
            <a:off x="914400" y="2342645"/>
            <a:ext cx="5140504" cy="16002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98B0C653-17F0-4442-8AD2-59D38C12DB28}"/>
              </a:ext>
            </a:extLst>
          </p:cNvPr>
          <p:cNvPicPr>
            <a:picLocks noChangeAspect="1"/>
          </p:cNvPicPr>
          <p:nvPr/>
        </p:nvPicPr>
        <p:blipFill rotWithShape="1">
          <a:blip r:embed="rId4"/>
          <a:srcRect l="33786" t="27970" r="46506" b="63502"/>
          <a:stretch/>
        </p:blipFill>
        <p:spPr>
          <a:xfrm>
            <a:off x="6420876" y="2395751"/>
            <a:ext cx="665724" cy="343751"/>
          </a:xfrm>
          <a:prstGeom prst="rect">
            <a:avLst/>
          </a:prstGeom>
        </p:spPr>
      </p:pic>
    </p:spTree>
    <p:custDataLst>
      <p:tags r:id="rId1"/>
    </p:custDataLst>
    <p:extLst>
      <p:ext uri="{BB962C8B-B14F-4D97-AF65-F5344CB8AC3E}">
        <p14:creationId xmlns:p14="http://schemas.microsoft.com/office/powerpoint/2010/main" val="21279353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2D957-E97C-4D97-9D52-812E5298E9A8}"/>
              </a:ext>
            </a:extLst>
          </p:cNvPr>
          <p:cNvSpPr>
            <a:spLocks noGrp="1"/>
          </p:cNvSpPr>
          <p:nvPr>
            <p:ph type="title"/>
          </p:nvPr>
        </p:nvSpPr>
        <p:spPr/>
        <p:txBody>
          <a:bodyPr/>
          <a:lstStyle/>
          <a:p>
            <a:r>
              <a:rPr lang="en-US" dirty="0"/>
              <a:t>Installing Filters</a:t>
            </a:r>
          </a:p>
        </p:txBody>
      </p:sp>
      <p:pic>
        <p:nvPicPr>
          <p:cNvPr id="7" name="Picture 6">
            <a:extLst>
              <a:ext uri="{FF2B5EF4-FFF2-40B4-BE49-F238E27FC236}">
                <a16:creationId xmlns:a16="http://schemas.microsoft.com/office/drawing/2014/main" id="{452BE4CA-8D59-4F1A-AF3B-7947970C5AC9}"/>
              </a:ext>
            </a:extLst>
          </p:cNvPr>
          <p:cNvPicPr>
            <a:picLocks noChangeAspect="1"/>
          </p:cNvPicPr>
          <p:nvPr/>
        </p:nvPicPr>
        <p:blipFill>
          <a:blip r:embed="rId3"/>
          <a:stretch>
            <a:fillRect/>
          </a:stretch>
        </p:blipFill>
        <p:spPr>
          <a:xfrm>
            <a:off x="147638" y="1414213"/>
            <a:ext cx="4599986" cy="5029596"/>
          </a:xfrm>
          <a:prstGeom prst="rect">
            <a:avLst/>
          </a:prstGeom>
        </p:spPr>
      </p:pic>
      <p:pic>
        <p:nvPicPr>
          <p:cNvPr id="8" name="Picture 7">
            <a:extLst>
              <a:ext uri="{FF2B5EF4-FFF2-40B4-BE49-F238E27FC236}">
                <a16:creationId xmlns:a16="http://schemas.microsoft.com/office/drawing/2014/main" id="{164375A9-C054-47CC-8B81-EB38EC6655B4}"/>
              </a:ext>
            </a:extLst>
          </p:cNvPr>
          <p:cNvPicPr>
            <a:picLocks noChangeAspect="1"/>
          </p:cNvPicPr>
          <p:nvPr/>
        </p:nvPicPr>
        <p:blipFill>
          <a:blip r:embed="rId4"/>
          <a:stretch>
            <a:fillRect/>
          </a:stretch>
        </p:blipFill>
        <p:spPr>
          <a:xfrm>
            <a:off x="4332270" y="1417638"/>
            <a:ext cx="4581525" cy="5029596"/>
          </a:xfrm>
          <a:prstGeom prst="rect">
            <a:avLst/>
          </a:prstGeom>
        </p:spPr>
      </p:pic>
      <p:sp>
        <p:nvSpPr>
          <p:cNvPr id="9" name="Oval 8">
            <a:extLst>
              <a:ext uri="{FF2B5EF4-FFF2-40B4-BE49-F238E27FC236}">
                <a16:creationId xmlns:a16="http://schemas.microsoft.com/office/drawing/2014/main" id="{6F82C068-320D-448D-95DB-3CAACFDD416F}"/>
              </a:ext>
            </a:extLst>
          </p:cNvPr>
          <p:cNvSpPr/>
          <p:nvPr/>
        </p:nvSpPr>
        <p:spPr>
          <a:xfrm>
            <a:off x="4766460" y="1646238"/>
            <a:ext cx="914400" cy="9144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8049944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1CC67-DEA5-46EA-B002-924B9EF30F52}"/>
              </a:ext>
            </a:extLst>
          </p:cNvPr>
          <p:cNvSpPr>
            <a:spLocks noGrp="1"/>
          </p:cNvSpPr>
          <p:nvPr>
            <p:ph type="title"/>
          </p:nvPr>
        </p:nvSpPr>
        <p:spPr/>
        <p:txBody>
          <a:bodyPr/>
          <a:lstStyle/>
          <a:p>
            <a:r>
              <a:rPr lang="en-US" dirty="0"/>
              <a:t>Appendix B: Filtration Primer</a:t>
            </a:r>
          </a:p>
        </p:txBody>
      </p:sp>
      <p:pic>
        <p:nvPicPr>
          <p:cNvPr id="5" name="Picture 4" descr="http://www.nafahq.org/LibaryFiles/Articles/Article%20Images/Article023%20art/Chart2.jpg">
            <a:extLst>
              <a:ext uri="{FF2B5EF4-FFF2-40B4-BE49-F238E27FC236}">
                <a16:creationId xmlns:a16="http://schemas.microsoft.com/office/drawing/2014/main" id="{0873192C-B980-449A-A2C1-262036E214F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752600"/>
            <a:ext cx="6248400" cy="4267200"/>
          </a:xfrm>
          <a:prstGeom prst="rect">
            <a:avLst/>
          </a:prstGeom>
          <a:noFill/>
          <a:ln>
            <a:noFill/>
          </a:ln>
        </p:spPr>
      </p:pic>
    </p:spTree>
    <p:custDataLst>
      <p:tags r:id="rId1"/>
    </p:custDataLst>
    <p:extLst>
      <p:ext uri="{BB962C8B-B14F-4D97-AF65-F5344CB8AC3E}">
        <p14:creationId xmlns:p14="http://schemas.microsoft.com/office/powerpoint/2010/main" val="33185006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1CC67-DEA5-46EA-B002-924B9EF30F52}"/>
              </a:ext>
            </a:extLst>
          </p:cNvPr>
          <p:cNvSpPr>
            <a:spLocks noGrp="1"/>
          </p:cNvSpPr>
          <p:nvPr>
            <p:ph type="title"/>
          </p:nvPr>
        </p:nvSpPr>
        <p:spPr/>
        <p:txBody>
          <a:bodyPr/>
          <a:lstStyle/>
          <a:p>
            <a:r>
              <a:rPr lang="en-US" dirty="0"/>
              <a:t>Micron Sizes of Particulate</a:t>
            </a:r>
          </a:p>
        </p:txBody>
      </p:sp>
      <p:pic>
        <p:nvPicPr>
          <p:cNvPr id="4" name="Picture 3">
            <a:extLst>
              <a:ext uri="{FF2B5EF4-FFF2-40B4-BE49-F238E27FC236}">
                <a16:creationId xmlns:a16="http://schemas.microsoft.com/office/drawing/2014/main" id="{9B9DF60D-64F2-4B01-A15F-3AA063AC1688}"/>
              </a:ext>
            </a:extLst>
          </p:cNvPr>
          <p:cNvPicPr/>
          <p:nvPr/>
        </p:nvPicPr>
        <p:blipFill>
          <a:blip r:embed="rId3">
            <a:extLst>
              <a:ext uri="{28A0092B-C50C-407E-A947-70E740481C1C}">
                <a14:useLocalDpi xmlns:a14="http://schemas.microsoft.com/office/drawing/2010/main" val="0"/>
              </a:ext>
            </a:extLst>
          </a:blip>
          <a:srcRect l="2563" t="8546" r="3366" b="7123"/>
          <a:stretch>
            <a:fillRect/>
          </a:stretch>
        </p:blipFill>
        <p:spPr bwMode="auto">
          <a:xfrm>
            <a:off x="304800" y="1393665"/>
            <a:ext cx="8382000" cy="4990868"/>
          </a:xfrm>
          <a:prstGeom prst="rect">
            <a:avLst/>
          </a:prstGeom>
          <a:noFill/>
          <a:ln>
            <a:noFill/>
          </a:ln>
        </p:spPr>
      </p:pic>
    </p:spTree>
    <p:custDataLst>
      <p:tags r:id="rId1"/>
    </p:custDataLst>
    <p:extLst>
      <p:ext uri="{BB962C8B-B14F-4D97-AF65-F5344CB8AC3E}">
        <p14:creationId xmlns:p14="http://schemas.microsoft.com/office/powerpoint/2010/main" val="7689802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1CC67-DEA5-46EA-B002-924B9EF30F52}"/>
              </a:ext>
            </a:extLst>
          </p:cNvPr>
          <p:cNvSpPr>
            <a:spLocks noGrp="1"/>
          </p:cNvSpPr>
          <p:nvPr>
            <p:ph type="title"/>
          </p:nvPr>
        </p:nvSpPr>
        <p:spPr/>
        <p:txBody>
          <a:bodyPr/>
          <a:lstStyle/>
          <a:p>
            <a:r>
              <a:rPr lang="en-US" dirty="0"/>
              <a:t>Filter Application Guideline</a:t>
            </a:r>
          </a:p>
        </p:txBody>
      </p:sp>
      <p:graphicFrame>
        <p:nvGraphicFramePr>
          <p:cNvPr id="3" name="Table 2">
            <a:extLst>
              <a:ext uri="{FF2B5EF4-FFF2-40B4-BE49-F238E27FC236}">
                <a16:creationId xmlns:a16="http://schemas.microsoft.com/office/drawing/2014/main" id="{E65B70D7-4F54-4731-BF08-B7C80F54E9F3}"/>
              </a:ext>
            </a:extLst>
          </p:cNvPr>
          <p:cNvGraphicFramePr>
            <a:graphicFrameLocks noGrp="1"/>
          </p:cNvGraphicFramePr>
          <p:nvPr>
            <p:extLst>
              <p:ext uri="{D42A27DB-BD31-4B8C-83A1-F6EECF244321}">
                <p14:modId xmlns:p14="http://schemas.microsoft.com/office/powerpoint/2010/main" val="2753666333"/>
              </p:ext>
            </p:extLst>
          </p:nvPr>
        </p:nvGraphicFramePr>
        <p:xfrm>
          <a:off x="76200" y="1600200"/>
          <a:ext cx="8763000" cy="5036820"/>
        </p:xfrm>
        <a:graphic>
          <a:graphicData uri="http://schemas.openxmlformats.org/drawingml/2006/table">
            <a:tbl>
              <a:tblPr firstRow="1" firstCol="1" bandRow="1">
                <a:tableStyleId>{5C22544A-7EE6-4342-B048-85BDC9FD1C3A}</a:tableStyleId>
              </a:tblPr>
              <a:tblGrid>
                <a:gridCol w="1139190">
                  <a:extLst>
                    <a:ext uri="{9D8B030D-6E8A-4147-A177-3AD203B41FA5}">
                      <a16:colId xmlns:a16="http://schemas.microsoft.com/office/drawing/2014/main" val="2319222904"/>
                    </a:ext>
                  </a:extLst>
                </a:gridCol>
                <a:gridCol w="1072592">
                  <a:extLst>
                    <a:ext uri="{9D8B030D-6E8A-4147-A177-3AD203B41FA5}">
                      <a16:colId xmlns:a16="http://schemas.microsoft.com/office/drawing/2014/main" val="528052954"/>
                    </a:ext>
                  </a:extLst>
                </a:gridCol>
                <a:gridCol w="1118158">
                  <a:extLst>
                    <a:ext uri="{9D8B030D-6E8A-4147-A177-3AD203B41FA5}">
                      <a16:colId xmlns:a16="http://schemas.microsoft.com/office/drawing/2014/main" val="923428966"/>
                    </a:ext>
                  </a:extLst>
                </a:gridCol>
                <a:gridCol w="800938">
                  <a:extLst>
                    <a:ext uri="{9D8B030D-6E8A-4147-A177-3AD203B41FA5}">
                      <a16:colId xmlns:a16="http://schemas.microsoft.com/office/drawing/2014/main" val="4077975191"/>
                    </a:ext>
                  </a:extLst>
                </a:gridCol>
                <a:gridCol w="2586838">
                  <a:extLst>
                    <a:ext uri="{9D8B030D-6E8A-4147-A177-3AD203B41FA5}">
                      <a16:colId xmlns:a16="http://schemas.microsoft.com/office/drawing/2014/main" val="1083217537"/>
                    </a:ext>
                  </a:extLst>
                </a:gridCol>
                <a:gridCol w="2045284">
                  <a:extLst>
                    <a:ext uri="{9D8B030D-6E8A-4147-A177-3AD203B41FA5}">
                      <a16:colId xmlns:a16="http://schemas.microsoft.com/office/drawing/2014/main" val="783742880"/>
                    </a:ext>
                  </a:extLst>
                </a:gridCol>
              </a:tblGrid>
              <a:tr h="906436">
                <a:tc>
                  <a:txBody>
                    <a:bodyPr/>
                    <a:lstStyle/>
                    <a:p>
                      <a:pPr marL="0" marR="0" algn="ctr">
                        <a:spcBef>
                          <a:spcPts val="0"/>
                        </a:spcBef>
                        <a:spcAft>
                          <a:spcPts val="0"/>
                        </a:spcAft>
                      </a:pPr>
                      <a:r>
                        <a:rPr lang="en-US" sz="1400">
                          <a:effectLst/>
                        </a:rPr>
                        <a:t>Std 52.2</a:t>
                      </a:r>
                    </a:p>
                    <a:p>
                      <a:pPr marL="0" marR="0" algn="ctr">
                        <a:spcBef>
                          <a:spcPts val="0"/>
                        </a:spcBef>
                        <a:spcAft>
                          <a:spcPts val="0"/>
                        </a:spcAft>
                      </a:pPr>
                      <a:r>
                        <a:rPr lang="en-US" sz="1400">
                          <a:effectLst/>
                        </a:rPr>
                        <a:t>MERV </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Average ASHRAE Dust Spot Efficiency Std 52.1</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Average ASHRAE Arrestance Std 52.1</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Particle Size Ranges</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Typical Applications</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Typical Filter Type</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extLst>
                  <a:ext uri="{0D108BD9-81ED-4DB2-BD59-A6C34878D82A}">
                    <a16:rowId xmlns:a16="http://schemas.microsoft.com/office/drawing/2014/main" val="2418050664"/>
                  </a:ext>
                </a:extLst>
              </a:tr>
              <a:tr h="830504">
                <a:tc>
                  <a:txBody>
                    <a:bodyPr/>
                    <a:lstStyle/>
                    <a:p>
                      <a:pPr marL="0" marR="0" algn="ctr">
                        <a:spcBef>
                          <a:spcPts val="0"/>
                        </a:spcBef>
                        <a:spcAft>
                          <a:spcPts val="0"/>
                        </a:spcAft>
                      </a:pPr>
                      <a:r>
                        <a:rPr lang="en-US" sz="1400">
                          <a:effectLst/>
                        </a:rPr>
                        <a:t>1-4</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&lt;20%</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60 to 80%</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&gt; 10.0 µm</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Residential / Minimum Light / Commercial Minimum / Equipment Protection</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Permanent / Self Charging (passive) Washable / Metal, Foam / Synthetics Disposable Panels Fiberglass / Synthetics</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extLst>
                  <a:ext uri="{0D108BD9-81ED-4DB2-BD59-A6C34878D82A}">
                    <a16:rowId xmlns:a16="http://schemas.microsoft.com/office/drawing/2014/main" val="3490393201"/>
                  </a:ext>
                </a:extLst>
              </a:tr>
              <a:tr h="450845">
                <a:tc>
                  <a:txBody>
                    <a:bodyPr/>
                    <a:lstStyle/>
                    <a:p>
                      <a:pPr marL="0" marR="0" algn="ctr">
                        <a:spcBef>
                          <a:spcPts val="0"/>
                        </a:spcBef>
                        <a:spcAft>
                          <a:spcPts val="0"/>
                        </a:spcAft>
                      </a:pPr>
                      <a:r>
                        <a:rPr lang="en-US" sz="1400">
                          <a:effectLst/>
                        </a:rPr>
                        <a:t>5-8</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&lt;20 to 35%</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&gt;80 to 95%</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3.0 - 10.0 µm</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Industrial Workplaces Commercial Better / Residential/ Paint Booth / Finishing</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Pleated Filters Extended Surface Filters Media Panel Filters</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extLst>
                  <a:ext uri="{0D108BD9-81ED-4DB2-BD59-A6C34878D82A}">
                    <a16:rowId xmlns:a16="http://schemas.microsoft.com/office/drawing/2014/main" val="2923545126"/>
                  </a:ext>
                </a:extLst>
              </a:tr>
              <a:tr h="450845">
                <a:tc>
                  <a:txBody>
                    <a:bodyPr/>
                    <a:lstStyle/>
                    <a:p>
                      <a:pPr marL="0" marR="0" algn="ctr">
                        <a:spcBef>
                          <a:spcPts val="0"/>
                        </a:spcBef>
                        <a:spcAft>
                          <a:spcPts val="0"/>
                        </a:spcAft>
                      </a:pPr>
                      <a:r>
                        <a:rPr lang="en-US" sz="1400">
                          <a:effectLst/>
                        </a:rPr>
                        <a:t>9-12</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40 to 75%</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&gt;95 to 98%</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1.0 - 3.0 µm</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Superior / Residential Better / Industrial Workplaces Better / Commercial Buildings</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Non-Supported / Bag Rigid Box Rigid Cell / Cartridge</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extLst>
                  <a:ext uri="{0D108BD9-81ED-4DB2-BD59-A6C34878D82A}">
                    <a16:rowId xmlns:a16="http://schemas.microsoft.com/office/drawing/2014/main" val="3972588535"/>
                  </a:ext>
                </a:extLst>
              </a:tr>
              <a:tr h="450845">
                <a:tc>
                  <a:txBody>
                    <a:bodyPr/>
                    <a:lstStyle/>
                    <a:p>
                      <a:pPr marL="0" marR="0" algn="ctr">
                        <a:spcBef>
                          <a:spcPts val="0"/>
                        </a:spcBef>
                        <a:spcAft>
                          <a:spcPts val="0"/>
                        </a:spcAft>
                      </a:pPr>
                      <a:r>
                        <a:rPr lang="en-US" sz="1400">
                          <a:effectLst/>
                        </a:rPr>
                        <a:t>13-16</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80 to 95% +</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&gt;98 to 99%</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0.30 - 1.0 µm</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Smoke Removal General Surgery Hospitals &amp; Health Care Superior / Commercial Buildings</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Rigid Cell / Cartridge Rigid Box Non-Supported / Bag</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extLst>
                  <a:ext uri="{0D108BD9-81ED-4DB2-BD59-A6C34878D82A}">
                    <a16:rowId xmlns:a16="http://schemas.microsoft.com/office/drawing/2014/main" val="920519620"/>
                  </a:ext>
                </a:extLst>
              </a:tr>
              <a:tr h="640675">
                <a:tc>
                  <a:txBody>
                    <a:bodyPr/>
                    <a:lstStyle/>
                    <a:p>
                      <a:pPr marL="0" marR="0" algn="ctr">
                        <a:spcBef>
                          <a:spcPts val="0"/>
                        </a:spcBef>
                        <a:spcAft>
                          <a:spcPts val="0"/>
                        </a:spcAft>
                      </a:pPr>
                      <a:r>
                        <a:rPr lang="en-US" sz="1400">
                          <a:effectLst/>
                        </a:rPr>
                        <a:t>17-20</a:t>
                      </a:r>
                      <a:r>
                        <a:rPr lang="en-US" sz="1400" baseline="30000">
                          <a:effectLst/>
                        </a:rPr>
                        <a:t>1</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99.97</a:t>
                      </a:r>
                      <a:r>
                        <a:rPr lang="en-US" sz="1400" baseline="30000">
                          <a:effectLst/>
                        </a:rPr>
                        <a:t>2</a:t>
                      </a:r>
                      <a:br>
                        <a:rPr lang="en-US" sz="1400">
                          <a:effectLst/>
                        </a:rPr>
                      </a:br>
                      <a:r>
                        <a:rPr lang="en-US" sz="1400">
                          <a:effectLst/>
                        </a:rPr>
                        <a:t>99.99</a:t>
                      </a:r>
                      <a:r>
                        <a:rPr lang="en-US" sz="1400" baseline="30000">
                          <a:effectLst/>
                        </a:rPr>
                        <a:t>2</a:t>
                      </a:r>
                      <a:br>
                        <a:rPr lang="en-US" sz="1400">
                          <a:effectLst/>
                        </a:rPr>
                      </a:br>
                      <a:r>
                        <a:rPr lang="en-US" sz="1400">
                          <a:effectLst/>
                        </a:rPr>
                        <a:t>99.999</a:t>
                      </a:r>
                      <a:r>
                        <a:rPr lang="en-US" sz="1400" baseline="30000">
                          <a:effectLst/>
                        </a:rPr>
                        <a:t>2</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N/A</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 0.30 µm</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a:effectLst/>
                        </a:rPr>
                        <a:t>Clean Rooms High Risk Surgery Hazardous Materials</a:t>
                      </a:r>
                      <a:endParaRPr lang="en-US" sz="1400">
                        <a:effectLst/>
                        <a:latin typeface="Times New Roman" panose="02020603050405020304" pitchFamily="18" charset="0"/>
                        <a:ea typeface="Times New Roman" panose="02020603050405020304" pitchFamily="18" charset="0"/>
                      </a:endParaRPr>
                    </a:p>
                  </a:txBody>
                  <a:tcPr marL="28575" marR="28575" marT="28575" marB="28575" anchor="ctr"/>
                </a:tc>
                <a:tc>
                  <a:txBody>
                    <a:bodyPr/>
                    <a:lstStyle/>
                    <a:p>
                      <a:pPr marL="0" marR="0" algn="ctr">
                        <a:spcBef>
                          <a:spcPts val="0"/>
                        </a:spcBef>
                        <a:spcAft>
                          <a:spcPts val="0"/>
                        </a:spcAft>
                      </a:pPr>
                      <a:r>
                        <a:rPr lang="en-US" sz="1400" dirty="0">
                          <a:effectLst/>
                        </a:rPr>
                        <a:t>HEPA ULPA</a:t>
                      </a:r>
                      <a:endParaRPr lang="en-US" sz="1400" dirty="0">
                        <a:effectLst/>
                        <a:latin typeface="Times New Roman" panose="02020603050405020304" pitchFamily="18" charset="0"/>
                        <a:ea typeface="Times New Roman" panose="02020603050405020304" pitchFamily="18" charset="0"/>
                      </a:endParaRPr>
                    </a:p>
                  </a:txBody>
                  <a:tcPr marL="28575" marR="28575" marT="28575" marB="28575" anchor="ctr"/>
                </a:tc>
                <a:extLst>
                  <a:ext uri="{0D108BD9-81ED-4DB2-BD59-A6C34878D82A}">
                    <a16:rowId xmlns:a16="http://schemas.microsoft.com/office/drawing/2014/main" val="926084076"/>
                  </a:ext>
                </a:extLst>
              </a:tr>
            </a:tbl>
          </a:graphicData>
        </a:graphic>
      </p:graphicFrame>
    </p:spTree>
    <p:custDataLst>
      <p:tags r:id="rId1"/>
    </p:custDataLst>
    <p:extLst>
      <p:ext uri="{BB962C8B-B14F-4D97-AF65-F5344CB8AC3E}">
        <p14:creationId xmlns:p14="http://schemas.microsoft.com/office/powerpoint/2010/main" val="21260792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C6602-AA69-42C0-BC84-03D6234CB0D7}"/>
              </a:ext>
            </a:extLst>
          </p:cNvPr>
          <p:cNvSpPr>
            <a:spLocks noGrp="1"/>
          </p:cNvSpPr>
          <p:nvPr>
            <p:ph type="title"/>
          </p:nvPr>
        </p:nvSpPr>
        <p:spPr/>
        <p:txBody>
          <a:bodyPr/>
          <a:lstStyle/>
          <a:p>
            <a:r>
              <a:rPr lang="en-US" dirty="0"/>
              <a:t>Lessons Learned</a:t>
            </a:r>
          </a:p>
        </p:txBody>
      </p:sp>
      <p:sp>
        <p:nvSpPr>
          <p:cNvPr id="3" name="Content Placeholder 2">
            <a:extLst>
              <a:ext uri="{FF2B5EF4-FFF2-40B4-BE49-F238E27FC236}">
                <a16:creationId xmlns:a16="http://schemas.microsoft.com/office/drawing/2014/main" id="{793158B6-1C2A-4A68-8CA7-1B1BE5ADBD0C}"/>
              </a:ext>
            </a:extLst>
          </p:cNvPr>
          <p:cNvSpPr>
            <a:spLocks noGrp="1"/>
          </p:cNvSpPr>
          <p:nvPr>
            <p:ph idx="1"/>
          </p:nvPr>
        </p:nvSpPr>
        <p:spPr>
          <a:xfrm>
            <a:off x="457200" y="1600200"/>
            <a:ext cx="8229600" cy="5105400"/>
          </a:xfrm>
        </p:spPr>
        <p:txBody>
          <a:bodyPr>
            <a:normAutofit lnSpcReduction="10000"/>
          </a:bodyPr>
          <a:lstStyle/>
          <a:p>
            <a:r>
              <a:rPr lang="en-US" dirty="0">
                <a:solidFill>
                  <a:srgbClr val="FFFF00"/>
                </a:solidFill>
              </a:rPr>
              <a:t>You should now be able to identify where a filter goes and if it is installed correctly.</a:t>
            </a:r>
          </a:p>
          <a:p>
            <a:r>
              <a:rPr lang="en-US" dirty="0">
                <a:solidFill>
                  <a:srgbClr val="FFFF00"/>
                </a:solidFill>
              </a:rPr>
              <a:t>You should now be able to explain why filter efficiency may not equate to system efficiency. </a:t>
            </a:r>
          </a:p>
          <a:p>
            <a:r>
              <a:rPr lang="en-US" dirty="0">
                <a:solidFill>
                  <a:srgbClr val="FFFF00"/>
                </a:solidFill>
              </a:rPr>
              <a:t>You should now be able to identify the proper type of stapler and staples for Duct Board Construction.</a:t>
            </a:r>
          </a:p>
          <a:p>
            <a:r>
              <a:rPr lang="en-US" dirty="0">
                <a:solidFill>
                  <a:srgbClr val="FFFF00"/>
                </a:solidFill>
              </a:rPr>
              <a:t>You should now be able to explain why the </a:t>
            </a:r>
            <a:r>
              <a:rPr lang="en-US">
                <a:solidFill>
                  <a:srgbClr val="FFFF00"/>
                </a:solidFill>
              </a:rPr>
              <a:t>type of duct </a:t>
            </a:r>
            <a:r>
              <a:rPr lang="en-US" dirty="0">
                <a:solidFill>
                  <a:srgbClr val="FFFF00"/>
                </a:solidFill>
              </a:rPr>
              <a:t>tape matters when it comes to duct sealing. </a:t>
            </a:r>
          </a:p>
        </p:txBody>
      </p:sp>
    </p:spTree>
    <p:custDataLst>
      <p:tags r:id="rId1"/>
    </p:custDataLst>
    <p:extLst>
      <p:ext uri="{BB962C8B-B14F-4D97-AF65-F5344CB8AC3E}">
        <p14:creationId xmlns:p14="http://schemas.microsoft.com/office/powerpoint/2010/main" val="35018440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1FB9B3-622E-46AE-A0F4-E3DCF0435DD8}"/>
              </a:ext>
            </a:extLst>
          </p:cNvPr>
          <p:cNvSpPr>
            <a:spLocks noGrp="1"/>
          </p:cNvSpPr>
          <p:nvPr>
            <p:ph type="title"/>
          </p:nvPr>
        </p:nvSpPr>
        <p:spPr/>
        <p:txBody>
          <a:bodyPr/>
          <a:lstStyle/>
          <a:p>
            <a:r>
              <a:rPr lang="en-US" dirty="0"/>
              <a:t>System Installation Basics</a:t>
            </a:r>
          </a:p>
        </p:txBody>
      </p:sp>
      <p:sp>
        <p:nvSpPr>
          <p:cNvPr id="3" name="Content Placeholder 2">
            <a:extLst>
              <a:ext uri="{FF2B5EF4-FFF2-40B4-BE49-F238E27FC236}">
                <a16:creationId xmlns:a16="http://schemas.microsoft.com/office/drawing/2014/main" id="{804E76B3-B795-4C24-AEAF-28A88A74337B}"/>
              </a:ext>
            </a:extLst>
          </p:cNvPr>
          <p:cNvSpPr>
            <a:spLocks noGrp="1"/>
          </p:cNvSpPr>
          <p:nvPr>
            <p:ph idx="1"/>
          </p:nvPr>
        </p:nvSpPr>
        <p:spPr>
          <a:xfrm>
            <a:off x="152400" y="1257300"/>
            <a:ext cx="8839200" cy="5105400"/>
          </a:xfrm>
        </p:spPr>
        <p:txBody>
          <a:bodyPr>
            <a:normAutofit/>
          </a:bodyPr>
          <a:lstStyle/>
          <a:p>
            <a:pPr marL="0" indent="0">
              <a:buNone/>
            </a:pPr>
            <a:r>
              <a:rPr lang="en-US" dirty="0">
                <a:solidFill>
                  <a:srgbClr val="FFFF00"/>
                </a:solidFill>
              </a:rPr>
              <a:t>Believe this, you want to become a valuable and an indispensable member of the HVAC team as soon as possible. As an entry level technician one way to become valuable to an employer is to master system installations. </a:t>
            </a:r>
          </a:p>
          <a:p>
            <a:pPr marL="0" indent="0">
              <a:buNone/>
            </a:pPr>
            <a:endParaRPr lang="en-US" dirty="0">
              <a:solidFill>
                <a:srgbClr val="FFFF00"/>
              </a:solidFill>
            </a:endParaRPr>
          </a:p>
          <a:p>
            <a:pPr marL="0" indent="0">
              <a:buNone/>
            </a:pPr>
            <a:r>
              <a:rPr lang="en-US" dirty="0">
                <a:solidFill>
                  <a:srgbClr val="FFFF00"/>
                </a:solidFill>
              </a:rPr>
              <a:t>Duct Design Basics: </a:t>
            </a:r>
          </a:p>
        </p:txBody>
      </p:sp>
      <p:pic>
        <p:nvPicPr>
          <p:cNvPr id="4" name="Picture 3">
            <a:extLst>
              <a:ext uri="{FF2B5EF4-FFF2-40B4-BE49-F238E27FC236}">
                <a16:creationId xmlns:a16="http://schemas.microsoft.com/office/drawing/2014/main" id="{F923273C-7B72-4778-A64B-3F58B6D7006B}"/>
              </a:ext>
            </a:extLst>
          </p:cNvPr>
          <p:cNvPicPr>
            <a:picLocks noChangeAspect="1"/>
          </p:cNvPicPr>
          <p:nvPr/>
        </p:nvPicPr>
        <p:blipFill>
          <a:blip r:embed="rId3"/>
          <a:stretch>
            <a:fillRect/>
          </a:stretch>
        </p:blipFill>
        <p:spPr>
          <a:xfrm>
            <a:off x="3799228" y="3402840"/>
            <a:ext cx="2667000" cy="3451412"/>
          </a:xfrm>
          <a:prstGeom prst="rect">
            <a:avLst/>
          </a:prstGeom>
        </p:spPr>
      </p:pic>
      <p:pic>
        <p:nvPicPr>
          <p:cNvPr id="5" name="Picture 4">
            <a:extLst>
              <a:ext uri="{FF2B5EF4-FFF2-40B4-BE49-F238E27FC236}">
                <a16:creationId xmlns:a16="http://schemas.microsoft.com/office/drawing/2014/main" id="{13EC23B6-F8A1-4842-A1E4-312918FC860D}"/>
              </a:ext>
            </a:extLst>
          </p:cNvPr>
          <p:cNvPicPr>
            <a:picLocks noChangeAspect="1"/>
          </p:cNvPicPr>
          <p:nvPr/>
        </p:nvPicPr>
        <p:blipFill>
          <a:blip r:embed="rId4"/>
          <a:stretch>
            <a:fillRect/>
          </a:stretch>
        </p:blipFill>
        <p:spPr>
          <a:xfrm>
            <a:off x="6466228" y="3402841"/>
            <a:ext cx="2667000" cy="3451411"/>
          </a:xfrm>
          <a:prstGeom prst="rect">
            <a:avLst/>
          </a:prstGeom>
        </p:spPr>
      </p:pic>
    </p:spTree>
    <p:custDataLst>
      <p:tags r:id="rId1"/>
    </p:custDataLst>
    <p:extLst>
      <p:ext uri="{BB962C8B-B14F-4D97-AF65-F5344CB8AC3E}">
        <p14:creationId xmlns:p14="http://schemas.microsoft.com/office/powerpoint/2010/main" val="18380422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1FB9B3-622E-46AE-A0F4-E3DCF0435DD8}"/>
              </a:ext>
            </a:extLst>
          </p:cNvPr>
          <p:cNvSpPr>
            <a:spLocks noGrp="1"/>
          </p:cNvSpPr>
          <p:nvPr>
            <p:ph type="title"/>
          </p:nvPr>
        </p:nvSpPr>
        <p:spPr/>
        <p:txBody>
          <a:bodyPr/>
          <a:lstStyle/>
          <a:p>
            <a:r>
              <a:rPr lang="en-US" dirty="0"/>
              <a:t>System Installation Basics</a:t>
            </a:r>
          </a:p>
        </p:txBody>
      </p:sp>
      <p:sp>
        <p:nvSpPr>
          <p:cNvPr id="3" name="Content Placeholder 2">
            <a:extLst>
              <a:ext uri="{FF2B5EF4-FFF2-40B4-BE49-F238E27FC236}">
                <a16:creationId xmlns:a16="http://schemas.microsoft.com/office/drawing/2014/main" id="{804E76B3-B795-4C24-AEAF-28A88A74337B}"/>
              </a:ext>
            </a:extLst>
          </p:cNvPr>
          <p:cNvSpPr>
            <a:spLocks noGrp="1"/>
          </p:cNvSpPr>
          <p:nvPr>
            <p:ph idx="1"/>
          </p:nvPr>
        </p:nvSpPr>
        <p:spPr>
          <a:xfrm>
            <a:off x="152400" y="1257300"/>
            <a:ext cx="8839200" cy="5596952"/>
          </a:xfrm>
        </p:spPr>
        <p:txBody>
          <a:bodyPr>
            <a:normAutofit/>
          </a:bodyPr>
          <a:lstStyle/>
          <a:p>
            <a:pPr marL="0" indent="0">
              <a:buNone/>
            </a:pPr>
            <a:r>
              <a:rPr lang="en-US" dirty="0">
                <a:solidFill>
                  <a:srgbClr val="FFFF00"/>
                </a:solidFill>
              </a:rPr>
              <a:t>Believe this, you want to become a valuable and an indispensable member of the HVAC team as soon as possible. As an entry level technician one way to become valuable to an employer is to master system installations. </a:t>
            </a:r>
          </a:p>
          <a:p>
            <a:pPr marL="0" indent="0">
              <a:buNone/>
            </a:pPr>
            <a:endParaRPr lang="en-US" dirty="0">
              <a:solidFill>
                <a:srgbClr val="FFFF00"/>
              </a:solidFill>
            </a:endParaRPr>
          </a:p>
          <a:p>
            <a:pPr marL="0" indent="0">
              <a:buNone/>
            </a:pPr>
            <a:r>
              <a:rPr lang="en-US" i="1" dirty="0">
                <a:solidFill>
                  <a:srgbClr val="FFFF00"/>
                </a:solidFill>
              </a:rPr>
              <a:t>Duct Design Basics</a:t>
            </a:r>
          </a:p>
          <a:p>
            <a:pPr marL="0" indent="0">
              <a:buNone/>
            </a:pPr>
            <a:r>
              <a:rPr lang="en-US" dirty="0">
                <a:solidFill>
                  <a:srgbClr val="FFFF00"/>
                </a:solidFill>
              </a:rPr>
              <a:t>And</a:t>
            </a:r>
          </a:p>
          <a:p>
            <a:pPr marL="0" indent="0">
              <a:buNone/>
            </a:pPr>
            <a:r>
              <a:rPr lang="en-US" i="1" dirty="0">
                <a:solidFill>
                  <a:srgbClr val="FFFF00"/>
                </a:solidFill>
              </a:rPr>
              <a:t>Duct Diagnostics and</a:t>
            </a:r>
          </a:p>
          <a:p>
            <a:pPr marL="0" indent="0">
              <a:buNone/>
            </a:pPr>
            <a:r>
              <a:rPr lang="en-US" i="1" dirty="0">
                <a:solidFill>
                  <a:srgbClr val="FFFF00"/>
                </a:solidFill>
              </a:rPr>
              <a:t> Repair </a:t>
            </a:r>
          </a:p>
        </p:txBody>
      </p:sp>
      <p:pic>
        <p:nvPicPr>
          <p:cNvPr id="4" name="Picture 3">
            <a:extLst>
              <a:ext uri="{FF2B5EF4-FFF2-40B4-BE49-F238E27FC236}">
                <a16:creationId xmlns:a16="http://schemas.microsoft.com/office/drawing/2014/main" id="{F923273C-7B72-4778-A64B-3F58B6D7006B}"/>
              </a:ext>
            </a:extLst>
          </p:cNvPr>
          <p:cNvPicPr>
            <a:picLocks noChangeAspect="1"/>
          </p:cNvPicPr>
          <p:nvPr/>
        </p:nvPicPr>
        <p:blipFill>
          <a:blip r:embed="rId3"/>
          <a:stretch>
            <a:fillRect/>
          </a:stretch>
        </p:blipFill>
        <p:spPr>
          <a:xfrm>
            <a:off x="3799228" y="3402840"/>
            <a:ext cx="2667000" cy="3451412"/>
          </a:xfrm>
          <a:prstGeom prst="rect">
            <a:avLst/>
          </a:prstGeom>
        </p:spPr>
      </p:pic>
      <p:pic>
        <p:nvPicPr>
          <p:cNvPr id="5" name="Picture 4">
            <a:extLst>
              <a:ext uri="{FF2B5EF4-FFF2-40B4-BE49-F238E27FC236}">
                <a16:creationId xmlns:a16="http://schemas.microsoft.com/office/drawing/2014/main" id="{13EC23B6-F8A1-4842-A1E4-312918FC860D}"/>
              </a:ext>
            </a:extLst>
          </p:cNvPr>
          <p:cNvPicPr>
            <a:picLocks noChangeAspect="1"/>
          </p:cNvPicPr>
          <p:nvPr/>
        </p:nvPicPr>
        <p:blipFill>
          <a:blip r:embed="rId4"/>
          <a:stretch>
            <a:fillRect/>
          </a:stretch>
        </p:blipFill>
        <p:spPr>
          <a:xfrm>
            <a:off x="6466228" y="3402841"/>
            <a:ext cx="2667000" cy="3451411"/>
          </a:xfrm>
          <a:prstGeom prst="rect">
            <a:avLst/>
          </a:prstGeom>
        </p:spPr>
      </p:pic>
    </p:spTree>
    <p:custDataLst>
      <p:tags r:id="rId1"/>
    </p:custDataLst>
    <p:extLst>
      <p:ext uri="{BB962C8B-B14F-4D97-AF65-F5344CB8AC3E}">
        <p14:creationId xmlns:p14="http://schemas.microsoft.com/office/powerpoint/2010/main" val="4217143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1CC67-DEA5-46EA-B002-924B9EF30F52}"/>
              </a:ext>
            </a:extLst>
          </p:cNvPr>
          <p:cNvSpPr>
            <a:spLocks noGrp="1"/>
          </p:cNvSpPr>
          <p:nvPr>
            <p:ph type="title"/>
          </p:nvPr>
        </p:nvSpPr>
        <p:spPr/>
        <p:txBody>
          <a:bodyPr/>
          <a:lstStyle/>
          <a:p>
            <a:r>
              <a:rPr lang="en-US" dirty="0"/>
              <a:t>HVAC Condenser Pad</a:t>
            </a:r>
          </a:p>
        </p:txBody>
      </p:sp>
      <p:pic>
        <p:nvPicPr>
          <p:cNvPr id="4" name="Picture 3">
            <a:extLst>
              <a:ext uri="{FF2B5EF4-FFF2-40B4-BE49-F238E27FC236}">
                <a16:creationId xmlns:a16="http://schemas.microsoft.com/office/drawing/2014/main" id="{08144FB3-CE34-49EE-BEBB-039BC018A41D}"/>
              </a:ext>
            </a:extLst>
          </p:cNvPr>
          <p:cNvPicPr/>
          <p:nvPr/>
        </p:nvPicPr>
        <p:blipFill>
          <a:blip r:embed="rId3"/>
          <a:stretch>
            <a:fillRect/>
          </a:stretch>
        </p:blipFill>
        <p:spPr>
          <a:xfrm>
            <a:off x="1828800" y="2057400"/>
            <a:ext cx="5680710" cy="3886200"/>
          </a:xfrm>
          <a:prstGeom prst="rect">
            <a:avLst/>
          </a:prstGeom>
        </p:spPr>
      </p:pic>
    </p:spTree>
    <p:custDataLst>
      <p:tags r:id="rId1"/>
    </p:custDataLst>
    <p:extLst>
      <p:ext uri="{BB962C8B-B14F-4D97-AF65-F5344CB8AC3E}">
        <p14:creationId xmlns:p14="http://schemas.microsoft.com/office/powerpoint/2010/main" val="11905137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1CC67-DEA5-46EA-B002-924B9EF30F52}"/>
              </a:ext>
            </a:extLst>
          </p:cNvPr>
          <p:cNvSpPr>
            <a:spLocks noGrp="1"/>
          </p:cNvSpPr>
          <p:nvPr>
            <p:ph type="title"/>
          </p:nvPr>
        </p:nvSpPr>
        <p:spPr/>
        <p:txBody>
          <a:bodyPr/>
          <a:lstStyle/>
          <a:p>
            <a:r>
              <a:rPr lang="en-US" dirty="0"/>
              <a:t>Hand Truck &amp; Box Knife</a:t>
            </a:r>
          </a:p>
        </p:txBody>
      </p:sp>
      <p:pic>
        <p:nvPicPr>
          <p:cNvPr id="5" name="Picture 4">
            <a:extLst>
              <a:ext uri="{FF2B5EF4-FFF2-40B4-BE49-F238E27FC236}">
                <a16:creationId xmlns:a16="http://schemas.microsoft.com/office/drawing/2014/main" id="{9440CC44-F128-490A-8B48-365DEF143F06}"/>
              </a:ext>
            </a:extLst>
          </p:cNvPr>
          <p:cNvPicPr/>
          <p:nvPr/>
        </p:nvPicPr>
        <p:blipFill>
          <a:blip r:embed="rId3"/>
          <a:stretch>
            <a:fillRect/>
          </a:stretch>
        </p:blipFill>
        <p:spPr>
          <a:xfrm>
            <a:off x="717480" y="1716836"/>
            <a:ext cx="3733800" cy="4830762"/>
          </a:xfrm>
          <a:prstGeom prst="rect">
            <a:avLst/>
          </a:prstGeom>
        </p:spPr>
      </p:pic>
      <p:pic>
        <p:nvPicPr>
          <p:cNvPr id="6" name="Picture 5">
            <a:extLst>
              <a:ext uri="{FF2B5EF4-FFF2-40B4-BE49-F238E27FC236}">
                <a16:creationId xmlns:a16="http://schemas.microsoft.com/office/drawing/2014/main" id="{5C94B180-F2A3-40E2-9659-678A145F8A27}"/>
              </a:ext>
            </a:extLst>
          </p:cNvPr>
          <p:cNvPicPr/>
          <p:nvPr/>
        </p:nvPicPr>
        <p:blipFill>
          <a:blip r:embed="rId4"/>
          <a:stretch>
            <a:fillRect/>
          </a:stretch>
        </p:blipFill>
        <p:spPr>
          <a:xfrm rot="19125114">
            <a:off x="4604652" y="3252188"/>
            <a:ext cx="3524521" cy="963222"/>
          </a:xfrm>
          <a:prstGeom prst="rect">
            <a:avLst/>
          </a:prstGeom>
        </p:spPr>
      </p:pic>
    </p:spTree>
    <p:custDataLst>
      <p:tags r:id="rId1"/>
    </p:custDataLst>
    <p:extLst>
      <p:ext uri="{BB962C8B-B14F-4D97-AF65-F5344CB8AC3E}">
        <p14:creationId xmlns:p14="http://schemas.microsoft.com/office/powerpoint/2010/main" val="3709677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1CC67-DEA5-46EA-B002-924B9EF30F52}"/>
              </a:ext>
            </a:extLst>
          </p:cNvPr>
          <p:cNvSpPr>
            <a:spLocks noGrp="1"/>
          </p:cNvSpPr>
          <p:nvPr>
            <p:ph type="title"/>
          </p:nvPr>
        </p:nvSpPr>
        <p:spPr/>
        <p:txBody>
          <a:bodyPr/>
          <a:lstStyle/>
          <a:p>
            <a:r>
              <a:rPr lang="en-US" dirty="0"/>
              <a:t>Wiring Safety Hazards</a:t>
            </a:r>
          </a:p>
        </p:txBody>
      </p:sp>
      <p:pic>
        <p:nvPicPr>
          <p:cNvPr id="7" name="Content Placeholder 3">
            <a:extLst>
              <a:ext uri="{FF2B5EF4-FFF2-40B4-BE49-F238E27FC236}">
                <a16:creationId xmlns:a16="http://schemas.microsoft.com/office/drawing/2014/main" id="{C903943F-4270-4053-A4C9-B41091DB292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914400" y="2057400"/>
            <a:ext cx="3962400" cy="3733801"/>
          </a:xfrm>
          <a:prstGeom prst="rect">
            <a:avLst/>
          </a:prstGeom>
          <a:noFill/>
          <a:ln>
            <a:noFill/>
          </a:ln>
        </p:spPr>
      </p:pic>
      <p:pic>
        <p:nvPicPr>
          <p:cNvPr id="8" name="Picture 7">
            <a:extLst>
              <a:ext uri="{FF2B5EF4-FFF2-40B4-BE49-F238E27FC236}">
                <a16:creationId xmlns:a16="http://schemas.microsoft.com/office/drawing/2014/main" id="{A0FC7687-09DC-42F0-A92A-5882643E03B7}"/>
              </a:ext>
            </a:extLst>
          </p:cNvPr>
          <p:cNvPicPr/>
          <p:nvPr/>
        </p:nvPicPr>
        <p:blipFill rotWithShape="1">
          <a:blip r:embed="rId4" cstate="print">
            <a:extLst>
              <a:ext uri="{28A0092B-C50C-407E-A947-70E740481C1C}">
                <a14:useLocalDpi xmlns:a14="http://schemas.microsoft.com/office/drawing/2010/main" val="0"/>
              </a:ext>
            </a:extLst>
          </a:blip>
          <a:srcRect l="62821" t="41667" r="20833" b="32265"/>
          <a:stretch/>
        </p:blipFill>
        <p:spPr bwMode="auto">
          <a:xfrm>
            <a:off x="5257800" y="2057399"/>
            <a:ext cx="3276600" cy="3733801"/>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5051948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1CC67-DEA5-46EA-B002-924B9EF30F52}"/>
              </a:ext>
            </a:extLst>
          </p:cNvPr>
          <p:cNvSpPr>
            <a:spLocks noGrp="1"/>
          </p:cNvSpPr>
          <p:nvPr>
            <p:ph type="title"/>
          </p:nvPr>
        </p:nvSpPr>
        <p:spPr/>
        <p:txBody>
          <a:bodyPr/>
          <a:lstStyle/>
          <a:p>
            <a:r>
              <a:rPr lang="en-US" dirty="0"/>
              <a:t>Metal Duct Fabrication </a:t>
            </a:r>
          </a:p>
        </p:txBody>
      </p:sp>
      <p:pic>
        <p:nvPicPr>
          <p:cNvPr id="5" name="Picture 4">
            <a:extLst>
              <a:ext uri="{FF2B5EF4-FFF2-40B4-BE49-F238E27FC236}">
                <a16:creationId xmlns:a16="http://schemas.microsoft.com/office/drawing/2014/main" id="{F375AF5B-ED71-4545-82C1-26710D052751}"/>
              </a:ext>
            </a:extLst>
          </p:cNvPr>
          <p:cNvPicPr/>
          <p:nvPr/>
        </p:nvPicPr>
        <p:blipFill>
          <a:blip r:embed="rId3">
            <a:extLst>
              <a:ext uri="{28A0092B-C50C-407E-A947-70E740481C1C}">
                <a14:useLocalDpi xmlns:a14="http://schemas.microsoft.com/office/drawing/2010/main" val="0"/>
              </a:ext>
            </a:extLst>
          </a:blip>
          <a:srcRect l="4007" t="8832" r="3526" b="26781"/>
          <a:stretch>
            <a:fillRect/>
          </a:stretch>
        </p:blipFill>
        <p:spPr bwMode="auto">
          <a:xfrm>
            <a:off x="203771" y="2057400"/>
            <a:ext cx="8382000" cy="3581400"/>
          </a:xfrm>
          <a:prstGeom prst="rect">
            <a:avLst/>
          </a:prstGeom>
          <a:noFill/>
          <a:ln>
            <a:noFill/>
          </a:ln>
        </p:spPr>
      </p:pic>
    </p:spTree>
    <p:custDataLst>
      <p:tags r:id="rId1"/>
    </p:custDataLst>
    <p:extLst>
      <p:ext uri="{BB962C8B-B14F-4D97-AF65-F5344CB8AC3E}">
        <p14:creationId xmlns:p14="http://schemas.microsoft.com/office/powerpoint/2010/main" val="3904287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1CC67-DEA5-46EA-B002-924B9EF30F52}"/>
              </a:ext>
            </a:extLst>
          </p:cNvPr>
          <p:cNvSpPr>
            <a:spLocks noGrp="1"/>
          </p:cNvSpPr>
          <p:nvPr>
            <p:ph type="title"/>
          </p:nvPr>
        </p:nvSpPr>
        <p:spPr/>
        <p:txBody>
          <a:bodyPr/>
          <a:lstStyle/>
          <a:p>
            <a:r>
              <a:rPr lang="en-US" dirty="0"/>
              <a:t>Duct Tape</a:t>
            </a:r>
          </a:p>
        </p:txBody>
      </p:sp>
      <p:pic>
        <p:nvPicPr>
          <p:cNvPr id="4" name="Picture 3">
            <a:extLst>
              <a:ext uri="{FF2B5EF4-FFF2-40B4-BE49-F238E27FC236}">
                <a16:creationId xmlns:a16="http://schemas.microsoft.com/office/drawing/2014/main" id="{240CB9BD-AD34-4CAC-8269-32E35070289F}"/>
              </a:ext>
            </a:extLst>
          </p:cNvPr>
          <p:cNvPicPr/>
          <p:nvPr/>
        </p:nvPicPr>
        <p:blipFill rotWithShape="1">
          <a:blip r:embed="rId3">
            <a:extLst>
              <a:ext uri="{28A0092B-C50C-407E-A947-70E740481C1C}">
                <a14:useLocalDpi xmlns:a14="http://schemas.microsoft.com/office/drawing/2010/main" val="0"/>
              </a:ext>
            </a:extLst>
          </a:blip>
          <a:srcRect l="2563" t="1997" r="7351" b="8188"/>
          <a:stretch/>
        </p:blipFill>
        <p:spPr bwMode="auto">
          <a:xfrm>
            <a:off x="685800" y="1981200"/>
            <a:ext cx="7543800" cy="4191000"/>
          </a:xfrm>
          <a:prstGeom prst="rect">
            <a:avLst/>
          </a:prstGeom>
          <a:noFill/>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9822608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1CC67-DEA5-46EA-B002-924B9EF30F52}"/>
              </a:ext>
            </a:extLst>
          </p:cNvPr>
          <p:cNvSpPr>
            <a:spLocks noGrp="1"/>
          </p:cNvSpPr>
          <p:nvPr>
            <p:ph type="title"/>
          </p:nvPr>
        </p:nvSpPr>
        <p:spPr/>
        <p:txBody>
          <a:bodyPr/>
          <a:lstStyle/>
          <a:p>
            <a:r>
              <a:rPr lang="en-US" dirty="0"/>
              <a:t>Duct Sealing</a:t>
            </a:r>
          </a:p>
        </p:txBody>
      </p:sp>
      <p:pic>
        <p:nvPicPr>
          <p:cNvPr id="5" name="Picture 4">
            <a:extLst>
              <a:ext uri="{FF2B5EF4-FFF2-40B4-BE49-F238E27FC236}">
                <a16:creationId xmlns:a16="http://schemas.microsoft.com/office/drawing/2014/main" id="{42E781DB-BA3F-434E-BDF2-47F632EACC58}"/>
              </a:ext>
            </a:extLst>
          </p:cNvPr>
          <p:cNvPicPr/>
          <p:nvPr/>
        </p:nvPicPr>
        <p:blipFill>
          <a:blip r:embed="rId3" cstate="print">
            <a:extLst>
              <a:ext uri="{28A0092B-C50C-407E-A947-70E740481C1C}">
                <a14:useLocalDpi xmlns:a14="http://schemas.microsoft.com/office/drawing/2010/main" val="0"/>
              </a:ext>
            </a:extLst>
          </a:blip>
          <a:srcRect l="22437" t="2370" r="11043" b="26149"/>
          <a:stretch>
            <a:fillRect/>
          </a:stretch>
        </p:blipFill>
        <p:spPr bwMode="auto">
          <a:xfrm>
            <a:off x="1714500" y="1524000"/>
            <a:ext cx="5715000" cy="4876800"/>
          </a:xfrm>
          <a:prstGeom prst="rect">
            <a:avLst/>
          </a:prstGeom>
          <a:noFill/>
          <a:ln>
            <a:noFill/>
          </a:ln>
        </p:spPr>
      </p:pic>
      <p:sp>
        <p:nvSpPr>
          <p:cNvPr id="3" name="Oval 2">
            <a:extLst>
              <a:ext uri="{FF2B5EF4-FFF2-40B4-BE49-F238E27FC236}">
                <a16:creationId xmlns:a16="http://schemas.microsoft.com/office/drawing/2014/main" id="{5E126212-69FE-4EDE-A5E2-7F85204B9F9A}"/>
              </a:ext>
            </a:extLst>
          </p:cNvPr>
          <p:cNvSpPr/>
          <p:nvPr/>
        </p:nvSpPr>
        <p:spPr>
          <a:xfrm>
            <a:off x="4114800" y="2438400"/>
            <a:ext cx="2171700" cy="22860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204D2B53-AE0C-4644-96BD-1E57F45E259A}"/>
              </a:ext>
            </a:extLst>
          </p:cNvPr>
          <p:cNvSpPr/>
          <p:nvPr/>
        </p:nvSpPr>
        <p:spPr>
          <a:xfrm>
            <a:off x="2590800" y="4513781"/>
            <a:ext cx="2171700" cy="2092503"/>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37627304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LOGO" val="ComfortU_Logo.jpg"/>
  <p:tag name="ARTICULATE_PRESENTER" val="Donald Prather"/>
  <p:tag name="ARTICULATE_PRESENTER_GUID" val="0067420A16B5"/>
  <p:tag name="ARTICULATE_LMS" val="0"/>
  <p:tag name="ARTICULATE_TEMPLATE" val="Corporate Communications"/>
  <p:tag name="ARTICULATE_TEMPLATE_GUID" val="1a000000-6000-0000-b000-000000000001"/>
  <p:tag name="PRESENTER_PREVIEW_MODE" val="0"/>
  <p:tag name="PRESENTER_PREVIEW_START" val="1"/>
  <p:tag name="PLAYERLOGOHEIGHT" val="162"/>
  <p:tag name="PLAYERLOGOWIDTH" val="351"/>
  <p:tag name="LAUNCHINNEWWINDOW" val="0"/>
  <p:tag name="LASTPUBLISHED" val="C:\Users\Craig\Documents\My Articulate Projects\2.1 Why Balance a House\player.html"/>
  <p:tag name="ARTICULATE_META_COURSE_VERSION" val="1.0"/>
  <p:tag name="ARTICULATE_META_COURSE_VERSION_SET" val="True"/>
  <p:tag name="ARTICULATE_REFERENCE_ID" val="0b2ae246-c608-48c8-b00f-180ba22f995d"/>
  <p:tag name="TAG_BACKING_FORM_KEY" val="197756-c:\users\don\desktop\608 2018\section 1 608 introduction .pptx"/>
  <p:tag name="ARTICULATE_PRESENTER_VERSION" val="7"/>
  <p:tag name="ARTICULATE_USED_PAGE_ORIENTATION" val="1"/>
  <p:tag name="ARTICULATE_USED_PAGE_SIZE" val="1"/>
  <p:tag name="ARTICULATE_REFERENCE_COUNT" val="0"/>
  <p:tag name="ARTICULATE_PLAYER_GLOSSARY_XML" val="&lt;?xml version=&quot;1.0&quot; encoding=&quot;utf-16&quot;?&gt;&lt;glossary xmlns:xsi=&quot;http://www.w3.org/2001/XMLSchema-instance&quot; xmlns:xsd=&quot;http://www.w3.org/2001/XMLSchema&quot;&gt;&lt;terms /&gt;&lt;/glossary&gt;"/>
  <p:tag name="ARTICULATE_META_DESCRIPTION" val="Introduction to EPA 608 Test Course"/>
  <p:tag name="ARTICULATE_META_COURSE_ID" val="2_1_Why_Balance_a_House"/>
  <p:tag name="ARTICULATE_META_NAME_SET" val="True"/>
  <p:tag name="ARTICULATE_SLIDE_COUNT" val="1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NAV" val="1"/>
  <p:tag name="ARTICULATE_SLIDE_GUID" val="6aac7893-bf6d-4d34-9e8a-5d85bbcdb0ad"/>
  <p:tag name="ANNOTATION_COUNT" val="0"/>
  <p:tag name="AUDIO_ID" val="316"/>
  <p:tag name="ARTICULATE_AUDIO_RECORDED" val="1"/>
  <p:tag name="ELAPSEDTIME" val="8.5"/>
  <p:tag name="ARTICULATE_USED_LAYOUT" val="1"/>
  <p:tag name="ARTICULATE_NAV_LEVEL" val="1"/>
  <p:tag name="ARTICULATE_SLIDE_PRESENTER_GUID" val="ac88c683-3488-4a09-8d0d-7ca6e5a2ca1a"/>
  <p:tag name="ARTICULATE_SLIDE_PAUSE" val="0"/>
  <p:tag name="ARTICULATE_LOCK_SLIDE" val="0"/>
  <p:tag name="ARTICULATE_HIDE_SLIDE" val="0"/>
  <p:tag name="ARTICULATE_PLAYER_CONTROL_PREVIOUS" val="True"/>
  <p:tag name="ARTICULATE_PLAYER_CONTROL_NEXT" val="True"/>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raig\AppData\Local\Temp\articulate\presenter\imgtemp\tODGD1uj_files\slide0001_image001.png"/>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FB28C60A0AAC744A39BD09724F90806" ma:contentTypeVersion="12" ma:contentTypeDescription="Create a new document." ma:contentTypeScope="" ma:versionID="72348bdaa130c70725f091d73d89bbf3">
  <xsd:schema xmlns:xsd="http://www.w3.org/2001/XMLSchema" xmlns:xs="http://www.w3.org/2001/XMLSchema" xmlns:p="http://schemas.microsoft.com/office/2006/metadata/properties" xmlns:ns2="e407539f-4a2c-448e-ae4a-4137066021f3" xmlns:ns3="c1421d90-3cd2-4bd2-a4a6-d5d6a3f754b7" targetNamespace="http://schemas.microsoft.com/office/2006/metadata/properties" ma:root="true" ma:fieldsID="a6fff5ec915745db903b9f398fa2ae94" ns2:_="" ns3:_="">
    <xsd:import namespace="e407539f-4a2c-448e-ae4a-4137066021f3"/>
    <xsd:import namespace="c1421d90-3cd2-4bd2-a4a6-d5d6a3f754b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07539f-4a2c-448e-ae4a-4137066021f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1421d90-3cd2-4bd2-a4a6-d5d6a3f754b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BD87779-2BA1-4644-859E-854E7D7A5760}"/>
</file>

<file path=customXml/itemProps2.xml><?xml version="1.0" encoding="utf-8"?>
<ds:datastoreItem xmlns:ds="http://schemas.openxmlformats.org/officeDocument/2006/customXml" ds:itemID="{128A3B78-756E-490D-B5BA-EDA62D48FE11}"/>
</file>

<file path=customXml/itemProps3.xml><?xml version="1.0" encoding="utf-8"?>
<ds:datastoreItem xmlns:ds="http://schemas.openxmlformats.org/officeDocument/2006/customXml" ds:itemID="{F5C2C81A-149E-4FFB-A8F9-A1F6017215C4}"/>
</file>

<file path=docProps/app.xml><?xml version="1.0" encoding="utf-8"?>
<Properties xmlns="http://schemas.openxmlformats.org/officeDocument/2006/extended-properties" xmlns:vt="http://schemas.openxmlformats.org/officeDocument/2006/docPropsVTypes">
  <Template/>
  <TotalTime>5634</TotalTime>
  <Words>554</Words>
  <Application>Microsoft Office PowerPoint</Application>
  <PresentationFormat>On-screen Show (4:3)</PresentationFormat>
  <Paragraphs>71</Paragraphs>
  <Slides>19</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Times New Roman</vt:lpstr>
      <vt:lpstr>Office Theme</vt:lpstr>
      <vt:lpstr> Technician’s First Guide and Workbook Section 13: System Installation Basics (1)  </vt:lpstr>
      <vt:lpstr>System Installation Basics</vt:lpstr>
      <vt:lpstr>System Installation Basics</vt:lpstr>
      <vt:lpstr>HVAC Condenser Pad</vt:lpstr>
      <vt:lpstr>Hand Truck &amp; Box Knife</vt:lpstr>
      <vt:lpstr>Wiring Safety Hazards</vt:lpstr>
      <vt:lpstr>Metal Duct Fabrication </vt:lpstr>
      <vt:lpstr>Duct Tape</vt:lpstr>
      <vt:lpstr>Duct Sealing</vt:lpstr>
      <vt:lpstr>Fiberglass Duct Board Stapler</vt:lpstr>
      <vt:lpstr>Sealing Duct Board</vt:lpstr>
      <vt:lpstr>Installing Filters</vt:lpstr>
      <vt:lpstr>Installing Filters</vt:lpstr>
      <vt:lpstr>Installing Filters</vt:lpstr>
      <vt:lpstr>Installing Filters</vt:lpstr>
      <vt:lpstr>Appendix B: Filtration Primer</vt:lpstr>
      <vt:lpstr>Micron Sizes of Particulate</vt:lpstr>
      <vt:lpstr>Filter Application Guideline</vt:lpstr>
      <vt:lpstr>Lessons Learned</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dc:creator>
  <cp:lastModifiedBy>Donald Prather</cp:lastModifiedBy>
  <cp:revision>690</cp:revision>
  <dcterms:created xsi:type="dcterms:W3CDTF">2013-05-23T13:04:32Z</dcterms:created>
  <dcterms:modified xsi:type="dcterms:W3CDTF">2019-07-11T15:33:54Z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ath">
    <vt:lpwstr>2.1 Why Balance a House  </vt:lpwstr>
  </property>
  <property fmtid="{D5CDD505-2E9C-101B-9397-08002B2CF9AE}" pid="4" name="ArticulateProjectVersion">
    <vt:lpwstr>7</vt:lpwstr>
  </property>
  <property fmtid="{D5CDD505-2E9C-101B-9397-08002B2CF9AE}" pid="5" name="ArticulateGUID">
    <vt:lpwstr>5C559EC6-F788-40A6-B793-041174E7C352</vt:lpwstr>
  </property>
  <property fmtid="{D5CDD505-2E9C-101B-9397-08002B2CF9AE}" pid="6" name="ArticulateProjectFull">
    <vt:lpwstr>C:\Users\Don\Desktop\Technicians First Guide and Workbook\Power Points\Section 14 Tech First .ppta</vt:lpwstr>
  </property>
  <property fmtid="{D5CDD505-2E9C-101B-9397-08002B2CF9AE}" pid="7" name="ContentTypeId">
    <vt:lpwstr>0x0101009FB28C60A0AAC744A39BD09724F90806</vt:lpwstr>
  </property>
</Properties>
</file>