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9"/>
  </p:notesMasterIdLst>
  <p:sldIdLst>
    <p:sldId id="316" r:id="rId2"/>
    <p:sldId id="323" r:id="rId3"/>
    <p:sldId id="345" r:id="rId4"/>
    <p:sldId id="346" r:id="rId5"/>
    <p:sldId id="350" r:id="rId6"/>
    <p:sldId id="348" r:id="rId7"/>
    <p:sldId id="351" r:id="rId8"/>
    <p:sldId id="352" r:id="rId9"/>
    <p:sldId id="353" r:id="rId10"/>
    <p:sldId id="354" r:id="rId11"/>
    <p:sldId id="356" r:id="rId12"/>
    <p:sldId id="357" r:id="rId13"/>
    <p:sldId id="358" r:id="rId14"/>
    <p:sldId id="360" r:id="rId15"/>
    <p:sldId id="361" r:id="rId16"/>
    <p:sldId id="359" r:id="rId17"/>
    <p:sldId id="344" r:id="rId18"/>
  </p:sldIdLst>
  <p:sldSz cx="9144000" cy="6858000" type="screen4x3"/>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545"/>
    <a:srgbClr val="3F3F3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5" autoAdjust="0"/>
    <p:restoredTop sz="94660"/>
  </p:normalViewPr>
  <p:slideViewPr>
    <p:cSldViewPr>
      <p:cViewPr varScale="1">
        <p:scale>
          <a:sx n="90" d="100"/>
          <a:sy n="90" d="100"/>
        </p:scale>
        <p:origin x="90" y="474"/>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7/27/2016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a:t>
            </a:fld>
            <a:endParaRPr lang="en-US"/>
          </a:p>
        </p:txBody>
      </p:sp>
    </p:spTree>
    <p:extLst>
      <p:ext uri="{BB962C8B-B14F-4D97-AF65-F5344CB8AC3E}">
        <p14:creationId xmlns:p14="http://schemas.microsoft.com/office/powerpoint/2010/main" val="2156922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10</a:t>
            </a:fld>
            <a:endParaRPr lang="en-US"/>
          </a:p>
        </p:txBody>
      </p:sp>
    </p:spTree>
    <p:extLst>
      <p:ext uri="{BB962C8B-B14F-4D97-AF65-F5344CB8AC3E}">
        <p14:creationId xmlns:p14="http://schemas.microsoft.com/office/powerpoint/2010/main" val="1430229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11</a:t>
            </a:fld>
            <a:endParaRPr lang="en-US"/>
          </a:p>
        </p:txBody>
      </p:sp>
    </p:spTree>
    <p:extLst>
      <p:ext uri="{BB962C8B-B14F-4D97-AF65-F5344CB8AC3E}">
        <p14:creationId xmlns:p14="http://schemas.microsoft.com/office/powerpoint/2010/main" val="3058762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12</a:t>
            </a:fld>
            <a:endParaRPr lang="en-US"/>
          </a:p>
        </p:txBody>
      </p:sp>
    </p:spTree>
    <p:extLst>
      <p:ext uri="{BB962C8B-B14F-4D97-AF65-F5344CB8AC3E}">
        <p14:creationId xmlns:p14="http://schemas.microsoft.com/office/powerpoint/2010/main" val="3238142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13</a:t>
            </a:fld>
            <a:endParaRPr lang="en-US"/>
          </a:p>
        </p:txBody>
      </p:sp>
    </p:spTree>
    <p:extLst>
      <p:ext uri="{BB962C8B-B14F-4D97-AF65-F5344CB8AC3E}">
        <p14:creationId xmlns:p14="http://schemas.microsoft.com/office/powerpoint/2010/main" val="1091357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14</a:t>
            </a:fld>
            <a:endParaRPr lang="en-US"/>
          </a:p>
        </p:txBody>
      </p:sp>
    </p:spTree>
    <p:extLst>
      <p:ext uri="{BB962C8B-B14F-4D97-AF65-F5344CB8AC3E}">
        <p14:creationId xmlns:p14="http://schemas.microsoft.com/office/powerpoint/2010/main" val="3370786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15</a:t>
            </a:fld>
            <a:endParaRPr lang="en-US"/>
          </a:p>
        </p:txBody>
      </p:sp>
    </p:spTree>
    <p:extLst>
      <p:ext uri="{BB962C8B-B14F-4D97-AF65-F5344CB8AC3E}">
        <p14:creationId xmlns:p14="http://schemas.microsoft.com/office/powerpoint/2010/main" val="1187364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16</a:t>
            </a:fld>
            <a:endParaRPr lang="en-US"/>
          </a:p>
        </p:txBody>
      </p:sp>
    </p:spTree>
    <p:extLst>
      <p:ext uri="{BB962C8B-B14F-4D97-AF65-F5344CB8AC3E}">
        <p14:creationId xmlns:p14="http://schemas.microsoft.com/office/powerpoint/2010/main" val="1753697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17</a:t>
            </a:fld>
            <a:endParaRPr lang="en-US"/>
          </a:p>
        </p:txBody>
      </p:sp>
    </p:spTree>
    <p:extLst>
      <p:ext uri="{BB962C8B-B14F-4D97-AF65-F5344CB8AC3E}">
        <p14:creationId xmlns:p14="http://schemas.microsoft.com/office/powerpoint/2010/main" val="4187054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2</a:t>
            </a:fld>
            <a:endParaRPr lang="en-US"/>
          </a:p>
        </p:txBody>
      </p:sp>
    </p:spTree>
    <p:extLst>
      <p:ext uri="{BB962C8B-B14F-4D97-AF65-F5344CB8AC3E}">
        <p14:creationId xmlns:p14="http://schemas.microsoft.com/office/powerpoint/2010/main" val="2652588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3</a:t>
            </a:fld>
            <a:endParaRPr lang="en-US"/>
          </a:p>
        </p:txBody>
      </p:sp>
    </p:spTree>
    <p:extLst>
      <p:ext uri="{BB962C8B-B14F-4D97-AF65-F5344CB8AC3E}">
        <p14:creationId xmlns:p14="http://schemas.microsoft.com/office/powerpoint/2010/main" val="113224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4</a:t>
            </a:fld>
            <a:endParaRPr lang="en-US"/>
          </a:p>
        </p:txBody>
      </p:sp>
    </p:spTree>
    <p:extLst>
      <p:ext uri="{BB962C8B-B14F-4D97-AF65-F5344CB8AC3E}">
        <p14:creationId xmlns:p14="http://schemas.microsoft.com/office/powerpoint/2010/main" val="3976648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5</a:t>
            </a:fld>
            <a:endParaRPr lang="en-US"/>
          </a:p>
        </p:txBody>
      </p:sp>
    </p:spTree>
    <p:extLst>
      <p:ext uri="{BB962C8B-B14F-4D97-AF65-F5344CB8AC3E}">
        <p14:creationId xmlns:p14="http://schemas.microsoft.com/office/powerpoint/2010/main" val="1324389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6</a:t>
            </a:fld>
            <a:endParaRPr lang="en-US"/>
          </a:p>
        </p:txBody>
      </p:sp>
    </p:spTree>
    <p:extLst>
      <p:ext uri="{BB962C8B-B14F-4D97-AF65-F5344CB8AC3E}">
        <p14:creationId xmlns:p14="http://schemas.microsoft.com/office/powerpoint/2010/main" val="3704001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7</a:t>
            </a:fld>
            <a:endParaRPr lang="en-US"/>
          </a:p>
        </p:txBody>
      </p:sp>
    </p:spTree>
    <p:extLst>
      <p:ext uri="{BB962C8B-B14F-4D97-AF65-F5344CB8AC3E}">
        <p14:creationId xmlns:p14="http://schemas.microsoft.com/office/powerpoint/2010/main" val="41942105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8</a:t>
            </a:fld>
            <a:endParaRPr lang="en-US"/>
          </a:p>
        </p:txBody>
      </p:sp>
    </p:spTree>
    <p:extLst>
      <p:ext uri="{BB962C8B-B14F-4D97-AF65-F5344CB8AC3E}">
        <p14:creationId xmlns:p14="http://schemas.microsoft.com/office/powerpoint/2010/main" val="3690330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9</a:t>
            </a:fld>
            <a:endParaRPr lang="en-US"/>
          </a:p>
        </p:txBody>
      </p:sp>
    </p:spTree>
    <p:extLst>
      <p:ext uri="{BB962C8B-B14F-4D97-AF65-F5344CB8AC3E}">
        <p14:creationId xmlns:p14="http://schemas.microsoft.com/office/powerpoint/2010/main" val="667444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7/27/2016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7/27/2016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7/27/2016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7/27/2016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7/27/2016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7.jpeg"/><Relationship Id="rId4" Type="http://schemas.openxmlformats.org/officeDocument/2006/relationships/image" Target="../media/image6.GI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3.emf"/><Relationship Id="rId4" Type="http://schemas.openxmlformats.org/officeDocument/2006/relationships/image" Target="../media/image2.GI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5.emf"/><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a:solidFill>
                  <a:srgbClr val="FF00FF"/>
                </a:solidFill>
              </a:rPr>
              <a:t/>
            </a:r>
            <a:br>
              <a:rPr lang="en-US" dirty="0">
                <a:solidFill>
                  <a:srgbClr val="FF00FF"/>
                </a:solidFill>
              </a:rPr>
            </a:br>
            <a:r>
              <a:rPr lang="en-US" dirty="0" smtClean="0"/>
              <a:t>Part 8</a:t>
            </a:r>
            <a:r>
              <a:rPr lang="en-US" dirty="0" smtClean="0">
                <a:solidFill>
                  <a:srgbClr val="FF00FF"/>
                </a:solidFill>
              </a:rPr>
              <a:t/>
            </a:r>
            <a:br>
              <a:rPr lang="en-US" dirty="0" smtClean="0">
                <a:solidFill>
                  <a:srgbClr val="FF00FF"/>
                </a:solidFill>
              </a:rPr>
            </a:br>
            <a:r>
              <a:rPr lang="en-US" dirty="0" smtClean="0"/>
              <a:t>Technician’s </a:t>
            </a:r>
            <a:r>
              <a:rPr lang="en-US" dirty="0" smtClean="0"/>
              <a:t>Guide &amp; Workbook for</a:t>
            </a:r>
            <a:r>
              <a:rPr lang="en-US" dirty="0" smtClean="0">
                <a:solidFill>
                  <a:srgbClr val="FF00FF"/>
                </a:solidFill>
              </a:rPr>
              <a:t/>
            </a:r>
            <a:br>
              <a:rPr lang="en-US" dirty="0" smtClean="0">
                <a:solidFill>
                  <a:srgbClr val="FF00FF"/>
                </a:solidFill>
              </a:rPr>
            </a:br>
            <a:r>
              <a:rPr lang="en-US" dirty="0" smtClean="0"/>
              <a:t>Duct Diagnostics and Repair</a:t>
            </a:r>
            <a:r>
              <a:rPr lang="en-US" dirty="0">
                <a:solidFill>
                  <a:srgbClr val="FF00FF"/>
                </a:solidFill>
              </a:rPr>
              <a:t/>
            </a:r>
            <a:br>
              <a:rPr lang="en-US" dirty="0">
                <a:solidFill>
                  <a:srgbClr val="FF00FF"/>
                </a:solidFill>
              </a:rPr>
            </a:b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21402771"/>
      </p:ext>
    </p:extLst>
  </p:cSld>
  <p:clrMapOvr>
    <a:masterClrMapping/>
  </p:clrMapOvr>
  <mc:AlternateContent xmlns:mc="http://schemas.openxmlformats.org/markup-compatibility/2006" xmlns:p14="http://schemas.microsoft.com/office/powerpoint/2010/main">
    <mc:Choice Requires="p14">
      <p:transition spd="slow" p14:dur="2000" advTm="21453"/>
    </mc:Choice>
    <mc:Fallback xmlns="">
      <p:transition spd="slow" advTm="21453"/>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Manual S Option 2</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104058380"/>
              </p:ext>
            </p:extLst>
          </p:nvPr>
        </p:nvGraphicFramePr>
        <p:xfrm>
          <a:off x="152401" y="1752600"/>
          <a:ext cx="8991599" cy="4274820"/>
        </p:xfrm>
        <a:graphic>
          <a:graphicData uri="http://schemas.openxmlformats.org/drawingml/2006/table">
            <a:tbl>
              <a:tblPr firstRow="1" firstCol="1" bandRow="1">
                <a:tableStyleId>{5C22544A-7EE6-4342-B048-85BDC9FD1C3A}</a:tableStyleId>
              </a:tblPr>
              <a:tblGrid>
                <a:gridCol w="2057400"/>
                <a:gridCol w="1538864"/>
                <a:gridCol w="1798132"/>
                <a:gridCol w="1798132"/>
                <a:gridCol w="1799071"/>
              </a:tblGrid>
              <a:tr h="571500">
                <a:tc gridSpan="5">
                  <a:txBody>
                    <a:bodyPr/>
                    <a:lstStyle/>
                    <a:p>
                      <a:pPr marL="0" marR="0" algn="ctr">
                        <a:spcBef>
                          <a:spcPts val="0"/>
                        </a:spcBef>
                        <a:spcAft>
                          <a:spcPts val="0"/>
                        </a:spcAft>
                        <a:tabLst>
                          <a:tab pos="0" algn="l"/>
                          <a:tab pos="5943600" algn="l"/>
                        </a:tabLst>
                      </a:pPr>
                      <a:r>
                        <a:rPr lang="en-US" sz="2800" dirty="0">
                          <a:effectLst/>
                        </a:rPr>
                        <a:t>Furnace H-80  Heating Performance (BTUH) Heating (H) and Heating-Cooling (HC) Models</a:t>
                      </a:r>
                      <a:endParaRPr lang="en-US" sz="28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71500">
                <a:tc>
                  <a:txBody>
                    <a:bodyPr/>
                    <a:lstStyle/>
                    <a:p>
                      <a:pPr marL="0" marR="0" algn="just">
                        <a:spcBef>
                          <a:spcPts val="0"/>
                        </a:spcBef>
                        <a:spcAft>
                          <a:spcPts val="0"/>
                        </a:spcAft>
                        <a:tabLst>
                          <a:tab pos="0" algn="l"/>
                          <a:tab pos="5943600" algn="l"/>
                        </a:tabLst>
                      </a:pPr>
                      <a:r>
                        <a:rPr lang="en-US" sz="2800">
                          <a:effectLst/>
                        </a:rPr>
                        <a:t>Model</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50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60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80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100</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Input BTUH</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50,000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60,000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80,000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100,000</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Output BTUH</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44,000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52,800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70,400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88,000</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AFUE</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Temperature Rise</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25-55</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25-55</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35-65</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dirty="0">
                          <a:effectLst/>
                        </a:rPr>
                        <a:t>35-65</a:t>
                      </a:r>
                      <a:endParaRPr lang="en-US" sz="28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7" name="TextBox 6"/>
          <p:cNvSpPr txBox="1"/>
          <p:nvPr/>
        </p:nvSpPr>
        <p:spPr>
          <a:xfrm>
            <a:off x="152401" y="1125250"/>
            <a:ext cx="7186198" cy="584775"/>
          </a:xfrm>
          <a:prstGeom prst="rect">
            <a:avLst/>
          </a:prstGeom>
          <a:noFill/>
        </p:spPr>
        <p:txBody>
          <a:bodyPr wrap="none" rtlCol="0">
            <a:spAutoFit/>
          </a:bodyPr>
          <a:lstStyle/>
          <a:p>
            <a:r>
              <a:rPr lang="en-US" sz="3200" dirty="0" smtClean="0">
                <a:solidFill>
                  <a:srgbClr val="FFFF00"/>
                </a:solidFill>
              </a:rPr>
              <a:t>Option 2 (48,770 BTUH) can use Model 60</a:t>
            </a:r>
            <a:endParaRPr lang="en-US" sz="3200" dirty="0">
              <a:solidFill>
                <a:srgbClr val="FFFF00"/>
              </a:solidFill>
            </a:endParaRPr>
          </a:p>
        </p:txBody>
      </p:sp>
      <p:sp>
        <p:nvSpPr>
          <p:cNvPr id="8" name="Rectangle 7"/>
          <p:cNvSpPr/>
          <p:nvPr/>
        </p:nvSpPr>
        <p:spPr>
          <a:xfrm>
            <a:off x="3886200" y="2652445"/>
            <a:ext cx="1524000" cy="336042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49903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Manual S Option 3</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98894622"/>
              </p:ext>
            </p:extLst>
          </p:nvPr>
        </p:nvGraphicFramePr>
        <p:xfrm>
          <a:off x="152401" y="1752600"/>
          <a:ext cx="8991599" cy="4274820"/>
        </p:xfrm>
        <a:graphic>
          <a:graphicData uri="http://schemas.openxmlformats.org/drawingml/2006/table">
            <a:tbl>
              <a:tblPr firstRow="1" firstCol="1" bandRow="1">
                <a:tableStyleId>{5C22544A-7EE6-4342-B048-85BDC9FD1C3A}</a:tableStyleId>
              </a:tblPr>
              <a:tblGrid>
                <a:gridCol w="2057400"/>
                <a:gridCol w="1538864"/>
                <a:gridCol w="1798132"/>
                <a:gridCol w="1798132"/>
                <a:gridCol w="1799071"/>
              </a:tblGrid>
              <a:tr h="571500">
                <a:tc gridSpan="5">
                  <a:txBody>
                    <a:bodyPr/>
                    <a:lstStyle/>
                    <a:p>
                      <a:pPr marL="0" marR="0" algn="ctr">
                        <a:spcBef>
                          <a:spcPts val="0"/>
                        </a:spcBef>
                        <a:spcAft>
                          <a:spcPts val="0"/>
                        </a:spcAft>
                        <a:tabLst>
                          <a:tab pos="0" algn="l"/>
                          <a:tab pos="5943600" algn="l"/>
                        </a:tabLst>
                      </a:pPr>
                      <a:r>
                        <a:rPr lang="en-US" sz="2800" dirty="0">
                          <a:effectLst/>
                        </a:rPr>
                        <a:t>Furnace H-80  Heating Performance (BTUH) Heating (H) and Heating-Cooling (HC) Models</a:t>
                      </a:r>
                      <a:endParaRPr lang="en-US" sz="28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71500">
                <a:tc>
                  <a:txBody>
                    <a:bodyPr/>
                    <a:lstStyle/>
                    <a:p>
                      <a:pPr marL="0" marR="0" algn="just">
                        <a:spcBef>
                          <a:spcPts val="0"/>
                        </a:spcBef>
                        <a:spcAft>
                          <a:spcPts val="0"/>
                        </a:spcAft>
                        <a:tabLst>
                          <a:tab pos="0" algn="l"/>
                          <a:tab pos="5943600" algn="l"/>
                        </a:tabLst>
                      </a:pPr>
                      <a:r>
                        <a:rPr lang="en-US" sz="2800">
                          <a:effectLst/>
                        </a:rPr>
                        <a:t>Model</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50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60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80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100</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Input BTUH</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50,000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60,000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80,000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100,000</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Output BTUH</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44,000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52,800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70,400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88,000</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AFUE</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Temperature Rise</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25-55</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25-55</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35-65</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dirty="0">
                          <a:effectLst/>
                        </a:rPr>
                        <a:t>35-65</a:t>
                      </a:r>
                      <a:endParaRPr lang="en-US" sz="28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7" name="TextBox 6"/>
          <p:cNvSpPr txBox="1"/>
          <p:nvPr/>
        </p:nvSpPr>
        <p:spPr>
          <a:xfrm>
            <a:off x="152401" y="1125250"/>
            <a:ext cx="7394588" cy="584775"/>
          </a:xfrm>
          <a:prstGeom prst="rect">
            <a:avLst/>
          </a:prstGeom>
          <a:noFill/>
        </p:spPr>
        <p:txBody>
          <a:bodyPr wrap="none" rtlCol="0">
            <a:spAutoFit/>
          </a:bodyPr>
          <a:lstStyle/>
          <a:p>
            <a:r>
              <a:rPr lang="en-US" sz="3200" dirty="0" smtClean="0">
                <a:solidFill>
                  <a:srgbClr val="FFFF00"/>
                </a:solidFill>
              </a:rPr>
              <a:t>Option 3 (60,960 BTUH) can use Model 80</a:t>
            </a:r>
            <a:endParaRPr lang="en-US" sz="3200" dirty="0">
              <a:solidFill>
                <a:srgbClr val="FFFF00"/>
              </a:solidFill>
            </a:endParaRPr>
          </a:p>
        </p:txBody>
      </p:sp>
      <p:sp>
        <p:nvSpPr>
          <p:cNvPr id="8" name="Rectangle 7"/>
          <p:cNvSpPr/>
          <p:nvPr/>
        </p:nvSpPr>
        <p:spPr>
          <a:xfrm>
            <a:off x="5638800" y="2617342"/>
            <a:ext cx="1524000" cy="336042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0313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Manual D and Manual Q </a:t>
            </a:r>
            <a:r>
              <a:rPr lang="en-US" dirty="0" smtClean="0">
                <a:solidFill>
                  <a:srgbClr val="FF00FF"/>
                </a:solidFill>
              </a:rPr>
              <a:t/>
            </a:r>
            <a:br>
              <a:rPr lang="en-US" dirty="0" smtClean="0">
                <a:solidFill>
                  <a:srgbClr val="FF00FF"/>
                </a:solidFill>
              </a:rPr>
            </a:br>
            <a:r>
              <a:rPr lang="en-US" dirty="0" smtClean="0"/>
              <a:t>Duct Design/Sizing</a:t>
            </a:r>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9916" y="1676400"/>
            <a:ext cx="3302084" cy="426720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68516" y="1676400"/>
            <a:ext cx="3266756" cy="4267200"/>
          </a:xfrm>
          <a:prstGeom prst="rect">
            <a:avLst/>
          </a:prstGeom>
        </p:spPr>
      </p:pic>
    </p:spTree>
    <p:custDataLst>
      <p:tags r:id="rId1"/>
    </p:custDataLst>
    <p:extLst>
      <p:ext uri="{BB962C8B-B14F-4D97-AF65-F5344CB8AC3E}">
        <p14:creationId xmlns:p14="http://schemas.microsoft.com/office/powerpoint/2010/main" val="3771346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Manual D CFM</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143417037"/>
              </p:ext>
            </p:extLst>
          </p:nvPr>
        </p:nvGraphicFramePr>
        <p:xfrm>
          <a:off x="190500" y="1600200"/>
          <a:ext cx="8763000" cy="4655820"/>
        </p:xfrm>
        <a:graphic>
          <a:graphicData uri="http://schemas.openxmlformats.org/drawingml/2006/table">
            <a:tbl>
              <a:tblPr>
                <a:tableStyleId>{5C22544A-7EE6-4342-B048-85BDC9FD1C3A}</a:tableStyleId>
              </a:tblPr>
              <a:tblGrid>
                <a:gridCol w="2443528"/>
                <a:gridCol w="2106491"/>
                <a:gridCol w="2275009"/>
                <a:gridCol w="1937972"/>
              </a:tblGrid>
              <a:tr h="1257300">
                <a:tc>
                  <a:txBody>
                    <a:bodyPr/>
                    <a:lstStyle/>
                    <a:p>
                      <a:pPr marL="0" marR="0" algn="ctr">
                        <a:spcBef>
                          <a:spcPts val="0"/>
                        </a:spcBef>
                        <a:spcAft>
                          <a:spcPts val="0"/>
                        </a:spcAft>
                        <a:tabLst>
                          <a:tab pos="5943600" algn="l"/>
                        </a:tabLst>
                      </a:pPr>
                      <a:r>
                        <a:rPr lang="en-US" sz="2400">
                          <a:effectLst/>
                        </a:rPr>
                        <a:t> </a:t>
                      </a:r>
                    </a:p>
                    <a:p>
                      <a:pPr marL="0" marR="0" algn="ctr">
                        <a:spcBef>
                          <a:spcPts val="0"/>
                        </a:spcBef>
                        <a:spcAft>
                          <a:spcPts val="0"/>
                        </a:spcAft>
                        <a:tabLst>
                          <a:tab pos="5943600" algn="l"/>
                        </a:tabLst>
                      </a:pPr>
                      <a:r>
                        <a:rPr lang="en-US" sz="2400">
                          <a:effectLst/>
                        </a:rPr>
                        <a:t>Duct Design Strategy</a:t>
                      </a:r>
                      <a:endParaRPr lang="en-US" sz="240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400">
                          <a:effectLst/>
                        </a:rPr>
                        <a:t>Option 1:</a:t>
                      </a:r>
                    </a:p>
                    <a:p>
                      <a:pPr marL="0" marR="0" algn="ctr">
                        <a:spcBef>
                          <a:spcPts val="0"/>
                        </a:spcBef>
                        <a:spcAft>
                          <a:spcPts val="0"/>
                        </a:spcAft>
                        <a:tabLst>
                          <a:tab pos="5943600" algn="l"/>
                        </a:tabLst>
                      </a:pPr>
                      <a:r>
                        <a:rPr lang="en-US" sz="2400">
                          <a:effectLst/>
                        </a:rPr>
                        <a:t>Ducts in Conditioned Space</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Option 2:</a:t>
                      </a:r>
                    </a:p>
                    <a:p>
                      <a:pPr marL="0" marR="0" algn="ctr">
                        <a:spcBef>
                          <a:spcPts val="0"/>
                        </a:spcBef>
                        <a:spcAft>
                          <a:spcPts val="0"/>
                        </a:spcAft>
                        <a:tabLst>
                          <a:tab pos="5943600" algn="l"/>
                        </a:tabLst>
                      </a:pPr>
                      <a:r>
                        <a:rPr lang="en-US" sz="2400">
                          <a:effectLst/>
                        </a:rPr>
                        <a:t>Good Conventional Design</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Option 3:</a:t>
                      </a:r>
                    </a:p>
                    <a:p>
                      <a:pPr marL="0" marR="0" algn="ctr">
                        <a:spcBef>
                          <a:spcPts val="0"/>
                        </a:spcBef>
                        <a:spcAft>
                          <a:spcPts val="0"/>
                        </a:spcAft>
                        <a:tabLst>
                          <a:tab pos="5943600" algn="l"/>
                        </a:tabLst>
                      </a:pPr>
                      <a:r>
                        <a:rPr lang="en-US" sz="2400">
                          <a:effectLst/>
                        </a:rPr>
                        <a:t>Typical Current Practice</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r>
              <a:tr h="1257300">
                <a:tc>
                  <a:txBody>
                    <a:bodyPr/>
                    <a:lstStyle/>
                    <a:p>
                      <a:pPr marL="0" marR="0">
                        <a:spcBef>
                          <a:spcPts val="0"/>
                        </a:spcBef>
                        <a:spcAft>
                          <a:spcPts val="0"/>
                        </a:spcAft>
                        <a:tabLst>
                          <a:tab pos="5943600" algn="l"/>
                        </a:tabLst>
                      </a:pPr>
                      <a:r>
                        <a:rPr lang="en-US" sz="2400">
                          <a:effectLst/>
                        </a:rPr>
                        <a:t>Required system CFM, determined from cooling loads</a:t>
                      </a:r>
                      <a:endParaRPr lang="en-US" sz="240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400" dirty="0">
                          <a:effectLst/>
                        </a:rPr>
                        <a:t>910</a:t>
                      </a:r>
                      <a:endParaRPr lang="en-US" sz="2400" dirty="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1,100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1,370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r>
              <a:tr h="838200">
                <a:tc>
                  <a:txBody>
                    <a:bodyPr/>
                    <a:lstStyle/>
                    <a:p>
                      <a:pPr marL="0" marR="0">
                        <a:spcBef>
                          <a:spcPts val="0"/>
                        </a:spcBef>
                        <a:spcAft>
                          <a:spcPts val="0"/>
                        </a:spcAft>
                        <a:tabLst>
                          <a:tab pos="5943600" algn="l"/>
                        </a:tabLst>
                      </a:pPr>
                      <a:r>
                        <a:rPr lang="en-US" sz="2400">
                          <a:effectLst/>
                        </a:rPr>
                        <a:t>Output of selected heating furnace (Btu/h)</a:t>
                      </a:r>
                      <a:endParaRPr lang="en-US" sz="240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400">
                          <a:effectLst/>
                        </a:rPr>
                        <a:t>44,000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52,800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70,400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r>
              <a:tr h="838200">
                <a:tc>
                  <a:txBody>
                    <a:bodyPr/>
                    <a:lstStyle/>
                    <a:p>
                      <a:pPr marL="0" marR="0">
                        <a:spcBef>
                          <a:spcPts val="0"/>
                        </a:spcBef>
                        <a:spcAft>
                          <a:spcPts val="0"/>
                        </a:spcAft>
                        <a:tabLst>
                          <a:tab pos="5943600" algn="l"/>
                        </a:tabLst>
                      </a:pPr>
                      <a:r>
                        <a:rPr lang="en-US" sz="2400">
                          <a:effectLst/>
                        </a:rPr>
                        <a:t>Temperature rise </a:t>
                      </a:r>
                    </a:p>
                    <a:p>
                      <a:pPr marL="0" marR="0">
                        <a:spcBef>
                          <a:spcPts val="0"/>
                        </a:spcBef>
                        <a:spcAft>
                          <a:spcPts val="0"/>
                        </a:spcAft>
                        <a:tabLst>
                          <a:tab pos="5943600" algn="l"/>
                        </a:tabLst>
                      </a:pPr>
                      <a:r>
                        <a:rPr lang="en-US" sz="2400">
                          <a:effectLst/>
                        </a:rPr>
                        <a:t>In furnace (</a:t>
                      </a:r>
                      <a:r>
                        <a:rPr lang="en-US" sz="2400" baseline="30000">
                          <a:effectLst/>
                        </a:rPr>
                        <a:t>o</a:t>
                      </a:r>
                      <a:r>
                        <a:rPr lang="en-US" sz="2400">
                          <a:effectLst/>
                        </a:rPr>
                        <a:t>F)</a:t>
                      </a:r>
                      <a:endParaRPr lang="en-US" sz="240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400">
                          <a:effectLst/>
                        </a:rPr>
                        <a:t>47</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48</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dirty="0">
                          <a:effectLst/>
                        </a:rPr>
                        <a:t>52</a:t>
                      </a:r>
                      <a:endParaRPr lang="en-US" sz="2400" dirty="0">
                        <a:effectLst/>
                        <a:latin typeface="Times New Roman" panose="02020603050405020304" pitchFamily="18" charset="0"/>
                        <a:ea typeface="Times New Roman" panose="02020603050405020304" pitchFamily="18" charset="0"/>
                      </a:endParaRPr>
                    </a:p>
                  </a:txBody>
                  <a:tcPr marL="63500" marR="63500" marT="0" marB="0" anchor="ctr"/>
                </a:tc>
              </a:tr>
            </a:tbl>
          </a:graphicData>
        </a:graphic>
      </p:graphicFrame>
    </p:spTree>
    <p:custDataLst>
      <p:tags r:id="rId1"/>
    </p:custDataLst>
    <p:extLst>
      <p:ext uri="{BB962C8B-B14F-4D97-AF65-F5344CB8AC3E}">
        <p14:creationId xmlns:p14="http://schemas.microsoft.com/office/powerpoint/2010/main" val="21781915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CFM and Motor BHP</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54727196"/>
              </p:ext>
            </p:extLst>
          </p:nvPr>
        </p:nvGraphicFramePr>
        <p:xfrm>
          <a:off x="190500" y="1600200"/>
          <a:ext cx="8763000" cy="4655820"/>
        </p:xfrm>
        <a:graphic>
          <a:graphicData uri="http://schemas.openxmlformats.org/drawingml/2006/table">
            <a:tbl>
              <a:tblPr>
                <a:tableStyleId>{5C22544A-7EE6-4342-B048-85BDC9FD1C3A}</a:tableStyleId>
              </a:tblPr>
              <a:tblGrid>
                <a:gridCol w="2443528"/>
                <a:gridCol w="2106491"/>
                <a:gridCol w="2275009"/>
                <a:gridCol w="1937972"/>
              </a:tblGrid>
              <a:tr h="1257300">
                <a:tc>
                  <a:txBody>
                    <a:bodyPr/>
                    <a:lstStyle/>
                    <a:p>
                      <a:pPr marL="0" marR="0" algn="ctr">
                        <a:spcBef>
                          <a:spcPts val="0"/>
                        </a:spcBef>
                        <a:spcAft>
                          <a:spcPts val="0"/>
                        </a:spcAft>
                        <a:tabLst>
                          <a:tab pos="5943600" algn="l"/>
                        </a:tabLst>
                      </a:pPr>
                      <a:r>
                        <a:rPr lang="en-US" sz="2400" dirty="0">
                          <a:effectLst/>
                        </a:rPr>
                        <a:t> </a:t>
                      </a:r>
                    </a:p>
                    <a:p>
                      <a:pPr marL="0" marR="0" algn="ctr">
                        <a:spcBef>
                          <a:spcPts val="0"/>
                        </a:spcBef>
                        <a:spcAft>
                          <a:spcPts val="0"/>
                        </a:spcAft>
                        <a:tabLst>
                          <a:tab pos="5943600" algn="l"/>
                        </a:tabLst>
                      </a:pPr>
                      <a:r>
                        <a:rPr lang="en-US" sz="2400" dirty="0">
                          <a:effectLst/>
                        </a:rPr>
                        <a:t>Duct Design Strategy</a:t>
                      </a:r>
                      <a:endParaRPr lang="en-US" sz="2400" dirty="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400">
                          <a:effectLst/>
                        </a:rPr>
                        <a:t>Option 1:</a:t>
                      </a:r>
                    </a:p>
                    <a:p>
                      <a:pPr marL="0" marR="0" algn="ctr">
                        <a:spcBef>
                          <a:spcPts val="0"/>
                        </a:spcBef>
                        <a:spcAft>
                          <a:spcPts val="0"/>
                        </a:spcAft>
                        <a:tabLst>
                          <a:tab pos="5943600" algn="l"/>
                        </a:tabLst>
                      </a:pPr>
                      <a:r>
                        <a:rPr lang="en-US" sz="2400">
                          <a:effectLst/>
                        </a:rPr>
                        <a:t>Ducts in Conditioned Space</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Option 2:</a:t>
                      </a:r>
                    </a:p>
                    <a:p>
                      <a:pPr marL="0" marR="0" algn="ctr">
                        <a:spcBef>
                          <a:spcPts val="0"/>
                        </a:spcBef>
                        <a:spcAft>
                          <a:spcPts val="0"/>
                        </a:spcAft>
                        <a:tabLst>
                          <a:tab pos="5943600" algn="l"/>
                        </a:tabLst>
                      </a:pPr>
                      <a:r>
                        <a:rPr lang="en-US" sz="2400">
                          <a:effectLst/>
                        </a:rPr>
                        <a:t>Good Conventional Design</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Option 3:</a:t>
                      </a:r>
                    </a:p>
                    <a:p>
                      <a:pPr marL="0" marR="0" algn="ctr">
                        <a:spcBef>
                          <a:spcPts val="0"/>
                        </a:spcBef>
                        <a:spcAft>
                          <a:spcPts val="0"/>
                        </a:spcAft>
                        <a:tabLst>
                          <a:tab pos="5943600" algn="l"/>
                        </a:tabLst>
                      </a:pPr>
                      <a:r>
                        <a:rPr lang="en-US" sz="2400">
                          <a:effectLst/>
                        </a:rPr>
                        <a:t>Typical Current Practice</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r>
              <a:tr h="1257300">
                <a:tc>
                  <a:txBody>
                    <a:bodyPr/>
                    <a:lstStyle/>
                    <a:p>
                      <a:pPr marL="0" marR="0">
                        <a:spcBef>
                          <a:spcPts val="0"/>
                        </a:spcBef>
                        <a:spcAft>
                          <a:spcPts val="0"/>
                        </a:spcAft>
                        <a:tabLst>
                          <a:tab pos="5943600" algn="l"/>
                        </a:tabLst>
                      </a:pPr>
                      <a:r>
                        <a:rPr lang="en-US" sz="2400">
                          <a:effectLst/>
                        </a:rPr>
                        <a:t>Required system CFM, determined from cooling loads</a:t>
                      </a:r>
                      <a:endParaRPr lang="en-US" sz="240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400" dirty="0">
                          <a:effectLst/>
                        </a:rPr>
                        <a:t>910</a:t>
                      </a:r>
                      <a:endParaRPr lang="en-US" sz="2400" dirty="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1,100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1,370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r>
              <a:tr h="838200">
                <a:tc>
                  <a:txBody>
                    <a:bodyPr/>
                    <a:lstStyle/>
                    <a:p>
                      <a:pPr marL="0" marR="0">
                        <a:spcBef>
                          <a:spcPts val="0"/>
                        </a:spcBef>
                        <a:spcAft>
                          <a:spcPts val="0"/>
                        </a:spcAft>
                        <a:tabLst>
                          <a:tab pos="5943600" algn="l"/>
                        </a:tabLst>
                      </a:pPr>
                      <a:r>
                        <a:rPr lang="en-US" sz="2400">
                          <a:effectLst/>
                        </a:rPr>
                        <a:t>Output of selected heating furnace (Btu/h)</a:t>
                      </a:r>
                      <a:endParaRPr lang="en-US" sz="240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400">
                          <a:effectLst/>
                        </a:rPr>
                        <a:t>44,000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52,800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70,400</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r>
              <a:tr h="838200">
                <a:tc>
                  <a:txBody>
                    <a:bodyPr/>
                    <a:lstStyle/>
                    <a:p>
                      <a:pPr marL="0" marR="0">
                        <a:spcBef>
                          <a:spcPts val="0"/>
                        </a:spcBef>
                        <a:spcAft>
                          <a:spcPts val="0"/>
                        </a:spcAft>
                        <a:tabLst>
                          <a:tab pos="5943600" algn="l"/>
                        </a:tabLst>
                      </a:pPr>
                      <a:r>
                        <a:rPr lang="en-US" sz="2400">
                          <a:effectLst/>
                        </a:rPr>
                        <a:t>Temperature rise </a:t>
                      </a:r>
                    </a:p>
                    <a:p>
                      <a:pPr marL="0" marR="0">
                        <a:spcBef>
                          <a:spcPts val="0"/>
                        </a:spcBef>
                        <a:spcAft>
                          <a:spcPts val="0"/>
                        </a:spcAft>
                        <a:tabLst>
                          <a:tab pos="5943600" algn="l"/>
                        </a:tabLst>
                      </a:pPr>
                      <a:r>
                        <a:rPr lang="en-US" sz="2400">
                          <a:effectLst/>
                        </a:rPr>
                        <a:t>In furnace (</a:t>
                      </a:r>
                      <a:r>
                        <a:rPr lang="en-US" sz="2400" baseline="30000">
                          <a:effectLst/>
                        </a:rPr>
                        <a:t>o</a:t>
                      </a:r>
                      <a:r>
                        <a:rPr lang="en-US" sz="2400">
                          <a:effectLst/>
                        </a:rPr>
                        <a:t>F)</a:t>
                      </a:r>
                      <a:endParaRPr lang="en-US" sz="240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400">
                          <a:effectLst/>
                        </a:rPr>
                        <a:t>47</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a:effectLst/>
                        </a:rPr>
                        <a:t>48</a:t>
                      </a:r>
                      <a:endParaRPr lang="en-US" sz="24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400" dirty="0">
                          <a:effectLst/>
                        </a:rPr>
                        <a:t>52</a:t>
                      </a:r>
                      <a:endParaRPr lang="en-US" sz="2400" dirty="0">
                        <a:effectLst/>
                        <a:latin typeface="Times New Roman" panose="02020603050405020304" pitchFamily="18" charset="0"/>
                        <a:ea typeface="Times New Roman" panose="02020603050405020304" pitchFamily="18" charset="0"/>
                      </a:endParaRPr>
                    </a:p>
                  </a:txBody>
                  <a:tcPr marL="63500" marR="63500" marT="0" marB="0" anchor="ctr"/>
                </a:tc>
              </a:tr>
            </a:tbl>
          </a:graphicData>
        </a:graphic>
      </p:graphicFrame>
      <p:sp>
        <p:nvSpPr>
          <p:cNvPr id="3" name="TextBox 2"/>
          <p:cNvSpPr txBox="1"/>
          <p:nvPr/>
        </p:nvSpPr>
        <p:spPr>
          <a:xfrm>
            <a:off x="762000" y="463531"/>
            <a:ext cx="7182287" cy="954107"/>
          </a:xfrm>
          <a:prstGeom prst="rect">
            <a:avLst/>
          </a:prstGeom>
          <a:solidFill>
            <a:schemeClr val="bg2">
              <a:lumMod val="20000"/>
              <a:lumOff val="80000"/>
            </a:schemeClr>
          </a:solidFill>
        </p:spPr>
        <p:txBody>
          <a:bodyPr wrap="none" rtlCol="0">
            <a:spAutoFit/>
          </a:bodyPr>
          <a:lstStyle/>
          <a:p>
            <a:r>
              <a:rPr lang="en-US" sz="2800" dirty="0"/>
              <a:t> </a:t>
            </a:r>
            <a:r>
              <a:rPr lang="en-US" sz="2800" dirty="0">
                <a:solidFill>
                  <a:schemeClr val="bg1"/>
                </a:solidFill>
              </a:rPr>
              <a:t>Fan Law 3: Changing Brake Horsepower states: </a:t>
            </a:r>
            <a:endParaRPr lang="en-US" sz="2800" dirty="0" smtClean="0">
              <a:solidFill>
                <a:schemeClr val="bg1"/>
              </a:solidFill>
            </a:endParaRPr>
          </a:p>
          <a:p>
            <a:r>
              <a:rPr lang="en-US" sz="2800" dirty="0">
                <a:solidFill>
                  <a:schemeClr val="bg1"/>
                </a:solidFill>
              </a:rPr>
              <a:t>(</a:t>
            </a:r>
            <a:r>
              <a:rPr lang="en-US" sz="2800" dirty="0" err="1">
                <a:solidFill>
                  <a:schemeClr val="bg1"/>
                </a:solidFill>
              </a:rPr>
              <a:t>CFM</a:t>
            </a:r>
            <a:r>
              <a:rPr lang="en-US" sz="2800" baseline="-25000" dirty="0" err="1">
                <a:solidFill>
                  <a:schemeClr val="bg1"/>
                </a:solidFill>
              </a:rPr>
              <a:t>beginning</a:t>
            </a:r>
            <a:r>
              <a:rPr lang="en-US" sz="2800" dirty="0">
                <a:solidFill>
                  <a:schemeClr val="bg1"/>
                </a:solidFill>
              </a:rPr>
              <a:t> ÷ </a:t>
            </a:r>
            <a:r>
              <a:rPr lang="en-US" sz="2800" dirty="0" err="1">
                <a:solidFill>
                  <a:schemeClr val="bg1"/>
                </a:solidFill>
              </a:rPr>
              <a:t>CFM</a:t>
            </a:r>
            <a:r>
              <a:rPr lang="en-US" sz="2800" baseline="-25000" dirty="0" err="1">
                <a:solidFill>
                  <a:schemeClr val="bg1"/>
                </a:solidFill>
              </a:rPr>
              <a:t>final</a:t>
            </a:r>
            <a:r>
              <a:rPr lang="en-US" sz="2800" dirty="0">
                <a:solidFill>
                  <a:schemeClr val="bg1"/>
                </a:solidFill>
              </a:rPr>
              <a:t>)</a:t>
            </a:r>
            <a:r>
              <a:rPr lang="en-US" sz="2800" baseline="30000" dirty="0">
                <a:solidFill>
                  <a:schemeClr val="bg1"/>
                </a:solidFill>
              </a:rPr>
              <a:t>3  </a:t>
            </a:r>
            <a:r>
              <a:rPr lang="en-US" sz="2800" dirty="0">
                <a:solidFill>
                  <a:schemeClr val="bg1"/>
                </a:solidFill>
              </a:rPr>
              <a:t>= (</a:t>
            </a:r>
            <a:r>
              <a:rPr lang="en-US" sz="2800" dirty="0" err="1">
                <a:solidFill>
                  <a:schemeClr val="bg1"/>
                </a:solidFill>
              </a:rPr>
              <a:t>BHP</a:t>
            </a:r>
            <a:r>
              <a:rPr lang="en-US" sz="2800" baseline="-25000" dirty="0" err="1">
                <a:solidFill>
                  <a:schemeClr val="bg1"/>
                </a:solidFill>
              </a:rPr>
              <a:t>beginning</a:t>
            </a:r>
            <a:r>
              <a:rPr lang="en-US" sz="2800" dirty="0">
                <a:solidFill>
                  <a:schemeClr val="bg1"/>
                </a:solidFill>
              </a:rPr>
              <a:t> ÷ </a:t>
            </a:r>
            <a:r>
              <a:rPr lang="en-US" sz="2800" dirty="0" err="1">
                <a:solidFill>
                  <a:schemeClr val="bg1"/>
                </a:solidFill>
              </a:rPr>
              <a:t>BHP</a:t>
            </a:r>
            <a:r>
              <a:rPr lang="en-US" sz="2800" baseline="-25000" dirty="0" err="1">
                <a:solidFill>
                  <a:schemeClr val="bg1"/>
                </a:solidFill>
              </a:rPr>
              <a:t>final</a:t>
            </a:r>
            <a:r>
              <a:rPr lang="en-US" sz="2800" dirty="0" smtClean="0">
                <a:solidFill>
                  <a:schemeClr val="bg1"/>
                </a:solidFill>
              </a:rPr>
              <a:t>)</a:t>
            </a:r>
            <a:endParaRPr lang="en-US" sz="2800" dirty="0">
              <a:solidFill>
                <a:schemeClr val="bg1"/>
              </a:solidFill>
            </a:endParaRPr>
          </a:p>
        </p:txBody>
      </p:sp>
    </p:spTree>
    <p:custDataLst>
      <p:tags r:id="rId1"/>
    </p:custDataLst>
    <p:extLst>
      <p:ext uri="{BB962C8B-B14F-4D97-AF65-F5344CB8AC3E}">
        <p14:creationId xmlns:p14="http://schemas.microsoft.com/office/powerpoint/2010/main" val="152876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BHP Calculation</a:t>
            </a:r>
            <a:endParaRPr lang="en-US" dirty="0"/>
          </a:p>
        </p:txBody>
      </p:sp>
      <p:sp>
        <p:nvSpPr>
          <p:cNvPr id="3" name="TextBox 2"/>
          <p:cNvSpPr txBox="1"/>
          <p:nvPr/>
        </p:nvSpPr>
        <p:spPr>
          <a:xfrm>
            <a:off x="685800" y="463531"/>
            <a:ext cx="7182287" cy="954107"/>
          </a:xfrm>
          <a:prstGeom prst="rect">
            <a:avLst/>
          </a:prstGeom>
          <a:solidFill>
            <a:schemeClr val="bg2">
              <a:lumMod val="20000"/>
              <a:lumOff val="80000"/>
            </a:schemeClr>
          </a:solidFill>
        </p:spPr>
        <p:txBody>
          <a:bodyPr wrap="none" rtlCol="0">
            <a:spAutoFit/>
          </a:bodyPr>
          <a:lstStyle/>
          <a:p>
            <a:r>
              <a:rPr lang="en-US" sz="2800" dirty="0"/>
              <a:t> </a:t>
            </a:r>
            <a:r>
              <a:rPr lang="en-US" sz="2800" dirty="0">
                <a:solidFill>
                  <a:schemeClr val="bg1"/>
                </a:solidFill>
              </a:rPr>
              <a:t>Fan Law 3: Changing Brake Horsepower states: </a:t>
            </a:r>
            <a:endParaRPr lang="en-US" sz="2800" dirty="0" smtClean="0">
              <a:solidFill>
                <a:schemeClr val="bg1"/>
              </a:solidFill>
            </a:endParaRPr>
          </a:p>
          <a:p>
            <a:r>
              <a:rPr lang="en-US" sz="2800" dirty="0">
                <a:solidFill>
                  <a:schemeClr val="bg1"/>
                </a:solidFill>
              </a:rPr>
              <a:t>(</a:t>
            </a:r>
            <a:r>
              <a:rPr lang="en-US" sz="2800" dirty="0" err="1">
                <a:solidFill>
                  <a:schemeClr val="bg1"/>
                </a:solidFill>
              </a:rPr>
              <a:t>CFM</a:t>
            </a:r>
            <a:r>
              <a:rPr lang="en-US" sz="2800" baseline="-25000" dirty="0" err="1">
                <a:solidFill>
                  <a:schemeClr val="bg1"/>
                </a:solidFill>
              </a:rPr>
              <a:t>beginning</a:t>
            </a:r>
            <a:r>
              <a:rPr lang="en-US" sz="2800" dirty="0">
                <a:solidFill>
                  <a:schemeClr val="bg1"/>
                </a:solidFill>
              </a:rPr>
              <a:t> ÷ </a:t>
            </a:r>
            <a:r>
              <a:rPr lang="en-US" sz="2800" dirty="0" err="1">
                <a:solidFill>
                  <a:schemeClr val="bg1"/>
                </a:solidFill>
              </a:rPr>
              <a:t>CFM</a:t>
            </a:r>
            <a:r>
              <a:rPr lang="en-US" sz="2800" baseline="-25000" dirty="0" err="1">
                <a:solidFill>
                  <a:schemeClr val="bg1"/>
                </a:solidFill>
              </a:rPr>
              <a:t>final</a:t>
            </a:r>
            <a:r>
              <a:rPr lang="en-US" sz="2800" dirty="0">
                <a:solidFill>
                  <a:schemeClr val="bg1"/>
                </a:solidFill>
              </a:rPr>
              <a:t>)</a:t>
            </a:r>
            <a:r>
              <a:rPr lang="en-US" sz="2800" baseline="30000" dirty="0">
                <a:solidFill>
                  <a:schemeClr val="bg1"/>
                </a:solidFill>
              </a:rPr>
              <a:t>3  </a:t>
            </a:r>
            <a:r>
              <a:rPr lang="en-US" sz="2800" dirty="0">
                <a:solidFill>
                  <a:schemeClr val="bg1"/>
                </a:solidFill>
              </a:rPr>
              <a:t>= (</a:t>
            </a:r>
            <a:r>
              <a:rPr lang="en-US" sz="2800" dirty="0" err="1">
                <a:solidFill>
                  <a:schemeClr val="bg1"/>
                </a:solidFill>
              </a:rPr>
              <a:t>BHP</a:t>
            </a:r>
            <a:r>
              <a:rPr lang="en-US" sz="2800" baseline="-25000" dirty="0" err="1">
                <a:solidFill>
                  <a:schemeClr val="bg1"/>
                </a:solidFill>
              </a:rPr>
              <a:t>beginning</a:t>
            </a:r>
            <a:r>
              <a:rPr lang="en-US" sz="2800" dirty="0">
                <a:solidFill>
                  <a:schemeClr val="bg1"/>
                </a:solidFill>
              </a:rPr>
              <a:t> ÷ </a:t>
            </a:r>
            <a:r>
              <a:rPr lang="en-US" sz="2800" dirty="0" err="1">
                <a:solidFill>
                  <a:schemeClr val="bg1"/>
                </a:solidFill>
              </a:rPr>
              <a:t>BHP</a:t>
            </a:r>
            <a:r>
              <a:rPr lang="en-US" sz="2800" baseline="-25000" dirty="0" err="1">
                <a:solidFill>
                  <a:schemeClr val="bg1"/>
                </a:solidFill>
              </a:rPr>
              <a:t>final</a:t>
            </a:r>
            <a:r>
              <a:rPr lang="en-US" sz="2800" dirty="0" smtClean="0">
                <a:solidFill>
                  <a:schemeClr val="bg1"/>
                </a:solidFill>
              </a:rPr>
              <a:t>)</a:t>
            </a:r>
            <a:endParaRPr lang="en-US" sz="2800" dirty="0">
              <a:solidFill>
                <a:schemeClr val="bg1"/>
              </a:solidFill>
            </a:endParaRPr>
          </a:p>
        </p:txBody>
      </p:sp>
      <p:sp>
        <p:nvSpPr>
          <p:cNvPr id="5" name="Content Placeholder 2"/>
          <p:cNvSpPr>
            <a:spLocks noGrp="1"/>
          </p:cNvSpPr>
          <p:nvPr>
            <p:ph idx="1"/>
          </p:nvPr>
        </p:nvSpPr>
        <p:spPr>
          <a:xfrm>
            <a:off x="457200" y="1600201"/>
            <a:ext cx="8229600" cy="1371600"/>
          </a:xfrm>
        </p:spPr>
        <p:txBody>
          <a:bodyPr/>
          <a:lstStyle/>
          <a:p>
            <a:pPr marL="0" indent="0">
              <a:buNone/>
            </a:pPr>
            <a:r>
              <a:rPr lang="en-US" dirty="0">
                <a:solidFill>
                  <a:srgbClr val="FFFF00"/>
                </a:solidFill>
              </a:rPr>
              <a:t>Option 1: (900 CFM with a ¼ BHP motor) vs Option 3: 1370 CFM at what BHP? </a:t>
            </a:r>
          </a:p>
        </p:txBody>
      </p:sp>
      <p:sp>
        <p:nvSpPr>
          <p:cNvPr id="6" name="Content Placeholder 2"/>
          <p:cNvSpPr txBox="1">
            <a:spLocks/>
          </p:cNvSpPr>
          <p:nvPr/>
        </p:nvSpPr>
        <p:spPr>
          <a:xfrm>
            <a:off x="460625" y="3154364"/>
            <a:ext cx="8229600" cy="31702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rgbClr val="FFFF00"/>
                </a:solidFill>
              </a:rPr>
              <a:t> (900 ÷ 1370)</a:t>
            </a:r>
            <a:r>
              <a:rPr lang="en-US" baseline="30000" dirty="0" smtClean="0">
                <a:solidFill>
                  <a:srgbClr val="FFFF00"/>
                </a:solidFill>
              </a:rPr>
              <a:t>3 </a:t>
            </a:r>
            <a:r>
              <a:rPr lang="en-US" dirty="0" smtClean="0">
                <a:solidFill>
                  <a:srgbClr val="FFFF00"/>
                </a:solidFill>
              </a:rPr>
              <a:t>= (0.25 ÷ </a:t>
            </a:r>
            <a:r>
              <a:rPr lang="en-US" dirty="0" err="1" smtClean="0">
                <a:solidFill>
                  <a:srgbClr val="FFFF00"/>
                </a:solidFill>
              </a:rPr>
              <a:t>BHP</a:t>
            </a:r>
            <a:r>
              <a:rPr lang="en-US" baseline="-25000" dirty="0" err="1" smtClean="0">
                <a:solidFill>
                  <a:srgbClr val="FFFF00"/>
                </a:solidFill>
              </a:rPr>
              <a:t>final</a:t>
            </a:r>
            <a:r>
              <a:rPr lang="en-US" dirty="0" smtClean="0">
                <a:solidFill>
                  <a:srgbClr val="FFFF00"/>
                </a:solidFill>
              </a:rPr>
              <a:t>)</a:t>
            </a:r>
          </a:p>
          <a:p>
            <a:pPr marL="0" indent="0">
              <a:buNone/>
            </a:pPr>
            <a:r>
              <a:rPr lang="en-US" dirty="0" smtClean="0">
                <a:solidFill>
                  <a:srgbClr val="FFFF00"/>
                </a:solidFill>
              </a:rPr>
              <a:t>Or</a:t>
            </a:r>
          </a:p>
          <a:p>
            <a:pPr marL="0" indent="0">
              <a:buNone/>
            </a:pPr>
            <a:r>
              <a:rPr lang="en-US" dirty="0" err="1">
                <a:solidFill>
                  <a:srgbClr val="FFFF00"/>
                </a:solidFill>
              </a:rPr>
              <a:t>BHP</a:t>
            </a:r>
            <a:r>
              <a:rPr lang="en-US" baseline="-25000" dirty="0" err="1">
                <a:solidFill>
                  <a:srgbClr val="FFFF00"/>
                </a:solidFill>
              </a:rPr>
              <a:t>final</a:t>
            </a:r>
            <a:r>
              <a:rPr lang="en-US" baseline="-25000" dirty="0">
                <a:solidFill>
                  <a:srgbClr val="FFFF00"/>
                </a:solidFill>
              </a:rPr>
              <a:t> </a:t>
            </a:r>
            <a:r>
              <a:rPr lang="en-US" dirty="0">
                <a:solidFill>
                  <a:srgbClr val="FFFF00"/>
                </a:solidFill>
              </a:rPr>
              <a:t>= 0.25 ÷ 0.2835 = 0.88 </a:t>
            </a:r>
            <a:r>
              <a:rPr lang="en-US" dirty="0" smtClean="0">
                <a:solidFill>
                  <a:srgbClr val="FFFF00"/>
                </a:solidFill>
              </a:rPr>
              <a:t>BHP</a:t>
            </a:r>
            <a:endParaRPr lang="en-US" dirty="0">
              <a:solidFill>
                <a:srgbClr val="FFFF00"/>
              </a:solidFill>
            </a:endParaRPr>
          </a:p>
        </p:txBody>
      </p:sp>
    </p:spTree>
    <p:custDataLst>
      <p:tags r:id="rId1"/>
    </p:custDataLst>
    <p:extLst>
      <p:ext uri="{BB962C8B-B14F-4D97-AF65-F5344CB8AC3E}">
        <p14:creationId xmlns:p14="http://schemas.microsoft.com/office/powerpoint/2010/main" val="117328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Distribution Efficiency</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146046844"/>
              </p:ext>
            </p:extLst>
          </p:nvPr>
        </p:nvGraphicFramePr>
        <p:xfrm>
          <a:off x="152400" y="1752600"/>
          <a:ext cx="8839199" cy="4572000"/>
        </p:xfrm>
        <a:graphic>
          <a:graphicData uri="http://schemas.openxmlformats.org/drawingml/2006/table">
            <a:tbl>
              <a:tblPr>
                <a:tableStyleId>{5C22544A-7EE6-4342-B048-85BDC9FD1C3A}</a:tableStyleId>
              </a:tblPr>
              <a:tblGrid>
                <a:gridCol w="934959"/>
                <a:gridCol w="934959"/>
                <a:gridCol w="934959"/>
                <a:gridCol w="850047"/>
                <a:gridCol w="1104786"/>
                <a:gridCol w="1019872"/>
                <a:gridCol w="3059617"/>
              </a:tblGrid>
              <a:tr h="264160">
                <a:tc gridSpan="2">
                  <a:txBody>
                    <a:bodyPr/>
                    <a:lstStyle/>
                    <a:p>
                      <a:pPr marL="0" marR="0" algn="ctr">
                        <a:spcBef>
                          <a:spcPts val="0"/>
                        </a:spcBef>
                        <a:spcAft>
                          <a:spcPts val="0"/>
                        </a:spcAft>
                        <a:tabLst>
                          <a:tab pos="5943600" algn="l"/>
                        </a:tabLst>
                      </a:pPr>
                      <a:r>
                        <a:rPr lang="en-US" sz="2000" dirty="0">
                          <a:effectLst/>
                        </a:rPr>
                        <a:t>Duct Leakage (% of Fan Flow)</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c hMerge="1">
                  <a:txBody>
                    <a:bodyPr/>
                    <a:lstStyle/>
                    <a:p>
                      <a:endParaRPr lang="en-US"/>
                    </a:p>
                  </a:txBody>
                  <a:tcPr/>
                </a:tc>
                <a:tc gridSpan="2">
                  <a:txBody>
                    <a:bodyPr/>
                    <a:lstStyle/>
                    <a:p>
                      <a:pPr marL="0" marR="0" algn="ctr">
                        <a:spcBef>
                          <a:spcPts val="0"/>
                        </a:spcBef>
                        <a:spcAft>
                          <a:spcPts val="0"/>
                        </a:spcAft>
                        <a:tabLst>
                          <a:tab pos="5943600" algn="l"/>
                        </a:tabLst>
                      </a:pPr>
                      <a:r>
                        <a:rPr lang="en-US" sz="2000" dirty="0">
                          <a:effectLst/>
                        </a:rPr>
                        <a:t>Duct Insulation R-Value</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c hMerge="1">
                  <a:txBody>
                    <a:bodyPr/>
                    <a:lstStyle/>
                    <a:p>
                      <a:endParaRPr lang="en-US"/>
                    </a:p>
                  </a:txBody>
                  <a:tcPr/>
                </a:tc>
                <a:tc gridSpan="2">
                  <a:txBody>
                    <a:bodyPr/>
                    <a:lstStyle/>
                    <a:p>
                      <a:pPr marL="0" marR="0" algn="ctr">
                        <a:spcBef>
                          <a:spcPts val="0"/>
                        </a:spcBef>
                        <a:spcAft>
                          <a:spcPts val="0"/>
                        </a:spcAft>
                        <a:tabLst>
                          <a:tab pos="5943600" algn="l"/>
                        </a:tabLst>
                      </a:pPr>
                      <a:r>
                        <a:rPr lang="en-US" sz="2000">
                          <a:effectLst/>
                        </a:rPr>
                        <a:t>Seasonal Distribution Efficiency (%)</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hMerge="1">
                  <a:txBody>
                    <a:bodyPr/>
                    <a:lstStyle/>
                    <a:p>
                      <a:endParaRPr lang="en-US"/>
                    </a:p>
                  </a:txBody>
                  <a:tcPr/>
                </a:tc>
                <a:tc>
                  <a:txBody>
                    <a:bodyPr/>
                    <a:lstStyle/>
                    <a:p>
                      <a:pPr marL="0" marR="0" algn="ctr">
                        <a:spcBef>
                          <a:spcPts val="0"/>
                        </a:spcBef>
                        <a:spcAft>
                          <a:spcPts val="0"/>
                        </a:spcAft>
                        <a:tabLst>
                          <a:tab pos="5943600" algn="l"/>
                        </a:tabLst>
                      </a:pPr>
                      <a:r>
                        <a:rPr lang="en-US" sz="2000">
                          <a:effectLst/>
                        </a:rPr>
                        <a:t> </a:t>
                      </a:r>
                    </a:p>
                    <a:p>
                      <a:pPr marL="0" marR="0" algn="ctr">
                        <a:spcBef>
                          <a:spcPts val="0"/>
                        </a:spcBef>
                        <a:spcAft>
                          <a:spcPts val="0"/>
                        </a:spcAft>
                        <a:tabLst>
                          <a:tab pos="5943600" algn="l"/>
                        </a:tabLst>
                      </a:pPr>
                      <a:r>
                        <a:rPr lang="en-US" sz="2000">
                          <a:effectLst/>
                        </a:rPr>
                        <a:t>Comments</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264160">
                <a:tc>
                  <a:txBody>
                    <a:bodyPr/>
                    <a:lstStyle/>
                    <a:p>
                      <a:pPr marL="0" marR="0" algn="ctr">
                        <a:spcBef>
                          <a:spcPts val="0"/>
                        </a:spcBef>
                        <a:spcAft>
                          <a:spcPts val="0"/>
                        </a:spcAft>
                        <a:tabLst>
                          <a:tab pos="5943600" algn="l"/>
                        </a:tabLst>
                      </a:pPr>
                      <a:r>
                        <a:rPr lang="en-US" sz="2000">
                          <a:effectLst/>
                        </a:rPr>
                        <a:t>Supply</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Return</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Supply</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dirty="0">
                          <a:effectLst/>
                        </a:rPr>
                        <a:t>Return</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dirty="0">
                          <a:effectLst/>
                        </a:rPr>
                        <a:t>Heating</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dirty="0">
                          <a:effectLst/>
                        </a:rPr>
                        <a:t>Cooling</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dirty="0">
                          <a:effectLst/>
                        </a:rPr>
                        <a:t> </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r>
              <a:tr h="264160">
                <a:tc>
                  <a:txBody>
                    <a:bodyPr/>
                    <a:lstStyle/>
                    <a:p>
                      <a:pPr marL="0" marR="0" algn="ctr">
                        <a:spcBef>
                          <a:spcPts val="0"/>
                        </a:spcBef>
                        <a:spcAft>
                          <a:spcPts val="0"/>
                        </a:spcAft>
                        <a:tabLst>
                          <a:tab pos="5943600" algn="l"/>
                        </a:tabLst>
                      </a:pPr>
                      <a:r>
                        <a:rPr lang="en-US" sz="2000">
                          <a:effectLst/>
                        </a:rPr>
                        <a:t>17</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17</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4</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4</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56</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75</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spcBef>
                          <a:spcPts val="0"/>
                        </a:spcBef>
                        <a:spcAft>
                          <a:spcPts val="0"/>
                        </a:spcAft>
                        <a:tabLst>
                          <a:tab pos="5943600" algn="l"/>
                        </a:tabLst>
                      </a:pPr>
                      <a:r>
                        <a:rPr lang="en-US" sz="2000" dirty="0">
                          <a:effectLst/>
                        </a:rPr>
                        <a:t>Option 3:  Poor performance, especially in the heating mode.</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r>
              <a:tr h="264160">
                <a:tc>
                  <a:txBody>
                    <a:bodyPr/>
                    <a:lstStyle/>
                    <a:p>
                      <a:pPr marL="0" marR="0" algn="ctr">
                        <a:spcBef>
                          <a:spcPts val="0"/>
                        </a:spcBef>
                        <a:spcAft>
                          <a:spcPts val="0"/>
                        </a:spcAft>
                        <a:tabLst>
                          <a:tab pos="5943600" algn="l"/>
                        </a:tabLst>
                      </a:pPr>
                      <a:r>
                        <a:rPr lang="en-US" sz="2000">
                          <a:effectLst/>
                        </a:rPr>
                        <a:t>5</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5</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4</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4</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72</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87</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spcBef>
                          <a:spcPts val="0"/>
                        </a:spcBef>
                        <a:spcAft>
                          <a:spcPts val="0"/>
                        </a:spcAft>
                        <a:tabLst>
                          <a:tab pos="5943600" algn="l"/>
                        </a:tabLst>
                      </a:pPr>
                      <a:r>
                        <a:rPr lang="en-US" sz="2000" dirty="0">
                          <a:effectLst/>
                        </a:rPr>
                        <a:t>Option 2 with R-4 insulation.  R-8 is better!  (See next line.)</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r>
              <a:tr h="264160">
                <a:tc>
                  <a:txBody>
                    <a:bodyPr/>
                    <a:lstStyle/>
                    <a:p>
                      <a:pPr marL="0" marR="0" algn="ctr">
                        <a:spcBef>
                          <a:spcPts val="0"/>
                        </a:spcBef>
                        <a:spcAft>
                          <a:spcPts val="0"/>
                        </a:spcAft>
                        <a:tabLst>
                          <a:tab pos="5943600" algn="l"/>
                        </a:tabLst>
                      </a:pPr>
                      <a:r>
                        <a:rPr lang="en-US" sz="2000">
                          <a:effectLst/>
                        </a:rPr>
                        <a:t>5</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5</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8</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8</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80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90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spcBef>
                          <a:spcPts val="0"/>
                        </a:spcBef>
                        <a:spcAft>
                          <a:spcPts val="0"/>
                        </a:spcAft>
                        <a:tabLst>
                          <a:tab pos="5943600" algn="l"/>
                        </a:tabLst>
                      </a:pPr>
                      <a:r>
                        <a:rPr lang="en-US" sz="2000" dirty="0">
                          <a:effectLst/>
                        </a:rPr>
                        <a:t>Suggested minimum standard for Option 2 (R-8 Insulation)</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r>
              <a:tr h="264160">
                <a:tc gridSpan="7">
                  <a:txBody>
                    <a:bodyPr/>
                    <a:lstStyle/>
                    <a:p>
                      <a:pPr marL="0" marR="0">
                        <a:spcBef>
                          <a:spcPts val="0"/>
                        </a:spcBef>
                        <a:spcAft>
                          <a:spcPts val="0"/>
                        </a:spcAft>
                        <a:tabLst>
                          <a:tab pos="5943600" algn="l"/>
                        </a:tabLst>
                      </a:pPr>
                      <a:r>
                        <a:rPr lang="en-US" sz="2000" dirty="0">
                          <a:effectLst/>
                        </a:rPr>
                        <a:t>Note: If 100% of the duct </a:t>
                      </a:r>
                      <a:r>
                        <a:rPr lang="en-US" sz="2000" dirty="0" smtClean="0">
                          <a:effectLst/>
                        </a:rPr>
                        <a:t>is </a:t>
                      </a:r>
                      <a:r>
                        <a:rPr lang="en-US" sz="2000" dirty="0">
                          <a:effectLst/>
                        </a:rPr>
                        <a:t>in the conditioned space </a:t>
                      </a:r>
                      <a:r>
                        <a:rPr lang="en-US" sz="2000" dirty="0" smtClean="0">
                          <a:effectLst/>
                        </a:rPr>
                        <a:t>the duct would </a:t>
                      </a:r>
                      <a:r>
                        <a:rPr lang="en-US" sz="2000" dirty="0">
                          <a:effectLst/>
                        </a:rPr>
                        <a:t>have a seasonal distribution efficiency of 100% and a DLF of 0.0. </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custDataLst>
      <p:tags r:id="rId1"/>
    </p:custDataLst>
    <p:extLst>
      <p:ext uri="{BB962C8B-B14F-4D97-AF65-F5344CB8AC3E}">
        <p14:creationId xmlns:p14="http://schemas.microsoft.com/office/powerpoint/2010/main" val="19757170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endParaRPr lang="en-US" dirty="0"/>
          </a:p>
        </p:txBody>
      </p:sp>
      <p:sp>
        <p:nvSpPr>
          <p:cNvPr id="3" name="Content Placeholder 2"/>
          <p:cNvSpPr>
            <a:spLocks noGrp="1"/>
          </p:cNvSpPr>
          <p:nvPr>
            <p:ph idx="1"/>
          </p:nvPr>
        </p:nvSpPr>
        <p:spPr>
          <a:xfrm>
            <a:off x="426720" y="1417638"/>
            <a:ext cx="8229600" cy="5257800"/>
          </a:xfrm>
        </p:spPr>
        <p:txBody>
          <a:bodyPr>
            <a:normAutofit/>
          </a:bodyPr>
          <a:lstStyle/>
          <a:p>
            <a:pPr marL="0" indent="0">
              <a:buNone/>
            </a:pPr>
            <a:r>
              <a:rPr lang="en-US" dirty="0" smtClean="0">
                <a:solidFill>
                  <a:srgbClr val="FFFF00"/>
                </a:solidFill>
              </a:rPr>
              <a:t>You should now be able to explain how duct location impacts a Manual J &amp;</a:t>
            </a:r>
            <a:r>
              <a:rPr lang="en-US" dirty="0">
                <a:solidFill>
                  <a:srgbClr val="FFFF00"/>
                </a:solidFill>
              </a:rPr>
              <a:t> </a:t>
            </a:r>
            <a:r>
              <a:rPr lang="en-US" dirty="0" smtClean="0">
                <a:solidFill>
                  <a:srgbClr val="FFFF00"/>
                </a:solidFill>
              </a:rPr>
              <a:t>N load calculation.</a:t>
            </a:r>
          </a:p>
          <a:p>
            <a:pPr marL="0" indent="0">
              <a:buNone/>
            </a:pPr>
            <a:endParaRPr lang="en-US" sz="1000" dirty="0">
              <a:solidFill>
                <a:srgbClr val="FFFF00"/>
              </a:solidFill>
            </a:endParaRPr>
          </a:p>
          <a:p>
            <a:pPr marL="0" indent="0">
              <a:buNone/>
            </a:pPr>
            <a:r>
              <a:rPr lang="en-US" dirty="0" smtClean="0">
                <a:solidFill>
                  <a:srgbClr val="FFFF00"/>
                </a:solidFill>
              </a:rPr>
              <a:t>You should now be able to explain how duct locations impact Manual S &amp; CS equipment selections.</a:t>
            </a:r>
            <a:endParaRPr lang="en-US" sz="1100" dirty="0" smtClean="0">
              <a:solidFill>
                <a:srgbClr val="FFFF00"/>
              </a:solidFill>
            </a:endParaRPr>
          </a:p>
          <a:p>
            <a:pPr marL="0" indent="0">
              <a:buNone/>
            </a:pPr>
            <a:endParaRPr lang="en-US" sz="1000" dirty="0">
              <a:solidFill>
                <a:srgbClr val="FFFF00"/>
              </a:solidFill>
            </a:endParaRPr>
          </a:p>
          <a:p>
            <a:pPr marL="0" indent="0">
              <a:buNone/>
            </a:pPr>
            <a:r>
              <a:rPr lang="en-US" dirty="0" smtClean="0">
                <a:solidFill>
                  <a:srgbClr val="FFFF00"/>
                </a:solidFill>
              </a:rPr>
              <a:t>You should now be able to explain how duct locations will impact duct sizing and equipment operating expense</a:t>
            </a:r>
            <a:r>
              <a:rPr lang="en-US" smtClean="0">
                <a:solidFill>
                  <a:srgbClr val="FFFF00"/>
                </a:solidFill>
              </a:rPr>
              <a:t>. </a:t>
            </a:r>
            <a:endParaRPr lang="en-US" dirty="0">
              <a:solidFill>
                <a:srgbClr val="FFFF00"/>
              </a:solidFill>
            </a:endParaRPr>
          </a:p>
        </p:txBody>
      </p:sp>
    </p:spTree>
    <p:custDataLst>
      <p:tags r:id="rId1"/>
    </p:custDataLst>
    <p:extLst>
      <p:ext uri="{BB962C8B-B14F-4D97-AF65-F5344CB8AC3E}">
        <p14:creationId xmlns:p14="http://schemas.microsoft.com/office/powerpoint/2010/main" val="33244580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89916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a:solidFill>
                  <a:srgbClr val="FF00FF"/>
                </a:solidFill>
              </a:rPr>
              <a:t/>
            </a:r>
            <a:br>
              <a:rPr lang="en-US" dirty="0">
                <a:solidFill>
                  <a:srgbClr val="FF00FF"/>
                </a:solidFill>
              </a:rPr>
            </a:br>
            <a:r>
              <a:rPr lang="en-US" dirty="0" smtClean="0"/>
              <a:t>Section 3.2: </a:t>
            </a:r>
            <a:r>
              <a:rPr lang="en-US" smtClean="0"/>
              <a:t>Duct Location and Load</a:t>
            </a:r>
            <a:r>
              <a:rPr lang="en-US" dirty="0">
                <a:solidFill>
                  <a:srgbClr val="FF00FF"/>
                </a:solidFill>
              </a:rPr>
              <a:t/>
            </a:r>
            <a:br>
              <a:rPr lang="en-US" dirty="0">
                <a:solidFill>
                  <a:srgbClr val="FF00FF"/>
                </a:solidFill>
              </a:rPr>
            </a:b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754280251"/>
      </p:ext>
    </p:extLst>
  </p:cSld>
  <p:clrMapOvr>
    <a:masterClrMapping/>
  </p:clrMapOvr>
  <mc:AlternateContent xmlns:mc="http://schemas.openxmlformats.org/markup-compatibility/2006" xmlns:p14="http://schemas.microsoft.com/office/powerpoint/2010/main">
    <mc:Choice Requires="p14">
      <p:transition spd="slow" p14:dur="2000" advTm="21453"/>
    </mc:Choice>
    <mc:Fallback xmlns="">
      <p:transition spd="slow" advTm="21453"/>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Manual J &amp; Manual N Loads</a:t>
            </a:r>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800" y="1417638"/>
            <a:ext cx="3478339" cy="4517650"/>
          </a:xfrm>
          <a:prstGeom prst="rect">
            <a:avLst/>
          </a:prstGeom>
        </p:spPr>
      </p:pic>
      <p:pic>
        <p:nvPicPr>
          <p:cNvPr id="4" name="Picture 3"/>
          <p:cNvPicPr>
            <a:picLocks noChangeAspect="1"/>
          </p:cNvPicPr>
          <p:nvPr/>
        </p:nvPicPr>
        <p:blipFill rotWithShape="1">
          <a:blip r:embed="rId5"/>
          <a:srcRect l="4273" b="3514"/>
          <a:stretch/>
        </p:blipFill>
        <p:spPr>
          <a:xfrm rot="10800000" flipH="1">
            <a:off x="4681393" y="1413198"/>
            <a:ext cx="3472007" cy="4522090"/>
          </a:xfrm>
          <a:prstGeom prst="rect">
            <a:avLst/>
          </a:prstGeom>
        </p:spPr>
      </p:pic>
    </p:spTree>
    <p:custDataLst>
      <p:tags r:id="rId1"/>
    </p:custDataLst>
    <p:extLst>
      <p:ext uri="{BB962C8B-B14F-4D97-AF65-F5344CB8AC3E}">
        <p14:creationId xmlns:p14="http://schemas.microsoft.com/office/powerpoint/2010/main" val="34117048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Sample Manual J Load</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4518515"/>
              </p:ext>
            </p:extLst>
          </p:nvPr>
        </p:nvGraphicFramePr>
        <p:xfrm>
          <a:off x="228600" y="1451029"/>
          <a:ext cx="8686800" cy="5116251"/>
        </p:xfrm>
        <a:graphic>
          <a:graphicData uri="http://schemas.openxmlformats.org/drawingml/2006/table">
            <a:tbl>
              <a:tblPr>
                <a:tableStyleId>{5C22544A-7EE6-4342-B048-85BDC9FD1C3A}</a:tableStyleId>
              </a:tblPr>
              <a:tblGrid>
                <a:gridCol w="4343400"/>
                <a:gridCol w="2171700"/>
                <a:gridCol w="2171700"/>
              </a:tblGrid>
              <a:tr h="272126">
                <a:tc>
                  <a:txBody>
                    <a:bodyPr/>
                    <a:lstStyle/>
                    <a:p>
                      <a:pPr marL="0" marR="0" algn="ctr">
                        <a:spcBef>
                          <a:spcPts val="0"/>
                        </a:spcBef>
                        <a:spcAft>
                          <a:spcPts val="0"/>
                        </a:spcAft>
                        <a:tabLst>
                          <a:tab pos="5943600" algn="l"/>
                        </a:tabLst>
                      </a:pPr>
                      <a:r>
                        <a:rPr lang="en-US" sz="2000" dirty="0">
                          <a:effectLst/>
                        </a:rPr>
                        <a:t>Parameter</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Heating</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Cooling</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272126">
                <a:tc>
                  <a:txBody>
                    <a:bodyPr/>
                    <a:lstStyle/>
                    <a:p>
                      <a:pPr marL="0" marR="0">
                        <a:spcBef>
                          <a:spcPts val="0"/>
                        </a:spcBef>
                        <a:spcAft>
                          <a:spcPts val="0"/>
                        </a:spcAft>
                        <a:tabLst>
                          <a:tab pos="5943600" algn="l"/>
                        </a:tabLst>
                      </a:pPr>
                      <a:r>
                        <a:rPr lang="en-US" sz="2000">
                          <a:effectLst/>
                        </a:rPr>
                        <a:t>Outdoor design temperatures</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-5</a:t>
                      </a:r>
                      <a:r>
                        <a:rPr lang="en-US" sz="2000" baseline="30000">
                          <a:effectLst/>
                        </a:rPr>
                        <a:t>o</a:t>
                      </a:r>
                      <a:r>
                        <a:rPr lang="en-US" sz="2000">
                          <a:effectLst/>
                        </a:rPr>
                        <a:t>F</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90</a:t>
                      </a:r>
                      <a:r>
                        <a:rPr lang="en-US" sz="2000" baseline="30000">
                          <a:effectLst/>
                        </a:rPr>
                        <a:t>o</a:t>
                      </a:r>
                      <a:r>
                        <a:rPr lang="en-US" sz="2000">
                          <a:effectLst/>
                        </a:rPr>
                        <a:t>F db, 75</a:t>
                      </a:r>
                      <a:r>
                        <a:rPr lang="en-US" sz="2000" baseline="30000">
                          <a:effectLst/>
                        </a:rPr>
                        <a:t>o</a:t>
                      </a:r>
                      <a:r>
                        <a:rPr lang="en-US" sz="2000">
                          <a:effectLst/>
                        </a:rPr>
                        <a:t>F wb</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272126">
                <a:tc>
                  <a:txBody>
                    <a:bodyPr/>
                    <a:lstStyle/>
                    <a:p>
                      <a:pPr marL="0" marR="0">
                        <a:spcBef>
                          <a:spcPts val="0"/>
                        </a:spcBef>
                        <a:spcAft>
                          <a:spcPts val="0"/>
                        </a:spcAft>
                        <a:tabLst>
                          <a:tab pos="5943600" algn="l"/>
                        </a:tabLst>
                      </a:pPr>
                      <a:r>
                        <a:rPr lang="en-US" sz="2000">
                          <a:effectLst/>
                        </a:rPr>
                        <a:t>Conditioned floor area</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gridSpan="2">
                  <a:txBody>
                    <a:bodyPr/>
                    <a:lstStyle/>
                    <a:p>
                      <a:pPr marL="0" marR="0" algn="ctr">
                        <a:spcBef>
                          <a:spcPts val="0"/>
                        </a:spcBef>
                        <a:spcAft>
                          <a:spcPts val="0"/>
                        </a:spcAft>
                        <a:tabLst>
                          <a:tab pos="5943600" algn="l"/>
                        </a:tabLst>
                      </a:pPr>
                      <a:r>
                        <a:rPr lang="en-US" sz="2000">
                          <a:effectLst/>
                        </a:rPr>
                        <a:t>1800 ft</a:t>
                      </a:r>
                      <a:r>
                        <a:rPr lang="en-US" sz="2000" baseline="30000">
                          <a:effectLst/>
                        </a:rPr>
                        <a:t>2</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hMerge="1">
                  <a:txBody>
                    <a:bodyPr/>
                    <a:lstStyle/>
                    <a:p>
                      <a:endParaRPr lang="en-US"/>
                    </a:p>
                  </a:txBody>
                  <a:tcPr/>
                </a:tc>
              </a:tr>
              <a:tr h="272126">
                <a:tc>
                  <a:txBody>
                    <a:bodyPr/>
                    <a:lstStyle/>
                    <a:p>
                      <a:pPr marL="0" marR="0">
                        <a:spcBef>
                          <a:spcPts val="0"/>
                        </a:spcBef>
                        <a:spcAft>
                          <a:spcPts val="0"/>
                        </a:spcAft>
                        <a:tabLst>
                          <a:tab pos="5943600" algn="l"/>
                        </a:tabLst>
                      </a:pPr>
                      <a:r>
                        <a:rPr lang="en-US" sz="2000">
                          <a:effectLst/>
                        </a:rPr>
                        <a:t>Window and glass door area</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gridSpan="2">
                  <a:txBody>
                    <a:bodyPr/>
                    <a:lstStyle/>
                    <a:p>
                      <a:pPr marL="0" marR="0" algn="ctr">
                        <a:spcBef>
                          <a:spcPts val="0"/>
                        </a:spcBef>
                        <a:spcAft>
                          <a:spcPts val="0"/>
                        </a:spcAft>
                        <a:tabLst>
                          <a:tab pos="5943600" algn="l"/>
                        </a:tabLst>
                      </a:pPr>
                      <a:r>
                        <a:rPr lang="en-US" sz="2000">
                          <a:effectLst/>
                        </a:rPr>
                        <a:t>272 ft</a:t>
                      </a:r>
                      <a:r>
                        <a:rPr lang="en-US" sz="2000" baseline="30000">
                          <a:effectLst/>
                        </a:rPr>
                        <a:t>2</a:t>
                      </a:r>
                      <a:r>
                        <a:rPr lang="en-US" sz="2000">
                          <a:effectLst/>
                        </a:rPr>
                        <a:t> (double pane)</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hMerge="1">
                  <a:txBody>
                    <a:bodyPr/>
                    <a:lstStyle/>
                    <a:p>
                      <a:endParaRPr lang="en-US"/>
                    </a:p>
                  </a:txBody>
                  <a:tcPr/>
                </a:tc>
              </a:tr>
              <a:tr h="272126">
                <a:tc>
                  <a:txBody>
                    <a:bodyPr/>
                    <a:lstStyle/>
                    <a:p>
                      <a:pPr marL="0" marR="0">
                        <a:spcBef>
                          <a:spcPts val="0"/>
                        </a:spcBef>
                        <a:spcAft>
                          <a:spcPts val="0"/>
                        </a:spcAft>
                        <a:tabLst>
                          <a:tab pos="5943600" algn="l"/>
                        </a:tabLst>
                      </a:pPr>
                      <a:r>
                        <a:rPr lang="en-US" sz="2000">
                          <a:effectLst/>
                        </a:rPr>
                        <a:t>Foundation </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gridSpan="2">
                  <a:txBody>
                    <a:bodyPr/>
                    <a:lstStyle/>
                    <a:p>
                      <a:pPr marL="0" marR="0" algn="ctr">
                        <a:spcBef>
                          <a:spcPts val="0"/>
                        </a:spcBef>
                        <a:spcAft>
                          <a:spcPts val="0"/>
                        </a:spcAft>
                        <a:tabLst>
                          <a:tab pos="5943600" algn="l"/>
                        </a:tabLst>
                      </a:pPr>
                      <a:r>
                        <a:rPr lang="en-US" sz="2000">
                          <a:effectLst/>
                        </a:rPr>
                        <a:t>vented crawl space</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hMerge="1">
                  <a:txBody>
                    <a:bodyPr/>
                    <a:lstStyle/>
                    <a:p>
                      <a:endParaRPr lang="en-US"/>
                    </a:p>
                  </a:txBody>
                  <a:tcPr/>
                </a:tc>
              </a:tr>
              <a:tr h="272126">
                <a:tc>
                  <a:txBody>
                    <a:bodyPr/>
                    <a:lstStyle/>
                    <a:p>
                      <a:pPr marL="0" marR="0">
                        <a:spcBef>
                          <a:spcPts val="0"/>
                        </a:spcBef>
                        <a:spcAft>
                          <a:spcPts val="0"/>
                        </a:spcAft>
                        <a:tabLst>
                          <a:tab pos="5943600" algn="l"/>
                        </a:tabLst>
                      </a:pPr>
                      <a:r>
                        <a:rPr lang="en-US" sz="2000">
                          <a:effectLst/>
                        </a:rPr>
                        <a:t>Insulation level</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gridSpan="2">
                  <a:txBody>
                    <a:bodyPr/>
                    <a:lstStyle/>
                    <a:p>
                      <a:pPr marL="0" marR="0" algn="ctr">
                        <a:spcBef>
                          <a:spcPts val="0"/>
                        </a:spcBef>
                        <a:spcAft>
                          <a:spcPts val="0"/>
                        </a:spcAft>
                        <a:tabLst>
                          <a:tab pos="5943600" algn="l"/>
                        </a:tabLst>
                      </a:pPr>
                      <a:r>
                        <a:rPr lang="en-US" sz="2000">
                          <a:effectLst/>
                        </a:rPr>
                        <a:t>R-19 wall, R-19 floor, R-30 ceiling</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hMerge="1">
                  <a:txBody>
                    <a:bodyPr/>
                    <a:lstStyle/>
                    <a:p>
                      <a:endParaRPr lang="en-US"/>
                    </a:p>
                  </a:txBody>
                  <a:tcPr/>
                </a:tc>
              </a:tr>
              <a:tr h="272126">
                <a:tc>
                  <a:txBody>
                    <a:bodyPr/>
                    <a:lstStyle/>
                    <a:p>
                      <a:pPr marL="0" marR="0">
                        <a:spcBef>
                          <a:spcPts val="0"/>
                        </a:spcBef>
                        <a:spcAft>
                          <a:spcPts val="0"/>
                        </a:spcAft>
                        <a:tabLst>
                          <a:tab pos="5943600" algn="l"/>
                        </a:tabLst>
                      </a:pPr>
                      <a:r>
                        <a:rPr lang="en-US" sz="2000">
                          <a:effectLst/>
                        </a:rPr>
                        <a:t>Infiltration air changes per hour</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0.55</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0.30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544251">
                <a:tc>
                  <a:txBody>
                    <a:bodyPr/>
                    <a:lstStyle/>
                    <a:p>
                      <a:pPr marL="0" marR="0">
                        <a:spcBef>
                          <a:spcPts val="0"/>
                        </a:spcBef>
                        <a:spcAft>
                          <a:spcPts val="0"/>
                        </a:spcAft>
                        <a:tabLst>
                          <a:tab pos="5943600" algn="l"/>
                        </a:tabLst>
                      </a:pPr>
                      <a:r>
                        <a:rPr lang="en-US" sz="2000">
                          <a:effectLst/>
                        </a:rPr>
                        <a:t>Btu/h load, windows and glass doors</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12,430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7,970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272126">
                <a:tc>
                  <a:txBody>
                    <a:bodyPr/>
                    <a:lstStyle/>
                    <a:p>
                      <a:pPr marL="0" marR="0">
                        <a:spcBef>
                          <a:spcPts val="0"/>
                        </a:spcBef>
                        <a:spcAft>
                          <a:spcPts val="0"/>
                        </a:spcAft>
                        <a:tabLst>
                          <a:tab pos="5943600" algn="l"/>
                        </a:tabLst>
                      </a:pPr>
                      <a:r>
                        <a:rPr lang="en-US" sz="2000">
                          <a:effectLst/>
                        </a:rPr>
                        <a:t>Btu/h load, opaque walls and doors</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5,960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1,460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272126">
                <a:tc>
                  <a:txBody>
                    <a:bodyPr/>
                    <a:lstStyle/>
                    <a:p>
                      <a:pPr marL="0" marR="0">
                        <a:spcBef>
                          <a:spcPts val="0"/>
                        </a:spcBef>
                        <a:spcAft>
                          <a:spcPts val="0"/>
                        </a:spcAft>
                        <a:tabLst>
                          <a:tab pos="5943600" algn="l"/>
                        </a:tabLst>
                      </a:pPr>
                      <a:r>
                        <a:rPr lang="en-US" sz="2000">
                          <a:effectLst/>
                        </a:rPr>
                        <a:t>Btu/h load, ceiling</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4,450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2,310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272126">
                <a:tc>
                  <a:txBody>
                    <a:bodyPr/>
                    <a:lstStyle/>
                    <a:p>
                      <a:pPr marL="0" marR="0">
                        <a:spcBef>
                          <a:spcPts val="0"/>
                        </a:spcBef>
                        <a:spcAft>
                          <a:spcPts val="0"/>
                        </a:spcAft>
                        <a:tabLst>
                          <a:tab pos="5943600" algn="l"/>
                        </a:tabLst>
                      </a:pPr>
                      <a:r>
                        <a:rPr lang="en-US" sz="2000">
                          <a:effectLst/>
                        </a:rPr>
                        <a:t>Btu/h load, floor</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6,940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1,420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272126">
                <a:tc>
                  <a:txBody>
                    <a:bodyPr/>
                    <a:lstStyle/>
                    <a:p>
                      <a:pPr marL="0" marR="0">
                        <a:spcBef>
                          <a:spcPts val="0"/>
                        </a:spcBef>
                        <a:spcAft>
                          <a:spcPts val="0"/>
                        </a:spcAft>
                        <a:tabLst>
                          <a:tab pos="5943600" algn="l"/>
                        </a:tabLst>
                      </a:pPr>
                      <a:r>
                        <a:rPr lang="en-US" sz="2000">
                          <a:effectLst/>
                        </a:rPr>
                        <a:t>Btu/h load, infiltration</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10,860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1,180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272126">
                <a:tc>
                  <a:txBody>
                    <a:bodyPr/>
                    <a:lstStyle/>
                    <a:p>
                      <a:pPr marL="0" marR="0">
                        <a:spcBef>
                          <a:spcPts val="0"/>
                        </a:spcBef>
                        <a:spcAft>
                          <a:spcPts val="0"/>
                        </a:spcAft>
                        <a:tabLst>
                          <a:tab pos="5943600" algn="l"/>
                        </a:tabLst>
                      </a:pPr>
                      <a:r>
                        <a:rPr lang="en-US" sz="2000">
                          <a:effectLst/>
                        </a:rPr>
                        <a:t>Btu/h load, people and appliances</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N/A</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3,000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544251">
                <a:tc>
                  <a:txBody>
                    <a:bodyPr/>
                    <a:lstStyle/>
                    <a:p>
                      <a:pPr marL="0" marR="0">
                        <a:spcBef>
                          <a:spcPts val="0"/>
                        </a:spcBef>
                        <a:spcAft>
                          <a:spcPts val="0"/>
                        </a:spcAft>
                        <a:tabLst>
                          <a:tab pos="5943600" algn="l"/>
                        </a:tabLst>
                      </a:pPr>
                      <a:r>
                        <a:rPr lang="en-US" sz="2000">
                          <a:effectLst/>
                        </a:rPr>
                        <a:t>Sum of sensible loads excluding ducts, Btu/h</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40,640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17,340</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r>
              <a:tr h="272126">
                <a:tc>
                  <a:txBody>
                    <a:bodyPr/>
                    <a:lstStyle/>
                    <a:p>
                      <a:pPr marL="0" marR="0">
                        <a:spcBef>
                          <a:spcPts val="0"/>
                        </a:spcBef>
                        <a:spcAft>
                          <a:spcPts val="0"/>
                        </a:spcAft>
                        <a:tabLst>
                          <a:tab pos="5943600" algn="l"/>
                        </a:tabLst>
                      </a:pPr>
                      <a:r>
                        <a:rPr lang="en-US" sz="2000">
                          <a:effectLst/>
                        </a:rPr>
                        <a:t>Latent load, Btu/h (cooling only)</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a:effectLst/>
                        </a:rPr>
                        <a:t>N/A</a:t>
                      </a:r>
                      <a:endParaRPr lang="en-US" sz="20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000" dirty="0">
                          <a:effectLst/>
                        </a:rPr>
                        <a:t>3,240</a:t>
                      </a:r>
                      <a:endParaRPr lang="en-US" sz="2000" dirty="0">
                        <a:effectLst/>
                        <a:latin typeface="Times New Roman" panose="02020603050405020304" pitchFamily="18" charset="0"/>
                        <a:ea typeface="Times New Roman" panose="02020603050405020304" pitchFamily="18" charset="0"/>
                      </a:endParaRPr>
                    </a:p>
                  </a:txBody>
                  <a:tcPr marL="63500" marR="63500" marT="0" marB="0" anchor="ctr"/>
                </a:tc>
              </a:tr>
            </a:tbl>
          </a:graphicData>
        </a:graphic>
      </p:graphicFrame>
    </p:spTree>
    <p:custDataLst>
      <p:tags r:id="rId1"/>
    </p:custDataLst>
    <p:extLst>
      <p:ext uri="{BB962C8B-B14F-4D97-AF65-F5344CB8AC3E}">
        <p14:creationId xmlns:p14="http://schemas.microsoft.com/office/powerpoint/2010/main" val="42881714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Duct Load Factor (DLF)</a:t>
            </a:r>
          </a:p>
        </p:txBody>
      </p:sp>
      <p:sp>
        <p:nvSpPr>
          <p:cNvPr id="3" name="TextBox 2"/>
          <p:cNvSpPr txBox="1"/>
          <p:nvPr/>
        </p:nvSpPr>
        <p:spPr>
          <a:xfrm>
            <a:off x="304800" y="1295400"/>
            <a:ext cx="8458200" cy="5509200"/>
          </a:xfrm>
          <a:prstGeom prst="rect">
            <a:avLst/>
          </a:prstGeom>
          <a:noFill/>
        </p:spPr>
        <p:txBody>
          <a:bodyPr wrap="square" rtlCol="0">
            <a:spAutoFit/>
          </a:bodyPr>
          <a:lstStyle/>
          <a:p>
            <a:pPr lvl="0"/>
            <a:r>
              <a:rPr lang="en-US" sz="3200" dirty="0" smtClean="0">
                <a:solidFill>
                  <a:srgbClr val="FFFF00"/>
                </a:solidFill>
              </a:rPr>
              <a:t>For </a:t>
            </a:r>
            <a:r>
              <a:rPr lang="en-US" sz="3200" dirty="0">
                <a:solidFill>
                  <a:srgbClr val="FFFF00"/>
                </a:solidFill>
              </a:rPr>
              <a:t>this comparison, representative duct load factor (DLF) is assigned to each of the three options.  The intent is to generate reasonable values for duct heat loss and heat gain to evaluate the effect on equipment size. This process could also be further refined based on the annual run times and system losses to compare duct system efficiencies.  However, that analysis is beyond the scope of this Guide &amp; Workbook. The following duct load factors are used for the comparative calculation design options: </a:t>
            </a:r>
            <a:r>
              <a:rPr lang="en-US" sz="3200" dirty="0" smtClean="0">
                <a:solidFill>
                  <a:srgbClr val="FFFF00"/>
                </a:solidFill>
              </a:rPr>
              <a:t> </a:t>
            </a:r>
            <a:endParaRPr lang="en-US" sz="3200" dirty="0">
              <a:solidFill>
                <a:srgbClr val="FFFF00"/>
              </a:solidFill>
            </a:endParaRPr>
          </a:p>
        </p:txBody>
      </p:sp>
    </p:spTree>
    <p:custDataLst>
      <p:tags r:id="rId1"/>
    </p:custDataLst>
    <p:extLst>
      <p:ext uri="{BB962C8B-B14F-4D97-AF65-F5344CB8AC3E}">
        <p14:creationId xmlns:p14="http://schemas.microsoft.com/office/powerpoint/2010/main" val="2538184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DLF Options</a:t>
            </a:r>
            <a:endParaRPr lang="en-US" dirty="0"/>
          </a:p>
        </p:txBody>
      </p:sp>
      <p:sp>
        <p:nvSpPr>
          <p:cNvPr id="3" name="TextBox 2"/>
          <p:cNvSpPr txBox="1"/>
          <p:nvPr/>
        </p:nvSpPr>
        <p:spPr>
          <a:xfrm>
            <a:off x="342900" y="1676400"/>
            <a:ext cx="8458200" cy="3447098"/>
          </a:xfrm>
          <a:prstGeom prst="rect">
            <a:avLst/>
          </a:prstGeom>
          <a:noFill/>
        </p:spPr>
        <p:txBody>
          <a:bodyPr wrap="square" rtlCol="0">
            <a:spAutoFit/>
          </a:bodyPr>
          <a:lstStyle/>
          <a:p>
            <a:pPr marL="457200" lvl="0" indent="-457200">
              <a:buFont typeface="Arial" panose="020B0604020202020204" pitchFamily="34" charset="0"/>
              <a:buChar char="•"/>
            </a:pPr>
            <a:r>
              <a:rPr lang="en-US" sz="3000" dirty="0" smtClean="0">
                <a:solidFill>
                  <a:srgbClr val="FFFF00"/>
                </a:solidFill>
              </a:rPr>
              <a:t>Option </a:t>
            </a:r>
            <a:r>
              <a:rPr lang="en-US" sz="3000" dirty="0">
                <a:solidFill>
                  <a:srgbClr val="FFFF00"/>
                </a:solidFill>
              </a:rPr>
              <a:t>1 (Ducts In Conditioned Space): DLF = </a:t>
            </a:r>
            <a:r>
              <a:rPr lang="en-US" sz="3000" dirty="0" smtClean="0">
                <a:solidFill>
                  <a:srgbClr val="FFFF00"/>
                </a:solidFill>
              </a:rPr>
              <a:t>0.00</a:t>
            </a:r>
          </a:p>
          <a:p>
            <a:pPr lvl="0"/>
            <a:endParaRPr lang="en-US" dirty="0">
              <a:solidFill>
                <a:srgbClr val="FFFF00"/>
              </a:solidFill>
            </a:endParaRPr>
          </a:p>
          <a:p>
            <a:pPr marL="457200" lvl="0" indent="-457200">
              <a:buFont typeface="Arial" panose="020B0604020202020204" pitchFamily="34" charset="0"/>
              <a:buChar char="•"/>
            </a:pPr>
            <a:r>
              <a:rPr lang="en-US" sz="3000" dirty="0">
                <a:solidFill>
                  <a:srgbClr val="FFFF00"/>
                </a:solidFill>
              </a:rPr>
              <a:t>Option 2 (Good Conventional Design 0.12/0.24): DLF = 0.20 (a midway-range selection</a:t>
            </a:r>
            <a:r>
              <a:rPr lang="en-US" sz="3000" dirty="0" smtClean="0">
                <a:solidFill>
                  <a:srgbClr val="FFFF00"/>
                </a:solidFill>
              </a:rPr>
              <a:t>).</a:t>
            </a:r>
          </a:p>
          <a:p>
            <a:pPr lvl="0"/>
            <a:endParaRPr lang="en-US" dirty="0">
              <a:solidFill>
                <a:srgbClr val="FFFF00"/>
              </a:solidFill>
            </a:endParaRPr>
          </a:p>
          <a:p>
            <a:pPr marL="457200" lvl="0" indent="-457200">
              <a:buFont typeface="Arial" panose="020B0604020202020204" pitchFamily="34" charset="0"/>
              <a:buChar char="•"/>
            </a:pPr>
            <a:r>
              <a:rPr lang="en-US" sz="3000" dirty="0">
                <a:solidFill>
                  <a:srgbClr val="FFFF00"/>
                </a:solidFill>
              </a:rPr>
              <a:t>Option 3 (Typical Current Practice 0.35/0.70): DLF = 0.50 (a midway-range selection).</a:t>
            </a:r>
          </a:p>
          <a:p>
            <a:r>
              <a:rPr lang="en-US" sz="3200" dirty="0" smtClean="0">
                <a:solidFill>
                  <a:srgbClr val="FFFF00"/>
                </a:solidFill>
              </a:rPr>
              <a:t> </a:t>
            </a:r>
            <a:endParaRPr lang="en-US" sz="3200" dirty="0">
              <a:solidFill>
                <a:srgbClr val="FFFF00"/>
              </a:solidFill>
            </a:endParaRPr>
          </a:p>
        </p:txBody>
      </p:sp>
    </p:spTree>
    <p:custDataLst>
      <p:tags r:id="rId1"/>
    </p:custDataLst>
    <p:extLst>
      <p:ext uri="{BB962C8B-B14F-4D97-AF65-F5344CB8AC3E}">
        <p14:creationId xmlns:p14="http://schemas.microsoft.com/office/powerpoint/2010/main" val="31504163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Manual J + Duct </a:t>
            </a:r>
            <a:r>
              <a:rPr lang="en-US" dirty="0"/>
              <a:t>Load Factor (DLF)</a:t>
            </a:r>
          </a:p>
        </p:txBody>
      </p:sp>
      <p:graphicFrame>
        <p:nvGraphicFramePr>
          <p:cNvPr id="4" name="Table 3"/>
          <p:cNvGraphicFramePr>
            <a:graphicFrameLocks noGrp="1"/>
          </p:cNvGraphicFramePr>
          <p:nvPr>
            <p:extLst>
              <p:ext uri="{D42A27DB-BD31-4B8C-83A1-F6EECF244321}">
                <p14:modId xmlns:p14="http://schemas.microsoft.com/office/powerpoint/2010/main" val="2715094606"/>
              </p:ext>
            </p:extLst>
          </p:nvPr>
        </p:nvGraphicFramePr>
        <p:xfrm>
          <a:off x="152400" y="1310640"/>
          <a:ext cx="8839200" cy="5120640"/>
        </p:xfrm>
        <a:graphic>
          <a:graphicData uri="http://schemas.openxmlformats.org/drawingml/2006/table">
            <a:tbl>
              <a:tblPr>
                <a:tableStyleId>{5C22544A-7EE6-4342-B048-85BDC9FD1C3A}</a:tableStyleId>
              </a:tblPr>
              <a:tblGrid>
                <a:gridCol w="2039816"/>
                <a:gridCol w="2379784"/>
                <a:gridCol w="2294792"/>
                <a:gridCol w="2124808"/>
              </a:tblGrid>
              <a:tr h="842645">
                <a:tc>
                  <a:txBody>
                    <a:bodyPr/>
                    <a:lstStyle/>
                    <a:p>
                      <a:pPr marL="0" marR="0" algn="r">
                        <a:spcBef>
                          <a:spcPts val="0"/>
                        </a:spcBef>
                        <a:spcAft>
                          <a:spcPts val="0"/>
                        </a:spcAft>
                        <a:tabLst>
                          <a:tab pos="5943600" algn="l"/>
                        </a:tabLst>
                      </a:pPr>
                      <a:r>
                        <a:rPr lang="en-US" sz="2800" dirty="0">
                          <a:effectLst/>
                        </a:rPr>
                        <a:t>Duct Design </a:t>
                      </a:r>
                    </a:p>
                    <a:p>
                      <a:pPr marL="0" marR="0" algn="r">
                        <a:spcBef>
                          <a:spcPts val="0"/>
                        </a:spcBef>
                        <a:spcAft>
                          <a:spcPts val="0"/>
                        </a:spcAft>
                        <a:tabLst>
                          <a:tab pos="5943600" algn="l"/>
                        </a:tabLst>
                      </a:pPr>
                      <a:r>
                        <a:rPr lang="en-US" sz="2800" dirty="0">
                          <a:effectLst/>
                        </a:rPr>
                        <a:t>Strategy</a:t>
                      </a:r>
                    </a:p>
                    <a:p>
                      <a:pPr marL="0" marR="0">
                        <a:spcBef>
                          <a:spcPts val="0"/>
                        </a:spcBef>
                        <a:spcAft>
                          <a:spcPts val="0"/>
                        </a:spcAft>
                        <a:tabLst>
                          <a:tab pos="5943600" algn="l"/>
                        </a:tabLst>
                      </a:pPr>
                      <a:endParaRPr lang="en-US" sz="2800" dirty="0" smtClean="0">
                        <a:effectLst/>
                      </a:endParaRPr>
                    </a:p>
                    <a:p>
                      <a:pPr marL="0" marR="0">
                        <a:spcBef>
                          <a:spcPts val="0"/>
                        </a:spcBef>
                        <a:spcAft>
                          <a:spcPts val="0"/>
                        </a:spcAft>
                        <a:tabLst>
                          <a:tab pos="5943600" algn="l"/>
                        </a:tabLst>
                      </a:pPr>
                      <a:r>
                        <a:rPr lang="en-US" sz="2800" dirty="0" smtClean="0">
                          <a:effectLst/>
                        </a:rPr>
                        <a:t>BTU/h</a:t>
                      </a:r>
                      <a:endParaRPr lang="en-US" sz="2800" dirty="0">
                        <a:effectLst/>
                      </a:endParaRPr>
                    </a:p>
                    <a:p>
                      <a:pPr marL="0" marR="0">
                        <a:spcBef>
                          <a:spcPts val="0"/>
                        </a:spcBef>
                        <a:spcAft>
                          <a:spcPts val="0"/>
                        </a:spcAft>
                        <a:tabLst>
                          <a:tab pos="5943600" algn="l"/>
                        </a:tabLst>
                      </a:pPr>
                      <a:r>
                        <a:rPr lang="en-US" sz="2800" dirty="0">
                          <a:effectLst/>
                        </a:rPr>
                        <a:t>Load</a:t>
                      </a:r>
                      <a:endParaRPr lang="en-US" sz="2800" dirty="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800" dirty="0">
                          <a:effectLst/>
                        </a:rPr>
                        <a:t> </a:t>
                      </a:r>
                      <a:r>
                        <a:rPr lang="en-US" sz="2800" dirty="0" smtClean="0">
                          <a:effectLst/>
                        </a:rPr>
                        <a:t>Option 1</a:t>
                      </a:r>
                      <a:r>
                        <a:rPr lang="en-US" sz="2800" dirty="0">
                          <a:effectLst/>
                        </a:rPr>
                        <a:t>:</a:t>
                      </a:r>
                    </a:p>
                    <a:p>
                      <a:pPr marL="0" marR="0" algn="ctr">
                        <a:spcBef>
                          <a:spcPts val="0"/>
                        </a:spcBef>
                        <a:spcAft>
                          <a:spcPts val="0"/>
                        </a:spcAft>
                        <a:tabLst>
                          <a:tab pos="5943600" algn="l"/>
                        </a:tabLst>
                      </a:pPr>
                      <a:r>
                        <a:rPr lang="en-US" sz="2800" dirty="0">
                          <a:effectLst/>
                        </a:rPr>
                        <a:t>Ducts in Conditioned Space</a:t>
                      </a:r>
                    </a:p>
                    <a:p>
                      <a:pPr marL="0" marR="0" algn="ctr">
                        <a:spcBef>
                          <a:spcPts val="0"/>
                        </a:spcBef>
                        <a:spcAft>
                          <a:spcPts val="0"/>
                        </a:spcAft>
                        <a:tabLst>
                          <a:tab pos="5943600" algn="l"/>
                        </a:tabLst>
                      </a:pPr>
                      <a:r>
                        <a:rPr lang="en-US" sz="2800" dirty="0">
                          <a:effectLst/>
                        </a:rPr>
                        <a:t>DLF 100%</a:t>
                      </a:r>
                      <a:endParaRPr lang="en-US" sz="2800" dirty="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800" dirty="0">
                          <a:effectLst/>
                        </a:rPr>
                        <a:t> </a:t>
                      </a:r>
                      <a:r>
                        <a:rPr lang="en-US" sz="2800" dirty="0" smtClean="0">
                          <a:effectLst/>
                        </a:rPr>
                        <a:t>Option </a:t>
                      </a:r>
                      <a:r>
                        <a:rPr lang="en-US" sz="2800" dirty="0">
                          <a:effectLst/>
                        </a:rPr>
                        <a:t>2:</a:t>
                      </a:r>
                    </a:p>
                    <a:p>
                      <a:pPr marL="0" marR="0" algn="ctr">
                        <a:spcBef>
                          <a:spcPts val="0"/>
                        </a:spcBef>
                        <a:spcAft>
                          <a:spcPts val="0"/>
                        </a:spcAft>
                        <a:tabLst>
                          <a:tab pos="5943600" algn="l"/>
                        </a:tabLst>
                      </a:pPr>
                      <a:r>
                        <a:rPr lang="en-US" sz="2800" dirty="0">
                          <a:effectLst/>
                        </a:rPr>
                        <a:t>Good Conventional Design</a:t>
                      </a:r>
                    </a:p>
                    <a:p>
                      <a:pPr marL="0" marR="0" algn="ctr">
                        <a:spcBef>
                          <a:spcPts val="0"/>
                        </a:spcBef>
                        <a:spcAft>
                          <a:spcPts val="0"/>
                        </a:spcAft>
                        <a:tabLst>
                          <a:tab pos="5943600" algn="l"/>
                        </a:tabLst>
                      </a:pPr>
                      <a:r>
                        <a:rPr lang="en-US" sz="2800" dirty="0">
                          <a:effectLst/>
                        </a:rPr>
                        <a:t>DLF 83%</a:t>
                      </a:r>
                      <a:endParaRPr lang="en-US" sz="2800" dirty="0">
                        <a:effectLst/>
                        <a:latin typeface="Times New Roman" panose="02020603050405020304" pitchFamily="18" charset="0"/>
                        <a:ea typeface="Times New Roman" panose="02020603050405020304" pitchFamily="18" charset="0"/>
                      </a:endParaRPr>
                    </a:p>
                  </a:txBody>
                  <a:tcPr marL="63500" marR="63500" marT="0" marB="0"/>
                </a:tc>
                <a:tc>
                  <a:txBody>
                    <a:bodyPr/>
                    <a:lstStyle/>
                    <a:p>
                      <a:pPr marL="0" marR="0" algn="ctr">
                        <a:spcBef>
                          <a:spcPts val="0"/>
                        </a:spcBef>
                        <a:spcAft>
                          <a:spcPts val="0"/>
                        </a:spcAft>
                        <a:tabLst>
                          <a:tab pos="5943600" algn="l"/>
                        </a:tabLst>
                      </a:pPr>
                      <a:r>
                        <a:rPr lang="en-US" sz="2800" dirty="0">
                          <a:effectLst/>
                        </a:rPr>
                        <a:t> </a:t>
                      </a:r>
                      <a:r>
                        <a:rPr lang="en-US" sz="2800" dirty="0" smtClean="0">
                          <a:effectLst/>
                        </a:rPr>
                        <a:t>Option </a:t>
                      </a:r>
                      <a:r>
                        <a:rPr lang="en-US" sz="2800" dirty="0">
                          <a:effectLst/>
                        </a:rPr>
                        <a:t>3:</a:t>
                      </a:r>
                    </a:p>
                    <a:p>
                      <a:pPr marL="0" marR="0" algn="ctr">
                        <a:spcBef>
                          <a:spcPts val="0"/>
                        </a:spcBef>
                        <a:spcAft>
                          <a:spcPts val="0"/>
                        </a:spcAft>
                        <a:tabLst>
                          <a:tab pos="5943600" algn="l"/>
                        </a:tabLst>
                      </a:pPr>
                      <a:r>
                        <a:rPr lang="en-US" sz="2800" dirty="0">
                          <a:effectLst/>
                        </a:rPr>
                        <a:t>Typical Current Practice </a:t>
                      </a:r>
                    </a:p>
                    <a:p>
                      <a:pPr marL="0" marR="0" algn="ctr">
                        <a:spcBef>
                          <a:spcPts val="0"/>
                        </a:spcBef>
                        <a:spcAft>
                          <a:spcPts val="0"/>
                        </a:spcAft>
                        <a:tabLst>
                          <a:tab pos="5943600" algn="l"/>
                        </a:tabLst>
                      </a:pPr>
                      <a:r>
                        <a:rPr lang="en-US" sz="2800" dirty="0">
                          <a:effectLst/>
                        </a:rPr>
                        <a:t>DLF 63%</a:t>
                      </a:r>
                      <a:endParaRPr lang="en-US" sz="2800" dirty="0">
                        <a:effectLst/>
                        <a:latin typeface="Times New Roman" panose="02020603050405020304" pitchFamily="18" charset="0"/>
                        <a:ea typeface="Times New Roman" panose="02020603050405020304" pitchFamily="18" charset="0"/>
                      </a:endParaRPr>
                    </a:p>
                  </a:txBody>
                  <a:tcPr marL="63500" marR="63500" marT="0" marB="0"/>
                </a:tc>
              </a:tr>
              <a:tr h="255905">
                <a:tc>
                  <a:txBody>
                    <a:bodyPr/>
                    <a:lstStyle/>
                    <a:p>
                      <a:pPr marL="0" marR="0">
                        <a:spcBef>
                          <a:spcPts val="0"/>
                        </a:spcBef>
                        <a:spcAft>
                          <a:spcPts val="0"/>
                        </a:spcAft>
                        <a:tabLst>
                          <a:tab pos="5943600" algn="l"/>
                        </a:tabLst>
                      </a:pPr>
                      <a:r>
                        <a:rPr lang="en-US" sz="2800">
                          <a:effectLst/>
                        </a:rPr>
                        <a:t>Heating  </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40,640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48,770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60,960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r>
              <a:tr h="255905">
                <a:tc>
                  <a:txBody>
                    <a:bodyPr/>
                    <a:lstStyle/>
                    <a:p>
                      <a:pPr marL="0" marR="0">
                        <a:spcBef>
                          <a:spcPts val="0"/>
                        </a:spcBef>
                        <a:spcAft>
                          <a:spcPts val="0"/>
                        </a:spcAft>
                        <a:tabLst>
                          <a:tab pos="5943600" algn="l"/>
                        </a:tabLst>
                      </a:pPr>
                      <a:r>
                        <a:rPr lang="en-US" sz="2800">
                          <a:effectLst/>
                        </a:rPr>
                        <a:t>Cooling (Sensible)</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17,350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20,820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26,020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r>
              <a:tr h="255905">
                <a:tc>
                  <a:txBody>
                    <a:bodyPr/>
                    <a:lstStyle/>
                    <a:p>
                      <a:pPr marL="0" marR="0">
                        <a:spcBef>
                          <a:spcPts val="0"/>
                        </a:spcBef>
                        <a:spcAft>
                          <a:spcPts val="0"/>
                        </a:spcAft>
                        <a:tabLst>
                          <a:tab pos="5943600" algn="l"/>
                        </a:tabLst>
                      </a:pPr>
                      <a:r>
                        <a:rPr lang="en-US" sz="2800">
                          <a:effectLst/>
                        </a:rPr>
                        <a:t>Cooling (Latent)</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3,240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3,890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4,860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r>
              <a:tr h="255905">
                <a:tc>
                  <a:txBody>
                    <a:bodyPr/>
                    <a:lstStyle/>
                    <a:p>
                      <a:pPr marL="0" marR="0">
                        <a:spcBef>
                          <a:spcPts val="0"/>
                        </a:spcBef>
                        <a:spcAft>
                          <a:spcPts val="0"/>
                        </a:spcAft>
                        <a:tabLst>
                          <a:tab pos="5943600" algn="l"/>
                        </a:tabLst>
                      </a:pPr>
                      <a:r>
                        <a:rPr lang="en-US" sz="2800">
                          <a:effectLst/>
                        </a:rPr>
                        <a:t>Cooling (Total)</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20,590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a:effectLst/>
                        </a:rPr>
                        <a:t>24,710</a:t>
                      </a:r>
                      <a:endParaRPr lang="en-US" sz="2800">
                        <a:effectLst/>
                        <a:latin typeface="Times New Roman" panose="02020603050405020304" pitchFamily="18" charset="0"/>
                        <a:ea typeface="Times New Roman" panose="02020603050405020304" pitchFamily="18" charset="0"/>
                      </a:endParaRPr>
                    </a:p>
                  </a:txBody>
                  <a:tcPr marL="63500" marR="63500" marT="0" marB="0" anchor="ctr"/>
                </a:tc>
                <a:tc>
                  <a:txBody>
                    <a:bodyPr/>
                    <a:lstStyle/>
                    <a:p>
                      <a:pPr marL="0" marR="0" algn="ctr">
                        <a:spcBef>
                          <a:spcPts val="0"/>
                        </a:spcBef>
                        <a:spcAft>
                          <a:spcPts val="0"/>
                        </a:spcAft>
                        <a:tabLst>
                          <a:tab pos="5943600" algn="l"/>
                        </a:tabLst>
                      </a:pPr>
                      <a:r>
                        <a:rPr lang="en-US" sz="2800" dirty="0">
                          <a:effectLst/>
                        </a:rPr>
                        <a:t>30,880</a:t>
                      </a:r>
                      <a:endParaRPr lang="en-US" sz="2800" dirty="0">
                        <a:effectLst/>
                        <a:latin typeface="Times New Roman" panose="02020603050405020304" pitchFamily="18" charset="0"/>
                        <a:ea typeface="Times New Roman" panose="02020603050405020304" pitchFamily="18" charset="0"/>
                      </a:endParaRPr>
                    </a:p>
                  </a:txBody>
                  <a:tcPr marL="63500" marR="63500" marT="0" marB="0" anchor="ctr"/>
                </a:tc>
              </a:tr>
            </a:tbl>
          </a:graphicData>
        </a:graphic>
      </p:graphicFrame>
      <p:sp>
        <p:nvSpPr>
          <p:cNvPr id="5" name="Line 1"/>
          <p:cNvSpPr>
            <a:spLocks noChangeShapeType="1"/>
          </p:cNvSpPr>
          <p:nvPr/>
        </p:nvSpPr>
        <p:spPr bwMode="auto">
          <a:xfrm>
            <a:off x="152400" y="1310640"/>
            <a:ext cx="2057400" cy="211836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20541101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Manual S and Manual CS </a:t>
            </a:r>
            <a:r>
              <a:rPr lang="en-US" dirty="0" smtClean="0">
                <a:solidFill>
                  <a:srgbClr val="FF00FF"/>
                </a:solidFill>
              </a:rPr>
              <a:t/>
            </a:r>
            <a:br>
              <a:rPr lang="en-US" dirty="0" smtClean="0">
                <a:solidFill>
                  <a:srgbClr val="FF00FF"/>
                </a:solidFill>
              </a:rPr>
            </a:br>
            <a:r>
              <a:rPr lang="en-US" dirty="0" smtClean="0"/>
              <a:t>Equipment Sizing</a:t>
            </a:r>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0600" y="1603248"/>
            <a:ext cx="3091751" cy="4038600"/>
          </a:xfrm>
          <a:prstGeom prst="rect">
            <a:avLst/>
          </a:prstGeom>
        </p:spPr>
      </p:pic>
      <p:pic>
        <p:nvPicPr>
          <p:cNvPr id="5" name="Picture 4"/>
          <p:cNvPicPr>
            <a:picLocks noChangeAspect="1"/>
          </p:cNvPicPr>
          <p:nvPr/>
        </p:nvPicPr>
        <p:blipFill>
          <a:blip r:embed="rId5"/>
          <a:stretch>
            <a:fillRect/>
          </a:stretch>
        </p:blipFill>
        <p:spPr>
          <a:xfrm>
            <a:off x="1219200" y="1600200"/>
            <a:ext cx="3148385" cy="4041648"/>
          </a:xfrm>
          <a:prstGeom prst="rect">
            <a:avLst/>
          </a:prstGeom>
        </p:spPr>
      </p:pic>
    </p:spTree>
    <p:custDataLst>
      <p:tags r:id="rId1"/>
    </p:custDataLst>
    <p:extLst>
      <p:ext uri="{BB962C8B-B14F-4D97-AF65-F5344CB8AC3E}">
        <p14:creationId xmlns:p14="http://schemas.microsoft.com/office/powerpoint/2010/main" val="30856072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Manual S Option 1</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387934005"/>
              </p:ext>
            </p:extLst>
          </p:nvPr>
        </p:nvGraphicFramePr>
        <p:xfrm>
          <a:off x="152401" y="1752600"/>
          <a:ext cx="8991599" cy="4274820"/>
        </p:xfrm>
        <a:graphic>
          <a:graphicData uri="http://schemas.openxmlformats.org/drawingml/2006/table">
            <a:tbl>
              <a:tblPr firstRow="1" firstCol="1" bandRow="1">
                <a:tableStyleId>{5C22544A-7EE6-4342-B048-85BDC9FD1C3A}</a:tableStyleId>
              </a:tblPr>
              <a:tblGrid>
                <a:gridCol w="2057400"/>
                <a:gridCol w="1538864"/>
                <a:gridCol w="1798132"/>
                <a:gridCol w="1798132"/>
                <a:gridCol w="1799071"/>
              </a:tblGrid>
              <a:tr h="571500">
                <a:tc gridSpan="5">
                  <a:txBody>
                    <a:bodyPr/>
                    <a:lstStyle/>
                    <a:p>
                      <a:pPr marL="0" marR="0" algn="ctr">
                        <a:spcBef>
                          <a:spcPts val="0"/>
                        </a:spcBef>
                        <a:spcAft>
                          <a:spcPts val="0"/>
                        </a:spcAft>
                        <a:tabLst>
                          <a:tab pos="0" algn="l"/>
                          <a:tab pos="5943600" algn="l"/>
                        </a:tabLst>
                      </a:pPr>
                      <a:r>
                        <a:rPr lang="en-US" sz="2800" dirty="0">
                          <a:effectLst/>
                        </a:rPr>
                        <a:t>Furnace H-80  Heating Performance (BTUH) Heating (H) and Heating-Cooling (HC) Models</a:t>
                      </a:r>
                      <a:endParaRPr lang="en-US" sz="28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71500">
                <a:tc>
                  <a:txBody>
                    <a:bodyPr/>
                    <a:lstStyle/>
                    <a:p>
                      <a:pPr marL="0" marR="0" algn="just">
                        <a:spcBef>
                          <a:spcPts val="0"/>
                        </a:spcBef>
                        <a:spcAft>
                          <a:spcPts val="0"/>
                        </a:spcAft>
                        <a:tabLst>
                          <a:tab pos="0" algn="l"/>
                          <a:tab pos="5943600" algn="l"/>
                        </a:tabLst>
                      </a:pPr>
                      <a:r>
                        <a:rPr lang="en-US" sz="2800">
                          <a:effectLst/>
                        </a:rPr>
                        <a:t>Model</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50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60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80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100</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Input BTUH</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50,000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60,000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80,000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100,000</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Output BTUH</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44,000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52,800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70,400</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88,000</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AFUE</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92%</a:t>
                      </a:r>
                      <a:endParaRPr lang="en-US" sz="2800">
                        <a:effectLst/>
                        <a:latin typeface="Times New Roman" panose="02020603050405020304" pitchFamily="18" charset="0"/>
                        <a:ea typeface="Times New Roman" panose="02020603050405020304" pitchFamily="18" charset="0"/>
                      </a:endParaRPr>
                    </a:p>
                  </a:txBody>
                  <a:tcPr marL="68580" marR="68580" marT="0" marB="0"/>
                </a:tc>
              </a:tr>
              <a:tr h="571500">
                <a:tc>
                  <a:txBody>
                    <a:bodyPr/>
                    <a:lstStyle/>
                    <a:p>
                      <a:pPr marL="0" marR="0" algn="just">
                        <a:spcBef>
                          <a:spcPts val="0"/>
                        </a:spcBef>
                        <a:spcAft>
                          <a:spcPts val="0"/>
                        </a:spcAft>
                        <a:tabLst>
                          <a:tab pos="0" algn="l"/>
                          <a:tab pos="5943600" algn="l"/>
                        </a:tabLst>
                      </a:pPr>
                      <a:r>
                        <a:rPr lang="en-US" sz="2800">
                          <a:effectLst/>
                        </a:rPr>
                        <a:t>Temperature Rise</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25-55</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25-55</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a:effectLst/>
                        </a:rPr>
                        <a:t>35-65</a:t>
                      </a:r>
                      <a:endParaRPr lang="en-US" sz="28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tabLst>
                          <a:tab pos="0" algn="l"/>
                          <a:tab pos="5943600" algn="l"/>
                        </a:tabLst>
                      </a:pPr>
                      <a:r>
                        <a:rPr lang="en-US" sz="2800" dirty="0">
                          <a:effectLst/>
                        </a:rPr>
                        <a:t>35-65</a:t>
                      </a:r>
                      <a:endParaRPr lang="en-US" sz="28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
        <p:nvSpPr>
          <p:cNvPr id="7" name="TextBox 6"/>
          <p:cNvSpPr txBox="1"/>
          <p:nvPr/>
        </p:nvSpPr>
        <p:spPr>
          <a:xfrm>
            <a:off x="152401" y="1125250"/>
            <a:ext cx="7186198" cy="584775"/>
          </a:xfrm>
          <a:prstGeom prst="rect">
            <a:avLst/>
          </a:prstGeom>
          <a:noFill/>
        </p:spPr>
        <p:txBody>
          <a:bodyPr wrap="none" rtlCol="0">
            <a:spAutoFit/>
          </a:bodyPr>
          <a:lstStyle/>
          <a:p>
            <a:r>
              <a:rPr lang="en-US" sz="3200" dirty="0" smtClean="0">
                <a:solidFill>
                  <a:srgbClr val="FFFF00"/>
                </a:solidFill>
              </a:rPr>
              <a:t>Option 1 (40,640 BTUH) can use Model 50</a:t>
            </a:r>
            <a:endParaRPr lang="en-US" sz="3200" dirty="0">
              <a:solidFill>
                <a:srgbClr val="FFFF00"/>
              </a:solidFill>
            </a:endParaRPr>
          </a:p>
        </p:txBody>
      </p:sp>
      <p:sp>
        <p:nvSpPr>
          <p:cNvPr id="8" name="Rectangle 7"/>
          <p:cNvSpPr/>
          <p:nvPr/>
        </p:nvSpPr>
        <p:spPr>
          <a:xfrm>
            <a:off x="2209800" y="2667000"/>
            <a:ext cx="1524000" cy="336042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9763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LOGO" val="ComfortU_Logo.jpg"/>
  <p:tag name="ARTICULATE_PRESENTER" val="Donald Prather"/>
  <p:tag name="ARTICULATE_PRESENTER_GUID" val="0067420A16B5"/>
  <p:tag name="ARTICULATE_LMS" val="0"/>
  <p:tag name="ARTICULATE_TEMPLATE" val="Corporate Communications"/>
  <p:tag name="ARTICULATE_TEMPLATE_GUID" val="1a000000-6000-0000-b000-000000000001"/>
  <p:tag name="PRESENTER_PREVIEW_MODE" val="0"/>
  <p:tag name="PRESENTER_PREVIEW_START" val="1"/>
  <p:tag name="PLAYERLOGOHEIGHT" val="162"/>
  <p:tag name="PLAYERLOGOWIDTH" val="351"/>
  <p:tag name="LAUNCHINNEWWINDOW" val="0"/>
  <p:tag name="LASTPUBLISHED" val="C:\Users\Craig\Documents\My Articulate Projects\2.1 Why Balance a House\player.html"/>
  <p:tag name="ARTICULATE_META_COURSE_VERSION" val="1.0"/>
  <p:tag name="ARTICULATE_META_COURSE_VERSION_SET" val="True"/>
  <p:tag name="ARTICULATE_SLIDE_COUNT" val="17"/>
  <p:tag name="TAG_BACKING_FORM_KEY" val="4197072-c:\users\don\desktop\power points\3.2 duct location and load.pptx"/>
  <p:tag name="ARTICULATE_PRESENTER_VERSION" val="7"/>
  <p:tag name="ARTICULATE_USED_PAGE_ORIENTATION" val="1"/>
  <p:tag name="ARTICULATE_USED_PAGE_SIZE" val="1"/>
  <p:tag name="ARTICULATE_REFERENCE_ID" val="3690a791-89cc-4bc4-90e6-f1dcab28caa3"/>
  <p:tag name="ARTICULATE_REFERENCE_COUNT" val="0"/>
  <p:tag name="ARTICULATE_PLAYER_GLOSSARY_XML" val="&lt;?xml version=&quot;1.0&quot; encoding=&quot;utf-16&quot;?&gt;&lt;glossary xmlns:xsi=&quot;http://www.w3.org/2001/XMLSchema-instance&quot; xmlns:xsd=&quot;http://www.w3.org/2001/XMLSchema&quot;&gt;&lt;terms /&gt;&lt;/glossary&gt;"/>
  <p:tag name="ARTICULATE_META_DESCRIPTION" val="Explanation on how the equipment and load are changed by duct location and insulation choices. "/>
  <p:tag name="ARTICULATE_META_COURSE_ID" val="2_1_Why_Balance_a_House"/>
  <p:tag name="ARTICULATE_META_NAME_SET" val="True"/>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UDIO_ID" val="351"/>
  <p:tag name="ARTICULATE_AUDIO_RECORDED" val="1"/>
  <p:tag name="ELAPSEDTIME" val="57.7"/>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Lst>
</file>

<file path=ppt/tags/tag11.xml><?xml version="1.0" encoding="utf-8"?>
<p:tagLst xmlns:a="http://schemas.openxmlformats.org/drawingml/2006/main" xmlns:r="http://schemas.openxmlformats.org/officeDocument/2006/relationships" xmlns:p="http://schemas.openxmlformats.org/presentationml/2006/main">
  <p:tag name="AUDIO_ID" val="352"/>
  <p:tag name="ARTICULATE_AUDIO_RECORDED" val="1"/>
  <p:tag name="ELAPSEDTIME" val="71.5"/>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UDIO_ID" val="353"/>
  <p:tag name="ARTICULATE_AUDIO_RECORDED" val="1"/>
  <p:tag name="TIMELINE" val="23.7"/>
  <p:tag name="ELAPSEDTIME" val="41.4"/>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UDIO_ID" val="354"/>
  <p:tag name="ARTICULATE_AUDIO_RECORDED" val="1"/>
  <p:tag name="TIMELINE" val="4.8"/>
  <p:tag name="ELAPSEDTIME" val="23"/>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Lst>
</file>

<file path=ppt/tags/tag14.xml><?xml version="1.0" encoding="utf-8"?>
<p:tagLst xmlns:a="http://schemas.openxmlformats.org/drawingml/2006/main" xmlns:r="http://schemas.openxmlformats.org/officeDocument/2006/relationships" xmlns:p="http://schemas.openxmlformats.org/presentationml/2006/main">
  <p:tag name="AUDIO_ID" val="356"/>
  <p:tag name="ARTICULATE_AUDIO_RECORDED" val="1"/>
  <p:tag name="TIMELINE" val="3.0"/>
  <p:tag name="ELAPSEDTIME" val="15.5"/>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Lst>
</file>

<file path=ppt/tags/tag15.xml><?xml version="1.0" encoding="utf-8"?>
<p:tagLst xmlns:a="http://schemas.openxmlformats.org/drawingml/2006/main" xmlns:r="http://schemas.openxmlformats.org/officeDocument/2006/relationships" xmlns:p="http://schemas.openxmlformats.org/presentationml/2006/main">
  <p:tag name="AUDIO_ID" val="357"/>
  <p:tag name="ARTICULATE_AUDIO_RECORDED" val="1"/>
  <p:tag name="ELAPSEDTIME" val="56.2"/>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Lst>
</file>

<file path=ppt/tags/tag16.xml><?xml version="1.0" encoding="utf-8"?>
<p:tagLst xmlns:a="http://schemas.openxmlformats.org/drawingml/2006/main" xmlns:r="http://schemas.openxmlformats.org/officeDocument/2006/relationships" xmlns:p="http://schemas.openxmlformats.org/presentationml/2006/main">
  <p:tag name="AUDIO_ID" val="358"/>
  <p:tag name="ARTICULATE_AUDIO_RECORDED" val="1"/>
  <p:tag name="ELAPSEDTIME" val="17.9"/>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Lst>
</file>

<file path=ppt/tags/tag17.xml><?xml version="1.0" encoding="utf-8"?>
<p:tagLst xmlns:a="http://schemas.openxmlformats.org/drawingml/2006/main" xmlns:r="http://schemas.openxmlformats.org/officeDocument/2006/relationships" xmlns:p="http://schemas.openxmlformats.org/presentationml/2006/main">
  <p:tag name="ANNOTATION_TYPE_1" val="0"/>
  <p:tag name="ANNOTATION_START_1" val="25.1"/>
  <p:tag name="ANNOTATION_TOP_1" val="99"/>
  <p:tag name="ANNOTATION_LEFT_1" val="254"/>
  <p:tag name="ANNOTATION_WIDTH_1" val="149"/>
  <p:tag name="ANNOTATION_HEIGHT_1" val="150"/>
  <p:tag name="ANNOTATION_ANIMATION_1" val="4"/>
  <p:tag name="ANNOTATION_ROTATION_1" val="0"/>
  <p:tag name="ANNOTATION_SUB_TYPE_1" val="3"/>
  <p:tag name="ANNOTATION_LOOP_COUNT_1" val="1"/>
  <p:tag name="ANNOTATION_BOX_RADIUS_1" val="0"/>
  <p:tag name="ANNOTATION_SCALE_1" val="100"/>
  <p:tag name="ANNOTATION_BORDER_ALPHA_1" val="100"/>
  <p:tag name="ANNOTATION_BORDER_COLOR_1" val="16777215"/>
  <p:tag name="ANNOTATION_FILL_COLOR_1" val="3969653"/>
  <p:tag name="ANNOTATION_FILL_ALPHA_1" val="100"/>
  <p:tag name="ANNOTATION_BORDER_WIDTH_1" val="2"/>
  <p:tag name="ANNOTATION_SLIDE_WIDTH_1" val="960"/>
  <p:tag name="ANNOTATION_SLIDE_HEIGHT_1" val="720"/>
  <p:tag name="AUDIO_ID" val="360"/>
  <p:tag name="ARTICULATE_AUDIO_RECORDED" val="1"/>
  <p:tag name="TIMELINE" val="9.1"/>
  <p:tag name="ELAPSEDTIME" val="32.5"/>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UDIO_ID" val="361"/>
  <p:tag name="ARTICULATE_AUDIO_RECORDED" val="1"/>
  <p:tag name="TIMELINE" val="26.3/29.2"/>
  <p:tag name="ELAPSEDTIME" val="93.3"/>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Lst>
</file>

<file path=ppt/tags/tag19.xml><?xml version="1.0" encoding="utf-8"?>
<p:tagLst xmlns:a="http://schemas.openxmlformats.org/drawingml/2006/main" xmlns:r="http://schemas.openxmlformats.org/officeDocument/2006/relationships" xmlns:p="http://schemas.openxmlformats.org/presentationml/2006/main">
  <p:tag name="AUDIO_ID" val="359"/>
  <p:tag name="ARTICULATE_AUDIO_RECORDED" val="1"/>
  <p:tag name="ELAPSEDTIME" val="123.5"/>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Lst>
</file>

<file path=ppt/tags/tag2.xml><?xml version="1.0" encoding="utf-8"?>
<p:tagLst xmlns:a="http://schemas.openxmlformats.org/drawingml/2006/main" xmlns:r="http://schemas.openxmlformats.org/officeDocument/2006/relationships" xmlns:p="http://schemas.openxmlformats.org/presentationml/2006/main">
  <p:tag name="ARTICULATE_SLIDE_NAV" val="1"/>
  <p:tag name="ARTICULATE_SLIDE_GUID" val="6aac7893-bf6d-4d34-9e8a-5d85bbcdb0ad"/>
  <p:tag name="AUDIO_ID" val="316"/>
  <p:tag name="ARTICULATE_AUDIO_RECORDED" val="1"/>
  <p:tag name="ELAPSEDTIME" val="5.4"/>
  <p:tag name="ANNOTATION_COUNT" val="0"/>
  <p:tag name="ARTICULATE_USED_LAYOUT" val="1"/>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UDIO_ID" val="344"/>
  <p:tag name="ARTICULATE_AUDIO_RECORDED" val="1"/>
  <p:tag name="ELAPSEDTIME" val="19.1"/>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tODGD1uj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ARTICULATE_SLIDE_NAV" val="1"/>
  <p:tag name="ARTICULATE_SLIDE_GUID" val="6aac7893-bf6d-4d34-9e8a-5d85bbcdb0ad"/>
  <p:tag name="AUDIO_ID" val="323"/>
  <p:tag name="ARTICULATE_AUDIO_RECORDED" val="1"/>
  <p:tag name="ELAPSEDTIME" val="3.9"/>
  <p:tag name="ANNOTATION_COUNT" val="0"/>
  <p:tag name="ARTICULATE_USED_LAYOUT" val="1"/>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tODGD1uj_files\slide0001_image001.png"/>
</p:tagLst>
</file>

<file path=ppt/tags/tag6.xml><?xml version="1.0" encoding="utf-8"?>
<p:tagLst xmlns:a="http://schemas.openxmlformats.org/drawingml/2006/main" xmlns:r="http://schemas.openxmlformats.org/officeDocument/2006/relationships" xmlns:p="http://schemas.openxmlformats.org/presentationml/2006/main">
  <p:tag name="AUDIO_ID" val="345"/>
  <p:tag name="ARTICULATE_AUDIO_RECORDED" val="1"/>
  <p:tag name="ELAPSEDTIME" val="82.4"/>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UDIO_ID" val="346"/>
  <p:tag name="ARTICULATE_AUDIO_RECORDED" val="1"/>
  <p:tag name="ELAPSEDTIME" val="149.7"/>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D" val="350"/>
  <p:tag name="ARTICULATE_AUDIO_RECORDED" val="1"/>
  <p:tag name="ELAPSEDTIME" val="33.5"/>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Lst>
</file>

<file path=ppt/tags/tag9.xml><?xml version="1.0" encoding="utf-8"?>
<p:tagLst xmlns:a="http://schemas.openxmlformats.org/drawingml/2006/main" xmlns:r="http://schemas.openxmlformats.org/officeDocument/2006/relationships" xmlns:p="http://schemas.openxmlformats.org/presentationml/2006/main">
  <p:tag name="AUDIO_ID" val="348"/>
  <p:tag name="ARTICULATE_AUDIO_RECORDED" val="1"/>
  <p:tag name="ELAPSEDTIME" val="40.1"/>
  <p:tag name="ANNOTATION_COUNT" val="0"/>
  <p:tag name="ARTICULATE_USED_LAYOUT" val="2"/>
  <p:tag name="ARTICULATE_NAV_LEVEL" val="1"/>
  <p:tag name="ARTICULATE_SLIDE_PRESENTER_GUID" val="0d2e5aba-6976-4ab4-9159-6b5a9856627f"/>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2007</TotalTime>
  <Words>881</Words>
  <Application>Microsoft Office PowerPoint</Application>
  <PresentationFormat>On-screen Show (4:3)</PresentationFormat>
  <Paragraphs>282</Paragraphs>
  <Slides>17</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Times New Roman</vt:lpstr>
      <vt:lpstr>Office Theme</vt:lpstr>
      <vt:lpstr>  Part 8 Technician’s Guide &amp; Workbook for Duct Diagnostics and Repair  </vt:lpstr>
      <vt:lpstr>  Section 3.2: Duct Location and Load  </vt:lpstr>
      <vt:lpstr>Manual J &amp; Manual N Loads</vt:lpstr>
      <vt:lpstr>Sample Manual J Load</vt:lpstr>
      <vt:lpstr>Duct Load Factor (DLF)</vt:lpstr>
      <vt:lpstr>DLF Options</vt:lpstr>
      <vt:lpstr>Manual J + Duct Load Factor (DLF)</vt:lpstr>
      <vt:lpstr>Manual S and Manual CS  Equipment Sizing</vt:lpstr>
      <vt:lpstr>Manual S Option 1</vt:lpstr>
      <vt:lpstr>Manual S Option 2</vt:lpstr>
      <vt:lpstr>Manual S Option 3</vt:lpstr>
      <vt:lpstr>Manual D and Manual Q  Duct Design/Sizing</vt:lpstr>
      <vt:lpstr>Manual D CFM</vt:lpstr>
      <vt:lpstr>CFM and Motor BHP</vt:lpstr>
      <vt:lpstr>BHP Calculation</vt:lpstr>
      <vt:lpstr>Distribution Efficiency</vt:lpstr>
      <vt:lpstr>Lessons Learned</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cp:lastModifiedBy>
  <cp:revision>253</cp:revision>
  <dcterms:created xsi:type="dcterms:W3CDTF">2013-05-23T13:04:32Z</dcterms:created>
  <dcterms:modified xsi:type="dcterms:W3CDTF">2016-07-27T12:38:33Z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2.1 Why Balance a House  </vt:lpwstr>
  </property>
  <property fmtid="{D5CDD505-2E9C-101B-9397-08002B2CF9AE}" pid="4" name="ArticulateProjectVersion">
    <vt:lpwstr>7</vt:lpwstr>
  </property>
  <property fmtid="{D5CDD505-2E9C-101B-9397-08002B2CF9AE}" pid="5" name="ArticulateGUID">
    <vt:lpwstr>9B3F24BA-A1D8-467D-B03D-F65071598462</vt:lpwstr>
  </property>
  <property fmtid="{D5CDD505-2E9C-101B-9397-08002B2CF9AE}" pid="6" name="ArticulateProjectFull">
    <vt:lpwstr>C:\Users\Don\Desktop\Power Points\3.2 Duct Location and load.ppta</vt:lpwstr>
  </property>
</Properties>
</file>