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1.xml" ContentType="application/vnd.openxmlformats-officedocument.presentationml.notesSlid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notesSlides/notesSlide2.xml" ContentType="application/vnd.openxmlformats-officedocument.presentationml.notesSlide+xml"/>
  <Override PartName="/ppt/tags/tag6.xml" ContentType="application/vnd.openxmlformats-officedocument.presentationml.tags+xml"/>
  <Override PartName="/ppt/notesSlides/notesSlide3.xml" ContentType="application/vnd.openxmlformats-officedocument.presentationml.notesSlide+xml"/>
  <Override PartName="/ppt/tags/tag7.xml" ContentType="application/vnd.openxmlformats-officedocument.presentationml.tags+xml"/>
  <Override PartName="/ppt/notesSlides/notesSlide4.xml" ContentType="application/vnd.openxmlformats-officedocument.presentationml.notesSlide+xml"/>
  <Override PartName="/ppt/tags/tag8.xml" ContentType="application/vnd.openxmlformats-officedocument.presentationml.tags+xml"/>
  <Override PartName="/ppt/notesSlides/notesSlide5.xml" ContentType="application/vnd.openxmlformats-officedocument.presentationml.notesSlide+xml"/>
  <Override PartName="/ppt/tags/tag9.xml" ContentType="application/vnd.openxmlformats-officedocument.presentationml.tags+xml"/>
  <Override PartName="/ppt/notesSlides/notesSlide6.xml" ContentType="application/vnd.openxmlformats-officedocument.presentationml.notesSlide+xml"/>
  <Override PartName="/ppt/tags/tag10.xml" ContentType="application/vnd.openxmlformats-officedocument.presentationml.tags+xml"/>
  <Override PartName="/ppt/notesSlides/notesSlide7.xml" ContentType="application/vnd.openxmlformats-officedocument.presentationml.notesSlide+xml"/>
  <Override PartName="/ppt/tags/tag11.xml" ContentType="application/vnd.openxmlformats-officedocument.presentationml.tags+xml"/>
  <Override PartName="/ppt/notesSlides/notesSlide8.xml" ContentType="application/vnd.openxmlformats-officedocument.presentationml.notesSlide+xml"/>
  <Override PartName="/ppt/tags/tag12.xml" ContentType="application/vnd.openxmlformats-officedocument.presentationml.tags+xml"/>
  <Override PartName="/ppt/notesSlides/notesSlide9.xml" ContentType="application/vnd.openxmlformats-officedocument.presentationml.notesSlide+xml"/>
  <Override PartName="/ppt/tags/tag13.xml" ContentType="application/vnd.openxmlformats-officedocument.presentationml.tags+xml"/>
  <Override PartName="/ppt/notesSlides/notesSlide10.xml" ContentType="application/vnd.openxmlformats-officedocument.presentationml.notesSlide+xml"/>
  <Override PartName="/ppt/tags/tag14.xml" ContentType="application/vnd.openxmlformats-officedocument.presentationml.tags+xml"/>
  <Override PartName="/ppt/notesSlides/notesSlide11.xml" ContentType="application/vnd.openxmlformats-officedocument.presentationml.notesSlide+xml"/>
  <Override PartName="/ppt/tags/tag15.xml" ContentType="application/vnd.openxmlformats-officedocument.presentationml.tags+xml"/>
  <Override PartName="/ppt/notesSlides/notesSlide12.xml" ContentType="application/vnd.openxmlformats-officedocument.presentationml.notesSlide+xml"/>
  <Override PartName="/ppt/tags/tag16.xml" ContentType="application/vnd.openxmlformats-officedocument.presentationml.tags+xml"/>
  <Override PartName="/ppt/notesSlides/notesSlide13.xml" ContentType="application/vnd.openxmlformats-officedocument.presentationml.notesSlide+xml"/>
  <Override PartName="/ppt/tags/tag17.xml" ContentType="application/vnd.openxmlformats-officedocument.presentationml.tags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6"/>
  </p:notesMasterIdLst>
  <p:sldIdLst>
    <p:sldId id="316" r:id="rId2"/>
    <p:sldId id="323" r:id="rId3"/>
    <p:sldId id="345" r:id="rId4"/>
    <p:sldId id="346" r:id="rId5"/>
    <p:sldId id="350" r:id="rId6"/>
    <p:sldId id="359" r:id="rId7"/>
    <p:sldId id="351" r:id="rId8"/>
    <p:sldId id="352" r:id="rId9"/>
    <p:sldId id="354" r:id="rId10"/>
    <p:sldId id="360" r:id="rId11"/>
    <p:sldId id="357" r:id="rId12"/>
    <p:sldId id="355" r:id="rId13"/>
    <p:sldId id="358" r:id="rId14"/>
    <p:sldId id="344" r:id="rId15"/>
  </p:sldIdLst>
  <p:sldSz cx="9144000" cy="6858000" type="screen4x3"/>
  <p:notesSz cx="6858000" cy="9144000"/>
  <p:custDataLst>
    <p:tags r:id="rId17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9900"/>
    <a:srgbClr val="3F3F3F"/>
    <a:srgbClr val="4545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65" autoAdjust="0"/>
    <p:restoredTop sz="94660"/>
  </p:normalViewPr>
  <p:slideViewPr>
    <p:cSldViewPr>
      <p:cViewPr varScale="1">
        <p:scale>
          <a:sx n="90" d="100"/>
          <a:sy n="90" d="100"/>
        </p:scale>
        <p:origin x="90" y="47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54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83A6E7-60DE-4005-B552-9C8674E4BA66}" type="datetimeFigureOut">
              <a:rPr lang="en-US" smtClean="0"/>
              <a:t>7/27/2016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C46B63-F3D0-4FCB-B9C7-2DF26E8BCA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80392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C46B63-F3D0-4FCB-B9C7-2DF26E8BCAD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692256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C46B63-F3D0-4FCB-B9C7-2DF26E8BCAD2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905814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C46B63-F3D0-4FCB-B9C7-2DF26E8BCAD2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358945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C46B63-F3D0-4FCB-B9C7-2DF26E8BCAD2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031510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C46B63-F3D0-4FCB-B9C7-2DF26E8BCAD2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80349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C46B63-F3D0-4FCB-B9C7-2DF26E8BCAD2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68486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C46B63-F3D0-4FCB-B9C7-2DF26E8BCAD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25883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C46B63-F3D0-4FCB-B9C7-2DF26E8BCAD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844020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C46B63-F3D0-4FCB-B9C7-2DF26E8BCAD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533152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C46B63-F3D0-4FCB-B9C7-2DF26E8BCAD2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626417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C46B63-F3D0-4FCB-B9C7-2DF26E8BCAD2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587483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C46B63-F3D0-4FCB-B9C7-2DF26E8BCAD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891599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C46B63-F3D0-4FCB-B9C7-2DF26E8BCAD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314891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C46B63-F3D0-4FCB-B9C7-2DF26E8BCAD2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30369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A4F02-61AA-4C81-BD1C-511DDA14D550}" type="datetimeFigureOut">
              <a:rPr lang="en-US" smtClean="0"/>
              <a:t>7/27/2016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8CEC8-CAE7-4B68-B1B1-EDF19F9D4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84609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A4F02-61AA-4C81-BD1C-511DDA14D550}" type="datetimeFigureOut">
              <a:rPr lang="en-US" smtClean="0"/>
              <a:t>7/27/2016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8CEC8-CAE7-4B68-B1B1-EDF19F9D4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17221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A4F02-61AA-4C81-BD1C-511DDA14D550}" type="datetimeFigureOut">
              <a:rPr lang="en-US" smtClean="0"/>
              <a:t>7/27/2016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8CEC8-CAE7-4B68-B1B1-EDF19F9D4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33450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A4F02-61AA-4C81-BD1C-511DDA14D550}" type="datetimeFigureOut">
              <a:rPr lang="en-US" smtClean="0"/>
              <a:t>7/27/2016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8CEC8-CAE7-4B68-B1B1-EDF19F9D4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3231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A4F02-61AA-4C81-BD1C-511DDA14D550}" type="datetimeFigureOut">
              <a:rPr lang="en-US" smtClean="0"/>
              <a:t>7/27/2016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8CEC8-CAE7-4B68-B1B1-EDF19F9D4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7521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A4F02-61AA-4C81-BD1C-511DDA14D550}" type="datetimeFigureOut">
              <a:rPr lang="en-US" smtClean="0"/>
              <a:t>7/27/2016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8CEC8-CAE7-4B68-B1B1-EDF19F9D4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87331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A4F02-61AA-4C81-BD1C-511DDA14D550}" type="datetimeFigureOut">
              <a:rPr lang="en-US" smtClean="0"/>
              <a:t>7/27/2016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8CEC8-CAE7-4B68-B1B1-EDF19F9D4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03928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A4F02-61AA-4C81-BD1C-511DDA14D550}" type="datetimeFigureOut">
              <a:rPr lang="en-US" smtClean="0"/>
              <a:t>7/27/2016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8CEC8-CAE7-4B68-B1B1-EDF19F9D4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63519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A4F02-61AA-4C81-BD1C-511DDA14D550}" type="datetimeFigureOut">
              <a:rPr lang="en-US" smtClean="0"/>
              <a:t>7/27/2016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8CEC8-CAE7-4B68-B1B1-EDF19F9D4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9410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A4F02-61AA-4C81-BD1C-511DDA14D550}" type="datetimeFigureOut">
              <a:rPr lang="en-US" smtClean="0"/>
              <a:t>7/27/2016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8CEC8-CAE7-4B68-B1B1-EDF19F9D4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90934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A4F02-61AA-4C81-BD1C-511DDA14D550}" type="datetimeFigureOut">
              <a:rPr lang="en-US" smtClean="0"/>
              <a:t>7/27/2016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8CEC8-CAE7-4B68-B1B1-EDF19F9D4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75010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AA4F02-61AA-4C81-BD1C-511DDA14D550}" type="datetimeFigureOut">
              <a:rPr lang="en-US" smtClean="0"/>
              <a:t>7/27/2016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8CEC8-CAE7-4B68-B1B1-EDF19F9D4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582938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5" Type="http://schemas.openxmlformats.org/officeDocument/2006/relationships/image" Target="../media/image1.png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.xml"/><Relationship Id="rId4" Type="http://schemas.openxmlformats.org/officeDocument/2006/relationships/image" Target="../media/image8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5.xml"/><Relationship Id="rId1" Type="http://schemas.openxmlformats.org/officeDocument/2006/relationships/tags" Target="../tags/tag4.xml"/><Relationship Id="rId5" Type="http://schemas.openxmlformats.org/officeDocument/2006/relationships/image" Target="../media/image1.png"/><Relationship Id="rId4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4800600"/>
            <a:ext cx="9144000" cy="6096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00FF"/>
                </a:solidFill>
              </a:rPr>
              <a:t/>
            </a:r>
            <a:br>
              <a:rPr lang="en-US" dirty="0" smtClean="0">
                <a:solidFill>
                  <a:srgbClr val="FF00FF"/>
                </a:solidFill>
              </a:rPr>
            </a:br>
            <a:r>
              <a:rPr lang="en-US" dirty="0">
                <a:solidFill>
                  <a:srgbClr val="FF00FF"/>
                </a:solidFill>
              </a:rPr>
              <a:t/>
            </a:r>
            <a:br>
              <a:rPr lang="en-US" dirty="0">
                <a:solidFill>
                  <a:srgbClr val="FF00FF"/>
                </a:solidFill>
              </a:rPr>
            </a:br>
            <a:r>
              <a:rPr lang="en-US" dirty="0" smtClean="0"/>
              <a:t>Part 7</a:t>
            </a:r>
            <a:r>
              <a:rPr lang="en-US" dirty="0" smtClean="0">
                <a:solidFill>
                  <a:srgbClr val="FF00FF"/>
                </a:solidFill>
              </a:rPr>
              <a:t/>
            </a:r>
            <a:br>
              <a:rPr lang="en-US" dirty="0" smtClean="0">
                <a:solidFill>
                  <a:srgbClr val="FF00FF"/>
                </a:solidFill>
              </a:rPr>
            </a:br>
            <a:r>
              <a:rPr lang="en-US" dirty="0" smtClean="0"/>
              <a:t>Technician’s </a:t>
            </a:r>
            <a:r>
              <a:rPr lang="en-US" dirty="0" smtClean="0"/>
              <a:t>Guide &amp; Workbook for</a:t>
            </a:r>
            <a:r>
              <a:rPr lang="en-US" dirty="0" smtClean="0">
                <a:solidFill>
                  <a:srgbClr val="FF00FF"/>
                </a:solidFill>
              </a:rPr>
              <a:t/>
            </a:r>
            <a:br>
              <a:rPr lang="en-US" dirty="0" smtClean="0">
                <a:solidFill>
                  <a:srgbClr val="FF00FF"/>
                </a:solidFill>
              </a:rPr>
            </a:br>
            <a:r>
              <a:rPr lang="en-US" dirty="0" smtClean="0"/>
              <a:t>Duct Diagnostics and Repair</a:t>
            </a:r>
            <a:r>
              <a:rPr lang="en-US" dirty="0">
                <a:solidFill>
                  <a:srgbClr val="FF00FF"/>
                </a:solidFill>
              </a:rPr>
              <a:t/>
            </a:r>
            <a:br>
              <a:rPr lang="en-US" dirty="0">
                <a:solidFill>
                  <a:srgbClr val="FF00FF"/>
                </a:solidFill>
              </a:rPr>
            </a:br>
            <a:r>
              <a:rPr lang="en-US" dirty="0" smtClean="0">
                <a:solidFill>
                  <a:srgbClr val="FF00FF"/>
                </a:solidFill>
              </a:rPr>
              <a:t/>
            </a:r>
            <a:br>
              <a:rPr lang="en-US" dirty="0" smtClean="0">
                <a:solidFill>
                  <a:srgbClr val="FF00FF"/>
                </a:solidFill>
              </a:rPr>
            </a:br>
            <a:endParaRPr lang="en-US" dirty="0">
              <a:solidFill>
                <a:srgbClr val="FF00FF"/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1676400" y="2743200"/>
            <a:ext cx="5181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800" dirty="0"/>
          </a:p>
        </p:txBody>
      </p:sp>
      <p:pic>
        <p:nvPicPr>
          <p:cNvPr id="1029" name="Picture 5" descr="H:\IMAGES\ACCALogoSolidBlack.png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152400"/>
            <a:ext cx="6682154" cy="434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721402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1453"/>
    </mc:Choice>
    <mc:Fallback xmlns="">
      <p:transition spd="slow" advTm="21453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Jump Duct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7800" y="1454393"/>
            <a:ext cx="6248400" cy="46863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270241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Good Practices For Duct System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>
                <a:solidFill>
                  <a:srgbClr val="FFFF00"/>
                </a:solidFill>
              </a:rPr>
              <a:t>The following checklist reviews the important elements of good practice.:</a:t>
            </a:r>
          </a:p>
          <a:p>
            <a:pPr lvl="0"/>
            <a:r>
              <a:rPr lang="en-US" dirty="0">
                <a:solidFill>
                  <a:srgbClr val="FFFF00"/>
                </a:solidFill>
              </a:rPr>
              <a:t>Calculate the loads.  Don’t guess. Use ACCA </a:t>
            </a:r>
            <a:r>
              <a:rPr lang="en-US" i="1" dirty="0">
                <a:solidFill>
                  <a:srgbClr val="FFFF00"/>
                </a:solidFill>
              </a:rPr>
              <a:t>Manual J (Residential) or Manual N </a:t>
            </a:r>
            <a:r>
              <a:rPr lang="en-US" i="1" dirty="0">
                <a:solidFill>
                  <a:srgbClr val="FF00FF"/>
                </a:solidFill>
              </a:rPr>
              <a:t>	</a:t>
            </a:r>
            <a:r>
              <a:rPr lang="en-US" i="1" dirty="0">
                <a:solidFill>
                  <a:srgbClr val="FFFF00"/>
                </a:solidFill>
              </a:rPr>
              <a:t> (Commercial)</a:t>
            </a:r>
            <a:r>
              <a:rPr lang="en-US" dirty="0">
                <a:solidFill>
                  <a:srgbClr val="FFFF00"/>
                </a:solidFill>
              </a:rPr>
              <a:t>;</a:t>
            </a:r>
          </a:p>
          <a:p>
            <a:pPr lvl="0"/>
            <a:r>
              <a:rPr lang="en-US" dirty="0">
                <a:solidFill>
                  <a:srgbClr val="FFFF00"/>
                </a:solidFill>
              </a:rPr>
              <a:t>Size equipment properly.  Use ACCA </a:t>
            </a:r>
            <a:r>
              <a:rPr lang="en-US" i="1" dirty="0">
                <a:solidFill>
                  <a:srgbClr val="FFFF00"/>
                </a:solidFill>
              </a:rPr>
              <a:t>Manual S (Residential) or Manual CS (Commercial)</a:t>
            </a:r>
            <a:r>
              <a:rPr lang="en-US" dirty="0">
                <a:solidFill>
                  <a:srgbClr val="FFFF00"/>
                </a:solidFill>
              </a:rPr>
              <a:t>;</a:t>
            </a:r>
          </a:p>
          <a:p>
            <a:pPr lvl="0"/>
            <a:r>
              <a:rPr lang="en-US" dirty="0">
                <a:solidFill>
                  <a:srgbClr val="FFFF00"/>
                </a:solidFill>
              </a:rPr>
              <a:t>Keep ducts in the conditioned space as much as possible;</a:t>
            </a:r>
          </a:p>
          <a:p>
            <a:pPr lvl="0"/>
            <a:r>
              <a:rPr lang="en-US" dirty="0">
                <a:solidFill>
                  <a:srgbClr val="FFFF00"/>
                </a:solidFill>
              </a:rPr>
              <a:t>Use the ACCA </a:t>
            </a:r>
            <a:r>
              <a:rPr lang="en-US" i="1" dirty="0">
                <a:solidFill>
                  <a:srgbClr val="FFFF00"/>
                </a:solidFill>
              </a:rPr>
              <a:t>Manual D</a:t>
            </a:r>
            <a:r>
              <a:rPr lang="en-US" dirty="0">
                <a:solidFill>
                  <a:srgbClr val="FFFF00"/>
                </a:solidFill>
              </a:rPr>
              <a:t> </a:t>
            </a:r>
            <a:r>
              <a:rPr lang="en-US" i="1" dirty="0">
                <a:solidFill>
                  <a:srgbClr val="FFFF00"/>
                </a:solidFill>
              </a:rPr>
              <a:t>(Residential) </a:t>
            </a:r>
            <a:r>
              <a:rPr lang="en-US" dirty="0" smtClean="0">
                <a:solidFill>
                  <a:srgbClr val="FFFF00"/>
                </a:solidFill>
              </a:rPr>
              <a:t>or </a:t>
            </a:r>
            <a:r>
              <a:rPr lang="en-US" dirty="0">
                <a:solidFill>
                  <a:srgbClr val="FFFF00"/>
                </a:solidFill>
              </a:rPr>
              <a:t>Manual Q </a:t>
            </a:r>
            <a:r>
              <a:rPr lang="en-US" i="1" dirty="0">
                <a:solidFill>
                  <a:srgbClr val="FFFF00"/>
                </a:solidFill>
              </a:rPr>
              <a:t>(Commercial</a:t>
            </a:r>
            <a:r>
              <a:rPr lang="en-US" i="1" dirty="0" smtClean="0">
                <a:solidFill>
                  <a:srgbClr val="FFFF00"/>
                </a:solidFill>
              </a:rPr>
              <a:t>)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>
                <a:solidFill>
                  <a:srgbClr val="FFFF00"/>
                </a:solidFill>
              </a:rPr>
              <a:t>duct sizing procedure;</a:t>
            </a:r>
          </a:p>
          <a:p>
            <a:pPr marL="0" indent="0">
              <a:buNone/>
            </a:pP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185987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Good Practices For Duct System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 lnSpcReduction="10000"/>
          </a:bodyPr>
          <a:lstStyle/>
          <a:p>
            <a:r>
              <a:rPr lang="en-US" dirty="0">
                <a:solidFill>
                  <a:srgbClr val="FFFF00"/>
                </a:solidFill>
              </a:rPr>
              <a:t>Route ducts directly, especially if they have to be placed in unconditioned spaces;</a:t>
            </a:r>
          </a:p>
          <a:p>
            <a:pPr lvl="0"/>
            <a:r>
              <a:rPr lang="en-US" dirty="0" smtClean="0">
                <a:solidFill>
                  <a:srgbClr val="FFFF00"/>
                </a:solidFill>
              </a:rPr>
              <a:t>Use </a:t>
            </a:r>
            <a:r>
              <a:rPr lang="en-US" dirty="0">
                <a:solidFill>
                  <a:srgbClr val="FFFF00"/>
                </a:solidFill>
              </a:rPr>
              <a:t>low-loss duct fittings; this permits smaller duct cross sections to be used. Duct fitting choices are covered extensively in ACCA </a:t>
            </a:r>
            <a:r>
              <a:rPr lang="en-US" i="1" dirty="0">
                <a:solidFill>
                  <a:srgbClr val="FFFF00"/>
                </a:solidFill>
              </a:rPr>
              <a:t>Manual D or Manual Q</a:t>
            </a:r>
            <a:r>
              <a:rPr lang="en-US" dirty="0">
                <a:solidFill>
                  <a:srgbClr val="FFFF00"/>
                </a:solidFill>
              </a:rPr>
              <a:t>;</a:t>
            </a:r>
          </a:p>
          <a:p>
            <a:pPr lvl="0"/>
            <a:r>
              <a:rPr lang="en-US" dirty="0">
                <a:solidFill>
                  <a:srgbClr val="FFFF00"/>
                </a:solidFill>
              </a:rPr>
              <a:t>Locate supply registers near inside walls where feasible;</a:t>
            </a:r>
          </a:p>
          <a:p>
            <a:pPr lvl="0"/>
            <a:r>
              <a:rPr lang="en-US" dirty="0">
                <a:solidFill>
                  <a:srgbClr val="FFFF00"/>
                </a:solidFill>
              </a:rPr>
              <a:t>Locate return grilles near outside walls or over heat sources where feasible;</a:t>
            </a:r>
          </a:p>
          <a:p>
            <a:pPr marL="0" indent="0">
              <a:buNone/>
            </a:pP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176377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Good Practices For Duct System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Seal </a:t>
            </a:r>
            <a:r>
              <a:rPr lang="en-US" dirty="0">
                <a:solidFill>
                  <a:srgbClr val="FFFF00"/>
                </a:solidFill>
              </a:rPr>
              <a:t>ducts using a method that will ensure long life, i.e., U.L. Listed mastic;</a:t>
            </a:r>
          </a:p>
          <a:p>
            <a:pPr lvl="0"/>
            <a:r>
              <a:rPr lang="en-US" dirty="0">
                <a:solidFill>
                  <a:srgbClr val="FFFF00"/>
                </a:solidFill>
              </a:rPr>
              <a:t>Insulate ducts in unconditioned spaces (R-8 to R-11 preferred); and</a:t>
            </a:r>
          </a:p>
          <a:p>
            <a:pPr lvl="0"/>
            <a:r>
              <a:rPr lang="en-US" dirty="0">
                <a:solidFill>
                  <a:srgbClr val="FFFF00"/>
                </a:solidFill>
              </a:rPr>
              <a:t>Specify maximum 2% supply and return leakage to unconditioned spaces; and;</a:t>
            </a:r>
          </a:p>
          <a:p>
            <a:pPr lvl="0"/>
            <a:r>
              <a:rPr lang="en-US" dirty="0" smtClean="0">
                <a:solidFill>
                  <a:srgbClr val="FFFF00"/>
                </a:solidFill>
              </a:rPr>
              <a:t>Require (DO) </a:t>
            </a:r>
            <a:r>
              <a:rPr lang="en-US" dirty="0">
                <a:solidFill>
                  <a:srgbClr val="FFFF00"/>
                </a:solidFill>
              </a:rPr>
              <a:t>a test to confirm the 2% leakage duct performance was achieved. </a:t>
            </a:r>
          </a:p>
          <a:p>
            <a:pPr marL="0" indent="0">
              <a:buNone/>
            </a:pP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260697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Lessons Learned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417638"/>
            <a:ext cx="8503920" cy="544036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>
                <a:solidFill>
                  <a:srgbClr val="FFFF00"/>
                </a:solidFill>
              </a:rPr>
              <a:t>You should now be able to explain what a good duct design looks like.</a:t>
            </a:r>
          </a:p>
          <a:p>
            <a:pPr marL="0" indent="0">
              <a:buNone/>
            </a:pPr>
            <a:endParaRPr lang="en-US" sz="1000" dirty="0">
              <a:solidFill>
                <a:srgbClr val="FFFF00"/>
              </a:solidFill>
            </a:endParaRPr>
          </a:p>
          <a:p>
            <a:pPr marL="0" indent="0">
              <a:buNone/>
            </a:pPr>
            <a:r>
              <a:rPr lang="en-US" dirty="0" smtClean="0">
                <a:solidFill>
                  <a:srgbClr val="FFFF00"/>
                </a:solidFill>
              </a:rPr>
              <a:t>You should now be able to develop an installation plan based on good duct design practices.</a:t>
            </a:r>
            <a:endParaRPr lang="en-US" sz="1100" dirty="0" smtClean="0">
              <a:solidFill>
                <a:srgbClr val="FFFF00"/>
              </a:solidFill>
            </a:endParaRPr>
          </a:p>
          <a:p>
            <a:pPr marL="0" indent="0">
              <a:buNone/>
            </a:pPr>
            <a:endParaRPr lang="en-US" sz="1000" dirty="0">
              <a:solidFill>
                <a:srgbClr val="FFFF00"/>
              </a:solidFill>
            </a:endParaRPr>
          </a:p>
          <a:p>
            <a:pPr marL="0" indent="0">
              <a:buNone/>
            </a:pPr>
            <a:r>
              <a:rPr lang="en-US" dirty="0" smtClean="0">
                <a:solidFill>
                  <a:srgbClr val="FFFF00"/>
                </a:solidFill>
              </a:rPr>
              <a:t>You should now be able to explain why you </a:t>
            </a:r>
            <a:r>
              <a:rPr lang="en-US" dirty="0">
                <a:solidFill>
                  <a:srgbClr val="FFFF00"/>
                </a:solidFill>
              </a:rPr>
              <a:t>may want to recommend </a:t>
            </a:r>
            <a:r>
              <a:rPr lang="en-US" dirty="0" smtClean="0">
                <a:solidFill>
                  <a:srgbClr val="FFFF00"/>
                </a:solidFill>
              </a:rPr>
              <a:t>adding jump ducting.</a:t>
            </a:r>
            <a:endParaRPr lang="en-US" sz="1200" dirty="0" smtClean="0">
              <a:solidFill>
                <a:srgbClr val="FFFF00"/>
              </a:solidFill>
            </a:endParaRPr>
          </a:p>
          <a:p>
            <a:pPr marL="0" indent="0">
              <a:buNone/>
            </a:pPr>
            <a:endParaRPr lang="en-US" sz="1300" dirty="0" smtClean="0">
              <a:solidFill>
                <a:srgbClr val="FFFF00"/>
              </a:solidFill>
            </a:endParaRPr>
          </a:p>
          <a:p>
            <a:pPr marL="0" indent="0">
              <a:buNone/>
            </a:pPr>
            <a:r>
              <a:rPr lang="en-US" dirty="0" smtClean="0">
                <a:solidFill>
                  <a:srgbClr val="FFFF00"/>
                </a:solidFill>
              </a:rPr>
              <a:t>You should be able to explain why recommending a duct leakage test is a good practice.  </a:t>
            </a:r>
            <a:endParaRPr lang="en-US" dirty="0">
              <a:solidFill>
                <a:srgbClr val="FFFF0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324458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4800600"/>
            <a:ext cx="8991600" cy="6096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00FF"/>
                </a:solidFill>
              </a:rPr>
              <a:t/>
            </a:r>
            <a:br>
              <a:rPr lang="en-US" dirty="0" smtClean="0">
                <a:solidFill>
                  <a:srgbClr val="FF00FF"/>
                </a:solidFill>
              </a:rPr>
            </a:br>
            <a:r>
              <a:rPr lang="en-US" dirty="0">
                <a:solidFill>
                  <a:srgbClr val="FF00FF"/>
                </a:solidFill>
              </a:rPr>
              <a:t/>
            </a:r>
            <a:br>
              <a:rPr lang="en-US" dirty="0">
                <a:solidFill>
                  <a:srgbClr val="FF00FF"/>
                </a:solidFill>
              </a:rPr>
            </a:br>
            <a:r>
              <a:rPr lang="en-US" dirty="0" smtClean="0"/>
              <a:t>Section 3.1: Updating Duct Designs</a:t>
            </a:r>
            <a:r>
              <a:rPr lang="en-US" dirty="0">
                <a:solidFill>
                  <a:srgbClr val="FF00FF"/>
                </a:solidFill>
              </a:rPr>
              <a:t/>
            </a:r>
            <a:br>
              <a:rPr lang="en-US" dirty="0">
                <a:solidFill>
                  <a:srgbClr val="FF00FF"/>
                </a:solidFill>
              </a:rPr>
            </a:br>
            <a:r>
              <a:rPr lang="en-US" dirty="0" smtClean="0">
                <a:solidFill>
                  <a:srgbClr val="FF00FF"/>
                </a:solidFill>
              </a:rPr>
              <a:t/>
            </a:r>
            <a:br>
              <a:rPr lang="en-US" dirty="0" smtClean="0">
                <a:solidFill>
                  <a:srgbClr val="FF00FF"/>
                </a:solidFill>
              </a:rPr>
            </a:br>
            <a:endParaRPr lang="en-US" dirty="0">
              <a:solidFill>
                <a:srgbClr val="FF00FF"/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1676400" y="2743200"/>
            <a:ext cx="5181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800" dirty="0"/>
          </a:p>
        </p:txBody>
      </p:sp>
      <p:pic>
        <p:nvPicPr>
          <p:cNvPr id="1029" name="Picture 5" descr="H:\IMAGES\ACCALogoSolidBlack.png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152400"/>
            <a:ext cx="6682154" cy="434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754280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1453"/>
    </mc:Choice>
    <mc:Fallback xmlns="">
      <p:transition spd="slow" advTm="21453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Typical Tract Built Layout &amp; Construction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28737" y="1732844"/>
            <a:ext cx="6486525" cy="5125156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411704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Typical Tract Built Layout &amp; Construction</a:t>
            </a:r>
            <a:endParaRPr lang="en-US" dirty="0"/>
          </a:p>
        </p:txBody>
      </p:sp>
      <p:pic>
        <p:nvPicPr>
          <p:cNvPr id="1026" name="Picture 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9488"/>
          <a:stretch>
            <a:fillRect/>
          </a:stretch>
        </p:blipFill>
        <p:spPr bwMode="auto">
          <a:xfrm>
            <a:off x="400338" y="152400"/>
            <a:ext cx="8277753" cy="65726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21618" y="711356"/>
            <a:ext cx="509338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b="1" dirty="0" smtClean="0">
                <a:solidFill>
                  <a:schemeClr val="bg1"/>
                </a:solidFill>
              </a:rPr>
              <a:t>HVAC equipment and the duct </a:t>
            </a:r>
          </a:p>
          <a:p>
            <a:r>
              <a:rPr lang="en-US" sz="3000" b="1" dirty="0" smtClean="0">
                <a:solidFill>
                  <a:schemeClr val="bg1"/>
                </a:solidFill>
              </a:rPr>
              <a:t>is </a:t>
            </a:r>
            <a:r>
              <a:rPr lang="en-US" sz="3000" b="1" dirty="0">
                <a:solidFill>
                  <a:schemeClr val="bg1"/>
                </a:solidFill>
              </a:rPr>
              <a:t>l</a:t>
            </a:r>
            <a:r>
              <a:rPr lang="en-US" sz="3000" b="1" dirty="0" smtClean="0">
                <a:solidFill>
                  <a:schemeClr val="bg1"/>
                </a:solidFill>
              </a:rPr>
              <a:t>ocated in the crawl space.</a:t>
            </a:r>
            <a:endParaRPr lang="en-US" sz="3000" b="1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953000" y="3562353"/>
            <a:ext cx="262123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b="1" dirty="0" smtClean="0">
                <a:solidFill>
                  <a:srgbClr val="00B0F0"/>
                </a:solidFill>
              </a:rPr>
              <a:t>Supply Diffuser</a:t>
            </a:r>
          </a:p>
          <a:p>
            <a:r>
              <a:rPr lang="en-US" sz="3000" b="1" dirty="0" smtClean="0">
                <a:solidFill>
                  <a:srgbClr val="00B0F0"/>
                </a:solidFill>
              </a:rPr>
              <a:t>Locations</a:t>
            </a:r>
            <a:endParaRPr lang="en-US" sz="3000" b="1" dirty="0">
              <a:solidFill>
                <a:srgbClr val="00B0F0"/>
              </a:solidFill>
            </a:endParaRPr>
          </a:p>
        </p:txBody>
      </p:sp>
      <p:sp>
        <p:nvSpPr>
          <p:cNvPr id="4" name="Oval 3"/>
          <p:cNvSpPr/>
          <p:nvPr/>
        </p:nvSpPr>
        <p:spPr>
          <a:xfrm>
            <a:off x="1219200" y="1963273"/>
            <a:ext cx="603504" cy="603504"/>
          </a:xfrm>
          <a:prstGeom prst="ellipse">
            <a:avLst/>
          </a:prstGeom>
          <a:noFill/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7" name="Oval 6"/>
          <p:cNvSpPr/>
          <p:nvPr/>
        </p:nvSpPr>
        <p:spPr>
          <a:xfrm>
            <a:off x="3048000" y="1955000"/>
            <a:ext cx="603504" cy="603504"/>
          </a:xfrm>
          <a:prstGeom prst="ellipse">
            <a:avLst/>
          </a:prstGeom>
          <a:noFill/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8" name="Oval 7"/>
          <p:cNvSpPr/>
          <p:nvPr/>
        </p:nvSpPr>
        <p:spPr>
          <a:xfrm>
            <a:off x="4038600" y="2667000"/>
            <a:ext cx="603504" cy="603504"/>
          </a:xfrm>
          <a:prstGeom prst="ellipse">
            <a:avLst/>
          </a:prstGeom>
          <a:noFill/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9" name="Oval 8"/>
          <p:cNvSpPr/>
          <p:nvPr/>
        </p:nvSpPr>
        <p:spPr>
          <a:xfrm>
            <a:off x="5483162" y="1317075"/>
            <a:ext cx="603504" cy="603504"/>
          </a:xfrm>
          <a:prstGeom prst="ellipse">
            <a:avLst/>
          </a:prstGeom>
          <a:noFill/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10" name="Oval 9"/>
          <p:cNvSpPr/>
          <p:nvPr/>
        </p:nvSpPr>
        <p:spPr>
          <a:xfrm>
            <a:off x="7772210" y="321568"/>
            <a:ext cx="603504" cy="603504"/>
          </a:xfrm>
          <a:prstGeom prst="ellipse">
            <a:avLst/>
          </a:prstGeom>
          <a:noFill/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13" name="Oval 12"/>
          <p:cNvSpPr/>
          <p:nvPr/>
        </p:nvSpPr>
        <p:spPr>
          <a:xfrm>
            <a:off x="2286000" y="5334000"/>
            <a:ext cx="603504" cy="603504"/>
          </a:xfrm>
          <a:prstGeom prst="ellipse">
            <a:avLst/>
          </a:prstGeom>
          <a:noFill/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14" name="Oval 13"/>
          <p:cNvSpPr/>
          <p:nvPr/>
        </p:nvSpPr>
        <p:spPr>
          <a:xfrm>
            <a:off x="762000" y="5334000"/>
            <a:ext cx="603504" cy="603504"/>
          </a:xfrm>
          <a:prstGeom prst="ellipse">
            <a:avLst/>
          </a:prstGeom>
          <a:noFill/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15" name="Oval 14"/>
          <p:cNvSpPr/>
          <p:nvPr/>
        </p:nvSpPr>
        <p:spPr>
          <a:xfrm>
            <a:off x="762000" y="3366224"/>
            <a:ext cx="603504" cy="603504"/>
          </a:xfrm>
          <a:prstGeom prst="ellipse">
            <a:avLst/>
          </a:prstGeom>
          <a:noFill/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16" name="Oval 15"/>
          <p:cNvSpPr/>
          <p:nvPr/>
        </p:nvSpPr>
        <p:spPr>
          <a:xfrm>
            <a:off x="3896521" y="5334000"/>
            <a:ext cx="603504" cy="603504"/>
          </a:xfrm>
          <a:prstGeom prst="ellipse">
            <a:avLst/>
          </a:prstGeom>
          <a:noFill/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17" name="Oval 16"/>
          <p:cNvSpPr/>
          <p:nvPr/>
        </p:nvSpPr>
        <p:spPr>
          <a:xfrm>
            <a:off x="7696200" y="2063496"/>
            <a:ext cx="603504" cy="603504"/>
          </a:xfrm>
          <a:prstGeom prst="ellipse">
            <a:avLst/>
          </a:prstGeom>
          <a:noFill/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18" name="Oval 17"/>
          <p:cNvSpPr/>
          <p:nvPr/>
        </p:nvSpPr>
        <p:spPr>
          <a:xfrm>
            <a:off x="7633369" y="5891254"/>
            <a:ext cx="603504" cy="603504"/>
          </a:xfrm>
          <a:prstGeom prst="ellipse">
            <a:avLst/>
          </a:prstGeom>
          <a:noFill/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19" name="Oval 18"/>
          <p:cNvSpPr/>
          <p:nvPr/>
        </p:nvSpPr>
        <p:spPr>
          <a:xfrm>
            <a:off x="6437593" y="5891254"/>
            <a:ext cx="603504" cy="603504"/>
          </a:xfrm>
          <a:prstGeom prst="ellipse">
            <a:avLst/>
          </a:prstGeom>
          <a:noFill/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20" name="Oval 19"/>
          <p:cNvSpPr/>
          <p:nvPr/>
        </p:nvSpPr>
        <p:spPr>
          <a:xfrm>
            <a:off x="4800600" y="5891254"/>
            <a:ext cx="603504" cy="603504"/>
          </a:xfrm>
          <a:prstGeom prst="ellipse">
            <a:avLst/>
          </a:prstGeom>
          <a:noFill/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5715000" y="2895600"/>
            <a:ext cx="1447800" cy="748900"/>
          </a:xfrm>
          <a:prstGeom prst="rect">
            <a:avLst/>
          </a:prstGeom>
          <a:solidFill>
            <a:schemeClr val="tx1"/>
          </a:solidFill>
          <a:ln>
            <a:solidFill>
              <a:schemeClr val="tx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tx1">
                    <a:lumMod val="50000"/>
                  </a:schemeClr>
                </a:solidFill>
              </a:ln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025429" y="3069394"/>
            <a:ext cx="148827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Pantry </a:t>
            </a:r>
            <a:r>
              <a:rPr lang="en-US" dirty="0" smtClean="0">
                <a:solidFill>
                  <a:schemeClr val="bg1"/>
                </a:solidFill>
              </a:rPr>
              <a:t>   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04632" y="2851796"/>
            <a:ext cx="1051378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rPr>
              <a:t>Bedroom</a:t>
            </a:r>
            <a:endParaRPr lang="en-US" dirty="0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297015" y="4757419"/>
            <a:ext cx="1051378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rPr>
              <a:t>Bedroom</a:t>
            </a:r>
            <a:endParaRPr lang="en-US" dirty="0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824063" y="2696925"/>
            <a:ext cx="1051378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rPr>
              <a:t>Bedroom</a:t>
            </a:r>
            <a:endParaRPr lang="en-US" dirty="0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749222" y="4794504"/>
            <a:ext cx="1051378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rPr>
              <a:t>Bedroom</a:t>
            </a:r>
            <a:endParaRPr lang="en-US" dirty="0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784914" y="5282202"/>
            <a:ext cx="1309718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rPr>
              <a:t>Great Room</a:t>
            </a:r>
            <a:endParaRPr lang="en-US" dirty="0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781326" y="878669"/>
            <a:ext cx="2029851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rPr>
              <a:t>Formal Living Room</a:t>
            </a:r>
            <a:endParaRPr lang="en-US" dirty="0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5074420" y="2305329"/>
            <a:ext cx="704873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rPr>
              <a:t>Foyer</a:t>
            </a:r>
            <a:endParaRPr lang="en-US" dirty="0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4263518" y="2269771"/>
            <a:ext cx="616964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rPr>
              <a:t>Bath</a:t>
            </a:r>
            <a:endParaRPr lang="en-US" dirty="0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2913888" y="4942085"/>
            <a:ext cx="616964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rPr>
              <a:t>Bath</a:t>
            </a:r>
            <a:endParaRPr lang="en-US" dirty="0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34" name="Oval 33"/>
          <p:cNvSpPr/>
          <p:nvPr/>
        </p:nvSpPr>
        <p:spPr>
          <a:xfrm>
            <a:off x="2953032" y="5334000"/>
            <a:ext cx="603504" cy="603504"/>
          </a:xfrm>
          <a:prstGeom prst="ellipse">
            <a:avLst/>
          </a:prstGeom>
          <a:noFill/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2741465" y="4249666"/>
            <a:ext cx="763735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rPr>
              <a:t>Closet</a:t>
            </a:r>
            <a:endParaRPr lang="en-US" dirty="0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6873428" y="3960706"/>
            <a:ext cx="888769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rPr>
              <a:t>Kitchen</a:t>
            </a:r>
            <a:endParaRPr lang="en-US" dirty="0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37" name="Oval 36"/>
          <p:cNvSpPr/>
          <p:nvPr/>
        </p:nvSpPr>
        <p:spPr>
          <a:xfrm>
            <a:off x="7711843" y="4228100"/>
            <a:ext cx="603504" cy="603504"/>
          </a:xfrm>
          <a:prstGeom prst="ellipse">
            <a:avLst/>
          </a:prstGeom>
          <a:noFill/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1875181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4" grpId="0" animBg="1"/>
      <p:bldP spid="7" grpId="0" animBg="1"/>
      <p:bldP spid="8" grpId="0" animBg="1"/>
      <p:bldP spid="9" grpId="0" animBg="1"/>
      <p:bldP spid="10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34" grpId="0" animBg="1"/>
      <p:bldP spid="3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Typical Tract Built Layout &amp; Construction</a:t>
            </a:r>
            <a:endParaRPr lang="en-US" dirty="0"/>
          </a:p>
        </p:txBody>
      </p:sp>
      <p:pic>
        <p:nvPicPr>
          <p:cNvPr id="1026" name="Picture 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9488"/>
          <a:stretch>
            <a:fillRect/>
          </a:stretch>
        </p:blipFill>
        <p:spPr bwMode="auto">
          <a:xfrm>
            <a:off x="400338" y="152400"/>
            <a:ext cx="8277753" cy="65726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21618" y="711356"/>
            <a:ext cx="509338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b="1" dirty="0" smtClean="0">
                <a:solidFill>
                  <a:schemeClr val="bg1"/>
                </a:solidFill>
              </a:rPr>
              <a:t>HVAC equipment and the duct </a:t>
            </a:r>
          </a:p>
          <a:p>
            <a:r>
              <a:rPr lang="en-US" sz="3000" b="1" dirty="0" smtClean="0">
                <a:solidFill>
                  <a:schemeClr val="bg1"/>
                </a:solidFill>
              </a:rPr>
              <a:t>is </a:t>
            </a:r>
            <a:r>
              <a:rPr lang="en-US" sz="3000" b="1" dirty="0">
                <a:solidFill>
                  <a:schemeClr val="bg1"/>
                </a:solidFill>
              </a:rPr>
              <a:t>l</a:t>
            </a:r>
            <a:r>
              <a:rPr lang="en-US" sz="3000" b="1" dirty="0" smtClean="0">
                <a:solidFill>
                  <a:schemeClr val="bg1"/>
                </a:solidFill>
              </a:rPr>
              <a:t>ocated in the crawl space.</a:t>
            </a:r>
            <a:endParaRPr lang="en-US" sz="3000" b="1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953000" y="3562353"/>
            <a:ext cx="262123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b="1" dirty="0">
                <a:solidFill>
                  <a:srgbClr val="FFC000"/>
                </a:solidFill>
              </a:rPr>
              <a:t>Return Diffuser</a:t>
            </a:r>
          </a:p>
          <a:p>
            <a:r>
              <a:rPr lang="en-US" sz="3000" b="1" dirty="0">
                <a:solidFill>
                  <a:srgbClr val="FFC000"/>
                </a:solidFill>
              </a:rPr>
              <a:t>Locations</a:t>
            </a:r>
          </a:p>
        </p:txBody>
      </p:sp>
      <p:sp>
        <p:nvSpPr>
          <p:cNvPr id="22" name="Rectangle 21"/>
          <p:cNvSpPr/>
          <p:nvPr/>
        </p:nvSpPr>
        <p:spPr>
          <a:xfrm>
            <a:off x="5715000" y="2895600"/>
            <a:ext cx="1447800" cy="748900"/>
          </a:xfrm>
          <a:prstGeom prst="rect">
            <a:avLst/>
          </a:prstGeom>
          <a:solidFill>
            <a:schemeClr val="tx1"/>
          </a:solidFill>
          <a:ln>
            <a:solidFill>
              <a:schemeClr val="tx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tx1">
                    <a:lumMod val="50000"/>
                  </a:schemeClr>
                </a:solidFill>
              </a:ln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025429" y="3069394"/>
            <a:ext cx="148827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Pantry </a:t>
            </a:r>
            <a:r>
              <a:rPr lang="en-US" dirty="0" smtClean="0">
                <a:solidFill>
                  <a:schemeClr val="bg1"/>
                </a:solidFill>
              </a:rPr>
              <a:t>   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04632" y="2851796"/>
            <a:ext cx="1051378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rPr>
              <a:t>Bedroom</a:t>
            </a:r>
            <a:endParaRPr lang="en-US" dirty="0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297015" y="4757419"/>
            <a:ext cx="1051378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rPr>
              <a:t>Bedroom</a:t>
            </a:r>
            <a:endParaRPr lang="en-US" dirty="0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824063" y="2696925"/>
            <a:ext cx="1051378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rPr>
              <a:t>Bedroom</a:t>
            </a:r>
            <a:endParaRPr lang="en-US" dirty="0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749222" y="4794504"/>
            <a:ext cx="1051378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rPr>
              <a:t>Bedroom</a:t>
            </a:r>
            <a:endParaRPr lang="en-US" dirty="0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784914" y="5282202"/>
            <a:ext cx="1309718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rPr>
              <a:t>Great Room</a:t>
            </a:r>
            <a:endParaRPr lang="en-US" dirty="0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781326" y="878669"/>
            <a:ext cx="2029851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rPr>
              <a:t>Formal Living Room</a:t>
            </a:r>
            <a:endParaRPr lang="en-US" dirty="0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5074420" y="2305329"/>
            <a:ext cx="704873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rPr>
              <a:t>Foyer</a:t>
            </a:r>
            <a:endParaRPr lang="en-US" dirty="0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4263518" y="2269771"/>
            <a:ext cx="616964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rPr>
              <a:t>Bath</a:t>
            </a:r>
            <a:endParaRPr lang="en-US" dirty="0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2913888" y="4942085"/>
            <a:ext cx="616964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rPr>
              <a:t>Bath</a:t>
            </a:r>
            <a:endParaRPr lang="en-US" dirty="0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2741465" y="4249666"/>
            <a:ext cx="763735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rPr>
              <a:t>Closet</a:t>
            </a:r>
            <a:endParaRPr lang="en-US" dirty="0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6873428" y="3960706"/>
            <a:ext cx="888769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rPr>
              <a:t>Kitchen</a:t>
            </a:r>
            <a:endParaRPr lang="en-US" dirty="0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37" name="Oval 36"/>
          <p:cNvSpPr/>
          <p:nvPr/>
        </p:nvSpPr>
        <p:spPr>
          <a:xfrm>
            <a:off x="5677228" y="2495465"/>
            <a:ext cx="603504" cy="603504"/>
          </a:xfrm>
          <a:prstGeom prst="ellipse">
            <a:avLst/>
          </a:prstGeom>
          <a:noFill/>
          <a:ln w="571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39" name="Oval 38"/>
          <p:cNvSpPr/>
          <p:nvPr/>
        </p:nvSpPr>
        <p:spPr>
          <a:xfrm>
            <a:off x="2618866" y="3602847"/>
            <a:ext cx="603504" cy="603504"/>
          </a:xfrm>
          <a:prstGeom prst="ellipse">
            <a:avLst/>
          </a:prstGeom>
          <a:noFill/>
          <a:ln w="571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0925068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~AUT000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261" y="1647824"/>
            <a:ext cx="6698316" cy="51339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00200" y="152400"/>
            <a:ext cx="4772025" cy="1495425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600200" y="1085850"/>
            <a:ext cx="914400" cy="561975"/>
          </a:xfrm>
          <a:prstGeom prst="rect">
            <a:avLst/>
          </a:prstGeom>
          <a:solidFill>
            <a:schemeClr val="tx1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447143" y="1085849"/>
            <a:ext cx="914400" cy="561975"/>
          </a:xfrm>
          <a:prstGeom prst="rect">
            <a:avLst/>
          </a:prstGeom>
          <a:solidFill>
            <a:schemeClr val="tx1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41504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4"/>
          <a:srcRect l="752" t="-174" r="-342"/>
          <a:stretch/>
        </p:blipFill>
        <p:spPr>
          <a:xfrm>
            <a:off x="381000" y="381000"/>
            <a:ext cx="8001000" cy="6319471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>
          <a:xfrm>
            <a:off x="762000" y="2057400"/>
            <a:ext cx="603504" cy="603504"/>
          </a:xfrm>
          <a:prstGeom prst="ellipse">
            <a:avLst/>
          </a:prstGeom>
          <a:noFill/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7" name="Oval 6"/>
          <p:cNvSpPr/>
          <p:nvPr/>
        </p:nvSpPr>
        <p:spPr>
          <a:xfrm>
            <a:off x="7416934" y="2207074"/>
            <a:ext cx="603504" cy="603504"/>
          </a:xfrm>
          <a:prstGeom prst="ellipse">
            <a:avLst/>
          </a:prstGeom>
          <a:noFill/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8" name="Oval 7"/>
          <p:cNvSpPr/>
          <p:nvPr/>
        </p:nvSpPr>
        <p:spPr>
          <a:xfrm>
            <a:off x="1216152" y="3430524"/>
            <a:ext cx="603504" cy="603504"/>
          </a:xfrm>
          <a:prstGeom prst="ellipse">
            <a:avLst/>
          </a:prstGeom>
          <a:noFill/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9" name="Oval 8"/>
          <p:cNvSpPr/>
          <p:nvPr/>
        </p:nvSpPr>
        <p:spPr>
          <a:xfrm>
            <a:off x="3968496" y="2699378"/>
            <a:ext cx="603504" cy="603504"/>
          </a:xfrm>
          <a:prstGeom prst="ellipse">
            <a:avLst/>
          </a:prstGeom>
          <a:noFill/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10" name="Oval 9"/>
          <p:cNvSpPr/>
          <p:nvPr/>
        </p:nvSpPr>
        <p:spPr>
          <a:xfrm>
            <a:off x="7391400" y="5843189"/>
            <a:ext cx="603504" cy="603504"/>
          </a:xfrm>
          <a:prstGeom prst="ellipse">
            <a:avLst/>
          </a:prstGeom>
          <a:noFill/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11" name="Oval 10"/>
          <p:cNvSpPr/>
          <p:nvPr/>
        </p:nvSpPr>
        <p:spPr>
          <a:xfrm>
            <a:off x="4692396" y="5715000"/>
            <a:ext cx="603504" cy="603504"/>
          </a:xfrm>
          <a:prstGeom prst="ellipse">
            <a:avLst/>
          </a:prstGeom>
          <a:noFill/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12" name="Oval 11"/>
          <p:cNvSpPr/>
          <p:nvPr/>
        </p:nvSpPr>
        <p:spPr>
          <a:xfrm>
            <a:off x="4128085" y="5244343"/>
            <a:ext cx="603504" cy="603504"/>
          </a:xfrm>
          <a:prstGeom prst="ellipse">
            <a:avLst/>
          </a:prstGeom>
          <a:noFill/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13" name="Oval 12"/>
          <p:cNvSpPr/>
          <p:nvPr/>
        </p:nvSpPr>
        <p:spPr>
          <a:xfrm>
            <a:off x="2743200" y="4956968"/>
            <a:ext cx="603504" cy="603504"/>
          </a:xfrm>
          <a:prstGeom prst="ellipse">
            <a:avLst/>
          </a:prstGeom>
          <a:noFill/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14" name="Oval 13"/>
          <p:cNvSpPr/>
          <p:nvPr/>
        </p:nvSpPr>
        <p:spPr>
          <a:xfrm>
            <a:off x="2209800" y="5254752"/>
            <a:ext cx="603504" cy="603504"/>
          </a:xfrm>
          <a:prstGeom prst="ellipse">
            <a:avLst/>
          </a:prstGeom>
          <a:noFill/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15" name="Oval 14"/>
          <p:cNvSpPr/>
          <p:nvPr/>
        </p:nvSpPr>
        <p:spPr>
          <a:xfrm>
            <a:off x="762000" y="5254752"/>
            <a:ext cx="603504" cy="603504"/>
          </a:xfrm>
          <a:prstGeom prst="ellipse">
            <a:avLst/>
          </a:prstGeom>
          <a:noFill/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16" name="Oval 15"/>
          <p:cNvSpPr/>
          <p:nvPr/>
        </p:nvSpPr>
        <p:spPr>
          <a:xfrm>
            <a:off x="5284053" y="1453896"/>
            <a:ext cx="603504" cy="603504"/>
          </a:xfrm>
          <a:prstGeom prst="ellipse">
            <a:avLst/>
          </a:prstGeom>
          <a:noFill/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17" name="Oval 16"/>
          <p:cNvSpPr/>
          <p:nvPr/>
        </p:nvSpPr>
        <p:spPr>
          <a:xfrm>
            <a:off x="2203704" y="2095874"/>
            <a:ext cx="603504" cy="603504"/>
          </a:xfrm>
          <a:prstGeom prst="ellipse">
            <a:avLst/>
          </a:prstGeom>
          <a:noFill/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18" name="Oval 17"/>
          <p:cNvSpPr/>
          <p:nvPr/>
        </p:nvSpPr>
        <p:spPr>
          <a:xfrm>
            <a:off x="7373630" y="3302882"/>
            <a:ext cx="603504" cy="603504"/>
          </a:xfrm>
          <a:prstGeom prst="ellipse">
            <a:avLst/>
          </a:prstGeom>
          <a:noFill/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19" name="Oval 18"/>
          <p:cNvSpPr/>
          <p:nvPr/>
        </p:nvSpPr>
        <p:spPr>
          <a:xfrm>
            <a:off x="7422656" y="508797"/>
            <a:ext cx="603504" cy="603504"/>
          </a:xfrm>
          <a:prstGeom prst="ellipse">
            <a:avLst/>
          </a:prstGeom>
          <a:noFill/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4464775" y="4114800"/>
            <a:ext cx="227621" cy="235012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" name="Straight Arrow Connector 2"/>
          <p:cNvCxnSpPr/>
          <p:nvPr/>
        </p:nvCxnSpPr>
        <p:spPr>
          <a:xfrm flipV="1">
            <a:off x="6019800" y="5098700"/>
            <a:ext cx="0" cy="461772"/>
          </a:xfrm>
          <a:prstGeom prst="straightConnector1">
            <a:avLst/>
          </a:prstGeom>
          <a:ln w="762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16073712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4"/>
          <a:srcRect l="752" t="-174" r="-342"/>
          <a:stretch/>
        </p:blipFill>
        <p:spPr>
          <a:xfrm>
            <a:off x="381000" y="381000"/>
            <a:ext cx="8001000" cy="6319471"/>
          </a:xfrm>
          <a:prstGeom prst="rect">
            <a:avLst/>
          </a:prstGeom>
        </p:spPr>
      </p:pic>
      <p:sp>
        <p:nvSpPr>
          <p:cNvPr id="9" name="Oval 8"/>
          <p:cNvSpPr/>
          <p:nvPr/>
        </p:nvSpPr>
        <p:spPr>
          <a:xfrm>
            <a:off x="5604321" y="4343400"/>
            <a:ext cx="685800" cy="685800"/>
          </a:xfrm>
          <a:prstGeom prst="ellipse">
            <a:avLst/>
          </a:prstGeom>
          <a:noFill/>
          <a:ln w="5715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22" name="Oval 21"/>
          <p:cNvSpPr/>
          <p:nvPr/>
        </p:nvSpPr>
        <p:spPr>
          <a:xfrm>
            <a:off x="1943223" y="4041648"/>
            <a:ext cx="603504" cy="603504"/>
          </a:xfrm>
          <a:prstGeom prst="ellipse">
            <a:avLst/>
          </a:prstGeom>
          <a:noFill/>
          <a:ln w="57150">
            <a:solidFill>
              <a:srgbClr val="CC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FFC000"/>
                </a:solidFill>
              </a:ln>
              <a:solidFill>
                <a:srgbClr val="FFC000"/>
              </a:solidFill>
            </a:endParaRPr>
          </a:p>
        </p:txBody>
      </p:sp>
      <p:sp>
        <p:nvSpPr>
          <p:cNvPr id="24" name="Oval 23"/>
          <p:cNvSpPr/>
          <p:nvPr/>
        </p:nvSpPr>
        <p:spPr>
          <a:xfrm>
            <a:off x="5715000" y="4419600"/>
            <a:ext cx="685800" cy="685800"/>
          </a:xfrm>
          <a:prstGeom prst="ellipse">
            <a:avLst/>
          </a:prstGeom>
          <a:noFill/>
          <a:ln w="5715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25" name="Oval 24"/>
          <p:cNvSpPr/>
          <p:nvPr/>
        </p:nvSpPr>
        <p:spPr>
          <a:xfrm>
            <a:off x="5739569" y="4495800"/>
            <a:ext cx="685800" cy="685800"/>
          </a:xfrm>
          <a:prstGeom prst="ellipse">
            <a:avLst/>
          </a:prstGeom>
          <a:noFill/>
          <a:ln w="5715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26" name="Oval 25"/>
          <p:cNvSpPr/>
          <p:nvPr/>
        </p:nvSpPr>
        <p:spPr>
          <a:xfrm>
            <a:off x="5705959" y="4457700"/>
            <a:ext cx="685800" cy="685800"/>
          </a:xfrm>
          <a:prstGeom prst="ellipse">
            <a:avLst/>
          </a:prstGeom>
          <a:noFill/>
          <a:ln w="5715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582916" y="4352925"/>
            <a:ext cx="1960883" cy="914400"/>
          </a:xfrm>
          <a:prstGeom prst="rect">
            <a:avLst/>
          </a:prstGeom>
          <a:solidFill>
            <a:schemeClr val="tx1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5285619" y="5638800"/>
            <a:ext cx="1323203" cy="677983"/>
          </a:xfrm>
          <a:prstGeom prst="rect">
            <a:avLst/>
          </a:prstGeom>
          <a:solidFill>
            <a:schemeClr val="tx1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57043" y="4841878"/>
            <a:ext cx="333375" cy="209550"/>
          </a:xfrm>
          <a:prstGeom prst="rect">
            <a:avLst/>
          </a:prstGeom>
        </p:spPr>
      </p:pic>
      <p:cxnSp>
        <p:nvCxnSpPr>
          <p:cNvPr id="30" name="Straight Connector 29"/>
          <p:cNvCxnSpPr/>
          <p:nvPr/>
        </p:nvCxnSpPr>
        <p:spPr>
          <a:xfrm>
            <a:off x="6299162" y="4051695"/>
            <a:ext cx="4842" cy="727870"/>
          </a:xfrm>
          <a:prstGeom prst="line">
            <a:avLst/>
          </a:prstGeom>
          <a:ln w="76200">
            <a:solidFill>
              <a:srgbClr val="3F3F3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4724400" y="6316783"/>
            <a:ext cx="3129042" cy="0"/>
          </a:xfrm>
          <a:prstGeom prst="line">
            <a:avLst/>
          </a:prstGeom>
          <a:ln w="19050">
            <a:solidFill>
              <a:srgbClr val="3F3F3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ectangle 34"/>
          <p:cNvSpPr/>
          <p:nvPr/>
        </p:nvSpPr>
        <p:spPr>
          <a:xfrm>
            <a:off x="4464775" y="4114800"/>
            <a:ext cx="227621" cy="235012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Oval 35"/>
          <p:cNvSpPr/>
          <p:nvPr/>
        </p:nvSpPr>
        <p:spPr>
          <a:xfrm>
            <a:off x="4682441" y="3930554"/>
            <a:ext cx="603504" cy="603504"/>
          </a:xfrm>
          <a:prstGeom prst="ellipse">
            <a:avLst/>
          </a:prstGeom>
          <a:noFill/>
          <a:ln w="571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FFC000"/>
                </a:solidFill>
              </a:ln>
              <a:solidFill>
                <a:srgbClr val="FFC000"/>
              </a:solidFill>
            </a:endParaRPr>
          </a:p>
        </p:txBody>
      </p:sp>
      <p:sp>
        <p:nvSpPr>
          <p:cNvPr id="37" name="Oval 36"/>
          <p:cNvSpPr/>
          <p:nvPr/>
        </p:nvSpPr>
        <p:spPr>
          <a:xfrm>
            <a:off x="4021219" y="4082796"/>
            <a:ext cx="603504" cy="603504"/>
          </a:xfrm>
          <a:prstGeom prst="ellipse">
            <a:avLst/>
          </a:prstGeom>
          <a:noFill/>
          <a:ln w="571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FFC000"/>
                </a:solidFill>
              </a:ln>
              <a:solidFill>
                <a:srgbClr val="FFC000"/>
              </a:solidFill>
            </a:endParaRPr>
          </a:p>
        </p:txBody>
      </p:sp>
      <p:sp>
        <p:nvSpPr>
          <p:cNvPr id="39" name="Oval 38"/>
          <p:cNvSpPr/>
          <p:nvPr/>
        </p:nvSpPr>
        <p:spPr>
          <a:xfrm>
            <a:off x="4021219" y="3463290"/>
            <a:ext cx="603504" cy="603504"/>
          </a:xfrm>
          <a:prstGeom prst="ellipse">
            <a:avLst/>
          </a:prstGeom>
          <a:noFill/>
          <a:ln w="571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FFC000"/>
                </a:solidFill>
              </a:ln>
              <a:solidFill>
                <a:srgbClr val="FFC000"/>
              </a:solidFill>
            </a:endParaRPr>
          </a:p>
        </p:txBody>
      </p:sp>
      <p:sp>
        <p:nvSpPr>
          <p:cNvPr id="41" name="Oval 40"/>
          <p:cNvSpPr/>
          <p:nvPr/>
        </p:nvSpPr>
        <p:spPr>
          <a:xfrm>
            <a:off x="1670330" y="3431736"/>
            <a:ext cx="603504" cy="603504"/>
          </a:xfrm>
          <a:prstGeom prst="ellipse">
            <a:avLst/>
          </a:prstGeom>
          <a:noFill/>
          <a:ln w="57150">
            <a:solidFill>
              <a:srgbClr val="CC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FFC000"/>
                </a:solidFill>
              </a:ln>
              <a:solidFill>
                <a:srgbClr val="FFC000"/>
              </a:solidFill>
            </a:endParaRPr>
          </a:p>
        </p:txBody>
      </p:sp>
      <p:sp>
        <p:nvSpPr>
          <p:cNvPr id="43" name="Oval 42"/>
          <p:cNvSpPr/>
          <p:nvPr/>
        </p:nvSpPr>
        <p:spPr>
          <a:xfrm>
            <a:off x="3329960" y="3479292"/>
            <a:ext cx="603504" cy="603504"/>
          </a:xfrm>
          <a:prstGeom prst="ellipse">
            <a:avLst/>
          </a:prstGeom>
          <a:noFill/>
          <a:ln w="57150">
            <a:solidFill>
              <a:srgbClr val="CC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FFC000"/>
                </a:solidFill>
              </a:ln>
              <a:solidFill>
                <a:srgbClr val="FFC00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5386368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36" grpId="0" animBg="1"/>
      <p:bldP spid="37" grpId="0" animBg="1"/>
      <p:bldP spid="39" grpId="0" animBg="1"/>
      <p:bldP spid="41" grpId="0" animBg="1"/>
      <p:bldP spid="4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4"/>
          <a:srcRect l="752" t="-174" r="-342"/>
          <a:stretch/>
        </p:blipFill>
        <p:spPr>
          <a:xfrm>
            <a:off x="381000" y="381000"/>
            <a:ext cx="8001000" cy="6319471"/>
          </a:xfrm>
          <a:prstGeom prst="rect">
            <a:avLst/>
          </a:prstGeom>
        </p:spPr>
      </p:pic>
      <p:sp>
        <p:nvSpPr>
          <p:cNvPr id="9" name="Oval 8"/>
          <p:cNvSpPr/>
          <p:nvPr/>
        </p:nvSpPr>
        <p:spPr>
          <a:xfrm>
            <a:off x="5604321" y="4343400"/>
            <a:ext cx="685800" cy="685800"/>
          </a:xfrm>
          <a:prstGeom prst="ellipse">
            <a:avLst/>
          </a:prstGeom>
          <a:noFill/>
          <a:ln w="5715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22" name="Oval 21"/>
          <p:cNvSpPr/>
          <p:nvPr/>
        </p:nvSpPr>
        <p:spPr>
          <a:xfrm>
            <a:off x="1943223" y="4041648"/>
            <a:ext cx="603504" cy="603504"/>
          </a:xfrm>
          <a:prstGeom prst="ellipse">
            <a:avLst/>
          </a:prstGeom>
          <a:noFill/>
          <a:ln w="57150">
            <a:solidFill>
              <a:srgbClr val="CC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FFC000"/>
                </a:solidFill>
              </a:ln>
              <a:solidFill>
                <a:srgbClr val="FFC000"/>
              </a:solidFill>
            </a:endParaRPr>
          </a:p>
        </p:txBody>
      </p:sp>
      <p:sp>
        <p:nvSpPr>
          <p:cNvPr id="24" name="Oval 23"/>
          <p:cNvSpPr/>
          <p:nvPr/>
        </p:nvSpPr>
        <p:spPr>
          <a:xfrm>
            <a:off x="5715000" y="4419600"/>
            <a:ext cx="685800" cy="685800"/>
          </a:xfrm>
          <a:prstGeom prst="ellipse">
            <a:avLst/>
          </a:prstGeom>
          <a:noFill/>
          <a:ln w="5715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25" name="Oval 24"/>
          <p:cNvSpPr/>
          <p:nvPr/>
        </p:nvSpPr>
        <p:spPr>
          <a:xfrm>
            <a:off x="5739569" y="4495800"/>
            <a:ext cx="685800" cy="685800"/>
          </a:xfrm>
          <a:prstGeom prst="ellipse">
            <a:avLst/>
          </a:prstGeom>
          <a:noFill/>
          <a:ln w="5715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26" name="Oval 25"/>
          <p:cNvSpPr/>
          <p:nvPr/>
        </p:nvSpPr>
        <p:spPr>
          <a:xfrm>
            <a:off x="5705959" y="4457700"/>
            <a:ext cx="685800" cy="685800"/>
          </a:xfrm>
          <a:prstGeom prst="ellipse">
            <a:avLst/>
          </a:prstGeom>
          <a:noFill/>
          <a:ln w="5715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582916" y="4352925"/>
            <a:ext cx="1960883" cy="914400"/>
          </a:xfrm>
          <a:prstGeom prst="rect">
            <a:avLst/>
          </a:prstGeom>
          <a:solidFill>
            <a:schemeClr val="tx1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5285619" y="5638800"/>
            <a:ext cx="1323203" cy="677983"/>
          </a:xfrm>
          <a:prstGeom prst="rect">
            <a:avLst/>
          </a:prstGeom>
          <a:solidFill>
            <a:schemeClr val="tx1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57043" y="4841878"/>
            <a:ext cx="333375" cy="209550"/>
          </a:xfrm>
          <a:prstGeom prst="rect">
            <a:avLst/>
          </a:prstGeom>
        </p:spPr>
      </p:pic>
      <p:cxnSp>
        <p:nvCxnSpPr>
          <p:cNvPr id="30" name="Straight Connector 29"/>
          <p:cNvCxnSpPr/>
          <p:nvPr/>
        </p:nvCxnSpPr>
        <p:spPr>
          <a:xfrm>
            <a:off x="6299162" y="4051695"/>
            <a:ext cx="4842" cy="727870"/>
          </a:xfrm>
          <a:prstGeom prst="line">
            <a:avLst/>
          </a:prstGeom>
          <a:ln w="76200">
            <a:solidFill>
              <a:srgbClr val="3F3F3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4724400" y="6316783"/>
            <a:ext cx="3129042" cy="0"/>
          </a:xfrm>
          <a:prstGeom prst="line">
            <a:avLst/>
          </a:prstGeom>
          <a:ln w="19050">
            <a:solidFill>
              <a:srgbClr val="3F3F3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ectangle 34"/>
          <p:cNvSpPr/>
          <p:nvPr/>
        </p:nvSpPr>
        <p:spPr>
          <a:xfrm>
            <a:off x="4464775" y="4114800"/>
            <a:ext cx="227621" cy="235012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Oval 35"/>
          <p:cNvSpPr/>
          <p:nvPr/>
        </p:nvSpPr>
        <p:spPr>
          <a:xfrm>
            <a:off x="4682441" y="3930554"/>
            <a:ext cx="603504" cy="603504"/>
          </a:xfrm>
          <a:prstGeom prst="ellipse">
            <a:avLst/>
          </a:prstGeom>
          <a:noFill/>
          <a:ln w="571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FFC000"/>
                </a:solidFill>
              </a:ln>
              <a:solidFill>
                <a:srgbClr val="FFC000"/>
              </a:solidFill>
            </a:endParaRPr>
          </a:p>
        </p:txBody>
      </p:sp>
      <p:sp>
        <p:nvSpPr>
          <p:cNvPr id="37" name="Oval 36"/>
          <p:cNvSpPr/>
          <p:nvPr/>
        </p:nvSpPr>
        <p:spPr>
          <a:xfrm>
            <a:off x="4021219" y="4082796"/>
            <a:ext cx="603504" cy="603504"/>
          </a:xfrm>
          <a:prstGeom prst="ellipse">
            <a:avLst/>
          </a:prstGeom>
          <a:noFill/>
          <a:ln w="571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FFC000"/>
                </a:solidFill>
              </a:ln>
              <a:solidFill>
                <a:srgbClr val="FFC000"/>
              </a:solidFill>
            </a:endParaRPr>
          </a:p>
        </p:txBody>
      </p:sp>
      <p:sp>
        <p:nvSpPr>
          <p:cNvPr id="39" name="Oval 38"/>
          <p:cNvSpPr/>
          <p:nvPr/>
        </p:nvSpPr>
        <p:spPr>
          <a:xfrm>
            <a:off x="4021219" y="3463290"/>
            <a:ext cx="603504" cy="603504"/>
          </a:xfrm>
          <a:prstGeom prst="ellipse">
            <a:avLst/>
          </a:prstGeom>
          <a:noFill/>
          <a:ln w="571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FFC000"/>
                </a:solidFill>
              </a:ln>
              <a:solidFill>
                <a:srgbClr val="FFC000"/>
              </a:solidFill>
            </a:endParaRPr>
          </a:p>
        </p:txBody>
      </p:sp>
      <p:sp>
        <p:nvSpPr>
          <p:cNvPr id="41" name="Oval 40"/>
          <p:cNvSpPr/>
          <p:nvPr/>
        </p:nvSpPr>
        <p:spPr>
          <a:xfrm>
            <a:off x="1670330" y="3431736"/>
            <a:ext cx="603504" cy="603504"/>
          </a:xfrm>
          <a:prstGeom prst="ellipse">
            <a:avLst/>
          </a:prstGeom>
          <a:noFill/>
          <a:ln w="57150">
            <a:solidFill>
              <a:srgbClr val="CC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FFC000"/>
                </a:solidFill>
              </a:ln>
              <a:solidFill>
                <a:srgbClr val="FFC000"/>
              </a:solidFill>
            </a:endParaRPr>
          </a:p>
        </p:txBody>
      </p:sp>
      <p:sp>
        <p:nvSpPr>
          <p:cNvPr id="43" name="Oval 42"/>
          <p:cNvSpPr/>
          <p:nvPr/>
        </p:nvSpPr>
        <p:spPr>
          <a:xfrm>
            <a:off x="3329960" y="3479292"/>
            <a:ext cx="603504" cy="603504"/>
          </a:xfrm>
          <a:prstGeom prst="ellipse">
            <a:avLst/>
          </a:prstGeom>
          <a:noFill/>
          <a:ln w="57150">
            <a:solidFill>
              <a:srgbClr val="CC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FFC000"/>
                </a:solidFill>
              </a:ln>
              <a:solidFill>
                <a:srgbClr val="FFC00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3104347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50" autoRev="1" fill="remove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" dur="250" autoRev="1" fill="remove"/>
                                        <p:tgtEl>
                                          <p:spTgt spid="4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250" autoRev="1" fill="remove"/>
                                        <p:tgtEl>
                                          <p:spTgt spid="4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250" autoRev="1" fill="remove"/>
                                        <p:tgtEl>
                                          <p:spTgt spid="4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7" presetClass="emph" presetSubtype="0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250" autoRev="1" fill="remove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2" dur="250" autoRev="1" fill="remove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3" dur="250" autoRev="1" fill="remove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250" autoRev="1" fill="remove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27" presetClass="emph" presetSubtype="0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" dur="250" autoRev="1" fill="remove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7" dur="250" autoRev="1" fill="remove"/>
                                        <p:tgtEl>
                                          <p:spTgt spid="4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8" dur="250" autoRev="1" fill="remove"/>
                                        <p:tgtEl>
                                          <p:spTgt spid="4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" dur="250" autoRev="1" fill="remove"/>
                                        <p:tgtEl>
                                          <p:spTgt spid="4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41" grpId="0" animBg="1"/>
      <p:bldP spid="43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LOGO" val="ComfortU_Logo.jpg"/>
  <p:tag name="ARTICULATE_PRESENTER" val="Donald Prather"/>
  <p:tag name="ARTICULATE_PRESENTER_GUID" val="0067420A16B5"/>
  <p:tag name="ARTICULATE_LMS" val="0"/>
  <p:tag name="ARTICULATE_TEMPLATE" val="Corporate Communications"/>
  <p:tag name="ARTICULATE_TEMPLATE_GUID" val="1a000000-6000-0000-b000-000000000001"/>
  <p:tag name="PRESENTER_PREVIEW_MODE" val="0"/>
  <p:tag name="PRESENTER_PREVIEW_START" val="1"/>
  <p:tag name="PLAYERLOGOHEIGHT" val="162"/>
  <p:tag name="PLAYERLOGOWIDTH" val="351"/>
  <p:tag name="LAUNCHINNEWWINDOW" val="0"/>
  <p:tag name="LASTPUBLISHED" val="C:\Users\Craig\Documents\My Articulate Projects\2.1 Why Balance a House\player.html"/>
  <p:tag name="ARTICULATE_META_COURSE_VERSION" val="1.0"/>
  <p:tag name="ARTICULATE_META_COURSE_VERSION_SET" val="True"/>
  <p:tag name="ARTICULATE_SLIDE_COUNT" val="14"/>
  <p:tag name="TAG_BACKING_FORM_KEY" val="3671546-c:\users\don\desktop\power points\3.1 updating duct designs.pptx"/>
  <p:tag name="ARTICULATE_PRESENTER_VERSION" val="7"/>
  <p:tag name="ARTICULATE_USED_PAGE_ORIENTATION" val="1"/>
  <p:tag name="ARTICULATE_USED_PAGE_SIZE" val="1"/>
  <p:tag name="ARTICULATE_REFERENCE_ID" val="55ed40cc-a33e-4de5-9866-9b2d40f3dd74"/>
  <p:tag name="ARTICULATE_REFERENCE_COUNT" val="0"/>
  <p:tag name="ARTICULATE_PLAYER_GLOSSARY_XML" val="&lt;?xml version=&quot;1.0&quot; encoding=&quot;utf-16&quot;?&gt;&lt;glossary xmlns:xsi=&quot;http://www.w3.org/2001/XMLSchema-instance&quot; xmlns:xsd=&quot;http://www.w3.org/2001/XMLSchema&quot;&gt;&lt;terms /&gt;&lt;/glossary&gt;"/>
  <p:tag name="ARTICULATE_META_DESCRIPTION" val="Basic Duct Layout Advice for Upgrades"/>
  <p:tag name="ARTICULATE_META_COURSE_ID" val="2_1_Why_Balance_a_House"/>
  <p:tag name="ARTICULATE_META_NAME_SET" val="True"/>
  <p:tag name="ARTICULATE_PROJECT_OPEN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351"/>
  <p:tag name="ARTICULATE_AUDIO_RECORDED" val="1"/>
  <p:tag name="TIMELINE" val="16.9"/>
  <p:tag name="ELAPSEDTIME" val="30.7"/>
  <p:tag name="ANNOTATION_COUNT" val="0"/>
  <p:tag name="ARTICULATE_USED_LAYOUT" val="2"/>
  <p:tag name="ARTICULATE_NAV_LEVEL" val="1"/>
  <p:tag name="ARTICULATE_SLIDE_PRESENTER_GUID" val="aee77f15-02bf-4631-bf65-fb4ede11fbda"/>
  <p:tag name="ARTICULATE_SLIDE_PAUSE" val="0"/>
  <p:tag name="ARTICULATE_LOCK_SLIDE" val="0"/>
  <p:tag name="ARTICULATE_HIDE_SLIDE" val="0"/>
  <p:tag name="ARTICULATE_PLAYER_CONTROL_PREVIOUS" val="True"/>
  <p:tag name="ARTICULATE_PLAYER_CONTROL_NEXT" val="Tru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352"/>
  <p:tag name="ARTICULATE_AUDIO_RECORDED" val="1"/>
  <p:tag name="TIMELINE" val="4.1/12.7/17.1/38.6/45.9/48.7"/>
  <p:tag name="ELAPSEDTIME" val="51.1"/>
  <p:tag name="ANNOTATION_COUNT" val="0"/>
  <p:tag name="ARTICULATE_USED_LAYOUT" val="2"/>
  <p:tag name="ARTICULATE_NAV_LEVEL" val="1"/>
  <p:tag name="ARTICULATE_SLIDE_PRESENTER_GUID" val="aee77f15-02bf-4631-bf65-fb4ede11fbda"/>
  <p:tag name="ARTICULATE_SLIDE_PAUSE" val="0"/>
  <p:tag name="ARTICULATE_LOCK_SLIDE" val="0"/>
  <p:tag name="ARTICULATE_HIDE_SLIDE" val="0"/>
  <p:tag name="ARTICULATE_PLAYER_CONTROL_PREVIOUS" val="True"/>
  <p:tag name="ARTICULATE_PLAYER_CONTROL_NEXT" val="True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354"/>
  <p:tag name="ARTICULATE_AUDIO_RECORDED" val="1"/>
  <p:tag name="TIMELINE" val="0.8"/>
  <p:tag name="ELAPSEDTIME" val="3.8"/>
  <p:tag name="ANNOTATION_COUNT" val="0"/>
  <p:tag name="ARTICULATE_USED_LAYOUT" val="2"/>
  <p:tag name="ARTICULATE_NAV_LEVEL" val="1"/>
  <p:tag name="ARTICULATE_SLIDE_PRESENTER_GUID" val="aee77f15-02bf-4631-bf65-fb4ede11fbda"/>
  <p:tag name="ARTICULATE_SLIDE_PAUSE" val="0"/>
  <p:tag name="ARTICULATE_LOCK_SLIDE" val="0"/>
  <p:tag name="ARTICULATE_HIDE_SLIDE" val="0"/>
  <p:tag name="ARTICULATE_PLAYER_CONTROL_PREVIOUS" val="True"/>
  <p:tag name="ARTICULATE_PLAYER_CONTROL_NEXT" val="True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360"/>
  <p:tag name="ARTICULATE_AUDIO_RECORDED" val="1"/>
  <p:tag name="ELAPSEDTIME" val="31.8"/>
  <p:tag name="ANNOTATION_COUNT" val="0"/>
  <p:tag name="ARTICULATE_USED_LAYOUT" val="2"/>
  <p:tag name="ARTICULATE_NAV_LEVEL" val="1"/>
  <p:tag name="ARTICULATE_SLIDE_PRESENTER_GUID" val="aee77f15-02bf-4631-bf65-fb4ede11fbda"/>
  <p:tag name="ARTICULATE_SLIDE_PAUSE" val="0"/>
  <p:tag name="ARTICULATE_LOCK_SLIDE" val="0"/>
  <p:tag name="ARTICULATE_HIDE_SLIDE" val="0"/>
  <p:tag name="ARTICULATE_PLAYER_CONTROL_PREVIOUS" val="True"/>
  <p:tag name="ARTICULATE_PLAYER_CONTROL_NEXT" val="True"/>
  <p:tag name="ARTICULATE_SLIDE_THUMBNAIL_REFRESH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357"/>
  <p:tag name="ARTICULATE_AUDIO_RECORDED" val="1"/>
  <p:tag name="ELAPSEDTIME" val="30.6"/>
  <p:tag name="ANNOTATION_COUNT" val="0"/>
  <p:tag name="ARTICULATE_USED_LAYOUT" val="2"/>
  <p:tag name="ARTICULATE_NAV_LEVEL" val="1"/>
  <p:tag name="ARTICULATE_SLIDE_PRESENTER_GUID" val="aee77f15-02bf-4631-bf65-fb4ede11fbda"/>
  <p:tag name="ARTICULATE_SLIDE_PAUSE" val="0"/>
  <p:tag name="ARTICULATE_LOCK_SLIDE" val="0"/>
  <p:tag name="ARTICULATE_HIDE_SLIDE" val="0"/>
  <p:tag name="ARTICULATE_PLAYER_CONTROL_PREVIOUS" val="True"/>
  <p:tag name="ARTICULATE_PLAYER_CONTROL_NEXT" val="True"/>
  <p:tag name="ARTICULATE_SLIDE_THUMBNAIL_REFRESH" val="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355"/>
  <p:tag name="ARTICULATE_AUDIO_RECORDED" val="1"/>
  <p:tag name="ELAPSEDTIME" val="26"/>
  <p:tag name="ANNOTATION_COUNT" val="0"/>
  <p:tag name="ARTICULATE_USED_LAYOUT" val="2"/>
  <p:tag name="ARTICULATE_NAV_LEVEL" val="1"/>
  <p:tag name="ARTICULATE_SLIDE_PRESENTER_GUID" val="aee77f15-02bf-4631-bf65-fb4ede11fbda"/>
  <p:tag name="ARTICULATE_SLIDE_PAUSE" val="0"/>
  <p:tag name="ARTICULATE_LOCK_SLIDE" val="0"/>
  <p:tag name="ARTICULATE_HIDE_SLIDE" val="0"/>
  <p:tag name="ARTICULATE_PLAYER_CONTROL_PREVIOUS" val="True"/>
  <p:tag name="ARTICULATE_PLAYER_CONTROL_NEXT" val="True"/>
  <p:tag name="ARTICULATE_SLIDE_THUMBNAIL_REFRESH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358"/>
  <p:tag name="ARTICULATE_AUDIO_RECORDED" val="1"/>
  <p:tag name="ELAPSEDTIME" val="46.8"/>
  <p:tag name="ANNOTATION_COUNT" val="0"/>
  <p:tag name="ARTICULATE_USED_LAYOUT" val="2"/>
  <p:tag name="ARTICULATE_NAV_LEVEL" val="1"/>
  <p:tag name="ARTICULATE_SLIDE_PRESENTER_GUID" val="aee77f15-02bf-4631-bf65-fb4ede11fbda"/>
  <p:tag name="ARTICULATE_SLIDE_PAUSE" val="0"/>
  <p:tag name="ARTICULATE_LOCK_SLIDE" val="0"/>
  <p:tag name="ARTICULATE_HIDE_SLIDE" val="0"/>
  <p:tag name="ARTICULATE_PLAYER_CONTROL_PREVIOUS" val="True"/>
  <p:tag name="ARTICULATE_PLAYER_CONTROL_NEXT" val="True"/>
  <p:tag name="ARTICULATE_SLIDE_THUMBNAIL_REFRESH" val="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344"/>
  <p:tag name="ARTICULATE_AUDIO_RECORDED" val="1"/>
  <p:tag name="ELAPSEDTIME" val="51.8"/>
  <p:tag name="ANNOTATION_COUNT" val="0"/>
  <p:tag name="ARTICULATE_USED_LAYOUT" val="2"/>
  <p:tag name="ARTICULATE_NAV_LEVEL" val="1"/>
  <p:tag name="ARTICULATE_SLIDE_PRESENTER_GUID" val="aee77f15-02bf-4631-bf65-fb4ede11fbda"/>
  <p:tag name="ARTICULATE_SLIDE_PAUSE" val="0"/>
  <p:tag name="ARTICULATE_LOCK_SLIDE" val="0"/>
  <p:tag name="ARTICULATE_HIDE_SLIDE" val="0"/>
  <p:tag name="ARTICULATE_PLAYER_CONTROL_PREVIOUS" val="True"/>
  <p:tag name="ARTICULATE_PLAYER_CONTROL_NEXT" val="True"/>
  <p:tag name="ARTICULATE_SLIDE_THUMBNAIL_REFRESH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NAV" val="1"/>
  <p:tag name="ARTICULATE_SLIDE_GUID" val="6aac7893-bf6d-4d34-9e8a-5d85bbcdb0ad"/>
  <p:tag name="AUDIO_ID" val="316"/>
  <p:tag name="ARTICULATE_AUDIO_RECORDED" val="1"/>
  <p:tag name="ELAPSEDTIME" val="5.7"/>
  <p:tag name="ANNOTATION_COUNT" val="0"/>
  <p:tag name="ARTICULATE_USED_LAYOUT" val="1"/>
  <p:tag name="ARTICULATE_NAV_LEVEL" val="1"/>
  <p:tag name="ARTICULATE_SLIDE_PRESENTER_GUID" val="aee77f15-02bf-4631-bf65-fb4ede11fbda"/>
  <p:tag name="ARTICULATE_SLIDE_PAUSE" val="0"/>
  <p:tag name="ARTICULATE_LOCK_SLIDE" val="0"/>
  <p:tag name="ARTICULATE_HIDE_SLIDE" val="0"/>
  <p:tag name="ARTICULATE_PLAYER_CONTROL_PREVIOUS" val="True"/>
  <p:tag name="ARTICULATE_PLAYER_CONTROL_NEXT" val="True"/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  <p:tag name="ARTICULATE_SOURCE_IMAGE" val="C:\Users\Craig\AppData\Local\Temp\articulate\presenter\imgtemp\tODGD1uj_files\slide0001_image001.png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NAV" val="1"/>
  <p:tag name="ARTICULATE_SLIDE_GUID" val="6aac7893-bf6d-4d34-9e8a-5d85bbcdb0ad"/>
  <p:tag name="AUDIO_ID" val="323"/>
  <p:tag name="ARTICULATE_AUDIO_RECORDED" val="1"/>
  <p:tag name="ELAPSEDTIME" val="3.8"/>
  <p:tag name="ANNOTATION_COUNT" val="0"/>
  <p:tag name="ARTICULATE_USED_LAYOUT" val="1"/>
  <p:tag name="ARTICULATE_NAV_LEVEL" val="1"/>
  <p:tag name="ARTICULATE_SLIDE_PRESENTER_GUID" val="aee77f15-02bf-4631-bf65-fb4ede11fbda"/>
  <p:tag name="ARTICULATE_SLIDE_PAUSE" val="0"/>
  <p:tag name="ARTICULATE_LOCK_SLIDE" val="0"/>
  <p:tag name="ARTICULATE_HIDE_SLIDE" val="0"/>
  <p:tag name="ARTICULATE_PLAYER_CONTROL_PREVIOUS" val="True"/>
  <p:tag name="ARTICULATE_PLAYER_CONTROL_NEXT" val="True"/>
  <p:tag name="ARTICULATE_SLIDE_THUMBNAIL_REFRESH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  <p:tag name="ARTICULATE_SOURCE_IMAGE" val="C:\Users\Craig\AppData\Local\Temp\articulate\presenter\imgtemp\tODGD1uj_files\slide0001_image001.png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345"/>
  <p:tag name="ARTICULATE_AUDIO_RECORDED" val="1"/>
  <p:tag name="ELAPSEDTIME" val="20.6"/>
  <p:tag name="ANNOTATION_COUNT" val="0"/>
  <p:tag name="ARTICULATE_USED_LAYOUT" val="2"/>
  <p:tag name="ARTICULATE_NAV_LEVEL" val="1"/>
  <p:tag name="ARTICULATE_SLIDE_PRESENTER_GUID" val="aee77f15-02bf-4631-bf65-fb4ede11fbda"/>
  <p:tag name="ARTICULATE_SLIDE_PAUSE" val="0"/>
  <p:tag name="ARTICULATE_LOCK_SLIDE" val="0"/>
  <p:tag name="ARTICULATE_HIDE_SLIDE" val="0"/>
  <p:tag name="ARTICULATE_PLAYER_CONTROL_PREVIOUS" val="True"/>
  <p:tag name="ARTICULATE_PLAYER_CONTROL_NEXT" val="True"/>
  <p:tag name="ARTICULATE_SLIDE_THUMBNAIL_REFRESH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346"/>
  <p:tag name="ARTICULATE_AUDIO_RECORDED" val="1"/>
  <p:tag name="TIMELINE" val="0.7/4.9"/>
  <p:tag name="ELAPSEDTIME" val="19.9"/>
  <p:tag name="ANNOTATION_COUNT" val="0"/>
  <p:tag name="ARTICULATE_USED_LAYOUT" val="2"/>
  <p:tag name="ARTICULATE_NAV_LEVEL" val="1"/>
  <p:tag name="ARTICULATE_SLIDE_PRESENTER_GUID" val="aee77f15-02bf-4631-bf65-fb4ede11fbda"/>
  <p:tag name="ARTICULATE_SLIDE_PAUSE" val="0"/>
  <p:tag name="ARTICULATE_LOCK_SLIDE" val="0"/>
  <p:tag name="ARTICULATE_HIDE_SLIDE" val="0"/>
  <p:tag name="ARTICULATE_PLAYER_CONTROL_PREVIOUS" val="True"/>
  <p:tag name="ARTICULATE_PLAYER_CONTROL_NEXT" val="Tru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350"/>
  <p:tag name="ARTICULATE_AUDIO_RECORDED" val="1"/>
  <p:tag name="TIMELINE" val="0.5/2.1"/>
  <p:tag name="ELAPSEDTIME" val="14.8"/>
  <p:tag name="ANNOTATION_COUNT" val="0"/>
  <p:tag name="ARTICULATE_USED_LAYOUT" val="2"/>
  <p:tag name="ARTICULATE_NAV_LEVEL" val="1"/>
  <p:tag name="ARTICULATE_SLIDE_PRESENTER_GUID" val="aee77f15-02bf-4631-bf65-fb4ede11fbda"/>
  <p:tag name="ARTICULATE_SLIDE_PAUSE" val="0"/>
  <p:tag name="ARTICULATE_LOCK_SLIDE" val="0"/>
  <p:tag name="ARTICULATE_HIDE_SLIDE" val="0"/>
  <p:tag name="ARTICULATE_PLAYER_CONTROL_PREVIOUS" val="True"/>
  <p:tag name="ARTICULATE_PLAYER_CONTROL_NEXT" val="Tru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359"/>
  <p:tag name="ARTICULATE_AUDIO_RECORDED" val="1"/>
  <p:tag name="ELAPSEDTIME" val="12.1"/>
  <p:tag name="ANNOTATION_COUNT" val="0"/>
  <p:tag name="ARTICULATE_USED_LAYOUT" val="2"/>
  <p:tag name="ARTICULATE_NAV_LEVEL" val="1"/>
  <p:tag name="ARTICULATE_SLIDE_PRESENTER_GUID" val="aee77f15-02bf-4631-bf65-fb4ede11fbda"/>
  <p:tag name="ARTICULATE_SLIDE_PAUSE" val="0"/>
  <p:tag name="ARTICULATE_LOCK_SLIDE" val="0"/>
  <p:tag name="ARTICULATE_HIDE_SLIDE" val="0"/>
  <p:tag name="ARTICULATE_PLAYER_CONTROL_PREVIOUS" val="True"/>
  <p:tag name="ARTICULATE_PLAYER_CONTROL_NEXT" val="True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2059</TotalTime>
  <Words>335</Words>
  <Application>Microsoft Office PowerPoint</Application>
  <PresentationFormat>On-screen Show (4:3)</PresentationFormat>
  <Paragraphs>76</Paragraphs>
  <Slides>14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7" baseType="lpstr">
      <vt:lpstr>Arial</vt:lpstr>
      <vt:lpstr>Calibri</vt:lpstr>
      <vt:lpstr>Office Theme</vt:lpstr>
      <vt:lpstr>  Part 7 Technician’s Guide &amp; Workbook for Duct Diagnostics and Repair  </vt:lpstr>
      <vt:lpstr>  Section 3.1: Updating Duct Designs  </vt:lpstr>
      <vt:lpstr>Typical Tract Built Layout &amp; Construction</vt:lpstr>
      <vt:lpstr>Typical Tract Built Layout &amp; Construction</vt:lpstr>
      <vt:lpstr>Typical Tract Built Layout &amp; Construction</vt:lpstr>
      <vt:lpstr>PowerPoint Presentation</vt:lpstr>
      <vt:lpstr>PowerPoint Presentation</vt:lpstr>
      <vt:lpstr>PowerPoint Presentation</vt:lpstr>
      <vt:lpstr>PowerPoint Presentation</vt:lpstr>
      <vt:lpstr>Jump Duct</vt:lpstr>
      <vt:lpstr>Good Practices For Duct System Design</vt:lpstr>
      <vt:lpstr>Good Practices For Duct System Design</vt:lpstr>
      <vt:lpstr>Good Practices For Duct System Design</vt:lpstr>
      <vt:lpstr>Lessons Learned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Don</dc:creator>
  <cp:lastModifiedBy>Don</cp:lastModifiedBy>
  <cp:revision>258</cp:revision>
  <dcterms:created xsi:type="dcterms:W3CDTF">2013-05-23T13:04:32Z</dcterms:created>
  <dcterms:modified xsi:type="dcterms:W3CDTF">2016-07-27T12:36:20Z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UseProject">
    <vt:lpwstr>1</vt:lpwstr>
  </property>
  <property fmtid="{D5CDD505-2E9C-101B-9397-08002B2CF9AE}" pid="3" name="ArticulatePath">
    <vt:lpwstr>2.1 Why Balance a House  </vt:lpwstr>
  </property>
  <property fmtid="{D5CDD505-2E9C-101B-9397-08002B2CF9AE}" pid="4" name="ArticulateProjectVersion">
    <vt:lpwstr>7</vt:lpwstr>
  </property>
  <property fmtid="{D5CDD505-2E9C-101B-9397-08002B2CF9AE}" pid="5" name="ArticulateGUID">
    <vt:lpwstr>0C55BB10-252E-4F7E-B26F-66C8419B891E</vt:lpwstr>
  </property>
  <property fmtid="{D5CDD505-2E9C-101B-9397-08002B2CF9AE}" pid="6" name="ArticulateProjectFull">
    <vt:lpwstr>C:\Users\Don\Desktop\Power Points\3.1 Updating Duct Designs.ppta</vt:lpwstr>
  </property>
</Properties>
</file>