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notesSlides/notesSlide9.xml" ContentType="application/vnd.openxmlformats-officedocument.presentationml.notesSlide+xml"/>
  <Override PartName="/ppt/tags/tag13.xml" ContentType="application/vnd.openxmlformats-officedocument.presentationml.tags+xml"/>
  <Override PartName="/ppt/notesSlides/notesSlide10.xml" ContentType="application/vnd.openxmlformats-officedocument.presentationml.notesSlide+xml"/>
  <Override PartName="/ppt/tags/tag14.xml" ContentType="application/vnd.openxmlformats-officedocument.presentationml.tags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12.xml" ContentType="application/vnd.openxmlformats-officedocument.presentationml.notesSlide+xml"/>
  <Override PartName="/ppt/tags/tag16.xml" ContentType="application/vnd.openxmlformats-officedocument.presentationml.tags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notesSlides/notesSlide15.xml" ContentType="application/vnd.openxmlformats-officedocument.presentationml.notesSlide+xml"/>
  <Override PartName="/ppt/tags/tag19.xml" ContentType="application/vnd.openxmlformats-officedocument.presentationml.tags+xml"/>
  <Override PartName="/ppt/notesSlides/notesSlide16.xml" ContentType="application/vnd.openxmlformats-officedocument.presentationml.notesSlide+xml"/>
  <Override PartName="/ppt/tags/tag20.xml" ContentType="application/vnd.openxmlformats-officedocument.presentationml.tags+xml"/>
  <Override PartName="/ppt/notesSlides/notesSlide17.xml" ContentType="application/vnd.openxmlformats-officedocument.presentationml.notesSlide+xml"/>
  <Override PartName="/ppt/tags/tag21.xml" ContentType="application/vnd.openxmlformats-officedocument.presentationml.tags+xml"/>
  <Override PartName="/ppt/notesSlides/notesSlide18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9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20.xml" ContentType="application/vnd.openxmlformats-officedocument.presentationml.notesSlide+xml"/>
  <Override PartName="/ppt/tags/tag28.xml" ContentType="application/vnd.openxmlformats-officedocument.presentationml.tags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3"/>
  </p:notesMasterIdLst>
  <p:sldIdLst>
    <p:sldId id="316" r:id="rId2"/>
    <p:sldId id="323" r:id="rId3"/>
    <p:sldId id="345" r:id="rId4"/>
    <p:sldId id="361" r:id="rId5"/>
    <p:sldId id="362" r:id="rId6"/>
    <p:sldId id="365" r:id="rId7"/>
    <p:sldId id="364" r:id="rId8"/>
    <p:sldId id="363" r:id="rId9"/>
    <p:sldId id="346" r:id="rId10"/>
    <p:sldId id="348" r:id="rId11"/>
    <p:sldId id="349" r:id="rId12"/>
    <p:sldId id="350" r:id="rId13"/>
    <p:sldId id="353" r:id="rId14"/>
    <p:sldId id="352" r:id="rId15"/>
    <p:sldId id="354" r:id="rId16"/>
    <p:sldId id="355" r:id="rId17"/>
    <p:sldId id="356" r:id="rId18"/>
    <p:sldId id="357" r:id="rId19"/>
    <p:sldId id="359" r:id="rId20"/>
    <p:sldId id="360" r:id="rId21"/>
    <p:sldId id="344" r:id="rId22"/>
  </p:sldIdLst>
  <p:sldSz cx="9144000" cy="6858000" type="screen4x3"/>
  <p:notesSz cx="6858000" cy="9144000"/>
  <p:custDataLst>
    <p:tags r:id="rId2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4545"/>
    <a:srgbClr val="3F3F3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65" autoAdjust="0"/>
    <p:restoredTop sz="94660"/>
  </p:normalViewPr>
  <p:slideViewPr>
    <p:cSldViewPr>
      <p:cViewPr varScale="1">
        <p:scale>
          <a:sx n="90" d="100"/>
          <a:sy n="90" d="100"/>
        </p:scale>
        <p:origin x="90" y="4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4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83A6E7-60DE-4005-B552-9C8674E4BA66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C46B63-F3D0-4FCB-B9C7-2DF26E8BCA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039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9225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1297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1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5445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87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1866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7522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2225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9715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8115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6455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5883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7059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9746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432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024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4240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4935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8992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4888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962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4609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722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345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3231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52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733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392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351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41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093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501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AA4F02-61AA-4C81-BD1C-511DDA14D550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8293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2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5" Type="http://schemas.openxmlformats.org/officeDocument/2006/relationships/image" Target="../media/image24.jpg"/><Relationship Id="rId4" Type="http://schemas.openxmlformats.org/officeDocument/2006/relationships/image" Target="../media/image23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5" Type="http://schemas.openxmlformats.org/officeDocument/2006/relationships/image" Target="../media/image25.jpg"/><Relationship Id="rId4" Type="http://schemas.openxmlformats.org/officeDocument/2006/relationships/image" Target="../media/image23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5" Type="http://schemas.openxmlformats.org/officeDocument/2006/relationships/image" Target="../media/image26.jpg"/><Relationship Id="rId4" Type="http://schemas.openxmlformats.org/officeDocument/2006/relationships/image" Target="../media/image2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image" Target="../media/image28.jpe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27.jpeg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image" Target="../media/image28.jpe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27.jpe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11.png"/><Relationship Id="rId5" Type="http://schemas.openxmlformats.org/officeDocument/2006/relationships/image" Target="../media/image10.emf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0060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>
                <a:solidFill>
                  <a:srgbClr val="FF00FF"/>
                </a:solidFill>
              </a:rPr>
              <a:t/>
            </a:r>
            <a:br>
              <a:rPr lang="en-US" dirty="0">
                <a:solidFill>
                  <a:srgbClr val="FF00FF"/>
                </a:solidFill>
              </a:rPr>
            </a:br>
            <a:r>
              <a:rPr lang="en-US" dirty="0" smtClean="0"/>
              <a:t>Part 5</a:t>
            </a: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 smtClean="0"/>
              <a:t>Technician’s </a:t>
            </a:r>
            <a:r>
              <a:rPr lang="en-US" dirty="0" smtClean="0"/>
              <a:t>Guide &amp; Workbook for</a:t>
            </a: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 smtClean="0"/>
              <a:t>Duct Diagnostics and Repair</a:t>
            </a:r>
            <a:r>
              <a:rPr lang="en-US" dirty="0">
                <a:solidFill>
                  <a:srgbClr val="FF00FF"/>
                </a:solidFill>
              </a:rPr>
              <a:t/>
            </a:r>
            <a:br>
              <a:rPr lang="en-US" dirty="0">
                <a:solidFill>
                  <a:srgbClr val="FF00FF"/>
                </a:solidFill>
              </a:rPr>
            </a:b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endParaRPr lang="en-US" dirty="0">
              <a:solidFill>
                <a:srgbClr val="FF00FF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76400" y="274320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pic>
        <p:nvPicPr>
          <p:cNvPr id="1029" name="Picture 5" descr="H:\IMAGES\ACCALogoSolidBlack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2400"/>
            <a:ext cx="6682154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2140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453"/>
    </mc:Choice>
    <mc:Fallback xmlns="">
      <p:transition spd="slow" advTm="21453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Duct Sealing and Testing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326" y="3581400"/>
            <a:ext cx="3057674" cy="269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2" descr="http://static.grainger.com/rp/s/is/image/Grainger/4LP18_AS01?$zmmain$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5" r="6491" b="7813"/>
          <a:stretch>
            <a:fillRect/>
          </a:stretch>
        </p:blipFill>
        <p:spPr bwMode="auto">
          <a:xfrm>
            <a:off x="35859" y="3581400"/>
            <a:ext cx="2623024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33" t="2464" r="5986" b="986"/>
          <a:stretch>
            <a:fillRect/>
          </a:stretch>
        </p:blipFill>
        <p:spPr bwMode="auto">
          <a:xfrm>
            <a:off x="2463571" y="1417638"/>
            <a:ext cx="3622755" cy="3327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1282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Duct Sealing and Testing</a:t>
            </a:r>
            <a:endParaRPr lang="en-US" dirty="0"/>
          </a:p>
        </p:txBody>
      </p:sp>
      <p:pic>
        <p:nvPicPr>
          <p:cNvPr id="2050" name="Picture 8" descr="http://www.energyconservatory.com/sites/default/files/blower_door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9" r="-2"/>
          <a:stretch>
            <a:fillRect/>
          </a:stretch>
        </p:blipFill>
        <p:spPr bwMode="auto">
          <a:xfrm>
            <a:off x="1371600" y="1676400"/>
            <a:ext cx="2819400" cy="454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419600" y="2133599"/>
            <a:ext cx="164901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133600"/>
            <a:ext cx="394923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90" t="65117" r="47904" b="27906"/>
          <a:stretch/>
        </p:blipFill>
        <p:spPr bwMode="auto">
          <a:xfrm>
            <a:off x="5967495" y="4038600"/>
            <a:ext cx="42672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90" t="65117" r="47904" b="27906"/>
          <a:stretch/>
        </p:blipFill>
        <p:spPr bwMode="auto">
          <a:xfrm>
            <a:off x="5915762" y="3892250"/>
            <a:ext cx="42672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90" t="65117" r="47904" b="27906"/>
          <a:stretch/>
        </p:blipFill>
        <p:spPr bwMode="auto">
          <a:xfrm>
            <a:off x="5906985" y="3852383"/>
            <a:ext cx="42672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90" t="65117" r="47904" b="27906"/>
          <a:stretch/>
        </p:blipFill>
        <p:spPr bwMode="auto">
          <a:xfrm>
            <a:off x="5855252" y="4001993"/>
            <a:ext cx="42672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90" t="65117" r="47904" b="27906"/>
          <a:stretch/>
        </p:blipFill>
        <p:spPr bwMode="auto">
          <a:xfrm>
            <a:off x="5864029" y="3855643"/>
            <a:ext cx="426720" cy="1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://www.energyconservatory.com/sites/default/files/blower_door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73" t="80420" r="18145" b="14553"/>
          <a:stretch/>
        </p:blipFill>
        <p:spPr bwMode="auto">
          <a:xfrm>
            <a:off x="3048000" y="5486400"/>
            <a:ext cx="609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http://www.energyconservatory.com/sites/default/files/blower_door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73" t="80420" r="18145" b="14553"/>
          <a:stretch/>
        </p:blipFill>
        <p:spPr bwMode="auto">
          <a:xfrm>
            <a:off x="3009900" y="5564387"/>
            <a:ext cx="731517" cy="27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http://www.energyconservatory.com/sites/default/files/blower_door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73" t="80420" r="18145" b="14553"/>
          <a:stretch/>
        </p:blipFill>
        <p:spPr bwMode="auto">
          <a:xfrm rot="5400000">
            <a:off x="2852818" y="5467537"/>
            <a:ext cx="531613" cy="27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1092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Duct Sealing and Testing</a:t>
            </a:r>
            <a:endParaRPr lang="en-US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419600" y="2133599"/>
            <a:ext cx="164901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52400" y="1417638"/>
            <a:ext cx="8763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ANSI/ACCA 5 QI-2015 </a:t>
            </a:r>
            <a:r>
              <a:rPr lang="en-US" sz="3200" i="1" dirty="0">
                <a:solidFill>
                  <a:srgbClr val="FFFF00"/>
                </a:solidFill>
              </a:rPr>
              <a:t>HVAC Quality Installation Specification. </a:t>
            </a:r>
            <a:r>
              <a:rPr lang="en-US" sz="3200" dirty="0">
                <a:solidFill>
                  <a:srgbClr val="FFFF00"/>
                </a:solidFill>
              </a:rPr>
              <a:t>Those minimum requirements are: </a:t>
            </a:r>
            <a:endParaRPr lang="en-US" sz="3200" dirty="0" smtClean="0">
              <a:solidFill>
                <a:srgbClr val="FFFF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t="2655" r="2377" b="1190"/>
          <a:stretch/>
        </p:blipFill>
        <p:spPr>
          <a:xfrm>
            <a:off x="2819400" y="2467378"/>
            <a:ext cx="2819400" cy="359923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" y="6033275"/>
            <a:ext cx="83879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Available for free downloading at: www.acca.org/quality</a:t>
            </a:r>
            <a:endParaRPr lang="en-US" sz="2800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64473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Duct Sealing and Testing</a:t>
            </a:r>
            <a:endParaRPr lang="en-US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419600" y="2133599"/>
            <a:ext cx="164901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33350" y="1219200"/>
            <a:ext cx="8877300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>
              <a:buFont typeface="+mj-lt"/>
              <a:buAutoNum type="alphaLcPeriod"/>
            </a:pPr>
            <a:r>
              <a:rPr lang="en-US" sz="3200" dirty="0" smtClean="0">
                <a:solidFill>
                  <a:srgbClr val="FFFF00"/>
                </a:solidFill>
              </a:rPr>
              <a:t>For </a:t>
            </a:r>
            <a:r>
              <a:rPr lang="en-US" sz="3200" cap="small" dirty="0">
                <a:solidFill>
                  <a:srgbClr val="FFFF00"/>
                </a:solidFill>
              </a:rPr>
              <a:t>new construction</a:t>
            </a:r>
            <a:r>
              <a:rPr lang="en-US" sz="3200" dirty="0">
                <a:solidFill>
                  <a:srgbClr val="FFFF00"/>
                </a:solidFill>
              </a:rPr>
              <a:t>, test using any one of the three options</a:t>
            </a:r>
            <a:r>
              <a:rPr lang="en-US" sz="3200" dirty="0" smtClean="0">
                <a:solidFill>
                  <a:srgbClr val="FFFF00"/>
                </a:solidFill>
              </a:rPr>
              <a:t>:</a:t>
            </a:r>
          </a:p>
          <a:p>
            <a:pPr marL="514350" lvl="0" indent="-514350">
              <a:buFont typeface="+mj-lt"/>
              <a:buAutoNum type="alphaLcPeriod"/>
            </a:pPr>
            <a:endParaRPr lang="en-US" sz="900" dirty="0">
              <a:solidFill>
                <a:srgbClr val="FFFF00"/>
              </a:solidFill>
            </a:endParaRPr>
          </a:p>
          <a:p>
            <a:pPr marL="1028700" lvl="1" indent="-571500">
              <a:buFont typeface="+mj-lt"/>
              <a:buAutoNum type="romanLcPeriod"/>
            </a:pPr>
            <a:r>
              <a:rPr lang="en-US" sz="3200" dirty="0">
                <a:solidFill>
                  <a:srgbClr val="FFFF00"/>
                </a:solidFill>
              </a:rPr>
              <a:t>Ducts (100%) located inside the thermal envelope have no more than 10% total duct leakage (airflow in CFM</a:t>
            </a:r>
            <a:r>
              <a:rPr lang="en-US" sz="3200" cap="small" dirty="0">
                <a:solidFill>
                  <a:srgbClr val="FFFF00"/>
                </a:solidFill>
              </a:rPr>
              <a:t>)</a:t>
            </a:r>
            <a:r>
              <a:rPr lang="en-US" sz="3200" dirty="0">
                <a:solidFill>
                  <a:srgbClr val="FFFF00"/>
                </a:solidFill>
              </a:rPr>
              <a:t>, </a:t>
            </a:r>
          </a:p>
          <a:p>
            <a:pPr lvl="0"/>
            <a:r>
              <a:rPr lang="en-US" sz="3200" dirty="0">
                <a:solidFill>
                  <a:srgbClr val="FF00FF"/>
                </a:solidFill>
              </a:rPr>
              <a:t>	</a:t>
            </a:r>
            <a:r>
              <a:rPr lang="en-US" sz="3200" dirty="0">
                <a:solidFill>
                  <a:srgbClr val="FFFF00"/>
                </a:solidFill>
              </a:rPr>
              <a:t>or</a:t>
            </a:r>
          </a:p>
          <a:p>
            <a:pPr lvl="0"/>
            <a:r>
              <a:rPr lang="en-US" sz="3200" dirty="0">
                <a:solidFill>
                  <a:srgbClr val="FFFF00"/>
                </a:solidFill>
              </a:rPr>
              <a:t> </a:t>
            </a:r>
            <a:r>
              <a:rPr lang="en-US" sz="3200" dirty="0" smtClean="0">
                <a:solidFill>
                  <a:srgbClr val="FFFF00"/>
                </a:solidFill>
              </a:rPr>
              <a:t>   ii</a:t>
            </a:r>
            <a:r>
              <a:rPr lang="en-US" sz="3200" dirty="0">
                <a:solidFill>
                  <a:srgbClr val="FFFF00"/>
                </a:solidFill>
              </a:rPr>
              <a:t>.   Ducts (any portion) located outside </a:t>
            </a:r>
            <a:r>
              <a:rPr lang="en-US" sz="3200" dirty="0" smtClean="0">
                <a:solidFill>
                  <a:srgbClr val="FFFF00"/>
                </a:solidFill>
              </a:rPr>
              <a:t>the     </a:t>
            </a:r>
            <a:r>
              <a:rPr lang="en-US" sz="3200" dirty="0" smtClean="0">
                <a:solidFill>
                  <a:srgbClr val="FF00FF"/>
                </a:solidFill>
              </a:rPr>
              <a:t>	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smtClean="0">
                <a:solidFill>
                  <a:srgbClr val="FF00FF"/>
                </a:solidFill>
              </a:rPr>
              <a:t>	</a:t>
            </a:r>
            <a:r>
              <a:rPr lang="en-US" sz="3200" dirty="0" smtClean="0">
                <a:solidFill>
                  <a:srgbClr val="FFFF00"/>
                </a:solidFill>
              </a:rPr>
              <a:t>thermal envelope </a:t>
            </a:r>
            <a:r>
              <a:rPr lang="en-US" sz="3200" dirty="0">
                <a:solidFill>
                  <a:srgbClr val="FFFF00"/>
                </a:solidFill>
              </a:rPr>
              <a:t>have no more than 6% total </a:t>
            </a:r>
            <a:r>
              <a:rPr lang="en-US" sz="3200" dirty="0" smtClean="0">
                <a:solidFill>
                  <a:srgbClr val="FF00FF"/>
                </a:solidFill>
              </a:rPr>
              <a:t>	</a:t>
            </a:r>
            <a:r>
              <a:rPr lang="en-US" sz="3200" dirty="0" smtClean="0">
                <a:solidFill>
                  <a:srgbClr val="FFFF00"/>
                </a:solidFill>
              </a:rPr>
              <a:t>duct </a:t>
            </a:r>
            <a:r>
              <a:rPr lang="en-US" sz="3200" dirty="0">
                <a:solidFill>
                  <a:srgbClr val="FFFF00"/>
                </a:solidFill>
              </a:rPr>
              <a:t>leakage (airflow in CFM),</a:t>
            </a:r>
          </a:p>
          <a:p>
            <a:pPr lvl="0"/>
            <a:r>
              <a:rPr lang="en-US" sz="3200" dirty="0">
                <a:solidFill>
                  <a:srgbClr val="FF00FF"/>
                </a:solidFill>
              </a:rPr>
              <a:t>	</a:t>
            </a:r>
            <a:r>
              <a:rPr lang="en-US" sz="3200" dirty="0">
                <a:solidFill>
                  <a:srgbClr val="FFFF00"/>
                </a:solidFill>
              </a:rPr>
              <a:t>or</a:t>
            </a:r>
          </a:p>
          <a:p>
            <a:pPr lvl="0"/>
            <a:r>
              <a:rPr lang="en-US" sz="3200" dirty="0">
                <a:solidFill>
                  <a:srgbClr val="FFFF00"/>
                </a:solidFill>
              </a:rPr>
              <a:t> </a:t>
            </a:r>
            <a:r>
              <a:rPr lang="en-US" sz="3200" dirty="0" smtClean="0">
                <a:solidFill>
                  <a:srgbClr val="FFFF00"/>
                </a:solidFill>
              </a:rPr>
              <a:t>   iii</a:t>
            </a:r>
            <a:r>
              <a:rPr lang="en-US" sz="3200" dirty="0">
                <a:solidFill>
                  <a:srgbClr val="FFFF00"/>
                </a:solidFill>
              </a:rPr>
              <a:t>. 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cap="small" dirty="0" smtClean="0">
                <a:solidFill>
                  <a:srgbClr val="FFFF00"/>
                </a:solidFill>
              </a:rPr>
              <a:t>P</a:t>
            </a:r>
            <a:r>
              <a:rPr lang="en-US" sz="3200" dirty="0" smtClean="0">
                <a:solidFill>
                  <a:srgbClr val="FFFF00"/>
                </a:solidFill>
              </a:rPr>
              <a:t>er </a:t>
            </a:r>
            <a:r>
              <a:rPr lang="en-US" sz="3200" dirty="0">
                <a:solidFill>
                  <a:srgbClr val="FFFF00"/>
                </a:solidFill>
              </a:rPr>
              <a:t>local code or the AHJ.</a:t>
            </a:r>
          </a:p>
          <a:p>
            <a:pPr marL="514350" lvl="0" indent="-514350">
              <a:buFont typeface="+mj-lt"/>
              <a:buAutoNum type="alphaLcPeriod"/>
            </a:pPr>
            <a:endParaRPr lang="en-US" sz="3200" dirty="0" smtClean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310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Duct Sealing and Testing</a:t>
            </a:r>
            <a:endParaRPr lang="en-US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419600" y="2133599"/>
            <a:ext cx="164901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52400" y="1417638"/>
            <a:ext cx="87630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dirty="0" smtClean="0">
                <a:solidFill>
                  <a:srgbClr val="FFFF00"/>
                </a:solidFill>
              </a:rPr>
              <a:t>     b. For </a:t>
            </a:r>
            <a:r>
              <a:rPr lang="en-US" sz="3200" cap="small" dirty="0">
                <a:solidFill>
                  <a:srgbClr val="FFFF00"/>
                </a:solidFill>
              </a:rPr>
              <a:t>existing construction</a:t>
            </a:r>
            <a:r>
              <a:rPr lang="en-US" sz="3200" dirty="0">
                <a:solidFill>
                  <a:srgbClr val="FFFF00"/>
                </a:solidFill>
              </a:rPr>
              <a:t>, test using any one </a:t>
            </a:r>
            <a:r>
              <a:rPr lang="en-US" sz="3200" dirty="0" smtClean="0">
                <a:solidFill>
                  <a:srgbClr val="FFFF00"/>
                </a:solidFill>
              </a:rPr>
              <a:t>of    </a:t>
            </a:r>
            <a:r>
              <a:rPr lang="en-US" sz="3200" dirty="0" smtClean="0">
                <a:solidFill>
                  <a:srgbClr val="FF00FF"/>
                </a:solidFill>
              </a:rPr>
              <a:t>	</a:t>
            </a:r>
            <a:r>
              <a:rPr lang="en-US" sz="3200" dirty="0" smtClean="0">
                <a:solidFill>
                  <a:srgbClr val="FFFF00"/>
                </a:solidFill>
              </a:rPr>
              <a:t>the </a:t>
            </a:r>
            <a:r>
              <a:rPr lang="en-US" sz="3200" dirty="0">
                <a:solidFill>
                  <a:srgbClr val="FFFF00"/>
                </a:solidFill>
              </a:rPr>
              <a:t>three options</a:t>
            </a:r>
            <a:r>
              <a:rPr lang="en-US" sz="3200" dirty="0" smtClean="0">
                <a:solidFill>
                  <a:srgbClr val="FFFF00"/>
                </a:solidFill>
              </a:rPr>
              <a:t>:</a:t>
            </a:r>
          </a:p>
          <a:p>
            <a:pPr lvl="0"/>
            <a:endParaRPr lang="en-US" dirty="0" smtClean="0">
              <a:solidFill>
                <a:srgbClr val="FFFF00"/>
              </a:solidFill>
            </a:endParaRPr>
          </a:p>
          <a:p>
            <a:pPr lvl="2"/>
            <a:r>
              <a:rPr lang="en-US" sz="3200" dirty="0" err="1" smtClean="0">
                <a:solidFill>
                  <a:srgbClr val="FFFF00"/>
                </a:solidFill>
              </a:rPr>
              <a:t>i</a:t>
            </a:r>
            <a:r>
              <a:rPr lang="en-US" sz="3200" dirty="0" smtClean="0">
                <a:solidFill>
                  <a:srgbClr val="FFFF00"/>
                </a:solidFill>
              </a:rPr>
              <a:t>. </a:t>
            </a:r>
            <a:r>
              <a:rPr lang="en-US" sz="3200" cap="small" dirty="0" smtClean="0">
                <a:solidFill>
                  <a:srgbClr val="FFFF00"/>
                </a:solidFill>
              </a:rPr>
              <a:t>N</a:t>
            </a:r>
            <a:r>
              <a:rPr lang="en-US" sz="3200" dirty="0" smtClean="0">
                <a:solidFill>
                  <a:srgbClr val="FFFF00"/>
                </a:solidFill>
              </a:rPr>
              <a:t>o </a:t>
            </a:r>
            <a:r>
              <a:rPr lang="en-US" sz="3200" dirty="0">
                <a:solidFill>
                  <a:srgbClr val="FFFF00"/>
                </a:solidFill>
              </a:rPr>
              <a:t>more than 20% total duct leakage (airflow in CFM), </a:t>
            </a:r>
          </a:p>
          <a:p>
            <a:r>
              <a:rPr lang="en-US" sz="3200" i="1" dirty="0" smtClean="0">
                <a:solidFill>
                  <a:srgbClr val="FF00FF"/>
                </a:solidFill>
              </a:rPr>
              <a:t>	</a:t>
            </a:r>
            <a:r>
              <a:rPr lang="en-US" sz="3200" i="1" dirty="0" smtClean="0">
                <a:solidFill>
                  <a:srgbClr val="FFFF00"/>
                </a:solidFill>
              </a:rPr>
              <a:t>or</a:t>
            </a:r>
            <a:endParaRPr lang="en-US" sz="3200" dirty="0">
              <a:solidFill>
                <a:srgbClr val="FFFF00"/>
              </a:solidFill>
            </a:endParaRPr>
          </a:p>
          <a:p>
            <a:pPr lvl="2"/>
            <a:r>
              <a:rPr lang="en-US" sz="3200" dirty="0" smtClean="0">
                <a:solidFill>
                  <a:srgbClr val="FFFF00"/>
                </a:solidFill>
              </a:rPr>
              <a:t>ii. 50</a:t>
            </a:r>
            <a:r>
              <a:rPr lang="en-US" sz="3200" dirty="0">
                <a:solidFill>
                  <a:srgbClr val="FFFF00"/>
                </a:solidFill>
              </a:rPr>
              <a:t>% improvement on existing leakage rate, or until 5.1.1.b.i. is achieved, </a:t>
            </a:r>
          </a:p>
          <a:p>
            <a:r>
              <a:rPr lang="en-US" sz="3200" i="1" dirty="0" smtClean="0">
                <a:solidFill>
                  <a:srgbClr val="FF00FF"/>
                </a:solidFill>
              </a:rPr>
              <a:t>	</a:t>
            </a:r>
            <a:r>
              <a:rPr lang="en-US" sz="3200" i="1" dirty="0" smtClean="0">
                <a:solidFill>
                  <a:srgbClr val="FFFF00"/>
                </a:solidFill>
              </a:rPr>
              <a:t>or</a:t>
            </a:r>
            <a:endParaRPr lang="en-US" sz="3200" dirty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00FF"/>
                </a:solidFill>
              </a:rPr>
              <a:t>	</a:t>
            </a:r>
            <a:r>
              <a:rPr lang="en-US" sz="3200" dirty="0" smtClean="0">
                <a:solidFill>
                  <a:srgbClr val="FFFF00"/>
                </a:solidFill>
              </a:rPr>
              <a:t>iii</a:t>
            </a:r>
            <a:r>
              <a:rPr lang="en-US" sz="3200" dirty="0">
                <a:solidFill>
                  <a:srgbClr val="FFFF00"/>
                </a:solidFill>
              </a:rPr>
              <a:t>. </a:t>
            </a:r>
            <a:r>
              <a:rPr lang="en-US" sz="3200" cap="small" dirty="0" smtClean="0">
                <a:solidFill>
                  <a:srgbClr val="FFFF00"/>
                </a:solidFill>
              </a:rPr>
              <a:t>P</a:t>
            </a:r>
            <a:r>
              <a:rPr lang="en-US" sz="3200" dirty="0" smtClean="0">
                <a:solidFill>
                  <a:srgbClr val="FFFF00"/>
                </a:solidFill>
              </a:rPr>
              <a:t>er </a:t>
            </a:r>
            <a:r>
              <a:rPr lang="en-US" sz="3200" dirty="0">
                <a:solidFill>
                  <a:srgbClr val="FFFF00"/>
                </a:solidFill>
              </a:rPr>
              <a:t>local code or the AHJ.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389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Insulating Duct Systems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0" t="8421" r="14673" b="41322"/>
          <a:stretch>
            <a:fillRect/>
          </a:stretch>
        </p:blipFill>
        <p:spPr bwMode="auto">
          <a:xfrm>
            <a:off x="1219200" y="1600200"/>
            <a:ext cx="6203414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52600"/>
            <a:ext cx="8334375" cy="46863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00" t="19512" r="26857" b="62602"/>
          <a:stretch/>
        </p:blipFill>
        <p:spPr>
          <a:xfrm>
            <a:off x="4191000" y="3390900"/>
            <a:ext cx="2895600" cy="8382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0391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Insulating Duct Systems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0" t="8421" r="14673" b="41322"/>
          <a:stretch>
            <a:fillRect/>
          </a:stretch>
        </p:blipFill>
        <p:spPr bwMode="auto">
          <a:xfrm>
            <a:off x="1219200" y="1600200"/>
            <a:ext cx="6203414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556" y="3930649"/>
            <a:ext cx="4814887" cy="27100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52" t="22494" r="50940" b="69071"/>
          <a:stretch/>
        </p:blipFill>
        <p:spPr>
          <a:xfrm>
            <a:off x="2971800" y="4572000"/>
            <a:ext cx="838200" cy="228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5853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Insulating Duct Systems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4" t="11148" r="19510" b="26466"/>
          <a:stretch/>
        </p:blipFill>
        <p:spPr>
          <a:xfrm>
            <a:off x="881761" y="1318328"/>
            <a:ext cx="5363248" cy="27654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" t="17886"/>
          <a:stretch/>
        </p:blipFill>
        <p:spPr>
          <a:xfrm>
            <a:off x="923475" y="3961165"/>
            <a:ext cx="5382298" cy="2508015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H="1" flipV="1">
            <a:off x="6141327" y="3356271"/>
            <a:ext cx="503815" cy="604894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4206743" y="3918635"/>
            <a:ext cx="2438399" cy="94501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766669" y="3658718"/>
            <a:ext cx="14538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R-Value</a:t>
            </a:r>
            <a:endParaRPr lang="en-US" sz="3200" dirty="0">
              <a:solidFill>
                <a:srgbClr val="FFFF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00" t="19512" r="26857" b="62602"/>
          <a:stretch/>
        </p:blipFill>
        <p:spPr>
          <a:xfrm>
            <a:off x="3349409" y="2299699"/>
            <a:ext cx="2895600" cy="8382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1564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9101584"/>
              </p:ext>
            </p:extLst>
          </p:nvPr>
        </p:nvGraphicFramePr>
        <p:xfrm>
          <a:off x="14288" y="0"/>
          <a:ext cx="9144001" cy="69798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67000"/>
                <a:gridCol w="2057400"/>
                <a:gridCol w="2030770"/>
                <a:gridCol w="2388831"/>
              </a:tblGrid>
              <a:tr h="297865"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EPA Cost Effective Duct Insulation R-Values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957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Climate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Type of Heating System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Unconditioned Attic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Unconditioned Crawl Space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85439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Warm with Cooling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(</a:t>
                      </a:r>
                      <a:r>
                        <a:rPr lang="en-US" sz="2000" dirty="0" err="1">
                          <a:effectLst/>
                        </a:rPr>
                        <a:t>ie</a:t>
                      </a:r>
                      <a:r>
                        <a:rPr lang="en-US" sz="2000" dirty="0">
                          <a:effectLst/>
                        </a:rPr>
                        <a:t>., FL &amp; HI; costal CA; Southeast TX) Southern LA,AR, MS,AL &amp; GA)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Gas/Oil or Heat </a:t>
                      </a:r>
                      <a:r>
                        <a:rPr lang="en-US" sz="2400" dirty="0" smtClean="0">
                          <a:effectLst/>
                        </a:rPr>
                        <a:t>Pump</a:t>
                      </a: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R-4 to R-8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None to R-4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741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Electric Resistance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R-4 to R-8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None to R-4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042806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Mixed with moderate heating and Cooling (</a:t>
                      </a:r>
                      <a:r>
                        <a:rPr lang="en-US" sz="2000" dirty="0" err="1">
                          <a:effectLst/>
                        </a:rPr>
                        <a:t>ie</a:t>
                      </a:r>
                      <a:r>
                        <a:rPr lang="en-US" sz="2000" dirty="0">
                          <a:effectLst/>
                        </a:rPr>
                        <a:t>., VA, WV, KY, MO, NE, OK, OR, WA, ID; Southern IN, KS, NM &amp; AZ; Northern LA, AR, MS, AL, 7GA; inland CA and Western NV)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Gas/Oil or Heat </a:t>
                      </a:r>
                      <a:r>
                        <a:rPr lang="en-US" sz="2400" dirty="0" smtClean="0">
                          <a:effectLst/>
                        </a:rPr>
                        <a:t>Pump</a:t>
                      </a:r>
                      <a:endParaRPr lang="en-US" sz="2400" dirty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R-4 to R-8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R-2 to R-8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3401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Electric Resistance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R-4 to R-8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R-2 to R-8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33115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Cold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( </a:t>
                      </a:r>
                      <a:r>
                        <a:rPr lang="en-US" sz="2000" dirty="0" err="1">
                          <a:effectLst/>
                        </a:rPr>
                        <a:t>ie</a:t>
                      </a:r>
                      <a:r>
                        <a:rPr lang="en-US" sz="2000" dirty="0">
                          <a:effectLst/>
                        </a:rPr>
                        <a:t>., PA, NY, New </a:t>
                      </a:r>
                      <a:r>
                        <a:rPr lang="en-US" sz="2000" dirty="0" smtClean="0">
                          <a:effectLst/>
                        </a:rPr>
                        <a:t>Engl. Northern </a:t>
                      </a:r>
                      <a:r>
                        <a:rPr lang="en-US" sz="2000" dirty="0">
                          <a:effectLst/>
                        </a:rPr>
                        <a:t>Midwest, Great Lakes area</a:t>
                      </a:r>
                      <a:r>
                        <a:rPr lang="en-US" sz="2000" dirty="0" smtClean="0">
                          <a:effectLst/>
                        </a:rPr>
                        <a:t>,  </a:t>
                      </a:r>
                      <a:r>
                        <a:rPr lang="en-US" sz="2000" dirty="0">
                          <a:effectLst/>
                        </a:rPr>
                        <a:t>mountainous areas like CO</a:t>
                      </a:r>
                      <a:r>
                        <a:rPr lang="en-US" sz="2000" dirty="0" smtClean="0">
                          <a:effectLst/>
                        </a:rPr>
                        <a:t>, WY, &amp; </a:t>
                      </a:r>
                      <a:r>
                        <a:rPr lang="en-US" sz="2000" dirty="0">
                          <a:effectLst/>
                        </a:rPr>
                        <a:t>UT)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Gas/Oil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R-6 to R-11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R-2 to R-11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7633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Heat pump or electric Resistance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R-6 to R-11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R-2 to R-11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762000" y="1735602"/>
            <a:ext cx="7987315" cy="1754326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At a minimum upgrade to the local Code </a:t>
            </a:r>
          </a:p>
          <a:p>
            <a:r>
              <a:rPr lang="en-US" sz="3600" dirty="0">
                <a:solidFill>
                  <a:srgbClr val="FF0000"/>
                </a:solidFill>
              </a:rPr>
              <a:t>r</a:t>
            </a:r>
            <a:r>
              <a:rPr lang="en-US" sz="3600" dirty="0" smtClean="0">
                <a:solidFill>
                  <a:srgbClr val="FF0000"/>
                </a:solidFill>
              </a:rPr>
              <a:t>equirements when doing duct upgrades,</a:t>
            </a:r>
          </a:p>
          <a:p>
            <a:r>
              <a:rPr lang="en-US" sz="3600" dirty="0">
                <a:solidFill>
                  <a:srgbClr val="FF0000"/>
                </a:solidFill>
              </a:rPr>
              <a:t>o</a:t>
            </a:r>
            <a:r>
              <a:rPr lang="en-US" sz="3600" dirty="0" smtClean="0">
                <a:solidFill>
                  <a:srgbClr val="FF0000"/>
                </a:solidFill>
              </a:rPr>
              <a:t>r new installations. 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0102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be 7"/>
          <p:cNvSpPr/>
          <p:nvPr/>
        </p:nvSpPr>
        <p:spPr>
          <a:xfrm>
            <a:off x="2324572" y="2245447"/>
            <a:ext cx="3417176" cy="342900"/>
          </a:xfrm>
          <a:prstGeom prst="cube">
            <a:avLst/>
          </a:prstGeom>
          <a:solidFill>
            <a:schemeClr val="bg1">
              <a:lumMod val="8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Can 8"/>
          <p:cNvSpPr/>
          <p:nvPr/>
        </p:nvSpPr>
        <p:spPr>
          <a:xfrm rot="10800000">
            <a:off x="2465332" y="2630871"/>
            <a:ext cx="201010" cy="177362"/>
          </a:xfrm>
          <a:prstGeom prst="can">
            <a:avLst/>
          </a:prstGeom>
          <a:solidFill>
            <a:schemeClr val="bg1">
              <a:lumMod val="8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Can 10"/>
          <p:cNvSpPr/>
          <p:nvPr/>
        </p:nvSpPr>
        <p:spPr>
          <a:xfrm rot="10800000">
            <a:off x="5311994" y="2607223"/>
            <a:ext cx="201010" cy="177362"/>
          </a:xfrm>
          <a:prstGeom prst="can">
            <a:avLst/>
          </a:prstGeom>
          <a:solidFill>
            <a:schemeClr val="bg1">
              <a:lumMod val="8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TextBox 33"/>
          <p:cNvSpPr txBox="1"/>
          <p:nvPr/>
        </p:nvSpPr>
        <p:spPr>
          <a:xfrm>
            <a:off x="4647281" y="3890797"/>
            <a:ext cx="18289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</a:rPr>
              <a:t>Zone 2 Pa</a:t>
            </a:r>
          </a:p>
        </p:txBody>
      </p:sp>
      <p:pic>
        <p:nvPicPr>
          <p:cNvPr id="38" name="Picture 6" descr="http://www.trutechtools.com/assets/images/DSC00096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7" r="15898" b="5154"/>
          <a:stretch/>
        </p:blipFill>
        <p:spPr bwMode="auto">
          <a:xfrm>
            <a:off x="2703077" y="2990775"/>
            <a:ext cx="644605" cy="917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TextBox 49"/>
          <p:cNvSpPr txBox="1"/>
          <p:nvPr/>
        </p:nvSpPr>
        <p:spPr>
          <a:xfrm>
            <a:off x="551300" y="5256375"/>
            <a:ext cx="76140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</a:rPr>
              <a:t>Manometer [(Zone 1 Pa + Zone 2 Pa) ≤ 3 Pa]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89634" y="3427960"/>
            <a:ext cx="18289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</a:rPr>
              <a:t>Zone 1 Pa</a:t>
            </a:r>
          </a:p>
        </p:txBody>
      </p:sp>
      <p:pic>
        <p:nvPicPr>
          <p:cNvPr id="29" name="Picture 6" descr="http://www.trutechtools.com/assets/images/DSC00096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7" r="15898" b="5154"/>
          <a:stretch/>
        </p:blipFill>
        <p:spPr bwMode="auto">
          <a:xfrm>
            <a:off x="4263686" y="2985370"/>
            <a:ext cx="642551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reeform 1"/>
          <p:cNvSpPr/>
          <p:nvPr/>
        </p:nvSpPr>
        <p:spPr>
          <a:xfrm>
            <a:off x="2857501" y="3867150"/>
            <a:ext cx="51653" cy="241300"/>
          </a:xfrm>
          <a:custGeom>
            <a:avLst/>
            <a:gdLst>
              <a:gd name="connsiteX0" fmla="*/ 50800 w 68871"/>
              <a:gd name="connsiteY0" fmla="*/ 0 h 321733"/>
              <a:gd name="connsiteX1" fmla="*/ 50800 w 68871"/>
              <a:gd name="connsiteY1" fmla="*/ 220133 h 321733"/>
              <a:gd name="connsiteX2" fmla="*/ 0 w 68871"/>
              <a:gd name="connsiteY2" fmla="*/ 321733 h 321733"/>
              <a:gd name="connsiteX3" fmla="*/ 0 w 68871"/>
              <a:gd name="connsiteY3" fmla="*/ 304800 h 321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871" h="321733">
                <a:moveTo>
                  <a:pt x="50800" y="0"/>
                </a:moveTo>
                <a:cubicBezTo>
                  <a:pt x="73570" y="113853"/>
                  <a:pt x="76184" y="80517"/>
                  <a:pt x="50800" y="220133"/>
                </a:cubicBezTo>
                <a:cubicBezTo>
                  <a:pt x="44679" y="253800"/>
                  <a:pt x="24103" y="297630"/>
                  <a:pt x="0" y="321733"/>
                </a:cubicBezTo>
                <a:lnTo>
                  <a:pt x="0" y="304800"/>
                </a:lnTo>
              </a:path>
            </a:pathLst>
          </a:cu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solidFill>
                <a:schemeClr val="bg1"/>
              </a:solidFill>
            </a:endParaRPr>
          </a:p>
        </p:txBody>
      </p:sp>
      <p:sp>
        <p:nvSpPr>
          <p:cNvPr id="3" name="Freeform 2"/>
          <p:cNvSpPr/>
          <p:nvPr/>
        </p:nvSpPr>
        <p:spPr>
          <a:xfrm>
            <a:off x="2946134" y="3839732"/>
            <a:ext cx="1536966" cy="268718"/>
          </a:xfrm>
          <a:custGeom>
            <a:avLst/>
            <a:gdLst>
              <a:gd name="connsiteX0" fmla="*/ 2049288 w 2049288"/>
              <a:gd name="connsiteY0" fmla="*/ 53490 h 358290"/>
              <a:gd name="connsiteX1" fmla="*/ 1964621 w 2049288"/>
              <a:gd name="connsiteY1" fmla="*/ 87357 h 358290"/>
              <a:gd name="connsiteX2" fmla="*/ 1321154 w 2049288"/>
              <a:gd name="connsiteY2" fmla="*/ 70424 h 358290"/>
              <a:gd name="connsiteX3" fmla="*/ 1151821 w 2049288"/>
              <a:gd name="connsiteY3" fmla="*/ 36557 h 358290"/>
              <a:gd name="connsiteX4" fmla="*/ 1016354 w 2049288"/>
              <a:gd name="connsiteY4" fmla="*/ 19624 h 358290"/>
              <a:gd name="connsiteX5" fmla="*/ 897821 w 2049288"/>
              <a:gd name="connsiteY5" fmla="*/ 2690 h 358290"/>
              <a:gd name="connsiteX6" fmla="*/ 288221 w 2049288"/>
              <a:gd name="connsiteY6" fmla="*/ 19624 h 358290"/>
              <a:gd name="connsiteX7" fmla="*/ 220488 w 2049288"/>
              <a:gd name="connsiteY7" fmla="*/ 121224 h 358290"/>
              <a:gd name="connsiteX8" fmla="*/ 169688 w 2049288"/>
              <a:gd name="connsiteY8" fmla="*/ 138157 h 358290"/>
              <a:gd name="connsiteX9" fmla="*/ 85021 w 2049288"/>
              <a:gd name="connsiteY9" fmla="*/ 239757 h 358290"/>
              <a:gd name="connsiteX10" fmla="*/ 34221 w 2049288"/>
              <a:gd name="connsiteY10" fmla="*/ 273624 h 358290"/>
              <a:gd name="connsiteX11" fmla="*/ 354 w 2049288"/>
              <a:gd name="connsiteY11" fmla="*/ 358290 h 358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49288" h="358290">
                <a:moveTo>
                  <a:pt x="2049288" y="53490"/>
                </a:moveTo>
                <a:cubicBezTo>
                  <a:pt x="2021066" y="64779"/>
                  <a:pt x="1995009" y="86650"/>
                  <a:pt x="1964621" y="87357"/>
                </a:cubicBezTo>
                <a:lnTo>
                  <a:pt x="1321154" y="70424"/>
                </a:lnTo>
                <a:cubicBezTo>
                  <a:pt x="1218678" y="65766"/>
                  <a:pt x="1237896" y="50903"/>
                  <a:pt x="1151821" y="36557"/>
                </a:cubicBezTo>
                <a:cubicBezTo>
                  <a:pt x="1106933" y="29076"/>
                  <a:pt x="1061462" y="25638"/>
                  <a:pt x="1016354" y="19624"/>
                </a:cubicBezTo>
                <a:lnTo>
                  <a:pt x="897821" y="2690"/>
                </a:lnTo>
                <a:cubicBezTo>
                  <a:pt x="694621" y="8335"/>
                  <a:pt x="488456" y="-15417"/>
                  <a:pt x="288221" y="19624"/>
                </a:cubicBezTo>
                <a:cubicBezTo>
                  <a:pt x="248128" y="26640"/>
                  <a:pt x="259102" y="108353"/>
                  <a:pt x="220488" y="121224"/>
                </a:cubicBezTo>
                <a:lnTo>
                  <a:pt x="169688" y="138157"/>
                </a:lnTo>
                <a:cubicBezTo>
                  <a:pt x="136388" y="188107"/>
                  <a:pt x="133914" y="199013"/>
                  <a:pt x="85021" y="239757"/>
                </a:cubicBezTo>
                <a:cubicBezTo>
                  <a:pt x="69387" y="252786"/>
                  <a:pt x="51154" y="262335"/>
                  <a:pt x="34221" y="273624"/>
                </a:cubicBezTo>
                <a:cubicBezTo>
                  <a:pt x="-5908" y="333817"/>
                  <a:pt x="354" y="304073"/>
                  <a:pt x="354" y="358290"/>
                </a:cubicBezTo>
              </a:path>
            </a:pathLst>
          </a:custGeom>
          <a:noFill/>
          <a:ln w="571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5" name="Rectangle 4"/>
          <p:cNvSpPr/>
          <p:nvPr/>
        </p:nvSpPr>
        <p:spPr>
          <a:xfrm>
            <a:off x="4078511" y="2629976"/>
            <a:ext cx="71082" cy="220237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9" name="Rectangle 18"/>
          <p:cNvSpPr/>
          <p:nvPr/>
        </p:nvSpPr>
        <p:spPr>
          <a:xfrm flipH="1" flipV="1">
            <a:off x="736250" y="2604996"/>
            <a:ext cx="6261100" cy="1143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0" name="Can 19"/>
          <p:cNvSpPr/>
          <p:nvPr/>
        </p:nvSpPr>
        <p:spPr>
          <a:xfrm rot="10800000">
            <a:off x="2465332" y="2559414"/>
            <a:ext cx="201010" cy="177362"/>
          </a:xfrm>
          <a:prstGeom prst="can">
            <a:avLst/>
          </a:prstGeom>
          <a:solidFill>
            <a:schemeClr val="bg1">
              <a:lumMod val="8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Can 20"/>
          <p:cNvSpPr/>
          <p:nvPr/>
        </p:nvSpPr>
        <p:spPr>
          <a:xfrm rot="10800000">
            <a:off x="5333017" y="2563848"/>
            <a:ext cx="201010" cy="177362"/>
          </a:xfrm>
          <a:prstGeom prst="can">
            <a:avLst/>
          </a:prstGeom>
          <a:solidFill>
            <a:schemeClr val="bg1">
              <a:lumMod val="8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Rectangle 21"/>
          <p:cNvSpPr/>
          <p:nvPr/>
        </p:nvSpPr>
        <p:spPr>
          <a:xfrm flipH="1" flipV="1">
            <a:off x="736250" y="4810337"/>
            <a:ext cx="6261100" cy="1143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23" name="Picture 7" descr="http://www.trutechtools.com/assets/images/dg-70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" t="5906" r="4778" b="2221"/>
          <a:stretch/>
        </p:blipFill>
        <p:spPr bwMode="auto">
          <a:xfrm>
            <a:off x="2679484" y="4108450"/>
            <a:ext cx="727796" cy="1149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23"/>
          <p:cNvSpPr/>
          <p:nvPr/>
        </p:nvSpPr>
        <p:spPr>
          <a:xfrm flipH="1" flipV="1">
            <a:off x="6795245" y="2719296"/>
            <a:ext cx="202104" cy="209925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5" name="Rectangle 24"/>
          <p:cNvSpPr/>
          <p:nvPr/>
        </p:nvSpPr>
        <p:spPr>
          <a:xfrm flipH="1" flipV="1">
            <a:off x="736250" y="2719296"/>
            <a:ext cx="202104" cy="209925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cxnSp>
        <p:nvCxnSpPr>
          <p:cNvPr id="12" name="Straight Connector 11"/>
          <p:cNvCxnSpPr/>
          <p:nvPr/>
        </p:nvCxnSpPr>
        <p:spPr>
          <a:xfrm>
            <a:off x="3901725" y="1120805"/>
            <a:ext cx="3338681" cy="1646146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493193" y="1123502"/>
            <a:ext cx="3449294" cy="1572403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ontent Placeholder 2"/>
          <p:cNvSpPr>
            <a:spLocks noGrp="1"/>
          </p:cNvSpPr>
          <p:nvPr>
            <p:ph idx="1"/>
          </p:nvPr>
        </p:nvSpPr>
        <p:spPr>
          <a:xfrm>
            <a:off x="368300" y="6079953"/>
            <a:ext cx="8229600" cy="761999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Imbalances above 3 Pa should be remediated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/>
          </p:nvPr>
        </p:nvSpPr>
        <p:spPr>
          <a:xfrm>
            <a:off x="99425" y="56927"/>
            <a:ext cx="7534749" cy="1143000"/>
          </a:xfrm>
        </p:spPr>
        <p:txBody>
          <a:bodyPr/>
          <a:lstStyle/>
          <a:p>
            <a:r>
              <a:rPr lang="en-US" dirty="0" smtClean="0"/>
              <a:t>Correcting Zone Imbalances</a:t>
            </a:r>
            <a:endParaRPr lang="en-US" dirty="0"/>
          </a:p>
        </p:txBody>
      </p:sp>
      <p:pic>
        <p:nvPicPr>
          <p:cNvPr id="30" name="Picture 7" descr="http://www.trutechtools.com/assets/images/dg-70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5" t="86337" r="60569" b="11493"/>
          <a:stretch/>
        </p:blipFill>
        <p:spPr bwMode="auto">
          <a:xfrm flipH="1">
            <a:off x="2776635" y="5031640"/>
            <a:ext cx="338998" cy="58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7" descr="http://www.trutechtools.com/assets/images/dg-70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5" t="86337" r="60569" b="11493"/>
          <a:stretch/>
        </p:blipFill>
        <p:spPr bwMode="auto">
          <a:xfrm flipH="1">
            <a:off x="2776635" y="5014823"/>
            <a:ext cx="338998" cy="58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7" descr="http://www.trutechtools.com/assets/images/dg-70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5" t="86337" r="60569" b="11493"/>
          <a:stretch/>
        </p:blipFill>
        <p:spPr bwMode="auto">
          <a:xfrm flipH="1">
            <a:off x="2843619" y="5084762"/>
            <a:ext cx="338998" cy="58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6098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00600"/>
            <a:ext cx="8991600" cy="6096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>
                <a:solidFill>
                  <a:srgbClr val="FF00FF"/>
                </a:solidFill>
              </a:rPr>
              <a:t/>
            </a:r>
            <a:br>
              <a:rPr lang="en-US" dirty="0">
                <a:solidFill>
                  <a:srgbClr val="FF00FF"/>
                </a:solidFill>
              </a:rPr>
            </a:br>
            <a:r>
              <a:rPr lang="en-US" dirty="0" smtClean="0"/>
              <a:t>Section 2.2: Duct Sealing </a:t>
            </a:r>
            <a:r>
              <a:rPr lang="en-US" smtClean="0"/>
              <a:t>and Testing</a:t>
            </a:r>
            <a:r>
              <a:rPr lang="en-US" dirty="0">
                <a:solidFill>
                  <a:srgbClr val="FF00FF"/>
                </a:solidFill>
              </a:rPr>
              <a:t/>
            </a:r>
            <a:br>
              <a:rPr lang="en-US" dirty="0">
                <a:solidFill>
                  <a:srgbClr val="FF00FF"/>
                </a:solidFill>
              </a:rPr>
            </a:b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endParaRPr lang="en-US" dirty="0">
              <a:solidFill>
                <a:srgbClr val="FF00FF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76400" y="274320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pic>
        <p:nvPicPr>
          <p:cNvPr id="1029" name="Picture 5" descr="H:\IMAGES\ACCALogoSolidBlack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2400"/>
            <a:ext cx="6682154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5428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453"/>
    </mc:Choice>
    <mc:Fallback xmlns="">
      <p:transition spd="slow" advTm="21453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be 7"/>
          <p:cNvSpPr/>
          <p:nvPr/>
        </p:nvSpPr>
        <p:spPr>
          <a:xfrm>
            <a:off x="2324572" y="2245447"/>
            <a:ext cx="3417176" cy="342900"/>
          </a:xfrm>
          <a:prstGeom prst="cube">
            <a:avLst/>
          </a:prstGeom>
          <a:solidFill>
            <a:schemeClr val="bg1">
              <a:lumMod val="8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Can 8"/>
          <p:cNvSpPr/>
          <p:nvPr/>
        </p:nvSpPr>
        <p:spPr>
          <a:xfrm rot="10800000">
            <a:off x="2465332" y="2630871"/>
            <a:ext cx="201010" cy="177362"/>
          </a:xfrm>
          <a:prstGeom prst="can">
            <a:avLst/>
          </a:prstGeom>
          <a:solidFill>
            <a:schemeClr val="bg1">
              <a:lumMod val="8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Can 10"/>
          <p:cNvSpPr/>
          <p:nvPr/>
        </p:nvSpPr>
        <p:spPr>
          <a:xfrm rot="10800000">
            <a:off x="5311994" y="2607223"/>
            <a:ext cx="201010" cy="177362"/>
          </a:xfrm>
          <a:prstGeom prst="can">
            <a:avLst/>
          </a:prstGeom>
          <a:solidFill>
            <a:schemeClr val="bg1">
              <a:lumMod val="8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TextBox 33"/>
          <p:cNvSpPr txBox="1"/>
          <p:nvPr/>
        </p:nvSpPr>
        <p:spPr>
          <a:xfrm>
            <a:off x="4647281" y="3890797"/>
            <a:ext cx="18289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</a:rPr>
              <a:t>Zone 2 Pa</a:t>
            </a:r>
          </a:p>
        </p:txBody>
      </p:sp>
      <p:pic>
        <p:nvPicPr>
          <p:cNvPr id="38" name="Picture 6" descr="http://www.trutechtools.com/assets/images/DSC00096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7" r="15898" b="5154"/>
          <a:stretch/>
        </p:blipFill>
        <p:spPr bwMode="auto">
          <a:xfrm>
            <a:off x="2703077" y="2990775"/>
            <a:ext cx="644605" cy="917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TextBox 49"/>
          <p:cNvSpPr txBox="1"/>
          <p:nvPr/>
        </p:nvSpPr>
        <p:spPr>
          <a:xfrm>
            <a:off x="2372336" y="5641158"/>
            <a:ext cx="63974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FF00"/>
                </a:solidFill>
              </a:rPr>
              <a:t>Jump Duct or Change </a:t>
            </a:r>
            <a:r>
              <a:rPr lang="en-US" sz="3200" b="1" dirty="0">
                <a:solidFill>
                  <a:srgbClr val="FFFF00"/>
                </a:solidFill>
              </a:rPr>
              <a:t>R</a:t>
            </a:r>
            <a:r>
              <a:rPr lang="en-US" sz="3200" b="1" dirty="0" smtClean="0">
                <a:solidFill>
                  <a:srgbClr val="FFFF00"/>
                </a:solidFill>
              </a:rPr>
              <a:t>eturn </a:t>
            </a:r>
            <a:r>
              <a:rPr lang="en-US" sz="3200" b="1" dirty="0">
                <a:solidFill>
                  <a:srgbClr val="FFFF00"/>
                </a:solidFill>
              </a:rPr>
              <a:t>D</a:t>
            </a:r>
            <a:r>
              <a:rPr lang="en-US" sz="3200" b="1" dirty="0" smtClean="0">
                <a:solidFill>
                  <a:srgbClr val="FFFF00"/>
                </a:solidFill>
              </a:rPr>
              <a:t>esigns</a:t>
            </a:r>
            <a:endParaRPr lang="en-US" sz="3200" b="1" dirty="0">
              <a:solidFill>
                <a:srgbClr val="FFFF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89634" y="3427960"/>
            <a:ext cx="18289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</a:rPr>
              <a:t>Zone 1 Pa</a:t>
            </a:r>
          </a:p>
        </p:txBody>
      </p:sp>
      <p:pic>
        <p:nvPicPr>
          <p:cNvPr id="29" name="Picture 6" descr="http://www.trutechtools.com/assets/images/DSC00096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7" r="15898" b="5154"/>
          <a:stretch/>
        </p:blipFill>
        <p:spPr bwMode="auto">
          <a:xfrm>
            <a:off x="4263686" y="2985370"/>
            <a:ext cx="642551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reeform 1"/>
          <p:cNvSpPr/>
          <p:nvPr/>
        </p:nvSpPr>
        <p:spPr>
          <a:xfrm>
            <a:off x="2857501" y="3867150"/>
            <a:ext cx="51653" cy="241300"/>
          </a:xfrm>
          <a:custGeom>
            <a:avLst/>
            <a:gdLst>
              <a:gd name="connsiteX0" fmla="*/ 50800 w 68871"/>
              <a:gd name="connsiteY0" fmla="*/ 0 h 321733"/>
              <a:gd name="connsiteX1" fmla="*/ 50800 w 68871"/>
              <a:gd name="connsiteY1" fmla="*/ 220133 h 321733"/>
              <a:gd name="connsiteX2" fmla="*/ 0 w 68871"/>
              <a:gd name="connsiteY2" fmla="*/ 321733 h 321733"/>
              <a:gd name="connsiteX3" fmla="*/ 0 w 68871"/>
              <a:gd name="connsiteY3" fmla="*/ 304800 h 321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871" h="321733">
                <a:moveTo>
                  <a:pt x="50800" y="0"/>
                </a:moveTo>
                <a:cubicBezTo>
                  <a:pt x="73570" y="113853"/>
                  <a:pt x="76184" y="80517"/>
                  <a:pt x="50800" y="220133"/>
                </a:cubicBezTo>
                <a:cubicBezTo>
                  <a:pt x="44679" y="253800"/>
                  <a:pt x="24103" y="297630"/>
                  <a:pt x="0" y="321733"/>
                </a:cubicBezTo>
                <a:lnTo>
                  <a:pt x="0" y="304800"/>
                </a:lnTo>
              </a:path>
            </a:pathLst>
          </a:cu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solidFill>
                <a:schemeClr val="bg1"/>
              </a:solidFill>
            </a:endParaRPr>
          </a:p>
        </p:txBody>
      </p:sp>
      <p:sp>
        <p:nvSpPr>
          <p:cNvPr id="3" name="Freeform 2"/>
          <p:cNvSpPr/>
          <p:nvPr/>
        </p:nvSpPr>
        <p:spPr>
          <a:xfrm>
            <a:off x="2946134" y="3839732"/>
            <a:ext cx="1536966" cy="268718"/>
          </a:xfrm>
          <a:custGeom>
            <a:avLst/>
            <a:gdLst>
              <a:gd name="connsiteX0" fmla="*/ 2049288 w 2049288"/>
              <a:gd name="connsiteY0" fmla="*/ 53490 h 358290"/>
              <a:gd name="connsiteX1" fmla="*/ 1964621 w 2049288"/>
              <a:gd name="connsiteY1" fmla="*/ 87357 h 358290"/>
              <a:gd name="connsiteX2" fmla="*/ 1321154 w 2049288"/>
              <a:gd name="connsiteY2" fmla="*/ 70424 h 358290"/>
              <a:gd name="connsiteX3" fmla="*/ 1151821 w 2049288"/>
              <a:gd name="connsiteY3" fmla="*/ 36557 h 358290"/>
              <a:gd name="connsiteX4" fmla="*/ 1016354 w 2049288"/>
              <a:gd name="connsiteY4" fmla="*/ 19624 h 358290"/>
              <a:gd name="connsiteX5" fmla="*/ 897821 w 2049288"/>
              <a:gd name="connsiteY5" fmla="*/ 2690 h 358290"/>
              <a:gd name="connsiteX6" fmla="*/ 288221 w 2049288"/>
              <a:gd name="connsiteY6" fmla="*/ 19624 h 358290"/>
              <a:gd name="connsiteX7" fmla="*/ 220488 w 2049288"/>
              <a:gd name="connsiteY7" fmla="*/ 121224 h 358290"/>
              <a:gd name="connsiteX8" fmla="*/ 169688 w 2049288"/>
              <a:gd name="connsiteY8" fmla="*/ 138157 h 358290"/>
              <a:gd name="connsiteX9" fmla="*/ 85021 w 2049288"/>
              <a:gd name="connsiteY9" fmla="*/ 239757 h 358290"/>
              <a:gd name="connsiteX10" fmla="*/ 34221 w 2049288"/>
              <a:gd name="connsiteY10" fmla="*/ 273624 h 358290"/>
              <a:gd name="connsiteX11" fmla="*/ 354 w 2049288"/>
              <a:gd name="connsiteY11" fmla="*/ 358290 h 358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49288" h="358290">
                <a:moveTo>
                  <a:pt x="2049288" y="53490"/>
                </a:moveTo>
                <a:cubicBezTo>
                  <a:pt x="2021066" y="64779"/>
                  <a:pt x="1995009" y="86650"/>
                  <a:pt x="1964621" y="87357"/>
                </a:cubicBezTo>
                <a:lnTo>
                  <a:pt x="1321154" y="70424"/>
                </a:lnTo>
                <a:cubicBezTo>
                  <a:pt x="1218678" y="65766"/>
                  <a:pt x="1237896" y="50903"/>
                  <a:pt x="1151821" y="36557"/>
                </a:cubicBezTo>
                <a:cubicBezTo>
                  <a:pt x="1106933" y="29076"/>
                  <a:pt x="1061462" y="25638"/>
                  <a:pt x="1016354" y="19624"/>
                </a:cubicBezTo>
                <a:lnTo>
                  <a:pt x="897821" y="2690"/>
                </a:lnTo>
                <a:cubicBezTo>
                  <a:pt x="694621" y="8335"/>
                  <a:pt x="488456" y="-15417"/>
                  <a:pt x="288221" y="19624"/>
                </a:cubicBezTo>
                <a:cubicBezTo>
                  <a:pt x="248128" y="26640"/>
                  <a:pt x="259102" y="108353"/>
                  <a:pt x="220488" y="121224"/>
                </a:cubicBezTo>
                <a:lnTo>
                  <a:pt x="169688" y="138157"/>
                </a:lnTo>
                <a:cubicBezTo>
                  <a:pt x="136388" y="188107"/>
                  <a:pt x="133914" y="199013"/>
                  <a:pt x="85021" y="239757"/>
                </a:cubicBezTo>
                <a:cubicBezTo>
                  <a:pt x="69387" y="252786"/>
                  <a:pt x="51154" y="262335"/>
                  <a:pt x="34221" y="273624"/>
                </a:cubicBezTo>
                <a:cubicBezTo>
                  <a:pt x="-5908" y="333817"/>
                  <a:pt x="354" y="304073"/>
                  <a:pt x="354" y="358290"/>
                </a:cubicBezTo>
              </a:path>
            </a:pathLst>
          </a:custGeom>
          <a:noFill/>
          <a:ln w="571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5" name="Rectangle 4"/>
          <p:cNvSpPr/>
          <p:nvPr/>
        </p:nvSpPr>
        <p:spPr>
          <a:xfrm>
            <a:off x="4078511" y="2629976"/>
            <a:ext cx="71082" cy="220237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9" name="Rectangle 18"/>
          <p:cNvSpPr/>
          <p:nvPr/>
        </p:nvSpPr>
        <p:spPr>
          <a:xfrm flipH="1" flipV="1">
            <a:off x="736250" y="2604996"/>
            <a:ext cx="6261100" cy="1143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0" name="Can 19"/>
          <p:cNvSpPr/>
          <p:nvPr/>
        </p:nvSpPr>
        <p:spPr>
          <a:xfrm rot="10800000">
            <a:off x="2465332" y="2559414"/>
            <a:ext cx="201010" cy="177362"/>
          </a:xfrm>
          <a:prstGeom prst="can">
            <a:avLst/>
          </a:prstGeom>
          <a:solidFill>
            <a:schemeClr val="bg1">
              <a:lumMod val="8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Can 20"/>
          <p:cNvSpPr/>
          <p:nvPr/>
        </p:nvSpPr>
        <p:spPr>
          <a:xfrm rot="10800000">
            <a:off x="5333017" y="2563848"/>
            <a:ext cx="201010" cy="177362"/>
          </a:xfrm>
          <a:prstGeom prst="can">
            <a:avLst/>
          </a:prstGeom>
          <a:solidFill>
            <a:schemeClr val="bg1">
              <a:lumMod val="8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Rectangle 21"/>
          <p:cNvSpPr/>
          <p:nvPr/>
        </p:nvSpPr>
        <p:spPr>
          <a:xfrm flipH="1" flipV="1">
            <a:off x="736250" y="4810337"/>
            <a:ext cx="6261100" cy="1143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23" name="Picture 7" descr="http://www.trutechtools.com/assets/images/dg-70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" t="5906" r="4778" b="2221"/>
          <a:stretch/>
        </p:blipFill>
        <p:spPr bwMode="auto">
          <a:xfrm>
            <a:off x="2679484" y="4108450"/>
            <a:ext cx="727796" cy="1149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23"/>
          <p:cNvSpPr/>
          <p:nvPr/>
        </p:nvSpPr>
        <p:spPr>
          <a:xfrm flipH="1" flipV="1">
            <a:off x="6795245" y="2719296"/>
            <a:ext cx="202104" cy="209925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5" name="Rectangle 24"/>
          <p:cNvSpPr/>
          <p:nvPr/>
        </p:nvSpPr>
        <p:spPr>
          <a:xfrm flipH="1" flipV="1">
            <a:off x="736250" y="2719296"/>
            <a:ext cx="202104" cy="209925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cxnSp>
        <p:nvCxnSpPr>
          <p:cNvPr id="12" name="Straight Connector 11"/>
          <p:cNvCxnSpPr/>
          <p:nvPr/>
        </p:nvCxnSpPr>
        <p:spPr>
          <a:xfrm>
            <a:off x="3901725" y="1120805"/>
            <a:ext cx="3338681" cy="1646146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493193" y="1123502"/>
            <a:ext cx="3449294" cy="1572403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le 1"/>
          <p:cNvSpPr>
            <a:spLocks noGrp="1"/>
          </p:cNvSpPr>
          <p:nvPr>
            <p:ph type="title"/>
          </p:nvPr>
        </p:nvSpPr>
        <p:spPr>
          <a:xfrm>
            <a:off x="99425" y="56927"/>
            <a:ext cx="7534749" cy="1143000"/>
          </a:xfrm>
        </p:spPr>
        <p:txBody>
          <a:bodyPr/>
          <a:lstStyle/>
          <a:p>
            <a:r>
              <a:rPr lang="en-US" dirty="0" smtClean="0"/>
              <a:t>Correcting Zone Imbalances</a:t>
            </a:r>
            <a:endParaRPr lang="en-US" dirty="0"/>
          </a:p>
        </p:txBody>
      </p:sp>
      <p:sp>
        <p:nvSpPr>
          <p:cNvPr id="4" name="Block Arc 3"/>
          <p:cNvSpPr/>
          <p:nvPr/>
        </p:nvSpPr>
        <p:spPr>
          <a:xfrm rot="10800000">
            <a:off x="3660358" y="4337594"/>
            <a:ext cx="914400" cy="914400"/>
          </a:xfrm>
          <a:prstGeom prst="blockArc">
            <a:avLst/>
          </a:prstGeom>
          <a:solidFill>
            <a:schemeClr val="tx1">
              <a:lumMod val="85000"/>
            </a:schemeClr>
          </a:solidFill>
          <a:ln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78544" y="1622378"/>
            <a:ext cx="20441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Jump Duct </a:t>
            </a:r>
            <a:endParaRPr lang="en-US" sz="3200" dirty="0">
              <a:solidFill>
                <a:srgbClr val="FFFF00"/>
              </a:solidFill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 flipH="1" flipV="1">
            <a:off x="4292261" y="5084925"/>
            <a:ext cx="503815" cy="604894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7" descr="http://www.trutechtools.com/assets/images/dg-70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5" t="86337" r="60569" b="11493"/>
          <a:stretch/>
        </p:blipFill>
        <p:spPr bwMode="auto">
          <a:xfrm flipH="1">
            <a:off x="2843619" y="5084762"/>
            <a:ext cx="338998" cy="58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7" descr="http://www.trutechtools.com/assets/images/dg-70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5" t="86337" r="60569" b="11493"/>
          <a:stretch/>
        </p:blipFill>
        <p:spPr bwMode="auto">
          <a:xfrm flipH="1">
            <a:off x="2771096" y="5029884"/>
            <a:ext cx="338998" cy="58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7" descr="http://www.trutechtools.com/assets/images/dg-70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5" t="86337" r="60569" b="11493"/>
          <a:stretch/>
        </p:blipFill>
        <p:spPr bwMode="auto">
          <a:xfrm flipH="1">
            <a:off x="2807358" y="5000668"/>
            <a:ext cx="338998" cy="58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7" descr="http://www.trutechtools.com/assets/images/dg-70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5" t="86337" r="60569" b="11493"/>
          <a:stretch/>
        </p:blipFill>
        <p:spPr bwMode="auto">
          <a:xfrm flipH="1">
            <a:off x="2771096" y="5050174"/>
            <a:ext cx="338998" cy="58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80307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Learned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6720" y="1417638"/>
            <a:ext cx="8229600" cy="52578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You should now be able to explain several duct leakage test methods. </a:t>
            </a:r>
            <a:endParaRPr lang="en-US" sz="1000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You should now be able to explain at what pressure a zone imbalance needs to be addressed.</a:t>
            </a:r>
            <a:endParaRPr lang="en-US" sz="1100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en-US" sz="1000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You should now be able to explain why you may want to recommend a duct leakage test prior to starting a duct repair.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You should be able to locate existing duct R-Values and compare them to the current requirements.</a:t>
            </a:r>
            <a:endParaRPr lang="en-US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4458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Duct Sealing and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The </a:t>
            </a:r>
            <a:r>
              <a:rPr lang="en-US" dirty="0">
                <a:solidFill>
                  <a:srgbClr val="FFFF00"/>
                </a:solidFill>
              </a:rPr>
              <a:t>duct sealing procedure can be divided into two portions:  </a:t>
            </a:r>
          </a:p>
          <a:p>
            <a:pPr lvl="0"/>
            <a:r>
              <a:rPr lang="en-US" dirty="0">
                <a:solidFill>
                  <a:srgbClr val="FFFF00"/>
                </a:solidFill>
              </a:rPr>
              <a:t>Repairing large leaks found during the general inspection; and</a:t>
            </a:r>
          </a:p>
          <a:p>
            <a:pPr lvl="0"/>
            <a:r>
              <a:rPr lang="en-US" dirty="0">
                <a:solidFill>
                  <a:srgbClr val="FFFF00"/>
                </a:solidFill>
              </a:rPr>
              <a:t>Finding and repairing additional leaks that show up as a result repairing the large leaks.</a:t>
            </a:r>
          </a:p>
          <a:p>
            <a:pPr marL="0" indent="0">
              <a:buNone/>
            </a:pPr>
            <a:endParaRPr lang="en-US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170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Duct Sealing and Testing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219200"/>
            <a:ext cx="7281035" cy="546077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295573" y="4846270"/>
            <a:ext cx="2881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FF00"/>
                </a:solidFill>
              </a:rPr>
              <a:t>History of Leaks</a:t>
            </a:r>
            <a:endParaRPr lang="en-US" sz="3200" b="1" dirty="0">
              <a:solidFill>
                <a:srgbClr val="FFFF00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4212017" y="4310141"/>
            <a:ext cx="685800" cy="828517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160243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Duct Sealing and Testing</a:t>
            </a:r>
            <a:endParaRPr lang="en-US" dirty="0"/>
          </a:p>
        </p:txBody>
      </p:sp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514600"/>
            <a:ext cx="428625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650" y="2514600"/>
            <a:ext cx="454342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2970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Duct Sealing and Testing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59" y="1219200"/>
            <a:ext cx="4054286" cy="30548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0" y="2163762"/>
            <a:ext cx="4054286" cy="30548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3000" y="3691190"/>
            <a:ext cx="4054286" cy="30548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95400" y="1600200"/>
            <a:ext cx="5975923" cy="45027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4127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Duct Sealing and Testing</a:t>
            </a:r>
          </a:p>
        </p:txBody>
      </p:sp>
      <p:pic>
        <p:nvPicPr>
          <p:cNvPr id="3074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8" b="3419"/>
          <a:stretch>
            <a:fillRect/>
          </a:stretch>
        </p:blipFill>
        <p:spPr bwMode="auto">
          <a:xfrm>
            <a:off x="228600" y="1524000"/>
            <a:ext cx="4194572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933" y="1558066"/>
            <a:ext cx="4080451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1" t="13309" r="14323" b="26996"/>
          <a:stretch>
            <a:fillRect/>
          </a:stretch>
        </p:blipFill>
        <p:spPr bwMode="auto">
          <a:xfrm>
            <a:off x="685800" y="4800600"/>
            <a:ext cx="351472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detailImg" descr="http://ecx.images-amazon.com/images/I/7161DThuIiL._SL1500_.jpg"/>
          <p:cNvPicPr>
            <a:picLocks noChangeAspect="1" noChangeArrowheads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705256"/>
            <a:ext cx="2238375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3040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Duct Sealing and Testing</a:t>
            </a:r>
            <a:endParaRPr lang="en-US" dirty="0"/>
          </a:p>
        </p:txBody>
      </p:sp>
      <p:pic>
        <p:nvPicPr>
          <p:cNvPr id="205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676400"/>
            <a:ext cx="32670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22"/>
          <a:stretch>
            <a:fillRect/>
          </a:stretch>
        </p:blipFill>
        <p:spPr bwMode="auto">
          <a:xfrm>
            <a:off x="1066800" y="3962400"/>
            <a:ext cx="3295650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038600"/>
            <a:ext cx="2562225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7380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Duct Sealing and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FFFF00"/>
                </a:solidFill>
              </a:rPr>
              <a:t>Once the disconnected duct and the large holes have been repaired and sealed, the decision must be made on what to do about smaller leaks.  There are three possibilities:</a:t>
            </a:r>
          </a:p>
          <a:p>
            <a:pPr lvl="0"/>
            <a:r>
              <a:rPr lang="en-US" dirty="0">
                <a:solidFill>
                  <a:srgbClr val="FFFF00"/>
                </a:solidFill>
              </a:rPr>
              <a:t>Ignore them;</a:t>
            </a:r>
          </a:p>
          <a:p>
            <a:pPr lvl="0"/>
            <a:r>
              <a:rPr lang="en-US" dirty="0">
                <a:solidFill>
                  <a:srgbClr val="FFFF00"/>
                </a:solidFill>
              </a:rPr>
              <a:t>Seal them by hand; and</a:t>
            </a:r>
          </a:p>
          <a:p>
            <a:pPr lvl="0"/>
            <a:r>
              <a:rPr lang="en-US" dirty="0">
                <a:solidFill>
                  <a:srgbClr val="FFFF00"/>
                </a:solidFill>
              </a:rPr>
              <a:t>Use an internal aerosol sealing system.</a:t>
            </a:r>
          </a:p>
          <a:p>
            <a:pPr marL="0" indent="0">
              <a:buNone/>
            </a:pPr>
            <a:endParaRPr lang="en-US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180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GO" val="ComfortU_Logo.jpg"/>
  <p:tag name="ARTICULATE_PRESENTER" val="Donald Prather"/>
  <p:tag name="ARTICULATE_PRESENTER_GUID" val="0067420A16B5"/>
  <p:tag name="ARTICULATE_LMS" val="0"/>
  <p:tag name="ARTICULATE_TEMPLATE" val="Corporate Communications"/>
  <p:tag name="ARTICULATE_TEMPLATE_GUID" val="1a000000-6000-0000-b000-000000000001"/>
  <p:tag name="PRESENTER_PREVIEW_MODE" val="0"/>
  <p:tag name="PRESENTER_PREVIEW_START" val="1"/>
  <p:tag name="PLAYERLOGOHEIGHT" val="162"/>
  <p:tag name="PLAYERLOGOWIDTH" val="351"/>
  <p:tag name="LAUNCHINNEWWINDOW" val="0"/>
  <p:tag name="LASTPUBLISHED" val="C:\Users\Craig\Documents\My Articulate Projects\2.1 Why Balance a House\player.html"/>
  <p:tag name="ARTICULATE_META_COURSE_VERSION" val="1.0"/>
  <p:tag name="ARTICULATE_META_COURSE_VERSION_SET" val="True"/>
  <p:tag name="ARTICULATE_SLIDE_COUNT" val="21"/>
  <p:tag name="TAG_BACKING_FORM_KEY" val="5046818-c:\users\don\desktop\power points\2.2 sealing and testing .pptx"/>
  <p:tag name="ARTICULATE_PRESENTER_VERSION" val="7"/>
  <p:tag name="ARTICULATE_USED_PAGE_ORIENTATION" val="1"/>
  <p:tag name="ARTICULATE_USED_PAGE_SIZE" val="1"/>
  <p:tag name="ARTICULATE_REFERENCE_ID" val="201d252c-aef2-4fb0-8b9c-8d71aa59fc1e"/>
  <p:tag name="ARTICULATE_REFERENCE_COUNT" val="0"/>
  <p:tag name="ARTICULATE_PLAYER_GLOSSARY_XML" val="&lt;?xml version=&quot;1.0&quot; encoding=&quot;utf-16&quot;?&gt;&lt;glossary xmlns:xsi=&quot;http://www.w3.org/2001/XMLSchema-instance&quot; xmlns:xsd=&quot;http://www.w3.org/2001/XMLSchema&quot;&gt;&lt;terms /&gt;&lt;/glossary&gt;"/>
  <p:tag name="ARTICULATE_META_DESCRIPTION" val="Pressure didderence testing, duct leakage repair and testing requirements"/>
  <p:tag name="ARTICULATE_META_COURSE_ID" val="2_1_Why_Balance_a_House"/>
  <p:tag name="ARTICULATE_META_NAME_SET" val="True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64"/>
  <p:tag name="ARTICULATE_AUDIO_RECORDED" val="1"/>
  <p:tag name="ELAPSEDTIME" val="37.6"/>
  <p:tag name="ANNOTATION_COUNT" val="0"/>
  <p:tag name="ARTICULATE_USED_LAYOUT" val="2"/>
  <p:tag name="ARTICULATE_NAV_LEVEL" val="1"/>
  <p:tag name="ARTICULATE_SLIDE_PRESENTER_GUID" val="cbb0d19c-930d-48bc-a065-79b8b67b274d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63"/>
  <p:tag name="ARTICULATE_AUDIO_RECORDED" val="1"/>
  <p:tag name="ELAPSEDTIME" val="43"/>
  <p:tag name="ANNOTATION_COUNT" val="0"/>
  <p:tag name="ARTICULATE_USED_LAYOUT" val="2"/>
  <p:tag name="ARTICULATE_NAV_LEVEL" val="1"/>
  <p:tag name="ARTICULATE_SLIDE_PRESENTER_GUID" val="cbb0d19c-930d-48bc-a065-79b8b67b274d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46"/>
  <p:tag name="ARTICULATE_AUDIO_RECORDED" val="1"/>
  <p:tag name="ELAPSEDTIME" val="18.4"/>
  <p:tag name="ANNOTATION_COUNT" val="0"/>
  <p:tag name="ARTICULATE_USED_LAYOUT" val="2"/>
  <p:tag name="ARTICULATE_NAV_LEVEL" val="1"/>
  <p:tag name="ARTICULATE_SLIDE_PRESENTER_GUID" val="cbb0d19c-930d-48bc-a065-79b8b67b274d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48"/>
  <p:tag name="ARTICULATE_AUDIO_RECORDED" val="1"/>
  <p:tag name="TIMELINE" val="37.6/51.3"/>
  <p:tag name="ELAPSEDTIME" val="74.8"/>
  <p:tag name="ANNOTATION_COUNT" val="0"/>
  <p:tag name="ARTICULATE_USED_LAYOUT" val="2"/>
  <p:tag name="ARTICULATE_NAV_LEVEL" val="1"/>
  <p:tag name="ARTICULATE_SLIDE_PRESENTER_GUID" val="cbb0d19c-930d-48bc-a065-79b8b67b274d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49"/>
  <p:tag name="ARTICULATE_AUDIO_RECORDED" val="1"/>
  <p:tag name="ELAPSEDTIME" val="39.3"/>
  <p:tag name="ANNOTATION_COUNT" val="0"/>
  <p:tag name="ARTICULATE_USED_LAYOUT" val="2"/>
  <p:tag name="ARTICULATE_NAV_LEVEL" val="1"/>
  <p:tag name="ARTICULATE_SLIDE_PRESENTER_GUID" val="cbb0d19c-930d-48bc-a065-79b8b67b274d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50"/>
  <p:tag name="ARTICULATE_AUDIO_RECORDED" val="1"/>
  <p:tag name="TIMELINE" val="15.9"/>
  <p:tag name="ELAPSEDTIME" val="21.1"/>
  <p:tag name="ANNOTATION_COUNT" val="0"/>
  <p:tag name="ARTICULATE_USED_LAYOUT" val="2"/>
  <p:tag name="ARTICULATE_NAV_LEVEL" val="1"/>
  <p:tag name="ARTICULATE_SLIDE_PRESENTER_GUID" val="cbb0d19c-930d-48bc-a065-79b8b67b274d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53"/>
  <p:tag name="ARTICULATE_AUDIO_RECORDED" val="1"/>
  <p:tag name="ELAPSEDTIME" val="26.6"/>
  <p:tag name="ANNOTATION_COUNT" val="0"/>
  <p:tag name="ARTICULATE_USED_LAYOUT" val="2"/>
  <p:tag name="ARTICULATE_NAV_LEVEL" val="1"/>
  <p:tag name="ARTICULATE_SLIDE_PRESENTER_GUID" val="cbb0d19c-930d-48bc-a065-79b8b67b274d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52"/>
  <p:tag name="ARTICULATE_AUDIO_RECORDED" val="1"/>
  <p:tag name="ELAPSEDTIME" val="88.7"/>
  <p:tag name="ANNOTATION_COUNT" val="0"/>
  <p:tag name="ARTICULATE_USED_LAYOUT" val="2"/>
  <p:tag name="ARTICULATE_NAV_LEVEL" val="1"/>
  <p:tag name="ARTICULATE_SLIDE_PRESENTER_GUID" val="cbb0d19c-930d-48bc-a065-79b8b67b274d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54"/>
  <p:tag name="ARTICULATE_AUDIO_RECORDED" val="1"/>
  <p:tag name="ELAPSEDTIME" val="22.7"/>
  <p:tag name="ANNOTATION_COUNT" val="0"/>
  <p:tag name="ARTICULATE_USED_LAYOUT" val="2"/>
  <p:tag name="ARTICULATE_NAV_LEVEL" val="1"/>
  <p:tag name="ARTICULATE_SLIDE_PRESENTER_GUID" val="cbb0d19c-930d-48bc-a065-79b8b67b274d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55"/>
  <p:tag name="ARTICULATE_AUDIO_RECORDED" val="1"/>
  <p:tag name="ELAPSEDTIME" val="21.8"/>
  <p:tag name="ANNOTATION_COUNT" val="0"/>
  <p:tag name="ARTICULATE_USED_LAYOUT" val="2"/>
  <p:tag name="ARTICULATE_NAV_LEVEL" val="1"/>
  <p:tag name="ARTICULATE_SLIDE_PRESENTER_GUID" val="cbb0d19c-930d-48bc-a065-79b8b67b274d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NAV" val="1"/>
  <p:tag name="ARTICULATE_SLIDE_GUID" val="6aac7893-bf6d-4d34-9e8a-5d85bbcdb0ad"/>
  <p:tag name="AUDIO_ID" val="316"/>
  <p:tag name="ARTICULATE_AUDIO_RECORDED" val="1"/>
  <p:tag name="ELAPSEDTIME" val="6.1"/>
  <p:tag name="ANNOTATION_COUNT" val="0"/>
  <p:tag name="ARTICULATE_USED_LAYOUT" val="1"/>
  <p:tag name="ARTICULATE_NAV_LEVEL" val="1"/>
  <p:tag name="ARTICULATE_SLIDE_PRESENTER_GUID" val="cbb0d19c-930d-48bc-a065-79b8b67b274d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56"/>
  <p:tag name="ARTICULATE_AUDIO_RECORDED" val="1"/>
  <p:tag name="ELAPSEDTIME" val="20.2"/>
  <p:tag name="ANNOTATION_COUNT" val="0"/>
  <p:tag name="ARTICULATE_USED_LAYOUT" val="2"/>
  <p:tag name="ARTICULATE_NAV_LEVEL" val="1"/>
  <p:tag name="ARTICULATE_SLIDE_PRESENTER_GUID" val="cbb0d19c-930d-48bc-a065-79b8b67b274d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57"/>
  <p:tag name="ARTICULATE_AUDIO_RECORDED" val="1"/>
  <p:tag name="TIMELINE" val="37.2"/>
  <p:tag name="ELAPSEDTIME" val="61.6"/>
  <p:tag name="ANNOTATION_COUNT" val="0"/>
  <p:tag name="ARTICULATE_USED_LAYOUT" val="2"/>
  <p:tag name="ARTICULATE_NAV_LEVEL" val="1"/>
  <p:tag name="ARTICULATE_SLIDE_PRESENTER_GUID" val="cbb0d19c-930d-48bc-a065-79b8b67b274d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59"/>
  <p:tag name="ARTICULATE_AUDIO_RECORDED" val="1"/>
  <p:tag name="ELAPSEDTIME" val="45.8"/>
  <p:tag name="ANNOTATION_COUNT" val="0"/>
  <p:tag name="ARTICULATE_USED_LAYOUT" val="2"/>
  <p:tag name="ARTICULATE_NAV_LEVEL" val="1"/>
  <p:tag name="ARTICULATE_SLIDE_PRESENTER_GUID" val="cbb0d19c-930d-48bc-a065-79b8b67b274d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60"/>
  <p:tag name="ARTICULATE_AUDIO_RECORDED" val="1"/>
  <p:tag name="ELAPSEDTIME" val="26.8"/>
  <p:tag name="ANNOTATION_COUNT" val="0"/>
  <p:tag name="ARTICULATE_USED_LAYOUT" val="2"/>
  <p:tag name="ARTICULATE_NAV_LEVEL" val="1"/>
  <p:tag name="ARTICULATE_SLIDE_PRESENTER_GUID" val="cbb0d19c-930d-48bc-a065-79b8b67b274d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44"/>
  <p:tag name="ARTICULATE_AUDIO_RECORDED" val="1"/>
  <p:tag name="ELAPSEDTIME" val="30.7"/>
  <p:tag name="ANNOTATION_COUNT" val="0"/>
  <p:tag name="ARTICULATE_USED_LAYOUT" val="2"/>
  <p:tag name="ARTICULATE_NAV_LEVEL" val="1"/>
  <p:tag name="ARTICULATE_SLIDE_PRESENTER_GUID" val="cbb0d19c-930d-48bc-a065-79b8b67b274d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Craig\AppData\Local\Temp\articulate\presenter\imgtemp\tODGD1uj_files\slide0001_image001.pn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NAV" val="1"/>
  <p:tag name="ARTICULATE_SLIDE_GUID" val="6aac7893-bf6d-4d34-9e8a-5d85bbcdb0ad"/>
  <p:tag name="AUDIO_ID" val="323"/>
  <p:tag name="ARTICULATE_AUDIO_RECORDED" val="1"/>
  <p:tag name="ELAPSEDTIME" val="3.6"/>
  <p:tag name="ANNOTATION_COUNT" val="0"/>
  <p:tag name="ARTICULATE_USED_LAYOUT" val="1"/>
  <p:tag name="ARTICULATE_NAV_LEVEL" val="1"/>
  <p:tag name="ARTICULATE_SLIDE_PRESENTER_GUID" val="cbb0d19c-930d-48bc-a065-79b8b67b274d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Craig\AppData\Local\Temp\articulate\presenter\imgtemp\tODGD1uj_files\slide0001_image001.pn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45"/>
  <p:tag name="ARTICULATE_AUDIO_RECORDED" val="1"/>
  <p:tag name="ELAPSEDTIME" val="13.2"/>
  <p:tag name="ANNOTATION_COUNT" val="0"/>
  <p:tag name="ARTICULATE_USED_LAYOUT" val="2"/>
  <p:tag name="ARTICULATE_NAV_LEVEL" val="1"/>
  <p:tag name="ARTICULATE_SLIDE_PRESENTER_GUID" val="cbb0d19c-930d-48bc-a065-79b8b67b274d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61"/>
  <p:tag name="ARTICULATE_AUDIO_RECORDED" val="1"/>
  <p:tag name="TIMELINE" val="2.5/4.1"/>
  <p:tag name="ELAPSEDTIME" val="18.4"/>
  <p:tag name="ANNOTATION_COUNT" val="0"/>
  <p:tag name="ARTICULATE_USED_LAYOUT" val="2"/>
  <p:tag name="ARTICULATE_NAV_LEVEL" val="1"/>
  <p:tag name="ARTICULATE_SLIDE_PRESENTER_GUID" val="cbb0d19c-930d-48bc-a065-79b8b67b274d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62"/>
  <p:tag name="ARTICULATE_AUDIO_RECORDED" val="1"/>
  <p:tag name="ELAPSEDTIME" val="15.9"/>
  <p:tag name="ANNOTATION_COUNT" val="0"/>
  <p:tag name="ARTICULATE_USED_LAYOUT" val="2"/>
  <p:tag name="ARTICULATE_NAV_LEVEL" val="1"/>
  <p:tag name="ARTICULATE_SLIDE_PRESENTER_GUID" val="cbb0d19c-930d-48bc-a065-79b8b67b274d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65"/>
  <p:tag name="ARTICULATE_AUDIO_RECORDED" val="1"/>
  <p:tag name="TIMELINE" val="7.4/17.7/20.8"/>
  <p:tag name="ELAPSEDTIME" val="55.7"/>
  <p:tag name="ANNOTATION_COUNT" val="0"/>
  <p:tag name="ARTICULATE_USED_LAYOUT" val="2"/>
  <p:tag name="ARTICULATE_NAV_LEVEL" val="1"/>
  <p:tag name="ARTICULATE_SLIDE_PRESENTER_GUID" val="cbb0d19c-930d-48bc-a065-79b8b67b274d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2266</TotalTime>
  <Words>544</Words>
  <Application>Microsoft Office PowerPoint</Application>
  <PresentationFormat>On-screen Show (4:3)</PresentationFormat>
  <Paragraphs>111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Times New Roman</vt:lpstr>
      <vt:lpstr>Office Theme</vt:lpstr>
      <vt:lpstr>  Part 5 Technician’s Guide &amp; Workbook for Duct Diagnostics and Repair  </vt:lpstr>
      <vt:lpstr>  Section 2.2: Duct Sealing and Testing  </vt:lpstr>
      <vt:lpstr>Duct Sealing and Testing</vt:lpstr>
      <vt:lpstr>Duct Sealing and Testing</vt:lpstr>
      <vt:lpstr>Duct Sealing and Testing</vt:lpstr>
      <vt:lpstr>Duct Sealing and Testing</vt:lpstr>
      <vt:lpstr>Duct Sealing and Testing</vt:lpstr>
      <vt:lpstr>Duct Sealing and Testing</vt:lpstr>
      <vt:lpstr>Duct Sealing and Testing</vt:lpstr>
      <vt:lpstr>Duct Sealing and Testing</vt:lpstr>
      <vt:lpstr>Duct Sealing and Testing</vt:lpstr>
      <vt:lpstr>Duct Sealing and Testing</vt:lpstr>
      <vt:lpstr>Duct Sealing and Testing</vt:lpstr>
      <vt:lpstr>Duct Sealing and Testing</vt:lpstr>
      <vt:lpstr>Insulating Duct Systems</vt:lpstr>
      <vt:lpstr>Insulating Duct Systems</vt:lpstr>
      <vt:lpstr>Insulating Duct Systems</vt:lpstr>
      <vt:lpstr>PowerPoint Presentation</vt:lpstr>
      <vt:lpstr>Correcting Zone Imbalances</vt:lpstr>
      <vt:lpstr>Correcting Zone Imbalances</vt:lpstr>
      <vt:lpstr>Lessons Learned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</dc:creator>
  <cp:lastModifiedBy>Don</cp:lastModifiedBy>
  <cp:revision>253</cp:revision>
  <dcterms:created xsi:type="dcterms:W3CDTF">2013-05-23T13:04:32Z</dcterms:created>
  <dcterms:modified xsi:type="dcterms:W3CDTF">2016-07-27T12:25:27Z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UseProject">
    <vt:lpwstr>1</vt:lpwstr>
  </property>
  <property fmtid="{D5CDD505-2E9C-101B-9397-08002B2CF9AE}" pid="3" name="ArticulatePath">
    <vt:lpwstr>2.1 Why Balance a House  </vt:lpwstr>
  </property>
  <property fmtid="{D5CDD505-2E9C-101B-9397-08002B2CF9AE}" pid="4" name="ArticulateProjectVersion">
    <vt:lpwstr>7</vt:lpwstr>
  </property>
  <property fmtid="{D5CDD505-2E9C-101B-9397-08002B2CF9AE}" pid="5" name="ArticulateGUID">
    <vt:lpwstr>282E35CD-B374-44EE-8E1C-CC034301AE63</vt:lpwstr>
  </property>
  <property fmtid="{D5CDD505-2E9C-101B-9397-08002B2CF9AE}" pid="6" name="ArticulateProjectFull">
    <vt:lpwstr>C:\Users\Don\Desktop\Power Points\2.2 Sealing and Testing .ppta</vt:lpwstr>
  </property>
</Properties>
</file>