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tags/tag14.xml" ContentType="application/vnd.openxmlformats-officedocument.presentationml.tags+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12.xml" ContentType="application/vnd.openxmlformats-officedocument.presentationml.notesSlide+xml"/>
  <Override PartName="/ppt/tags/tag16.xml" ContentType="application/vnd.openxmlformats-officedocument.presentationml.tags+xml"/>
  <Override PartName="/ppt/notesSlides/notesSlide13.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14.xml" ContentType="application/vnd.openxmlformats-officedocument.presentationml.notesSlide+xml"/>
  <Override PartName="/ppt/tags/tag19.xml" ContentType="application/vnd.openxmlformats-officedocument.presentationml.tags+xml"/>
  <Override PartName="/ppt/notesSlides/notesSlide15.xml" ContentType="application/vnd.openxmlformats-officedocument.presentationml.notesSlide+xml"/>
  <Override PartName="/ppt/tags/tag20.xml" ContentType="application/vnd.openxmlformats-officedocument.presentationml.tags+xml"/>
  <Override PartName="/ppt/notesSlides/notesSlide16.xml" ContentType="application/vnd.openxmlformats-officedocument.presentationml.notesSlide+xml"/>
  <Override PartName="/ppt/tags/tag21.xml" ContentType="application/vnd.openxmlformats-officedocument.presentationml.tags+xml"/>
  <Override PartName="/ppt/notesSlides/notesSlide17.xml" ContentType="application/vnd.openxmlformats-officedocument.presentationml.notesSlide+xml"/>
  <Override PartName="/ppt/tags/tag22.xml" ContentType="application/vnd.openxmlformats-officedocument.presentationml.tags+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0"/>
  </p:notesMasterIdLst>
  <p:sldIdLst>
    <p:sldId id="316" r:id="rId2"/>
    <p:sldId id="323" r:id="rId3"/>
    <p:sldId id="357" r:id="rId4"/>
    <p:sldId id="358" r:id="rId5"/>
    <p:sldId id="359" r:id="rId6"/>
    <p:sldId id="345" r:id="rId7"/>
    <p:sldId id="348" r:id="rId8"/>
    <p:sldId id="346" r:id="rId9"/>
    <p:sldId id="325" r:id="rId10"/>
    <p:sldId id="349" r:id="rId11"/>
    <p:sldId id="350" r:id="rId12"/>
    <p:sldId id="351" r:id="rId13"/>
    <p:sldId id="352" r:id="rId14"/>
    <p:sldId id="356" r:id="rId15"/>
    <p:sldId id="353" r:id="rId16"/>
    <p:sldId id="355" r:id="rId17"/>
    <p:sldId id="354" r:id="rId18"/>
    <p:sldId id="344" r:id="rId19"/>
  </p:sldIdLst>
  <p:sldSz cx="9144000" cy="6858000" type="screen4x3"/>
  <p:notesSz cx="6858000" cy="9144000"/>
  <p:custDataLst>
    <p:tags r:id="rId2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3F3F"/>
    <a:srgbClr val="454545"/>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65" autoAdjust="0"/>
    <p:restoredTop sz="94660"/>
  </p:normalViewPr>
  <p:slideViewPr>
    <p:cSldViewPr>
      <p:cViewPr varScale="1">
        <p:scale>
          <a:sx n="90" d="100"/>
          <a:sy n="90" d="100"/>
        </p:scale>
        <p:origin x="90" y="474"/>
      </p:cViewPr>
      <p:guideLst>
        <p:guide orient="horz" pos="2160"/>
        <p:guide pos="2880"/>
      </p:guideLst>
    </p:cSldViewPr>
  </p:slideViewPr>
  <p:notesTextViewPr>
    <p:cViewPr>
      <p:scale>
        <a:sx n="1" d="1"/>
        <a:sy n="1" d="1"/>
      </p:scale>
      <p:origin x="0" y="0"/>
    </p:cViewPr>
  </p:notesTextViewPr>
  <p:sorterViewPr>
    <p:cViewPr>
      <p:scale>
        <a:sx n="100" d="100"/>
        <a:sy n="100" d="100"/>
      </p:scale>
      <p:origin x="0" y="54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83A6E7-60DE-4005-B552-9C8674E4BA66}" type="datetimeFigureOut">
              <a:rPr lang="en-US" smtClean="0"/>
              <a:t>7/27/2016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C46B63-F3D0-4FCB-B9C7-2DF26E8BCAD2}" type="slidenum">
              <a:rPr lang="en-US" smtClean="0"/>
              <a:t>‹#›</a:t>
            </a:fld>
            <a:endParaRPr lang="en-US"/>
          </a:p>
        </p:txBody>
      </p:sp>
    </p:spTree>
    <p:extLst>
      <p:ext uri="{BB962C8B-B14F-4D97-AF65-F5344CB8AC3E}">
        <p14:creationId xmlns:p14="http://schemas.microsoft.com/office/powerpoint/2010/main" val="4148039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a:t>
            </a:fld>
            <a:endParaRPr lang="en-US"/>
          </a:p>
        </p:txBody>
      </p:sp>
    </p:spTree>
    <p:extLst>
      <p:ext uri="{BB962C8B-B14F-4D97-AF65-F5344CB8AC3E}">
        <p14:creationId xmlns:p14="http://schemas.microsoft.com/office/powerpoint/2010/main" val="21569225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10</a:t>
            </a:fld>
            <a:endParaRPr lang="en-US"/>
          </a:p>
        </p:txBody>
      </p:sp>
    </p:spTree>
    <p:extLst>
      <p:ext uri="{BB962C8B-B14F-4D97-AF65-F5344CB8AC3E}">
        <p14:creationId xmlns:p14="http://schemas.microsoft.com/office/powerpoint/2010/main" val="2437007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11</a:t>
            </a:fld>
            <a:endParaRPr lang="en-US"/>
          </a:p>
        </p:txBody>
      </p:sp>
    </p:spTree>
    <p:extLst>
      <p:ext uri="{BB962C8B-B14F-4D97-AF65-F5344CB8AC3E}">
        <p14:creationId xmlns:p14="http://schemas.microsoft.com/office/powerpoint/2010/main" val="33486922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12</a:t>
            </a:fld>
            <a:endParaRPr lang="en-US"/>
          </a:p>
        </p:txBody>
      </p:sp>
    </p:spTree>
    <p:extLst>
      <p:ext uri="{BB962C8B-B14F-4D97-AF65-F5344CB8AC3E}">
        <p14:creationId xmlns:p14="http://schemas.microsoft.com/office/powerpoint/2010/main" val="7498987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13</a:t>
            </a:fld>
            <a:endParaRPr lang="en-US"/>
          </a:p>
        </p:txBody>
      </p:sp>
    </p:spTree>
    <p:extLst>
      <p:ext uri="{BB962C8B-B14F-4D97-AF65-F5344CB8AC3E}">
        <p14:creationId xmlns:p14="http://schemas.microsoft.com/office/powerpoint/2010/main" val="14496460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14</a:t>
            </a:fld>
            <a:endParaRPr lang="en-US"/>
          </a:p>
        </p:txBody>
      </p:sp>
    </p:spTree>
    <p:extLst>
      <p:ext uri="{BB962C8B-B14F-4D97-AF65-F5344CB8AC3E}">
        <p14:creationId xmlns:p14="http://schemas.microsoft.com/office/powerpoint/2010/main" val="32356622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15</a:t>
            </a:fld>
            <a:endParaRPr lang="en-US"/>
          </a:p>
        </p:txBody>
      </p:sp>
    </p:spTree>
    <p:extLst>
      <p:ext uri="{BB962C8B-B14F-4D97-AF65-F5344CB8AC3E}">
        <p14:creationId xmlns:p14="http://schemas.microsoft.com/office/powerpoint/2010/main" val="37610406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16</a:t>
            </a:fld>
            <a:endParaRPr lang="en-US"/>
          </a:p>
        </p:txBody>
      </p:sp>
    </p:spTree>
    <p:extLst>
      <p:ext uri="{BB962C8B-B14F-4D97-AF65-F5344CB8AC3E}">
        <p14:creationId xmlns:p14="http://schemas.microsoft.com/office/powerpoint/2010/main" val="18458335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17</a:t>
            </a:fld>
            <a:endParaRPr lang="en-US"/>
          </a:p>
        </p:txBody>
      </p:sp>
    </p:spTree>
    <p:extLst>
      <p:ext uri="{BB962C8B-B14F-4D97-AF65-F5344CB8AC3E}">
        <p14:creationId xmlns:p14="http://schemas.microsoft.com/office/powerpoint/2010/main" val="3844422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18</a:t>
            </a:fld>
            <a:endParaRPr lang="en-US"/>
          </a:p>
        </p:txBody>
      </p:sp>
    </p:spTree>
    <p:extLst>
      <p:ext uri="{BB962C8B-B14F-4D97-AF65-F5344CB8AC3E}">
        <p14:creationId xmlns:p14="http://schemas.microsoft.com/office/powerpoint/2010/main" val="679680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2</a:t>
            </a:fld>
            <a:endParaRPr lang="en-US"/>
          </a:p>
        </p:txBody>
      </p:sp>
    </p:spTree>
    <p:extLst>
      <p:ext uri="{BB962C8B-B14F-4D97-AF65-F5344CB8AC3E}">
        <p14:creationId xmlns:p14="http://schemas.microsoft.com/office/powerpoint/2010/main" val="2652588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3</a:t>
            </a:fld>
            <a:endParaRPr lang="en-US"/>
          </a:p>
        </p:txBody>
      </p:sp>
    </p:spTree>
    <p:extLst>
      <p:ext uri="{BB962C8B-B14F-4D97-AF65-F5344CB8AC3E}">
        <p14:creationId xmlns:p14="http://schemas.microsoft.com/office/powerpoint/2010/main" val="29625918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4</a:t>
            </a:fld>
            <a:endParaRPr lang="en-US"/>
          </a:p>
        </p:txBody>
      </p:sp>
    </p:spTree>
    <p:extLst>
      <p:ext uri="{BB962C8B-B14F-4D97-AF65-F5344CB8AC3E}">
        <p14:creationId xmlns:p14="http://schemas.microsoft.com/office/powerpoint/2010/main" val="1590682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5</a:t>
            </a:fld>
            <a:endParaRPr lang="en-US"/>
          </a:p>
        </p:txBody>
      </p:sp>
    </p:spTree>
    <p:extLst>
      <p:ext uri="{BB962C8B-B14F-4D97-AF65-F5344CB8AC3E}">
        <p14:creationId xmlns:p14="http://schemas.microsoft.com/office/powerpoint/2010/main" val="41797238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6</a:t>
            </a:fld>
            <a:endParaRPr lang="en-US"/>
          </a:p>
        </p:txBody>
      </p:sp>
    </p:spTree>
    <p:extLst>
      <p:ext uri="{BB962C8B-B14F-4D97-AF65-F5344CB8AC3E}">
        <p14:creationId xmlns:p14="http://schemas.microsoft.com/office/powerpoint/2010/main" val="6529381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7</a:t>
            </a:fld>
            <a:endParaRPr lang="en-US"/>
          </a:p>
        </p:txBody>
      </p:sp>
    </p:spTree>
    <p:extLst>
      <p:ext uri="{BB962C8B-B14F-4D97-AF65-F5344CB8AC3E}">
        <p14:creationId xmlns:p14="http://schemas.microsoft.com/office/powerpoint/2010/main" val="17738108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8</a:t>
            </a:fld>
            <a:endParaRPr lang="en-US"/>
          </a:p>
        </p:txBody>
      </p:sp>
    </p:spTree>
    <p:extLst>
      <p:ext uri="{BB962C8B-B14F-4D97-AF65-F5344CB8AC3E}">
        <p14:creationId xmlns:p14="http://schemas.microsoft.com/office/powerpoint/2010/main" val="28109569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9</a:t>
            </a:fld>
            <a:endParaRPr lang="en-US"/>
          </a:p>
        </p:txBody>
      </p:sp>
    </p:spTree>
    <p:extLst>
      <p:ext uri="{BB962C8B-B14F-4D97-AF65-F5344CB8AC3E}">
        <p14:creationId xmlns:p14="http://schemas.microsoft.com/office/powerpoint/2010/main" val="173717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7/27/2016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35846095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7/27/2016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471722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7/27/2016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973345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7/27/2016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65832310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FAA4F02-61AA-4C81-BD1C-511DDA14D550}" type="datetimeFigureOut">
              <a:rPr lang="en-US" smtClean="0"/>
              <a:t>7/27/2016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587521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FAA4F02-61AA-4C81-BD1C-511DDA14D550}" type="datetimeFigureOut">
              <a:rPr lang="en-US" smtClean="0"/>
              <a:t>7/27/2016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528733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FAA4F02-61AA-4C81-BD1C-511DDA14D550}" type="datetimeFigureOut">
              <a:rPr lang="en-US" smtClean="0"/>
              <a:t>7/27/2016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060392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FAA4F02-61AA-4C81-BD1C-511DDA14D550}" type="datetimeFigureOut">
              <a:rPr lang="en-US" smtClean="0"/>
              <a:t>7/27/2016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4066351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AA4F02-61AA-4C81-BD1C-511DDA14D550}" type="datetimeFigureOut">
              <a:rPr lang="en-US" smtClean="0"/>
              <a:t>7/27/2016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24941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7/27/2016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879093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7/27/2016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527501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AA4F02-61AA-4C81-BD1C-511DDA14D550}" type="datetimeFigureOut">
              <a:rPr lang="en-US" smtClean="0"/>
              <a:t>7/27/2016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8CEC8-CAE7-4B68-B1B1-EDF19F9D4EC2}" type="slidenum">
              <a:rPr lang="en-US" smtClean="0"/>
              <a:t>‹#›</a:t>
            </a:fld>
            <a:endParaRPr lang="en-US"/>
          </a:p>
        </p:txBody>
      </p:sp>
    </p:spTree>
    <p:extLst>
      <p:ext uri="{BB962C8B-B14F-4D97-AF65-F5344CB8AC3E}">
        <p14:creationId xmlns:p14="http://schemas.microsoft.com/office/powerpoint/2010/main" val="3755829383"/>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17.em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image" Target="../media/image18.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17.em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22.jpeg"/><Relationship Id="rId5" Type="http://schemas.openxmlformats.org/officeDocument/2006/relationships/image" Target="../media/image21.emf"/><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4.jpg"/><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6.emf"/><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4.jpeg"/><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solidFill>
                  <a:srgbClr val="FF00FF"/>
                </a:solidFill>
              </a:rPr>
              <a:t/>
            </a:r>
            <a:br>
              <a:rPr lang="en-US" dirty="0" smtClean="0">
                <a:solidFill>
                  <a:srgbClr val="FF00FF"/>
                </a:solidFill>
              </a:rPr>
            </a:br>
            <a:r>
              <a:rPr lang="en-US" dirty="0">
                <a:solidFill>
                  <a:srgbClr val="FF00FF"/>
                </a:solidFill>
              </a:rPr>
              <a:t/>
            </a:r>
            <a:br>
              <a:rPr lang="en-US" dirty="0">
                <a:solidFill>
                  <a:srgbClr val="FF00FF"/>
                </a:solidFill>
              </a:rPr>
            </a:br>
            <a:r>
              <a:rPr lang="en-US" dirty="0" smtClean="0"/>
              <a:t>Part 4</a:t>
            </a:r>
            <a:r>
              <a:rPr lang="en-US" dirty="0" smtClean="0">
                <a:solidFill>
                  <a:srgbClr val="FF00FF"/>
                </a:solidFill>
              </a:rPr>
              <a:t/>
            </a:r>
            <a:br>
              <a:rPr lang="en-US" dirty="0" smtClean="0">
                <a:solidFill>
                  <a:srgbClr val="FF00FF"/>
                </a:solidFill>
              </a:rPr>
            </a:br>
            <a:r>
              <a:rPr lang="en-US" dirty="0" smtClean="0"/>
              <a:t>Technician’s </a:t>
            </a:r>
            <a:r>
              <a:rPr lang="en-US" dirty="0" smtClean="0"/>
              <a:t>Guide &amp; Workbook for</a:t>
            </a:r>
            <a:r>
              <a:rPr lang="en-US" dirty="0" smtClean="0">
                <a:solidFill>
                  <a:srgbClr val="FF00FF"/>
                </a:solidFill>
              </a:rPr>
              <a:t/>
            </a:r>
            <a:br>
              <a:rPr lang="en-US" dirty="0" smtClean="0">
                <a:solidFill>
                  <a:srgbClr val="FF00FF"/>
                </a:solidFill>
              </a:rPr>
            </a:br>
            <a:r>
              <a:rPr lang="en-US" dirty="0" smtClean="0"/>
              <a:t>Duct Diagnostics and Repair</a:t>
            </a:r>
            <a:r>
              <a:rPr lang="en-US" dirty="0">
                <a:solidFill>
                  <a:srgbClr val="FF00FF"/>
                </a:solidFill>
              </a:rPr>
              <a:t/>
            </a:r>
            <a:br>
              <a:rPr lang="en-US" dirty="0">
                <a:solidFill>
                  <a:srgbClr val="FF00FF"/>
                </a:solidFill>
              </a:rPr>
            </a:br>
            <a:r>
              <a:rPr lang="en-US" dirty="0" smtClean="0">
                <a:solidFill>
                  <a:srgbClr val="FF00FF"/>
                </a:solidFill>
              </a:rPr>
              <a:t/>
            </a:r>
            <a:br>
              <a:rPr lang="en-US" dirty="0" smtClean="0">
                <a:solidFill>
                  <a:srgbClr val="FF00FF"/>
                </a:solidFill>
              </a:rPr>
            </a:br>
            <a:endParaRPr lang="en-US" dirty="0">
              <a:solidFill>
                <a:srgbClr val="FF00FF"/>
              </a:solidFill>
            </a:endParaRPr>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721402771"/>
      </p:ext>
    </p:extLst>
  </p:cSld>
  <p:clrMapOvr>
    <a:masterClrMapping/>
  </p:clrMapOvr>
  <mc:AlternateContent xmlns:mc="http://schemas.openxmlformats.org/markup-compatibility/2006" xmlns:p14="http://schemas.microsoft.com/office/powerpoint/2010/main">
    <mc:Choice Requires="p14">
      <p:transition spd="slow" p14:dur="2000" advTm="21453"/>
    </mc:Choice>
    <mc:Fallback xmlns="">
      <p:transition spd="slow" advTm="21453"/>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Considerations </a:t>
            </a:r>
            <a:endParaRPr lang="en-US" dirty="0"/>
          </a:p>
        </p:txBody>
      </p:sp>
      <p:sp>
        <p:nvSpPr>
          <p:cNvPr id="7" name="TextBox 6"/>
          <p:cNvSpPr txBox="1"/>
          <p:nvPr/>
        </p:nvSpPr>
        <p:spPr>
          <a:xfrm>
            <a:off x="152400" y="1417638"/>
            <a:ext cx="8510984" cy="3539430"/>
          </a:xfrm>
          <a:prstGeom prst="rect">
            <a:avLst/>
          </a:prstGeom>
          <a:noFill/>
        </p:spPr>
        <p:txBody>
          <a:bodyPr wrap="none" rtlCol="0">
            <a:spAutoFit/>
          </a:bodyPr>
          <a:lstStyle/>
          <a:p>
            <a:r>
              <a:rPr lang="en-US" sz="3200" i="1" dirty="0">
                <a:solidFill>
                  <a:srgbClr val="FFFF00"/>
                </a:solidFill>
              </a:rPr>
              <a:t>Thermal comfort problems:</a:t>
            </a:r>
            <a:r>
              <a:rPr lang="en-US" sz="3200" dirty="0">
                <a:solidFill>
                  <a:srgbClr val="FFFF00"/>
                </a:solidFill>
              </a:rPr>
              <a:t>  </a:t>
            </a:r>
            <a:endParaRPr lang="en-US" sz="3200" dirty="0" smtClean="0">
              <a:solidFill>
                <a:srgbClr val="FFFF00"/>
              </a:solidFill>
            </a:endParaRPr>
          </a:p>
          <a:p>
            <a:r>
              <a:rPr lang="en-US" sz="3200" dirty="0" smtClean="0">
                <a:solidFill>
                  <a:srgbClr val="FFFF00"/>
                </a:solidFill>
              </a:rPr>
              <a:t>These </a:t>
            </a:r>
            <a:r>
              <a:rPr lang="en-US" sz="3200" dirty="0">
                <a:solidFill>
                  <a:srgbClr val="FFFF00"/>
                </a:solidFill>
              </a:rPr>
              <a:t>include i</a:t>
            </a:r>
            <a:r>
              <a:rPr lang="en-US" sz="3200" dirty="0" smtClean="0">
                <a:solidFill>
                  <a:srgbClr val="FFFF00"/>
                </a:solidFill>
              </a:rPr>
              <a:t>nadequate cooling </a:t>
            </a:r>
            <a:r>
              <a:rPr lang="en-US" sz="3200" dirty="0">
                <a:solidFill>
                  <a:srgbClr val="FFFF00"/>
                </a:solidFill>
              </a:rPr>
              <a:t>capacity, poor </a:t>
            </a:r>
            <a:endParaRPr lang="en-US" sz="3200" dirty="0" smtClean="0">
              <a:solidFill>
                <a:srgbClr val="FFFF00"/>
              </a:solidFill>
            </a:endParaRPr>
          </a:p>
          <a:p>
            <a:r>
              <a:rPr lang="en-US" sz="3200" dirty="0" smtClean="0">
                <a:solidFill>
                  <a:srgbClr val="FFFF00"/>
                </a:solidFill>
              </a:rPr>
              <a:t>control </a:t>
            </a:r>
            <a:r>
              <a:rPr lang="en-US" sz="3200" dirty="0">
                <a:solidFill>
                  <a:srgbClr val="FFFF00"/>
                </a:solidFill>
              </a:rPr>
              <a:t>of </a:t>
            </a:r>
            <a:r>
              <a:rPr lang="en-US" sz="3200" dirty="0" smtClean="0">
                <a:solidFill>
                  <a:srgbClr val="FFFF00"/>
                </a:solidFill>
              </a:rPr>
              <a:t>humidity</a:t>
            </a:r>
            <a:r>
              <a:rPr lang="en-US" sz="3200" dirty="0">
                <a:solidFill>
                  <a:srgbClr val="FFFF00"/>
                </a:solidFill>
              </a:rPr>
              <a:t>, air </a:t>
            </a:r>
            <a:r>
              <a:rPr lang="en-US" sz="3200" dirty="0" smtClean="0">
                <a:solidFill>
                  <a:srgbClr val="FFFF00"/>
                </a:solidFill>
              </a:rPr>
              <a:t>delivered </a:t>
            </a:r>
            <a:r>
              <a:rPr lang="en-US" sz="3200" dirty="0">
                <a:solidFill>
                  <a:srgbClr val="FFFF00"/>
                </a:solidFill>
              </a:rPr>
              <a:t>at temperatures </a:t>
            </a:r>
            <a:endParaRPr lang="en-US" sz="3200" dirty="0" smtClean="0">
              <a:solidFill>
                <a:srgbClr val="FFFF00"/>
              </a:solidFill>
            </a:endParaRPr>
          </a:p>
          <a:p>
            <a:r>
              <a:rPr lang="en-US" sz="3200" dirty="0" smtClean="0">
                <a:solidFill>
                  <a:srgbClr val="FFFF00"/>
                </a:solidFill>
              </a:rPr>
              <a:t>that </a:t>
            </a:r>
            <a:r>
              <a:rPr lang="en-US" sz="3200" dirty="0">
                <a:solidFill>
                  <a:srgbClr val="FFFF00"/>
                </a:solidFill>
              </a:rPr>
              <a:t>are </a:t>
            </a:r>
            <a:r>
              <a:rPr lang="en-US" sz="3200" dirty="0" smtClean="0">
                <a:solidFill>
                  <a:srgbClr val="FFFF00"/>
                </a:solidFill>
              </a:rPr>
              <a:t>considered too-low </a:t>
            </a:r>
            <a:r>
              <a:rPr lang="en-US" sz="3200" dirty="0">
                <a:solidFill>
                  <a:srgbClr val="FFFF00"/>
                </a:solidFill>
              </a:rPr>
              <a:t>(generally a concern </a:t>
            </a:r>
            <a:endParaRPr lang="en-US" sz="3200" dirty="0" smtClean="0">
              <a:solidFill>
                <a:srgbClr val="FFFF00"/>
              </a:solidFill>
            </a:endParaRPr>
          </a:p>
          <a:p>
            <a:r>
              <a:rPr lang="en-US" sz="3200" dirty="0" smtClean="0">
                <a:solidFill>
                  <a:srgbClr val="FFFF00"/>
                </a:solidFill>
              </a:rPr>
              <a:t>with </a:t>
            </a:r>
            <a:r>
              <a:rPr lang="en-US" sz="3200" dirty="0">
                <a:solidFill>
                  <a:srgbClr val="FFFF00"/>
                </a:solidFill>
              </a:rPr>
              <a:t>heat </a:t>
            </a:r>
            <a:r>
              <a:rPr lang="en-US" sz="3200" dirty="0" smtClean="0">
                <a:solidFill>
                  <a:srgbClr val="FFFF00"/>
                </a:solidFill>
              </a:rPr>
              <a:t>pumps</a:t>
            </a:r>
            <a:r>
              <a:rPr lang="en-US" sz="3200" dirty="0">
                <a:solidFill>
                  <a:srgbClr val="FFFF00"/>
                </a:solidFill>
              </a:rPr>
              <a:t>), and </a:t>
            </a:r>
            <a:r>
              <a:rPr lang="en-US" sz="3200" dirty="0" smtClean="0">
                <a:solidFill>
                  <a:srgbClr val="FFFF00"/>
                </a:solidFill>
              </a:rPr>
              <a:t>individual </a:t>
            </a:r>
            <a:r>
              <a:rPr lang="en-US" sz="3200" dirty="0">
                <a:solidFill>
                  <a:srgbClr val="FFFF00"/>
                </a:solidFill>
              </a:rPr>
              <a:t>rooms that are </a:t>
            </a:r>
            <a:endParaRPr lang="en-US" sz="3200" dirty="0" smtClean="0">
              <a:solidFill>
                <a:srgbClr val="FFFF00"/>
              </a:solidFill>
            </a:endParaRPr>
          </a:p>
          <a:p>
            <a:r>
              <a:rPr lang="en-US" sz="3200" dirty="0" smtClean="0">
                <a:solidFill>
                  <a:srgbClr val="FFFF00"/>
                </a:solidFill>
              </a:rPr>
              <a:t>inadequately conditioned</a:t>
            </a:r>
            <a:r>
              <a:rPr lang="en-US" sz="3200" dirty="0">
                <a:solidFill>
                  <a:srgbClr val="FFFF00"/>
                </a:solidFill>
              </a:rPr>
              <a:t>.  </a:t>
            </a:r>
            <a:endParaRPr lang="en-US" sz="3200" dirty="0" smtClean="0">
              <a:solidFill>
                <a:srgbClr val="FFFF00"/>
              </a:solidFill>
            </a:endParaRPr>
          </a:p>
          <a:p>
            <a:pPr lvl="0"/>
            <a:endParaRPr lang="en-US" sz="3200" dirty="0" smtClean="0">
              <a:solidFill>
                <a:srgbClr val="FFFF00"/>
              </a:solidFill>
            </a:endParaRPr>
          </a:p>
        </p:txBody>
      </p:sp>
    </p:spTree>
    <p:custDataLst>
      <p:tags r:id="rId1"/>
    </p:custDataLst>
    <p:extLst>
      <p:ext uri="{BB962C8B-B14F-4D97-AF65-F5344CB8AC3E}">
        <p14:creationId xmlns:p14="http://schemas.microsoft.com/office/powerpoint/2010/main" val="8175644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Considerations </a:t>
            </a:r>
            <a:endParaRPr lang="en-US" dirty="0"/>
          </a:p>
        </p:txBody>
      </p:sp>
      <p:sp>
        <p:nvSpPr>
          <p:cNvPr id="7" name="TextBox 6"/>
          <p:cNvSpPr txBox="1"/>
          <p:nvPr/>
        </p:nvSpPr>
        <p:spPr>
          <a:xfrm>
            <a:off x="0" y="1417638"/>
            <a:ext cx="9341775" cy="4524315"/>
          </a:xfrm>
          <a:prstGeom prst="rect">
            <a:avLst/>
          </a:prstGeom>
          <a:noFill/>
        </p:spPr>
        <p:txBody>
          <a:bodyPr wrap="square" rtlCol="0">
            <a:spAutoFit/>
          </a:bodyPr>
          <a:lstStyle/>
          <a:p>
            <a:r>
              <a:rPr lang="en-US" sz="3200" i="1" dirty="0">
                <a:solidFill>
                  <a:srgbClr val="FFFF00"/>
                </a:solidFill>
              </a:rPr>
              <a:t>Low distribution efficiency:</a:t>
            </a:r>
            <a:r>
              <a:rPr lang="en-US" sz="3200" dirty="0">
                <a:solidFill>
                  <a:srgbClr val="FFFF00"/>
                </a:solidFill>
              </a:rPr>
              <a:t> </a:t>
            </a:r>
            <a:endParaRPr lang="en-US" sz="3200" dirty="0" smtClean="0">
              <a:solidFill>
                <a:srgbClr val="FFFF00"/>
              </a:solidFill>
            </a:endParaRPr>
          </a:p>
          <a:p>
            <a:r>
              <a:rPr lang="en-US" sz="3200" dirty="0" smtClean="0">
                <a:solidFill>
                  <a:srgbClr val="FFFF00"/>
                </a:solidFill>
              </a:rPr>
              <a:t>Often </a:t>
            </a:r>
            <a:r>
              <a:rPr lang="en-US" sz="3200" dirty="0">
                <a:solidFill>
                  <a:srgbClr val="FFFF00"/>
                </a:solidFill>
              </a:rPr>
              <a:t>duct systems are undersized and the HVAC </a:t>
            </a:r>
            <a:endParaRPr lang="en-US" sz="3200" dirty="0" smtClean="0">
              <a:solidFill>
                <a:srgbClr val="FFFF00"/>
              </a:solidFill>
            </a:endParaRPr>
          </a:p>
          <a:p>
            <a:r>
              <a:rPr lang="en-US" sz="3200" dirty="0" smtClean="0">
                <a:solidFill>
                  <a:srgbClr val="FFFF00"/>
                </a:solidFill>
              </a:rPr>
              <a:t>equipment </a:t>
            </a:r>
            <a:r>
              <a:rPr lang="en-US" sz="3200" dirty="0">
                <a:solidFill>
                  <a:srgbClr val="FFFF00"/>
                </a:solidFill>
              </a:rPr>
              <a:t>is oversized in older buildings. Thus, </a:t>
            </a:r>
            <a:endParaRPr lang="en-US" sz="3200" dirty="0" smtClean="0">
              <a:solidFill>
                <a:srgbClr val="FFFF00"/>
              </a:solidFill>
            </a:endParaRPr>
          </a:p>
          <a:p>
            <a:r>
              <a:rPr lang="en-US" sz="3200" dirty="0" smtClean="0">
                <a:solidFill>
                  <a:srgbClr val="FFFF00"/>
                </a:solidFill>
              </a:rPr>
              <a:t>in </a:t>
            </a:r>
            <a:r>
              <a:rPr lang="en-US" sz="3200" dirty="0">
                <a:solidFill>
                  <a:srgbClr val="FFFF00"/>
                </a:solidFill>
              </a:rPr>
              <a:t>some cases, the whole system may need to be </a:t>
            </a:r>
            <a:endParaRPr lang="en-US" sz="3200" dirty="0" smtClean="0">
              <a:solidFill>
                <a:srgbClr val="FFFF00"/>
              </a:solidFill>
            </a:endParaRPr>
          </a:p>
          <a:p>
            <a:r>
              <a:rPr lang="en-US" sz="3200" dirty="0" smtClean="0">
                <a:solidFill>
                  <a:srgbClr val="FFFF00"/>
                </a:solidFill>
              </a:rPr>
              <a:t>replaced </a:t>
            </a:r>
            <a:r>
              <a:rPr lang="en-US" sz="3200" dirty="0">
                <a:solidFill>
                  <a:srgbClr val="FFFF00"/>
                </a:solidFill>
              </a:rPr>
              <a:t>as sealing may actually harm the HVAC </a:t>
            </a:r>
            <a:endParaRPr lang="en-US" sz="3200" dirty="0" smtClean="0">
              <a:solidFill>
                <a:srgbClr val="FFFF00"/>
              </a:solidFill>
            </a:endParaRPr>
          </a:p>
          <a:p>
            <a:r>
              <a:rPr lang="en-US" sz="3200" dirty="0" smtClean="0">
                <a:solidFill>
                  <a:srgbClr val="FFFF00"/>
                </a:solidFill>
              </a:rPr>
              <a:t>system’s </a:t>
            </a:r>
            <a:r>
              <a:rPr lang="en-US" sz="3200" dirty="0">
                <a:solidFill>
                  <a:srgbClr val="FFFF00"/>
                </a:solidFill>
              </a:rPr>
              <a:t>operation where the duct is already </a:t>
            </a:r>
            <a:endParaRPr lang="en-US" sz="3200" dirty="0" smtClean="0">
              <a:solidFill>
                <a:srgbClr val="FFFF00"/>
              </a:solidFill>
            </a:endParaRPr>
          </a:p>
          <a:p>
            <a:r>
              <a:rPr lang="en-US" sz="3200" dirty="0" smtClean="0">
                <a:solidFill>
                  <a:srgbClr val="FFFF00"/>
                </a:solidFill>
              </a:rPr>
              <a:t>undersized</a:t>
            </a:r>
            <a:r>
              <a:rPr lang="en-US" sz="3200" dirty="0">
                <a:solidFill>
                  <a:srgbClr val="FFFF00"/>
                </a:solidFill>
              </a:rPr>
              <a:t>. When replacement is recommended, </a:t>
            </a:r>
            <a:endParaRPr lang="en-US" sz="3200" dirty="0" smtClean="0">
              <a:solidFill>
                <a:srgbClr val="FFFF00"/>
              </a:solidFill>
            </a:endParaRPr>
          </a:p>
          <a:p>
            <a:r>
              <a:rPr lang="en-US" sz="3200" dirty="0" smtClean="0">
                <a:solidFill>
                  <a:srgbClr val="FFFF00"/>
                </a:solidFill>
              </a:rPr>
              <a:t>for </a:t>
            </a:r>
            <a:r>
              <a:rPr lang="en-US" sz="3200" dirty="0">
                <a:solidFill>
                  <a:srgbClr val="FFFF00"/>
                </a:solidFill>
              </a:rPr>
              <a:t>most </a:t>
            </a:r>
            <a:r>
              <a:rPr lang="en-US" sz="3200" dirty="0" smtClean="0">
                <a:solidFill>
                  <a:srgbClr val="FFFF00"/>
                </a:solidFill>
              </a:rPr>
              <a:t>customers, comfort is the main consideration and a </a:t>
            </a:r>
            <a:r>
              <a:rPr lang="en-US" sz="3200" dirty="0">
                <a:solidFill>
                  <a:srgbClr val="FFFF00"/>
                </a:solidFill>
              </a:rPr>
              <a:t>good payback </a:t>
            </a:r>
            <a:r>
              <a:rPr lang="en-US" sz="3200" dirty="0" smtClean="0">
                <a:solidFill>
                  <a:srgbClr val="FFFF00"/>
                </a:solidFill>
              </a:rPr>
              <a:t>is icing on the cake.</a:t>
            </a:r>
          </a:p>
        </p:txBody>
      </p:sp>
    </p:spTree>
    <p:custDataLst>
      <p:tags r:id="rId1"/>
    </p:custDataLst>
    <p:extLst>
      <p:ext uri="{BB962C8B-B14F-4D97-AF65-F5344CB8AC3E}">
        <p14:creationId xmlns:p14="http://schemas.microsoft.com/office/powerpoint/2010/main" val="23581145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Considerations </a:t>
            </a:r>
            <a:endParaRPr lang="en-US" dirty="0"/>
          </a:p>
        </p:txBody>
      </p:sp>
      <p:sp>
        <p:nvSpPr>
          <p:cNvPr id="7" name="TextBox 6"/>
          <p:cNvSpPr txBox="1"/>
          <p:nvPr/>
        </p:nvSpPr>
        <p:spPr>
          <a:xfrm>
            <a:off x="152400" y="1417638"/>
            <a:ext cx="8900513" cy="5509200"/>
          </a:xfrm>
          <a:prstGeom prst="rect">
            <a:avLst/>
          </a:prstGeom>
          <a:noFill/>
        </p:spPr>
        <p:txBody>
          <a:bodyPr wrap="none" rtlCol="0">
            <a:spAutoFit/>
          </a:bodyPr>
          <a:lstStyle/>
          <a:p>
            <a:r>
              <a:rPr lang="en-US" sz="3200" i="1" dirty="0">
                <a:solidFill>
                  <a:srgbClr val="FFFF00"/>
                </a:solidFill>
              </a:rPr>
              <a:t>“Double-dip” benefits of duct repair:</a:t>
            </a:r>
            <a:r>
              <a:rPr lang="en-US" sz="3200" dirty="0">
                <a:solidFill>
                  <a:srgbClr val="FFFF00"/>
                </a:solidFill>
              </a:rPr>
              <a:t>  </a:t>
            </a:r>
            <a:endParaRPr lang="en-US" sz="3200" dirty="0" smtClean="0">
              <a:solidFill>
                <a:srgbClr val="FFFF00"/>
              </a:solidFill>
            </a:endParaRPr>
          </a:p>
          <a:p>
            <a:r>
              <a:rPr lang="en-US" sz="3200" dirty="0" smtClean="0">
                <a:solidFill>
                  <a:srgbClr val="FFFF00"/>
                </a:solidFill>
              </a:rPr>
              <a:t>In </a:t>
            </a:r>
            <a:r>
              <a:rPr lang="en-US" sz="3200" dirty="0">
                <a:solidFill>
                  <a:srgbClr val="FFFF00"/>
                </a:solidFill>
              </a:rPr>
              <a:t>some cases, repairing the duct system may </a:t>
            </a:r>
            <a:endParaRPr lang="en-US" sz="3200" dirty="0" smtClean="0">
              <a:solidFill>
                <a:srgbClr val="FFFF00"/>
              </a:solidFill>
            </a:endParaRPr>
          </a:p>
          <a:p>
            <a:r>
              <a:rPr lang="en-US" sz="3200" dirty="0" smtClean="0">
                <a:solidFill>
                  <a:srgbClr val="FFFF00"/>
                </a:solidFill>
              </a:rPr>
              <a:t>provide </a:t>
            </a:r>
            <a:r>
              <a:rPr lang="en-US" sz="3200" dirty="0">
                <a:solidFill>
                  <a:srgbClr val="FFFF00"/>
                </a:solidFill>
              </a:rPr>
              <a:t>a double benefit.  Fixing duct leakage can </a:t>
            </a:r>
            <a:endParaRPr lang="en-US" sz="3200" dirty="0" smtClean="0">
              <a:solidFill>
                <a:srgbClr val="FFFF00"/>
              </a:solidFill>
            </a:endParaRPr>
          </a:p>
          <a:p>
            <a:r>
              <a:rPr lang="en-US" sz="3200" dirty="0" smtClean="0">
                <a:solidFill>
                  <a:srgbClr val="FFFF00"/>
                </a:solidFill>
              </a:rPr>
              <a:t>improve </a:t>
            </a:r>
            <a:r>
              <a:rPr lang="en-US" sz="3200" dirty="0">
                <a:solidFill>
                  <a:srgbClr val="FFFF00"/>
                </a:solidFill>
              </a:rPr>
              <a:t>efficiency and eliminate health risks at </a:t>
            </a:r>
            <a:endParaRPr lang="en-US" sz="3200" dirty="0" smtClean="0">
              <a:solidFill>
                <a:srgbClr val="FFFF00"/>
              </a:solidFill>
            </a:endParaRPr>
          </a:p>
          <a:p>
            <a:r>
              <a:rPr lang="en-US" sz="3200" dirty="0" smtClean="0">
                <a:solidFill>
                  <a:srgbClr val="FFFF00"/>
                </a:solidFill>
              </a:rPr>
              <a:t>the </a:t>
            </a:r>
            <a:r>
              <a:rPr lang="en-US" sz="3200" dirty="0">
                <a:solidFill>
                  <a:srgbClr val="FFFF00"/>
                </a:solidFill>
              </a:rPr>
              <a:t>same time.  In heat-pump systems, fixing the </a:t>
            </a:r>
            <a:endParaRPr lang="en-US" sz="3200" dirty="0" smtClean="0">
              <a:solidFill>
                <a:srgbClr val="FFFF00"/>
              </a:solidFill>
            </a:endParaRPr>
          </a:p>
          <a:p>
            <a:r>
              <a:rPr lang="en-US" sz="3200" dirty="0" smtClean="0">
                <a:solidFill>
                  <a:srgbClr val="FFFF00"/>
                </a:solidFill>
              </a:rPr>
              <a:t>ducts </a:t>
            </a:r>
            <a:r>
              <a:rPr lang="en-US" sz="3200" dirty="0">
                <a:solidFill>
                  <a:srgbClr val="FFFF00"/>
                </a:solidFill>
              </a:rPr>
              <a:t>may improve the heat pump’s efficiency as </a:t>
            </a:r>
            <a:endParaRPr lang="en-US" sz="3200" dirty="0" smtClean="0">
              <a:solidFill>
                <a:srgbClr val="FFFF00"/>
              </a:solidFill>
            </a:endParaRPr>
          </a:p>
          <a:p>
            <a:r>
              <a:rPr lang="en-US" sz="3200" dirty="0" smtClean="0">
                <a:solidFill>
                  <a:srgbClr val="FFFF00"/>
                </a:solidFill>
              </a:rPr>
              <a:t>well </a:t>
            </a:r>
            <a:r>
              <a:rPr lang="en-US" sz="3200" dirty="0">
                <a:solidFill>
                  <a:srgbClr val="FFFF00"/>
                </a:solidFill>
              </a:rPr>
              <a:t>as that of the duct system itself. If equipment </a:t>
            </a:r>
            <a:endParaRPr lang="en-US" sz="3200" dirty="0" smtClean="0">
              <a:solidFill>
                <a:srgbClr val="FFFF00"/>
              </a:solidFill>
            </a:endParaRPr>
          </a:p>
          <a:p>
            <a:r>
              <a:rPr lang="en-US" sz="3200" dirty="0" smtClean="0">
                <a:solidFill>
                  <a:srgbClr val="FFFF00"/>
                </a:solidFill>
              </a:rPr>
              <a:t>needs </a:t>
            </a:r>
            <a:r>
              <a:rPr lang="en-US" sz="3200" dirty="0">
                <a:solidFill>
                  <a:srgbClr val="FFFF00"/>
                </a:solidFill>
              </a:rPr>
              <a:t>replacing, fixing the ducts may enable the </a:t>
            </a:r>
            <a:endParaRPr lang="en-US" sz="3200" dirty="0" smtClean="0">
              <a:solidFill>
                <a:srgbClr val="FFFF00"/>
              </a:solidFill>
            </a:endParaRPr>
          </a:p>
          <a:p>
            <a:r>
              <a:rPr lang="en-US" sz="3200" dirty="0" smtClean="0">
                <a:solidFill>
                  <a:srgbClr val="FFFF00"/>
                </a:solidFill>
              </a:rPr>
              <a:t>contractor </a:t>
            </a:r>
            <a:r>
              <a:rPr lang="en-US" sz="3200" dirty="0">
                <a:solidFill>
                  <a:srgbClr val="FFFF00"/>
                </a:solidFill>
              </a:rPr>
              <a:t>to specify a smaller unit, saving the </a:t>
            </a:r>
            <a:endParaRPr lang="en-US" sz="3200" dirty="0" smtClean="0">
              <a:solidFill>
                <a:srgbClr val="FFFF00"/>
              </a:solidFill>
            </a:endParaRPr>
          </a:p>
          <a:p>
            <a:r>
              <a:rPr lang="en-US" sz="3200" dirty="0" smtClean="0">
                <a:solidFill>
                  <a:srgbClr val="FFFF00"/>
                </a:solidFill>
              </a:rPr>
              <a:t>customer </a:t>
            </a:r>
            <a:r>
              <a:rPr lang="en-US" sz="3200" dirty="0">
                <a:solidFill>
                  <a:srgbClr val="FFFF00"/>
                </a:solidFill>
              </a:rPr>
              <a:t>money that way in addition to the savings </a:t>
            </a:r>
            <a:endParaRPr lang="en-US" sz="3200" dirty="0" smtClean="0">
              <a:solidFill>
                <a:srgbClr val="FFFF00"/>
              </a:solidFill>
            </a:endParaRPr>
          </a:p>
          <a:p>
            <a:r>
              <a:rPr lang="en-US" sz="3200" dirty="0" smtClean="0">
                <a:solidFill>
                  <a:srgbClr val="FFFF00"/>
                </a:solidFill>
              </a:rPr>
              <a:t>on </a:t>
            </a:r>
            <a:r>
              <a:rPr lang="en-US" sz="3200" dirty="0">
                <a:solidFill>
                  <a:srgbClr val="FFFF00"/>
                </a:solidFill>
              </a:rPr>
              <a:t>energy.</a:t>
            </a:r>
            <a:endParaRPr lang="en-US" sz="3200" dirty="0" smtClean="0">
              <a:solidFill>
                <a:srgbClr val="FFFF00"/>
              </a:solidFill>
            </a:endParaRPr>
          </a:p>
        </p:txBody>
      </p:sp>
    </p:spTree>
    <p:custDataLst>
      <p:tags r:id="rId1"/>
    </p:custDataLst>
    <p:extLst>
      <p:ext uri="{BB962C8B-B14F-4D97-AF65-F5344CB8AC3E}">
        <p14:creationId xmlns:p14="http://schemas.microsoft.com/office/powerpoint/2010/main" val="27018911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 the Repair Job</a:t>
            </a:r>
            <a:endParaRPr lang="en-US" dirty="0"/>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l="1472" t="4552" r="16858" b="39064"/>
          <a:stretch>
            <a:fillRect/>
          </a:stretch>
        </p:blipFill>
        <p:spPr bwMode="auto">
          <a:xfrm>
            <a:off x="1524000" y="1318070"/>
            <a:ext cx="6206772" cy="5539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0957125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411480" y="228600"/>
            <a:ext cx="8229600" cy="1143000"/>
          </a:xfrm>
        </p:spPr>
        <p:txBody>
          <a:bodyPr/>
          <a:lstStyle/>
          <a:p>
            <a:r>
              <a:rPr lang="en-US" dirty="0" smtClean="0"/>
              <a:t>Duct System Sketch</a:t>
            </a:r>
          </a:p>
        </p:txBody>
      </p:sp>
      <p:pic>
        <p:nvPicPr>
          <p:cNvPr id="30724" name="Picture 2" descr="C:\Users\Don\AppData\Local\Microsoft\Windows\Temporary Internet Files\Content.Outlook\WYKL7HZX\Whole single line less WIC - Final.TIF"/>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832961" y="1219200"/>
            <a:ext cx="7386637" cy="548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95472482"/>
      </p:ext>
    </p:extLst>
  </p:cSld>
  <p:clrMapOvr>
    <a:masterClrMapping/>
  </p:clrMapOvr>
  <mc:AlternateContent xmlns:mc="http://schemas.openxmlformats.org/markup-compatibility/2006" xmlns:p14="http://schemas.microsoft.com/office/powerpoint/2010/main">
    <mc:Choice Requires="p14">
      <p:transition spd="slow" p14:dur="2000" advTm="31910"/>
    </mc:Choice>
    <mc:Fallback xmlns="">
      <p:transition spd="slow" advTm="3191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 the Repair Job</a:t>
            </a:r>
            <a:endParaRPr lang="en-US" dirty="0"/>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l="1472" t="4552" r="16858" b="39064"/>
          <a:stretch>
            <a:fillRect/>
          </a:stretch>
        </p:blipFill>
        <p:spPr bwMode="auto">
          <a:xfrm>
            <a:off x="1524000" y="1318070"/>
            <a:ext cx="6206772" cy="5539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457200" y="1427163"/>
            <a:ext cx="4195251" cy="584775"/>
          </a:xfrm>
          <a:prstGeom prst="rect">
            <a:avLst/>
          </a:prstGeom>
          <a:solidFill>
            <a:srgbClr val="FFC000"/>
          </a:solidFill>
        </p:spPr>
        <p:txBody>
          <a:bodyPr wrap="none" rtlCol="0">
            <a:spAutoFit/>
          </a:bodyPr>
          <a:lstStyle/>
          <a:p>
            <a:r>
              <a:rPr lang="en-US" sz="3200" dirty="0" smtClean="0">
                <a:solidFill>
                  <a:schemeClr val="bg1"/>
                </a:solidFill>
              </a:rPr>
              <a:t>1. Sketch the duct work.</a:t>
            </a:r>
            <a:endParaRPr lang="en-US" sz="3200" dirty="0">
              <a:solidFill>
                <a:schemeClr val="bg1"/>
              </a:solidFill>
            </a:endParaRPr>
          </a:p>
        </p:txBody>
      </p:sp>
      <p:sp>
        <p:nvSpPr>
          <p:cNvPr id="6" name="TextBox 5"/>
          <p:cNvSpPr txBox="1"/>
          <p:nvPr/>
        </p:nvSpPr>
        <p:spPr>
          <a:xfrm>
            <a:off x="1219200" y="2423257"/>
            <a:ext cx="5913350" cy="584775"/>
          </a:xfrm>
          <a:prstGeom prst="rect">
            <a:avLst/>
          </a:prstGeom>
          <a:solidFill>
            <a:srgbClr val="FFC000"/>
          </a:solidFill>
        </p:spPr>
        <p:txBody>
          <a:bodyPr wrap="none" rtlCol="0">
            <a:spAutoFit/>
          </a:bodyPr>
          <a:lstStyle/>
          <a:p>
            <a:r>
              <a:rPr lang="en-US" sz="3200" dirty="0" smtClean="0">
                <a:solidFill>
                  <a:schemeClr val="bg1"/>
                </a:solidFill>
              </a:rPr>
              <a:t>2. Evaluate the </a:t>
            </a:r>
            <a:r>
              <a:rPr lang="en-US" sz="3200" dirty="0">
                <a:solidFill>
                  <a:schemeClr val="bg1"/>
                </a:solidFill>
              </a:rPr>
              <a:t>s</a:t>
            </a:r>
            <a:r>
              <a:rPr lang="en-US" sz="3200" dirty="0" smtClean="0">
                <a:solidFill>
                  <a:schemeClr val="bg1"/>
                </a:solidFill>
              </a:rPr>
              <a:t>ystem’s condition.</a:t>
            </a:r>
            <a:endParaRPr lang="en-US" sz="3200" dirty="0">
              <a:solidFill>
                <a:schemeClr val="bg1"/>
              </a:solidFill>
            </a:endParaRPr>
          </a:p>
        </p:txBody>
      </p:sp>
      <p:sp>
        <p:nvSpPr>
          <p:cNvPr id="7" name="TextBox 6"/>
          <p:cNvSpPr txBox="1"/>
          <p:nvPr/>
        </p:nvSpPr>
        <p:spPr>
          <a:xfrm>
            <a:off x="457200" y="3503259"/>
            <a:ext cx="2888932" cy="584775"/>
          </a:xfrm>
          <a:prstGeom prst="rect">
            <a:avLst/>
          </a:prstGeom>
          <a:solidFill>
            <a:srgbClr val="FFC000"/>
          </a:solidFill>
        </p:spPr>
        <p:txBody>
          <a:bodyPr wrap="none" rtlCol="0">
            <a:spAutoFit/>
          </a:bodyPr>
          <a:lstStyle/>
          <a:p>
            <a:r>
              <a:rPr lang="en-US" sz="3200" dirty="0" smtClean="0">
                <a:solidFill>
                  <a:schemeClr val="bg1"/>
                </a:solidFill>
              </a:rPr>
              <a:t>3. Ducts sealing.</a:t>
            </a:r>
            <a:endParaRPr lang="en-US" sz="3200" dirty="0">
              <a:solidFill>
                <a:schemeClr val="bg1"/>
              </a:solidFill>
            </a:endParaRPr>
          </a:p>
        </p:txBody>
      </p:sp>
      <p:sp>
        <p:nvSpPr>
          <p:cNvPr id="8" name="TextBox 7"/>
          <p:cNvSpPr txBox="1"/>
          <p:nvPr/>
        </p:nvSpPr>
        <p:spPr>
          <a:xfrm>
            <a:off x="4105759" y="3454495"/>
            <a:ext cx="3208955" cy="584775"/>
          </a:xfrm>
          <a:prstGeom prst="rect">
            <a:avLst/>
          </a:prstGeom>
          <a:solidFill>
            <a:srgbClr val="FFC000"/>
          </a:solidFill>
        </p:spPr>
        <p:txBody>
          <a:bodyPr wrap="none" rtlCol="0">
            <a:spAutoFit/>
          </a:bodyPr>
          <a:lstStyle/>
          <a:p>
            <a:r>
              <a:rPr lang="en-US" sz="3200" dirty="0" smtClean="0">
                <a:solidFill>
                  <a:schemeClr val="bg1"/>
                </a:solidFill>
              </a:rPr>
              <a:t>4. Duct insulation.</a:t>
            </a:r>
            <a:endParaRPr lang="en-US" sz="3200" dirty="0">
              <a:solidFill>
                <a:schemeClr val="bg1"/>
              </a:solidFill>
            </a:endParaRPr>
          </a:p>
        </p:txBody>
      </p:sp>
      <p:sp>
        <p:nvSpPr>
          <p:cNvPr id="9" name="TextBox 8"/>
          <p:cNvSpPr txBox="1"/>
          <p:nvPr/>
        </p:nvSpPr>
        <p:spPr>
          <a:xfrm>
            <a:off x="1219199" y="4468419"/>
            <a:ext cx="6096001" cy="584775"/>
          </a:xfrm>
          <a:prstGeom prst="rect">
            <a:avLst/>
          </a:prstGeom>
          <a:solidFill>
            <a:srgbClr val="FFC000"/>
          </a:solidFill>
        </p:spPr>
        <p:txBody>
          <a:bodyPr wrap="square" rtlCol="0">
            <a:spAutoFit/>
          </a:bodyPr>
          <a:lstStyle/>
          <a:p>
            <a:r>
              <a:rPr lang="en-US" sz="3200" dirty="0" smtClean="0">
                <a:solidFill>
                  <a:schemeClr val="bg1"/>
                </a:solidFill>
              </a:rPr>
              <a:t>5. Room by room CFM calculations.</a:t>
            </a:r>
            <a:endParaRPr lang="en-US" sz="3200" dirty="0">
              <a:solidFill>
                <a:schemeClr val="bg1"/>
              </a:solidFill>
            </a:endParaRPr>
          </a:p>
        </p:txBody>
      </p:sp>
      <p:sp>
        <p:nvSpPr>
          <p:cNvPr id="10" name="TextBox 9"/>
          <p:cNvSpPr txBox="1"/>
          <p:nvPr/>
        </p:nvSpPr>
        <p:spPr>
          <a:xfrm>
            <a:off x="1854195" y="5592196"/>
            <a:ext cx="4967835" cy="584775"/>
          </a:xfrm>
          <a:prstGeom prst="rect">
            <a:avLst/>
          </a:prstGeom>
          <a:solidFill>
            <a:srgbClr val="FFC000"/>
          </a:solidFill>
        </p:spPr>
        <p:txBody>
          <a:bodyPr wrap="none" rtlCol="0">
            <a:spAutoFit/>
          </a:bodyPr>
          <a:lstStyle/>
          <a:p>
            <a:r>
              <a:rPr lang="en-US" sz="3200" dirty="0" smtClean="0">
                <a:solidFill>
                  <a:schemeClr val="bg1"/>
                </a:solidFill>
              </a:rPr>
              <a:t>6. Combustion safety check .</a:t>
            </a:r>
            <a:endParaRPr lang="en-US" sz="3200" dirty="0">
              <a:solidFill>
                <a:schemeClr val="bg1"/>
              </a:solidFill>
            </a:endParaRPr>
          </a:p>
        </p:txBody>
      </p:sp>
    </p:spTree>
    <p:custDataLst>
      <p:tags r:id="rId1"/>
    </p:custDataLst>
    <p:extLst>
      <p:ext uri="{BB962C8B-B14F-4D97-AF65-F5344CB8AC3E}">
        <p14:creationId xmlns:p14="http://schemas.microsoft.com/office/powerpoint/2010/main" val="1534683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Evaluate Structural Integrity and Fitness for Repair </a:t>
            </a:r>
            <a:endParaRPr lang="en-US" dirty="0"/>
          </a:p>
        </p:txBody>
      </p:sp>
      <p:pic>
        <p:nvPicPr>
          <p:cNvPr id="4" name="Picture 1"/>
          <p:cNvPicPr>
            <a:picLocks noChangeAspect="1" noChangeArrowheads="1"/>
          </p:cNvPicPr>
          <p:nvPr/>
        </p:nvPicPr>
        <p:blipFill>
          <a:blip r:embed="rId4">
            <a:extLst>
              <a:ext uri="{28A0092B-C50C-407E-A947-70E740481C1C}">
                <a14:useLocalDpi xmlns:a14="http://schemas.microsoft.com/office/drawing/2010/main" val="0"/>
              </a:ext>
            </a:extLst>
          </a:blip>
          <a:srcRect l="11790" t="15231" r="14511" b="25829"/>
          <a:stretch>
            <a:fillRect/>
          </a:stretch>
        </p:blipFill>
        <p:spPr bwMode="auto">
          <a:xfrm>
            <a:off x="243205" y="1676400"/>
            <a:ext cx="865759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Arrow Connector 7"/>
          <p:cNvCxnSpPr/>
          <p:nvPr/>
        </p:nvCxnSpPr>
        <p:spPr>
          <a:xfrm flipV="1">
            <a:off x="2247900" y="4830762"/>
            <a:ext cx="609600" cy="1295400"/>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flipV="1">
            <a:off x="1600200" y="3276601"/>
            <a:ext cx="2514600" cy="1295399"/>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flipV="1">
            <a:off x="952500" y="2347122"/>
            <a:ext cx="3162300" cy="2224878"/>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flipV="1">
            <a:off x="2362200" y="2347122"/>
            <a:ext cx="1752600" cy="2255439"/>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4076700" y="2819400"/>
            <a:ext cx="1653699" cy="1752600"/>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4112974" y="4419600"/>
            <a:ext cx="1299052" cy="152400"/>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4709795" y="5295900"/>
            <a:ext cx="1492488" cy="15240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7" name="6-Point Star 26"/>
          <p:cNvSpPr/>
          <p:nvPr/>
        </p:nvSpPr>
        <p:spPr>
          <a:xfrm>
            <a:off x="6232286" y="4419600"/>
            <a:ext cx="1844914" cy="1905000"/>
          </a:xfrm>
          <a:prstGeom prst="star6">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Arrow Connector 27"/>
          <p:cNvCxnSpPr/>
          <p:nvPr/>
        </p:nvCxnSpPr>
        <p:spPr>
          <a:xfrm flipH="1">
            <a:off x="1104900" y="4571800"/>
            <a:ext cx="2971800" cy="152601"/>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071818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 the Repair Job</a:t>
            </a:r>
            <a:endParaRPr lang="en-US" dirty="0"/>
          </a:p>
        </p:txBody>
      </p:sp>
      <p:sp>
        <p:nvSpPr>
          <p:cNvPr id="3" name="TextBox 2"/>
          <p:cNvSpPr txBox="1"/>
          <p:nvPr/>
        </p:nvSpPr>
        <p:spPr>
          <a:xfrm>
            <a:off x="269604" y="1295400"/>
            <a:ext cx="8604791" cy="3539430"/>
          </a:xfrm>
          <a:prstGeom prst="rect">
            <a:avLst/>
          </a:prstGeom>
          <a:noFill/>
        </p:spPr>
        <p:txBody>
          <a:bodyPr wrap="none" rtlCol="0">
            <a:spAutoFit/>
          </a:bodyPr>
          <a:lstStyle/>
          <a:p>
            <a:r>
              <a:rPr lang="en-US" sz="3200" dirty="0" smtClean="0">
                <a:solidFill>
                  <a:srgbClr val="FFFF00"/>
                </a:solidFill>
              </a:rPr>
              <a:t>Evaluate Structural Integrity and Fitness </a:t>
            </a:r>
            <a:r>
              <a:rPr lang="en-US" sz="3200" dirty="0">
                <a:solidFill>
                  <a:srgbClr val="FFFF00"/>
                </a:solidFill>
              </a:rPr>
              <a:t>F</a:t>
            </a:r>
            <a:r>
              <a:rPr lang="en-US" sz="3200" dirty="0" smtClean="0">
                <a:solidFill>
                  <a:srgbClr val="FFFF00"/>
                </a:solidFill>
              </a:rPr>
              <a:t>or Repair</a:t>
            </a:r>
          </a:p>
          <a:p>
            <a:endParaRPr lang="en-US" sz="3200" dirty="0">
              <a:solidFill>
                <a:srgbClr val="FFFF00"/>
              </a:solidFill>
            </a:endParaRPr>
          </a:p>
          <a:p>
            <a:r>
              <a:rPr lang="en-US" sz="3200" dirty="0" smtClean="0">
                <a:solidFill>
                  <a:srgbClr val="FFFF00"/>
                </a:solidFill>
              </a:rPr>
              <a:t>Replacement of a section may be required when:</a:t>
            </a:r>
          </a:p>
          <a:p>
            <a:pPr marL="457200" indent="-457200">
              <a:buFont typeface="Arial" panose="020B0604020202020204" pitchFamily="34" charset="0"/>
              <a:buChar char="•"/>
            </a:pPr>
            <a:r>
              <a:rPr lang="en-US" sz="3200" dirty="0" smtClean="0">
                <a:solidFill>
                  <a:srgbClr val="FFFF00"/>
                </a:solidFill>
              </a:rPr>
              <a:t>Structural integrity is damaged.</a:t>
            </a:r>
          </a:p>
          <a:p>
            <a:pPr marL="457200" indent="-457200">
              <a:buFont typeface="Arial" panose="020B0604020202020204" pitchFamily="34" charset="0"/>
              <a:buChar char="•"/>
            </a:pPr>
            <a:r>
              <a:rPr lang="en-US" sz="3200" dirty="0" smtClean="0">
                <a:solidFill>
                  <a:srgbClr val="FFFF00"/>
                </a:solidFill>
              </a:rPr>
              <a:t>Building cavities used instead of sealed ducting.</a:t>
            </a:r>
          </a:p>
          <a:p>
            <a:pPr marL="457200" indent="-457200">
              <a:buFont typeface="Arial" panose="020B0604020202020204" pitchFamily="34" charset="0"/>
              <a:buChar char="•"/>
            </a:pPr>
            <a:r>
              <a:rPr lang="en-US" sz="3200" dirty="0" smtClean="0">
                <a:solidFill>
                  <a:srgbClr val="FFFF00"/>
                </a:solidFill>
              </a:rPr>
              <a:t>Replacement less costly than repair</a:t>
            </a:r>
          </a:p>
          <a:p>
            <a:pPr marL="457200" indent="-457200">
              <a:buFont typeface="Arial" panose="020B0604020202020204" pitchFamily="34" charset="0"/>
              <a:buChar char="•"/>
            </a:pPr>
            <a:endParaRPr lang="en-US" sz="3200" dirty="0">
              <a:solidFill>
                <a:srgbClr val="FFFF00"/>
              </a:solidFill>
            </a:endParaRPr>
          </a:p>
        </p:txBody>
      </p:sp>
      <p:sp>
        <p:nvSpPr>
          <p:cNvPr id="5" name="Rectangle 5"/>
          <p:cNvSpPr>
            <a:spLocks noChangeArrowheads="1"/>
          </p:cNvSpPr>
          <p:nvPr/>
        </p:nvSpPr>
        <p:spPr bwMode="auto">
          <a:xfrm>
            <a:off x="457200" y="4543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8" name="Picture 4" descr="IMG_104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12537" y="4248993"/>
            <a:ext cx="1797663" cy="239688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5"/>
          <a:stretch>
            <a:fillRect/>
          </a:stretch>
        </p:blipFill>
        <p:spPr>
          <a:xfrm>
            <a:off x="33867" y="4248993"/>
            <a:ext cx="3587137" cy="2431026"/>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10200" y="4248993"/>
            <a:ext cx="3578670" cy="2387453"/>
          </a:xfrm>
          <a:prstGeom prst="rect">
            <a:avLst/>
          </a:prstGeom>
        </p:spPr>
      </p:pic>
    </p:spTree>
    <p:custDataLst>
      <p:tags r:id="rId1"/>
    </p:custDataLst>
    <p:extLst>
      <p:ext uri="{BB962C8B-B14F-4D97-AF65-F5344CB8AC3E}">
        <p14:creationId xmlns:p14="http://schemas.microsoft.com/office/powerpoint/2010/main" val="17541068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 Learned</a:t>
            </a:r>
            <a:endParaRPr lang="en-US" dirty="0"/>
          </a:p>
        </p:txBody>
      </p:sp>
      <p:sp>
        <p:nvSpPr>
          <p:cNvPr id="3" name="Content Placeholder 2"/>
          <p:cNvSpPr>
            <a:spLocks noGrp="1"/>
          </p:cNvSpPr>
          <p:nvPr>
            <p:ph idx="1"/>
          </p:nvPr>
        </p:nvSpPr>
        <p:spPr>
          <a:xfrm>
            <a:off x="426720" y="1417638"/>
            <a:ext cx="8229600" cy="5257800"/>
          </a:xfrm>
        </p:spPr>
        <p:txBody>
          <a:bodyPr>
            <a:normAutofit/>
          </a:bodyPr>
          <a:lstStyle/>
          <a:p>
            <a:pPr marL="0" indent="0">
              <a:buNone/>
            </a:pPr>
            <a:r>
              <a:rPr lang="en-US" dirty="0" smtClean="0">
                <a:solidFill>
                  <a:srgbClr val="FFFF00"/>
                </a:solidFill>
              </a:rPr>
              <a:t>You should now be able to explain what types of tape and mastic is required.</a:t>
            </a:r>
          </a:p>
          <a:p>
            <a:pPr marL="0" indent="0">
              <a:buNone/>
            </a:pPr>
            <a:endParaRPr lang="en-US" sz="1000" dirty="0">
              <a:solidFill>
                <a:srgbClr val="FFFF00"/>
              </a:solidFill>
            </a:endParaRPr>
          </a:p>
          <a:p>
            <a:pPr marL="0" indent="0">
              <a:buNone/>
            </a:pPr>
            <a:r>
              <a:rPr lang="en-US" dirty="0" smtClean="0">
                <a:solidFill>
                  <a:srgbClr val="FFFF00"/>
                </a:solidFill>
              </a:rPr>
              <a:t>You should now be able to develop a repair plan based on a visual inspection and sketch.</a:t>
            </a:r>
            <a:endParaRPr lang="en-US" sz="1100" dirty="0" smtClean="0">
              <a:solidFill>
                <a:srgbClr val="FFFF00"/>
              </a:solidFill>
            </a:endParaRPr>
          </a:p>
          <a:p>
            <a:pPr marL="0" indent="0">
              <a:buNone/>
            </a:pPr>
            <a:endParaRPr lang="en-US" sz="1000" dirty="0">
              <a:solidFill>
                <a:srgbClr val="FFFF00"/>
              </a:solidFill>
            </a:endParaRPr>
          </a:p>
          <a:p>
            <a:pPr marL="0" indent="0">
              <a:buNone/>
            </a:pPr>
            <a:r>
              <a:rPr lang="en-US" dirty="0" smtClean="0">
                <a:solidFill>
                  <a:srgbClr val="FFFF00"/>
                </a:solidFill>
              </a:rPr>
              <a:t>You should be able to explain why replacing duct may be the best solution.  </a:t>
            </a:r>
          </a:p>
          <a:p>
            <a:pPr marL="0" indent="0">
              <a:buNone/>
            </a:pPr>
            <a:r>
              <a:rPr lang="en-US" dirty="0" smtClean="0">
                <a:solidFill>
                  <a:srgbClr val="FFFF00"/>
                </a:solidFill>
              </a:rPr>
              <a:t>You should be able to list numerous things to look for during a </a:t>
            </a:r>
            <a:r>
              <a:rPr lang="en-US" smtClean="0">
                <a:solidFill>
                  <a:srgbClr val="FFFF00"/>
                </a:solidFill>
              </a:rPr>
              <a:t>duct inspection.</a:t>
            </a:r>
            <a:endParaRPr lang="en-US" dirty="0">
              <a:solidFill>
                <a:srgbClr val="FFFF00"/>
              </a:solidFill>
            </a:endParaRPr>
          </a:p>
        </p:txBody>
      </p:sp>
    </p:spTree>
    <p:custDataLst>
      <p:tags r:id="rId1"/>
    </p:custDataLst>
    <p:extLst>
      <p:ext uri="{BB962C8B-B14F-4D97-AF65-F5344CB8AC3E}">
        <p14:creationId xmlns:p14="http://schemas.microsoft.com/office/powerpoint/2010/main" val="33244580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8991600" cy="609600"/>
          </a:xfrm>
        </p:spPr>
        <p:txBody>
          <a:bodyPr>
            <a:normAutofit fontScale="90000"/>
          </a:bodyPr>
          <a:lstStyle/>
          <a:p>
            <a:r>
              <a:rPr lang="en-US" dirty="0" smtClean="0">
                <a:solidFill>
                  <a:srgbClr val="FF00FF"/>
                </a:solidFill>
              </a:rPr>
              <a:t/>
            </a:r>
            <a:br>
              <a:rPr lang="en-US" dirty="0" smtClean="0">
                <a:solidFill>
                  <a:srgbClr val="FF00FF"/>
                </a:solidFill>
              </a:rPr>
            </a:br>
            <a:r>
              <a:rPr lang="en-US" dirty="0">
                <a:solidFill>
                  <a:srgbClr val="FF00FF"/>
                </a:solidFill>
              </a:rPr>
              <a:t/>
            </a:r>
            <a:br>
              <a:rPr lang="en-US" dirty="0">
                <a:solidFill>
                  <a:srgbClr val="FF00FF"/>
                </a:solidFill>
              </a:rPr>
            </a:br>
            <a:r>
              <a:rPr lang="en-US" dirty="0" smtClean="0"/>
              <a:t>Section 2.1 Duct System Repair  </a:t>
            </a:r>
            <a:r>
              <a:rPr lang="en-US" dirty="0" smtClean="0">
                <a:solidFill>
                  <a:srgbClr val="FF00FF"/>
                </a:solidFill>
              </a:rPr>
              <a:t/>
            </a:r>
            <a:br>
              <a:rPr lang="en-US" dirty="0" smtClean="0">
                <a:solidFill>
                  <a:srgbClr val="FF00FF"/>
                </a:solidFill>
              </a:rPr>
            </a:br>
            <a:r>
              <a:rPr lang="en-US" dirty="0" smtClean="0"/>
              <a:t>and Installation: </a:t>
            </a:r>
            <a:r>
              <a:rPr lang="en-US" smtClean="0"/>
              <a:t>Planning Repairs</a:t>
            </a:r>
            <a:r>
              <a:rPr lang="en-US" dirty="0">
                <a:solidFill>
                  <a:srgbClr val="FF00FF"/>
                </a:solidFill>
              </a:rPr>
              <a:t/>
            </a:r>
            <a:br>
              <a:rPr lang="en-US" dirty="0">
                <a:solidFill>
                  <a:srgbClr val="FF00FF"/>
                </a:solidFill>
              </a:rPr>
            </a:br>
            <a:r>
              <a:rPr lang="en-US" dirty="0" smtClean="0">
                <a:solidFill>
                  <a:srgbClr val="FF00FF"/>
                </a:solidFill>
              </a:rPr>
              <a:t/>
            </a:r>
            <a:br>
              <a:rPr lang="en-US" dirty="0" smtClean="0">
                <a:solidFill>
                  <a:srgbClr val="FF00FF"/>
                </a:solidFill>
              </a:rPr>
            </a:br>
            <a:endParaRPr lang="en-US" dirty="0">
              <a:solidFill>
                <a:srgbClr val="FF00FF"/>
              </a:solidFill>
            </a:endParaRPr>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754280251"/>
      </p:ext>
    </p:extLst>
  </p:cSld>
  <p:clrMapOvr>
    <a:masterClrMapping/>
  </p:clrMapOvr>
  <mc:AlternateContent xmlns:mc="http://schemas.openxmlformats.org/markup-compatibility/2006" xmlns:p14="http://schemas.microsoft.com/office/powerpoint/2010/main">
    <mc:Choice Requires="p14">
      <p:transition spd="slow" p14:dur="2000" advTm="21453"/>
    </mc:Choice>
    <mc:Fallback xmlns="">
      <p:transition spd="slow" advTm="21453"/>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Safety</a:t>
            </a:r>
            <a:endParaRPr lang="en-US" dirty="0"/>
          </a:p>
        </p:txBody>
      </p:sp>
      <p:sp>
        <p:nvSpPr>
          <p:cNvPr id="3" name="Content Placeholder 2"/>
          <p:cNvSpPr>
            <a:spLocks noGrp="1"/>
          </p:cNvSpPr>
          <p:nvPr>
            <p:ph idx="1"/>
          </p:nvPr>
        </p:nvSpPr>
        <p:spPr/>
        <p:txBody>
          <a:bodyPr>
            <a:normAutofit fontScale="62500" lnSpcReduction="20000"/>
          </a:bodyPr>
          <a:lstStyle/>
          <a:p>
            <a:pPr marL="0" indent="0">
              <a:buNone/>
            </a:pPr>
            <a:r>
              <a:rPr lang="en-US" sz="4600" dirty="0">
                <a:solidFill>
                  <a:srgbClr val="FFFF00"/>
                </a:solidFill>
              </a:rPr>
              <a:t>Before any inspection is attempted, it is assumed that technicians are familiar with basic safety rules that need to be followed when working on heating systems.  The following is a useful checklist: </a:t>
            </a:r>
          </a:p>
          <a:p>
            <a:pPr lvl="0"/>
            <a:r>
              <a:rPr lang="en-US" sz="4600" dirty="0">
                <a:solidFill>
                  <a:srgbClr val="FFFF00"/>
                </a:solidFill>
              </a:rPr>
              <a:t>Guard against falls, cuts, and other personal injuries;</a:t>
            </a:r>
          </a:p>
          <a:p>
            <a:pPr lvl="0"/>
            <a:r>
              <a:rPr lang="en-US" sz="4600" dirty="0">
                <a:solidFill>
                  <a:srgbClr val="FFFF00"/>
                </a:solidFill>
              </a:rPr>
              <a:t>Recognized the electrical hazard posed by knob and tube wiring </a:t>
            </a:r>
            <a:endParaRPr lang="en-US" sz="4600" dirty="0" smtClean="0">
              <a:solidFill>
                <a:srgbClr val="FFFF00"/>
              </a:solidFill>
            </a:endParaRPr>
          </a:p>
          <a:p>
            <a:pPr lvl="0"/>
            <a:r>
              <a:rPr lang="en-US" sz="4600" dirty="0" smtClean="0">
                <a:solidFill>
                  <a:srgbClr val="FFFF00"/>
                </a:solidFill>
              </a:rPr>
              <a:t>Unless </a:t>
            </a:r>
            <a:r>
              <a:rPr lang="en-US" sz="4600" dirty="0">
                <a:solidFill>
                  <a:srgbClr val="FFFF00"/>
                </a:solidFill>
              </a:rPr>
              <a:t>you are a trained electrical controls technician, do not open up or probe into any electrical devices, wires, or connections;</a:t>
            </a:r>
          </a:p>
          <a:p>
            <a:endParaRPr lang="en-US" dirty="0"/>
          </a:p>
        </p:txBody>
      </p:sp>
      <p:pic>
        <p:nvPicPr>
          <p:cNvPr id="1027" name="Content Placeholder 3"/>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 y="4763"/>
            <a:ext cx="4565265" cy="464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769079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Safety</a:t>
            </a:r>
            <a:endParaRPr lang="en-US" dirty="0"/>
          </a:p>
        </p:txBody>
      </p:sp>
      <p:sp>
        <p:nvSpPr>
          <p:cNvPr id="3" name="Content Placeholder 2"/>
          <p:cNvSpPr>
            <a:spLocks noGrp="1"/>
          </p:cNvSpPr>
          <p:nvPr>
            <p:ph idx="1"/>
          </p:nvPr>
        </p:nvSpPr>
        <p:spPr>
          <a:xfrm>
            <a:off x="304800" y="2667000"/>
            <a:ext cx="8229600" cy="4525963"/>
          </a:xfrm>
        </p:spPr>
        <p:txBody>
          <a:bodyPr>
            <a:normAutofit fontScale="70000" lnSpcReduction="20000"/>
          </a:bodyPr>
          <a:lstStyle/>
          <a:p>
            <a:pPr lvl="0"/>
            <a:r>
              <a:rPr lang="en-US" sz="4600" dirty="0" smtClean="0">
                <a:solidFill>
                  <a:srgbClr val="FFFF00"/>
                </a:solidFill>
              </a:rPr>
              <a:t>Wear </a:t>
            </a:r>
            <a:r>
              <a:rPr lang="en-US" sz="4600" dirty="0">
                <a:solidFill>
                  <a:srgbClr val="FFFF00"/>
                </a:solidFill>
              </a:rPr>
              <a:t>an approved mask if you go into an area with fiberglass or loose fill insulation; and</a:t>
            </a:r>
          </a:p>
          <a:p>
            <a:pPr lvl="0"/>
            <a:r>
              <a:rPr lang="en-US" sz="4600" dirty="0">
                <a:solidFill>
                  <a:srgbClr val="FFFF00"/>
                </a:solidFill>
              </a:rPr>
              <a:t>Before you touch any un-insulated duct, hold your hand about an inch from the duct to check if it is hot.  This is especially important in furnaces fueled with gas or oil, because what looks like a small duct might actually be the vent pipe, and it might actually be hot enough to burn your hand</a:t>
            </a:r>
            <a:r>
              <a:rPr lang="en-US" sz="4600" dirty="0" smtClean="0">
                <a:solidFill>
                  <a:srgbClr val="FFFF00"/>
                </a:solidFill>
              </a:rPr>
              <a:t>.</a:t>
            </a:r>
            <a:endParaRPr lang="en-US" sz="4600" dirty="0">
              <a:solidFill>
                <a:srgbClr val="FFFF00"/>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3187211" cy="220980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34200" y="0"/>
            <a:ext cx="2209800" cy="2209800"/>
          </a:xfrm>
          <a:prstGeom prst="rect">
            <a:avLst/>
          </a:prstGeom>
        </p:spPr>
      </p:pic>
    </p:spTree>
    <p:custDataLst>
      <p:tags r:id="rId1"/>
    </p:custDataLst>
    <p:extLst>
      <p:ext uri="{BB962C8B-B14F-4D97-AF65-F5344CB8AC3E}">
        <p14:creationId xmlns:p14="http://schemas.microsoft.com/office/powerpoint/2010/main" val="9286628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Safety</a:t>
            </a:r>
            <a:endParaRPr lang="en-US" dirty="0"/>
          </a:p>
        </p:txBody>
      </p:sp>
      <p:pic>
        <p:nvPicPr>
          <p:cNvPr id="4" name="Picture 3"/>
          <p:cNvPicPr>
            <a:picLocks noChangeAspect="1"/>
          </p:cNvPicPr>
          <p:nvPr/>
        </p:nvPicPr>
        <p:blipFill>
          <a:blip r:embed="rId4"/>
          <a:stretch>
            <a:fillRect/>
          </a:stretch>
        </p:blipFill>
        <p:spPr>
          <a:xfrm>
            <a:off x="2438400" y="1417638"/>
            <a:ext cx="4114800" cy="5132191"/>
          </a:xfrm>
          <a:prstGeom prst="rect">
            <a:avLst/>
          </a:prstGeom>
        </p:spPr>
      </p:pic>
      <p:pic>
        <p:nvPicPr>
          <p:cNvPr id="5" name="Picture 4"/>
          <p:cNvPicPr>
            <a:picLocks noChangeAspect="1"/>
          </p:cNvPicPr>
          <p:nvPr/>
        </p:nvPicPr>
        <p:blipFill>
          <a:blip r:embed="rId5"/>
          <a:stretch>
            <a:fillRect/>
          </a:stretch>
        </p:blipFill>
        <p:spPr>
          <a:xfrm>
            <a:off x="629078" y="1431749"/>
            <a:ext cx="7885843" cy="5183181"/>
          </a:xfrm>
          <a:prstGeom prst="rect">
            <a:avLst/>
          </a:prstGeom>
        </p:spPr>
      </p:pic>
    </p:spTree>
    <p:custDataLst>
      <p:tags r:id="rId1"/>
    </p:custDataLst>
    <p:extLst>
      <p:ext uri="{BB962C8B-B14F-4D97-AF65-F5344CB8AC3E}">
        <p14:creationId xmlns:p14="http://schemas.microsoft.com/office/powerpoint/2010/main" val="2962993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Repairing Faulty Duct Systems</a:t>
            </a:r>
            <a:endParaRPr lang="en-US"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4287" y="1904999"/>
            <a:ext cx="4286250" cy="3381375"/>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54522" y="1271904"/>
            <a:ext cx="3070098" cy="3108960"/>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9274" y="1271904"/>
            <a:ext cx="3161027" cy="3108960"/>
          </a:xfrm>
          <a:prstGeom prst="rect">
            <a:avLst/>
          </a:prstGeom>
        </p:spPr>
      </p:pic>
      <p:pic>
        <p:nvPicPr>
          <p:cNvPr id="8" name="Picture 7"/>
          <p:cNvPicPr>
            <a:picLocks noChangeAspect="1"/>
          </p:cNvPicPr>
          <p:nvPr/>
        </p:nvPicPr>
        <p:blipFill rotWithShape="1">
          <a:blip r:embed="rId7" cstate="print">
            <a:extLst>
              <a:ext uri="{28A0092B-C50C-407E-A947-70E740481C1C}">
                <a14:useLocalDpi xmlns:a14="http://schemas.microsoft.com/office/drawing/2010/main" val="0"/>
              </a:ext>
            </a:extLst>
          </a:blip>
          <a:srcRect l="13334" t="11111" r="11111" b="12223"/>
          <a:stretch/>
        </p:blipFill>
        <p:spPr>
          <a:xfrm>
            <a:off x="3303321" y="3595687"/>
            <a:ext cx="3108960" cy="3154684"/>
          </a:xfrm>
          <a:prstGeom prst="rect">
            <a:avLst/>
          </a:prstGeom>
        </p:spPr>
      </p:pic>
    </p:spTree>
    <p:custDataLst>
      <p:tags r:id="rId1"/>
    </p:custDataLst>
    <p:extLst>
      <p:ext uri="{BB962C8B-B14F-4D97-AF65-F5344CB8AC3E}">
        <p14:creationId xmlns:p14="http://schemas.microsoft.com/office/powerpoint/2010/main" val="1915328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Repairing Faulty Duct Systems</a:t>
            </a:r>
          </a:p>
        </p:txBody>
      </p:sp>
      <p:sp>
        <p:nvSpPr>
          <p:cNvPr id="3" name="Content Placeholder 2"/>
          <p:cNvSpPr>
            <a:spLocks noGrp="1"/>
          </p:cNvSpPr>
          <p:nvPr>
            <p:ph idx="1"/>
          </p:nvPr>
        </p:nvSpPr>
        <p:spPr>
          <a:xfrm>
            <a:off x="457200" y="1600201"/>
            <a:ext cx="8229600" cy="1828800"/>
          </a:xfrm>
        </p:spPr>
        <p:txBody>
          <a:bodyPr/>
          <a:lstStyle/>
          <a:p>
            <a:pPr marL="0" indent="0">
              <a:buNone/>
            </a:pPr>
            <a:r>
              <a:rPr lang="en-US" dirty="0" smtClean="0">
                <a:solidFill>
                  <a:srgbClr val="FFFF00"/>
                </a:solidFill>
              </a:rPr>
              <a:t>Duct should be repaired using the same material types that are used to install new duct that is equivalent to the existing duct type.</a:t>
            </a:r>
            <a:endParaRPr lang="en-US" dirty="0">
              <a:solidFill>
                <a:srgbClr val="FFFF00"/>
              </a:solidFill>
            </a:endParaRPr>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r="30476"/>
          <a:stretch>
            <a:fillRect/>
          </a:stretch>
        </p:blipFill>
        <p:spPr bwMode="auto">
          <a:xfrm>
            <a:off x="0" y="3367088"/>
            <a:ext cx="2514600" cy="2420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Content Placeholder 4"/>
          <p:cNvPicPr>
            <a:picLocks noGrp="1" noChangeAspect="1" noChangeArrowheads="1"/>
          </p:cNvPicPr>
          <p:nvPr/>
        </p:nvPicPr>
        <p:blipFill>
          <a:blip r:embed="rId5" cstate="print">
            <a:extLst>
              <a:ext uri="{28A0092B-C50C-407E-A947-70E740481C1C}">
                <a14:useLocalDpi xmlns:a14="http://schemas.microsoft.com/office/drawing/2010/main" val="0"/>
              </a:ext>
            </a:extLst>
          </a:blip>
          <a:srcRect l="6223" t="2959" r="10222" b="3551"/>
          <a:stretch>
            <a:fillRect/>
          </a:stretch>
        </p:blipFill>
        <p:spPr bwMode="auto">
          <a:xfrm>
            <a:off x="2514600" y="3353752"/>
            <a:ext cx="2891920" cy="243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5" descr="F:\Work Documents\Spray Foam Photos\IMG_0422.jpg"/>
          <p:cNvPicPr>
            <a:picLocks noChangeAspect="1" noChangeArrowheads="1"/>
          </p:cNvPicPr>
          <p:nvPr/>
        </p:nvPicPr>
        <p:blipFill>
          <a:blip r:embed="rId6" cstate="print">
            <a:extLst>
              <a:ext uri="{28A0092B-C50C-407E-A947-70E740481C1C}">
                <a14:useLocalDpi xmlns:a14="http://schemas.microsoft.com/office/drawing/2010/main" val="0"/>
              </a:ext>
            </a:extLst>
          </a:blip>
          <a:srcRect l="48586" t="42804" r="7257" b="10785"/>
          <a:stretch>
            <a:fillRect/>
          </a:stretch>
        </p:blipFill>
        <p:spPr bwMode="auto">
          <a:xfrm rot="5400000">
            <a:off x="5104303" y="3655969"/>
            <a:ext cx="2433638" cy="1829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3"/>
          <p:cNvPicPr>
            <a:picLocks noChangeAspect="1" noChangeArrowheads="1"/>
          </p:cNvPicPr>
          <p:nvPr/>
        </p:nvPicPr>
        <p:blipFill rotWithShape="1">
          <a:blip r:embed="rId7">
            <a:extLst>
              <a:ext uri="{28A0092B-C50C-407E-A947-70E740481C1C}">
                <a14:useLocalDpi xmlns:a14="http://schemas.microsoft.com/office/drawing/2010/main" val="0"/>
              </a:ext>
            </a:extLst>
          </a:blip>
          <a:srcRect l="40209" t="-723" r="6410"/>
          <a:stretch/>
        </p:blipFill>
        <p:spPr bwMode="auto">
          <a:xfrm>
            <a:off x="7239000" y="3352800"/>
            <a:ext cx="1905000" cy="2434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9119746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Repairing Faulty Duct Systems</a:t>
            </a:r>
            <a:endParaRPr lang="en-US" dirty="0"/>
          </a:p>
        </p:txBody>
      </p:sp>
      <p:pic>
        <p:nvPicPr>
          <p:cNvPr id="3074" name="Content Placeholder 3"/>
          <p:cNvPicPr>
            <a:picLocks noGrp="1" noChangeAspect="1" noChangeArrowheads="1"/>
          </p:cNvPicPr>
          <p:nvPr/>
        </p:nvPicPr>
        <p:blipFill>
          <a:blip r:embed="rId4">
            <a:extLst>
              <a:ext uri="{28A0092B-C50C-407E-A947-70E740481C1C}">
                <a14:useLocalDpi xmlns:a14="http://schemas.microsoft.com/office/drawing/2010/main" val="0"/>
              </a:ext>
            </a:extLst>
          </a:blip>
          <a:srcRect l="21600" t="20869" r="19705" b="5051"/>
          <a:stretch>
            <a:fillRect/>
          </a:stretch>
        </p:blipFill>
        <p:spPr bwMode="auto">
          <a:xfrm rot="10800000">
            <a:off x="132288" y="1947861"/>
            <a:ext cx="5582712"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2"/>
          <p:cNvPicPr>
            <a:picLocks noChangeAspect="1" noChangeArrowheads="1"/>
          </p:cNvPicPr>
          <p:nvPr/>
        </p:nvPicPr>
        <p:blipFill>
          <a:blip r:embed="rId5">
            <a:extLst>
              <a:ext uri="{28A0092B-C50C-407E-A947-70E740481C1C}">
                <a14:useLocalDpi xmlns:a14="http://schemas.microsoft.com/office/drawing/2010/main" val="0"/>
              </a:ext>
            </a:extLst>
          </a:blip>
          <a:srcRect l="23772" t="-217" r="33257" b="9158"/>
          <a:stretch>
            <a:fillRect/>
          </a:stretch>
        </p:blipFill>
        <p:spPr bwMode="auto">
          <a:xfrm>
            <a:off x="5715000" y="1947861"/>
            <a:ext cx="3299546" cy="3962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6862724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Considerations </a:t>
            </a:r>
            <a:endParaRPr lang="en-US" dirty="0"/>
          </a:p>
        </p:txBody>
      </p:sp>
      <p:sp>
        <p:nvSpPr>
          <p:cNvPr id="3" name="TextBox 2"/>
          <p:cNvSpPr txBox="1"/>
          <p:nvPr/>
        </p:nvSpPr>
        <p:spPr>
          <a:xfrm>
            <a:off x="152400" y="1417638"/>
            <a:ext cx="8483284" cy="4031873"/>
          </a:xfrm>
          <a:prstGeom prst="rect">
            <a:avLst/>
          </a:prstGeom>
          <a:noFill/>
        </p:spPr>
        <p:txBody>
          <a:bodyPr wrap="none" rtlCol="0">
            <a:spAutoFit/>
          </a:bodyPr>
          <a:lstStyle/>
          <a:p>
            <a:pPr lvl="0"/>
            <a:r>
              <a:rPr lang="en-US" sz="3200" i="1" dirty="0">
                <a:solidFill>
                  <a:srgbClr val="FFFF00"/>
                </a:solidFill>
              </a:rPr>
              <a:t>Health and safety issues:</a:t>
            </a:r>
            <a:r>
              <a:rPr lang="en-US" sz="3200" dirty="0">
                <a:solidFill>
                  <a:srgbClr val="FFFF00"/>
                </a:solidFill>
              </a:rPr>
              <a:t>  </a:t>
            </a:r>
            <a:endParaRPr lang="en-US" sz="3200" dirty="0" smtClean="0">
              <a:solidFill>
                <a:srgbClr val="FFFF00"/>
              </a:solidFill>
            </a:endParaRPr>
          </a:p>
          <a:p>
            <a:pPr lvl="0"/>
            <a:r>
              <a:rPr lang="en-US" sz="3200" dirty="0" smtClean="0">
                <a:solidFill>
                  <a:srgbClr val="FFFF00"/>
                </a:solidFill>
              </a:rPr>
              <a:t>These </a:t>
            </a:r>
            <a:r>
              <a:rPr lang="en-US" sz="3200" dirty="0">
                <a:solidFill>
                  <a:srgbClr val="FFFF00"/>
                </a:solidFill>
              </a:rPr>
              <a:t>include introduction </a:t>
            </a:r>
            <a:r>
              <a:rPr lang="en-US" sz="3200" dirty="0" smtClean="0">
                <a:solidFill>
                  <a:srgbClr val="FFFF00"/>
                </a:solidFill>
              </a:rPr>
              <a:t>of </a:t>
            </a:r>
            <a:r>
              <a:rPr lang="en-US" sz="3200" dirty="0">
                <a:solidFill>
                  <a:srgbClr val="FFFF00"/>
                </a:solidFill>
              </a:rPr>
              <a:t>unwanted gases, </a:t>
            </a:r>
            <a:endParaRPr lang="en-US" sz="3200" dirty="0" smtClean="0">
              <a:solidFill>
                <a:srgbClr val="FFFF00"/>
              </a:solidFill>
            </a:endParaRPr>
          </a:p>
          <a:p>
            <a:pPr lvl="0"/>
            <a:r>
              <a:rPr lang="en-US" sz="3200" dirty="0" smtClean="0">
                <a:solidFill>
                  <a:srgbClr val="FFFF00"/>
                </a:solidFill>
              </a:rPr>
              <a:t>vapors</a:t>
            </a:r>
            <a:r>
              <a:rPr lang="en-US" sz="3200" dirty="0">
                <a:solidFill>
                  <a:srgbClr val="FFFF00"/>
                </a:solidFill>
              </a:rPr>
              <a:t>, and particulates, into the </a:t>
            </a:r>
            <a:r>
              <a:rPr lang="en-US" sz="3200" dirty="0" smtClean="0">
                <a:solidFill>
                  <a:srgbClr val="FFFF00"/>
                </a:solidFill>
              </a:rPr>
              <a:t>duct </a:t>
            </a:r>
            <a:r>
              <a:rPr lang="en-US" sz="3200" dirty="0">
                <a:solidFill>
                  <a:srgbClr val="FFFF00"/>
                </a:solidFill>
              </a:rPr>
              <a:t>system; </a:t>
            </a:r>
            <a:endParaRPr lang="en-US" sz="3200" dirty="0" smtClean="0">
              <a:solidFill>
                <a:srgbClr val="FFFF00"/>
              </a:solidFill>
            </a:endParaRPr>
          </a:p>
          <a:p>
            <a:pPr lvl="0"/>
            <a:r>
              <a:rPr lang="en-US" sz="3200" dirty="0" smtClean="0">
                <a:solidFill>
                  <a:srgbClr val="FFFF00"/>
                </a:solidFill>
              </a:rPr>
              <a:t>interference </a:t>
            </a:r>
            <a:r>
              <a:rPr lang="en-US" sz="3200" dirty="0">
                <a:solidFill>
                  <a:srgbClr val="FFFF00"/>
                </a:solidFill>
              </a:rPr>
              <a:t>with the operation of </a:t>
            </a:r>
            <a:r>
              <a:rPr lang="en-US" sz="3200" dirty="0" smtClean="0">
                <a:solidFill>
                  <a:srgbClr val="FFFF00"/>
                </a:solidFill>
              </a:rPr>
              <a:t>combustion </a:t>
            </a:r>
          </a:p>
          <a:p>
            <a:pPr lvl="0"/>
            <a:r>
              <a:rPr lang="en-US" sz="3200" dirty="0" smtClean="0">
                <a:solidFill>
                  <a:srgbClr val="FFFF00"/>
                </a:solidFill>
              </a:rPr>
              <a:t>appliances</a:t>
            </a:r>
            <a:r>
              <a:rPr lang="en-US" sz="3200" dirty="0">
                <a:solidFill>
                  <a:srgbClr val="FFFF00"/>
                </a:solidFill>
              </a:rPr>
              <a:t>; and biological growth caused </a:t>
            </a:r>
            <a:r>
              <a:rPr lang="en-US" sz="3200" dirty="0" smtClean="0">
                <a:solidFill>
                  <a:srgbClr val="FFFF00"/>
                </a:solidFill>
              </a:rPr>
              <a:t>by </a:t>
            </a:r>
            <a:r>
              <a:rPr lang="en-US" sz="3200" dirty="0">
                <a:solidFill>
                  <a:srgbClr val="FFFF00"/>
                </a:solidFill>
              </a:rPr>
              <a:t>poor </a:t>
            </a:r>
            <a:endParaRPr lang="en-US" sz="3200" dirty="0" smtClean="0">
              <a:solidFill>
                <a:srgbClr val="FFFF00"/>
              </a:solidFill>
            </a:endParaRPr>
          </a:p>
          <a:p>
            <a:pPr lvl="0"/>
            <a:r>
              <a:rPr lang="en-US" sz="3200" dirty="0" smtClean="0">
                <a:solidFill>
                  <a:srgbClr val="FFFF00"/>
                </a:solidFill>
              </a:rPr>
              <a:t>humidity </a:t>
            </a:r>
            <a:r>
              <a:rPr lang="en-US" sz="3200" dirty="0">
                <a:solidFill>
                  <a:srgbClr val="FFFF00"/>
                </a:solidFill>
              </a:rPr>
              <a:t>control.  </a:t>
            </a:r>
            <a:endParaRPr lang="en-US" sz="3200" dirty="0" smtClean="0">
              <a:solidFill>
                <a:srgbClr val="FFFF00"/>
              </a:solidFill>
            </a:endParaRPr>
          </a:p>
          <a:p>
            <a:pPr lvl="0"/>
            <a:endParaRPr lang="en-US" sz="3200" dirty="0">
              <a:solidFill>
                <a:srgbClr val="FFFF00"/>
              </a:solidFill>
            </a:endParaRPr>
          </a:p>
          <a:p>
            <a:pPr lvl="0"/>
            <a:endParaRPr lang="en-US" sz="3200" dirty="0" smtClean="0">
              <a:solidFill>
                <a:srgbClr val="FFFF00"/>
              </a:solidFill>
            </a:endParaRPr>
          </a:p>
        </p:txBody>
      </p:sp>
    </p:spTree>
    <p:custDataLst>
      <p:tags r:id="rId1"/>
    </p:custDataLst>
    <p:extLst>
      <p:ext uri="{BB962C8B-B14F-4D97-AF65-F5344CB8AC3E}">
        <p14:creationId xmlns:p14="http://schemas.microsoft.com/office/powerpoint/2010/main" val="49717308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LOGO" val="ComfortU_Logo.jpg"/>
  <p:tag name="ARTICULATE_PRESENTER" val="Donald Prather"/>
  <p:tag name="ARTICULATE_PRESENTER_GUID" val="0067420A16B5"/>
  <p:tag name="ARTICULATE_LMS" val="0"/>
  <p:tag name="ARTICULATE_TEMPLATE" val="Corporate Communications"/>
  <p:tag name="ARTICULATE_TEMPLATE_GUID" val="1a000000-6000-0000-b000-000000000001"/>
  <p:tag name="PRESENTER_PREVIEW_MODE" val="0"/>
  <p:tag name="PRESENTER_PREVIEW_START" val="1"/>
  <p:tag name="PLAYERLOGOHEIGHT" val="162"/>
  <p:tag name="PLAYERLOGOWIDTH" val="351"/>
  <p:tag name="LAUNCHINNEWWINDOW" val="0"/>
  <p:tag name="LASTPUBLISHED" val="C:\Users\Craig\Documents\My Articulate Projects\2.1 Why Balance a House\player.html"/>
  <p:tag name="ARTICULATE_META_COURSE_VERSION" val="1.0"/>
  <p:tag name="ARTICULATE_META_COURSE_VERSION_SET" val="True"/>
  <p:tag name="ARTICULATE_SLIDE_COUNT" val="18"/>
  <p:tag name="TAG_BACKING_FORM_KEY" val="264388-c:\users\don\desktop\power points\2.1 planning repairs.pptx"/>
  <p:tag name="ARTICULATE_PRESENTER_VERSION" val="7"/>
  <p:tag name="ARTICULATE_USED_PAGE_ORIENTATION" val="1"/>
  <p:tag name="ARTICULATE_USED_PAGE_SIZE" val="1"/>
  <p:tag name="ARTICULATE_REFERENCE_ID" val="54b94284-8e2e-40e2-8d37-fa229140966c"/>
  <p:tag name="ARTICULATE_REFERENCE_COUNT" val="0"/>
  <p:tag name="ARTICULATE_PLAYER_GLOSSARY_XML" val="&lt;?xml version=&quot;1.0&quot; encoding=&quot;utf-16&quot;?&gt;&lt;glossary xmlns:xsi=&quot;http://www.w3.org/2001/XMLSchema-instance&quot; xmlns:xsd=&quot;http://www.w3.org/2001/XMLSchema&quot;&gt;&lt;terms /&gt;&lt;/glossary&gt;"/>
  <p:tag name="ARTICULATE_META_DESCRIPTION" val="Tape Usage and duct repairs, structural integrity"/>
  <p:tag name="ARTICULATE_META_COURSE_ID" val="2_1_Why_Balance_a_House"/>
  <p:tag name="ARTICULATE_META_NAME_SET" val="True"/>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UDIO_ID" val="348"/>
  <p:tag name="ARTICULATE_AUDIO_RECORDED" val="1"/>
  <p:tag name="ELAPSEDTIME" val="99.9"/>
  <p:tag name="ANNOTATION_COUNT" val="0"/>
  <p:tag name="ARTICULATE_USED_LAYOUT" val="2"/>
  <p:tag name="ARTICULATE_NAV_LEVEL" val="1"/>
  <p:tag name="ARTICULATE_SLIDE_PRESENTER_GUID" val="299df70e-14af-4d8f-bf7f-a99d7ab99ae4"/>
  <p:tag name="ARTICULATE_SLIDE_PAUSE" val="0"/>
  <p:tag name="ARTICULATE_LOCK_SLIDE" val="0"/>
  <p:tag name="ARTICULATE_HIDE_SLIDE" val="0"/>
  <p:tag name="ARTICULATE_PLAYER_CONTROL_PREVIOUS" val="True"/>
  <p:tag name="ARTICULATE_PLAYER_CONTROL_NEXT" val="True"/>
</p:tagLst>
</file>

<file path=ppt/tags/tag11.xml><?xml version="1.0" encoding="utf-8"?>
<p:tagLst xmlns:a="http://schemas.openxmlformats.org/drawingml/2006/main" xmlns:r="http://schemas.openxmlformats.org/officeDocument/2006/relationships" xmlns:p="http://schemas.openxmlformats.org/presentationml/2006/main">
  <p:tag name="AUDIO_ID" val="346"/>
  <p:tag name="ARTICULATE_AUDIO_RECORDED" val="1"/>
  <p:tag name="ELAPSEDTIME" val="29.9"/>
  <p:tag name="ANNOTATION_COUNT" val="0"/>
  <p:tag name="ARTICULATE_USED_LAYOUT" val="2"/>
  <p:tag name="ARTICULATE_NAV_LEVEL" val="1"/>
  <p:tag name="ARTICULATE_SLIDE_PRESENTER_GUID" val="299df70e-14af-4d8f-bf7f-a99d7ab99ae4"/>
  <p:tag name="ARTICULATE_SLIDE_PAUSE" val="0"/>
  <p:tag name="ARTICULATE_LOCK_SLIDE" val="0"/>
  <p:tag name="ARTICULATE_HIDE_SLIDE" val="0"/>
  <p:tag name="ARTICULATE_PLAYER_CONTROL_PREVIOUS" val="True"/>
  <p:tag name="ARTICULATE_PLAYER_CONTROL_NEXT" val="True"/>
</p:tagLst>
</file>

<file path=ppt/tags/tag12.xml><?xml version="1.0" encoding="utf-8"?>
<p:tagLst xmlns:a="http://schemas.openxmlformats.org/drawingml/2006/main" xmlns:r="http://schemas.openxmlformats.org/officeDocument/2006/relationships" xmlns:p="http://schemas.openxmlformats.org/presentationml/2006/main">
  <p:tag name="AUDIO_ID" val="325"/>
  <p:tag name="ARTICULATE_AUDIO_RECORDED" val="1"/>
  <p:tag name="ELAPSEDTIME" val="29.4"/>
  <p:tag name="ANNOTATION_COUNT" val="0"/>
  <p:tag name="ARTICULATE_USED_LAYOUT" val="2"/>
  <p:tag name="ARTICULATE_NAV_LEVEL" val="1"/>
  <p:tag name="ARTICULATE_SLIDE_PRESENTER_GUID" val="299df70e-14af-4d8f-bf7f-a99d7ab99ae4"/>
  <p:tag name="ARTICULATE_SLIDE_PAUSE" val="0"/>
  <p:tag name="ARTICULATE_LOCK_SLIDE" val="0"/>
  <p:tag name="ARTICULATE_HIDE_SLIDE" val="0"/>
  <p:tag name="ARTICULATE_PLAYER_CONTROL_PREVIOUS" val="True"/>
  <p:tag name="ARTICULATE_PLAYER_CONTROL_NEXT" val="True"/>
</p:tagLst>
</file>

<file path=ppt/tags/tag13.xml><?xml version="1.0" encoding="utf-8"?>
<p:tagLst xmlns:a="http://schemas.openxmlformats.org/drawingml/2006/main" xmlns:r="http://schemas.openxmlformats.org/officeDocument/2006/relationships" xmlns:p="http://schemas.openxmlformats.org/presentationml/2006/main">
  <p:tag name="AUDIO_ID" val="349"/>
  <p:tag name="ARTICULATE_AUDIO_RECORDED" val="1"/>
  <p:tag name="ELAPSEDTIME" val="30.8"/>
  <p:tag name="ANNOTATION_COUNT" val="0"/>
  <p:tag name="ARTICULATE_USED_LAYOUT" val="2"/>
  <p:tag name="ARTICULATE_NAV_LEVEL" val="1"/>
  <p:tag name="ARTICULATE_SLIDE_PRESENTER_GUID" val="299df70e-14af-4d8f-bf7f-a99d7ab99ae4"/>
  <p:tag name="ARTICULATE_SLIDE_PAUSE" val="0"/>
  <p:tag name="ARTICULATE_LOCK_SLIDE" val="0"/>
  <p:tag name="ARTICULATE_HIDE_SLIDE" val="0"/>
  <p:tag name="ARTICULATE_PLAYER_CONTROL_PREVIOUS" val="True"/>
  <p:tag name="ARTICULATE_PLAYER_CONTROL_NEXT" val="True"/>
</p:tagLst>
</file>

<file path=ppt/tags/tag14.xml><?xml version="1.0" encoding="utf-8"?>
<p:tagLst xmlns:a="http://schemas.openxmlformats.org/drawingml/2006/main" xmlns:r="http://schemas.openxmlformats.org/officeDocument/2006/relationships" xmlns:p="http://schemas.openxmlformats.org/presentationml/2006/main">
  <p:tag name="AUDIO_ID" val="350"/>
  <p:tag name="ARTICULATE_AUDIO_RECORDED" val="1"/>
  <p:tag name="ELAPSEDTIME" val="59.1"/>
  <p:tag name="ANNOTATION_COUNT" val="0"/>
  <p:tag name="ARTICULATE_USED_LAYOUT" val="2"/>
  <p:tag name="ARTICULATE_NAV_LEVEL" val="1"/>
  <p:tag name="ARTICULATE_SLIDE_PRESENTER_GUID" val="299df70e-14af-4d8f-bf7f-a99d7ab99ae4"/>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UDIO_ID" val="351"/>
  <p:tag name="ARTICULATE_AUDIO_RECORDED" val="1"/>
  <p:tag name="ELAPSEDTIME" val="35.2"/>
  <p:tag name="ANNOTATION_COUNT" val="0"/>
  <p:tag name="ARTICULATE_USED_LAYOUT" val="2"/>
  <p:tag name="ARTICULATE_NAV_LEVEL" val="1"/>
  <p:tag name="ARTICULATE_SLIDE_PRESENTER_GUID" val="299df70e-14af-4d8f-bf7f-a99d7ab99ae4"/>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UDIO_ID" val="352"/>
  <p:tag name="ARTICULATE_AUDIO_RECORDED" val="1"/>
  <p:tag name="ELAPSEDTIME" val="13.6"/>
  <p:tag name="ANNOTATION_COUNT" val="0"/>
  <p:tag name="ARTICULATE_USED_LAYOUT" val="2"/>
  <p:tag name="ARTICULATE_NAV_LEVEL" val="1"/>
  <p:tag name="ARTICULATE_SLIDE_PRESENTER_GUID" val="299df70e-14af-4d8f-bf7f-a99d7ab99ae4"/>
  <p:tag name="ARTICULATE_SLIDE_PAUSE" val="0"/>
  <p:tag name="ARTICULATE_LOCK_SLIDE" val="0"/>
  <p:tag name="ARTICULATE_HIDE_SLIDE" val="0"/>
  <p:tag name="ARTICULATE_PLAYER_CONTROL_PREVIOUS" val="True"/>
  <p:tag name="ARTICULATE_PLAYER_CONTROL_NEXT" val="True"/>
</p:tagLst>
</file>

<file path=ppt/tags/tag17.xml><?xml version="1.0" encoding="utf-8"?>
<p:tagLst xmlns:a="http://schemas.openxmlformats.org/drawingml/2006/main" xmlns:r="http://schemas.openxmlformats.org/officeDocument/2006/relationships" xmlns:p="http://schemas.openxmlformats.org/presentationml/2006/main">
  <p:tag name="ARTICULATE_SLIDE_NAV" val="7"/>
  <p:tag name="ARTICULATE_SLIDE_GUID" val="57836cdf-cbb2-4995-9890-a9d89d9540d5"/>
  <p:tag name="AUDIO_ID" val="356"/>
  <p:tag name="ARTICULATE_AUDIO_RECORDED" val="1"/>
  <p:tag name="ELAPSEDTIME" val="15.9"/>
  <p:tag name="ANNOTATION_COUNT" val="0"/>
  <p:tag name="ARTICULATE_USED_LAYOUT" val="2"/>
  <p:tag name="ARTICULATE_NAV_LEVEL" val="1"/>
  <p:tag name="ARTICULATE_SLIDE_PRESENTER_GUID" val="299df70e-14af-4d8f-bf7f-a99d7ab99ae4"/>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raig\AppData\Local\Temp\articulate\presenter\imgtemp\bJRIDPi4_files\slide0001_image001.png"/>
</p:tagLst>
</file>

<file path=ppt/tags/tag19.xml><?xml version="1.0" encoding="utf-8"?>
<p:tagLst xmlns:a="http://schemas.openxmlformats.org/drawingml/2006/main" xmlns:r="http://schemas.openxmlformats.org/officeDocument/2006/relationships" xmlns:p="http://schemas.openxmlformats.org/presentationml/2006/main">
  <p:tag name="AUDIO_ID" val="353"/>
  <p:tag name="ARTICULATE_AUDIO_RECORDED" val="1"/>
  <p:tag name="TIMELINE" val="29.0/31.4/33.7/35.8/38.0/40.9"/>
  <p:tag name="ELAPSEDTIME" val="46.9"/>
  <p:tag name="ANNOTATION_COUNT" val="0"/>
  <p:tag name="ARTICULATE_USED_LAYOUT" val="2"/>
  <p:tag name="ARTICULATE_NAV_LEVEL" val="1"/>
  <p:tag name="ARTICULATE_SLIDE_PRESENTER_GUID" val="299df70e-14af-4d8f-bf7f-a99d7ab99ae4"/>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NAV" val="1"/>
  <p:tag name="ARTICULATE_SLIDE_GUID" val="6aac7893-bf6d-4d34-9e8a-5d85bbcdb0ad"/>
  <p:tag name="AUDIO_ID" val="316"/>
  <p:tag name="ARTICULATE_AUDIO_RECORDED" val="1"/>
  <p:tag name="ELAPSEDTIME" val="6.1"/>
  <p:tag name="ANNOTATION_COUNT" val="0"/>
  <p:tag name="ARTICULATE_USED_LAYOUT" val="1"/>
  <p:tag name="ARTICULATE_NAV_LEVEL" val="1"/>
  <p:tag name="ARTICULATE_SLIDE_PRESENTER_GUID" val="299df70e-14af-4d8f-bf7f-a99d7ab99ae4"/>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UDIO_ID" val="355"/>
  <p:tag name="ARTICULATE_AUDIO_RECORDED" val="1"/>
  <p:tag name="TIMELINE" val="33.7/39.8/53.0/56.7"/>
  <p:tag name="ELAPSEDTIME" val="58.4"/>
  <p:tag name="ANNOTATION_COUNT" val="0"/>
  <p:tag name="ARTICULATE_USED_LAYOUT" val="2"/>
  <p:tag name="ARTICULATE_NAV_LEVEL" val="1"/>
  <p:tag name="ARTICULATE_SLIDE_PRESENTER_GUID" val="299df70e-14af-4d8f-bf7f-a99d7ab99ae4"/>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UDIO_ID" val="354"/>
  <p:tag name="ARTICULATE_AUDIO_RECORDED" val="1"/>
  <p:tag name="ELAPSEDTIME" val="48.4"/>
  <p:tag name="ANNOTATION_COUNT" val="0"/>
  <p:tag name="ARTICULATE_USED_LAYOUT" val="2"/>
  <p:tag name="ARTICULATE_NAV_LEVEL" val="1"/>
  <p:tag name="ARTICULATE_SLIDE_PRESENTER_GUID" val="299df70e-14af-4d8f-bf7f-a99d7ab99ae4"/>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UDIO_ID" val="344"/>
  <p:tag name="ARTICULATE_AUDIO_RECORDED" val="1"/>
  <p:tag name="ELAPSEDTIME" val="20.2"/>
  <p:tag name="ANNOTATION_COUNT" val="0"/>
  <p:tag name="ARTICULATE_USED_LAYOUT" val="2"/>
  <p:tag name="ARTICULATE_NAV_LEVEL" val="1"/>
  <p:tag name="ARTICULATE_SLIDE_PRESENTER_GUID" val="299df70e-14af-4d8f-bf7f-a99d7ab99ae4"/>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raig\AppData\Local\Temp\articulate\presenter\imgtemp\tODGD1uj_files\slide0001_image001.png"/>
</p:tagLst>
</file>

<file path=ppt/tags/tag4.xml><?xml version="1.0" encoding="utf-8"?>
<p:tagLst xmlns:a="http://schemas.openxmlformats.org/drawingml/2006/main" xmlns:r="http://schemas.openxmlformats.org/officeDocument/2006/relationships" xmlns:p="http://schemas.openxmlformats.org/presentationml/2006/main">
  <p:tag name="ARTICULATE_SLIDE_NAV" val="1"/>
  <p:tag name="ARTICULATE_SLIDE_GUID" val="6aac7893-bf6d-4d34-9e8a-5d85bbcdb0ad"/>
  <p:tag name="AUDIO_ID" val="323"/>
  <p:tag name="ARTICULATE_AUDIO_RECORDED" val="1"/>
  <p:tag name="ELAPSEDTIME" val="6.4"/>
  <p:tag name="ANNOTATION_COUNT" val="0"/>
  <p:tag name="ARTICULATE_USED_LAYOUT" val="1"/>
  <p:tag name="ARTICULATE_NAV_LEVEL" val="1"/>
  <p:tag name="ARTICULATE_SLIDE_PRESENTER_GUID" val="299df70e-14af-4d8f-bf7f-a99d7ab99ae4"/>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raig\AppData\Local\Temp\articulate\presenter\imgtemp\tODGD1uj_files\slide0001_image001.png"/>
</p:tagLst>
</file>

<file path=ppt/tags/tag6.xml><?xml version="1.0" encoding="utf-8"?>
<p:tagLst xmlns:a="http://schemas.openxmlformats.org/drawingml/2006/main" xmlns:r="http://schemas.openxmlformats.org/officeDocument/2006/relationships" xmlns:p="http://schemas.openxmlformats.org/presentationml/2006/main">
  <p:tag name="AUDIO_ID" val="357"/>
  <p:tag name="ARTICULATE_AUDIO_RECORDED" val="1"/>
  <p:tag name="TIMELINE" val="39.8"/>
  <p:tag name="ELAPSEDTIME" val="62.6"/>
  <p:tag name="ANNOTATION_COUNT" val="0"/>
  <p:tag name="ARTICULATE_USED_LAYOUT" val="2"/>
  <p:tag name="ARTICULATE_NAV_LEVEL" val="1"/>
  <p:tag name="ARTICULATE_SLIDE_PRESENTER_GUID" val="299df70e-14af-4d8f-bf7f-a99d7ab99ae4"/>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UDIO_ID" val="358"/>
  <p:tag name="ARTICULATE_AUDIO_RECORDED" val="1"/>
  <p:tag name="ELAPSEDTIME" val="42.5"/>
  <p:tag name="ANNOTATION_COUNT" val="0"/>
  <p:tag name="ARTICULATE_USED_LAYOUT" val="2"/>
  <p:tag name="ARTICULATE_NAV_LEVEL" val="1"/>
  <p:tag name="ARTICULATE_SLIDE_PRESENTER_GUID" val="299df70e-14af-4d8f-bf7f-a99d7ab99ae4"/>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UDIO_ID" val="359"/>
  <p:tag name="ARTICULATE_AUDIO_RECORDED" val="1"/>
  <p:tag name="TIMELINE" val="12.6"/>
  <p:tag name="ELAPSEDTIME" val="18"/>
  <p:tag name="ANNOTATION_COUNT" val="0"/>
  <p:tag name="ARTICULATE_USED_LAYOUT" val="2"/>
  <p:tag name="ARTICULATE_NAV_LEVEL" val="1"/>
  <p:tag name="ARTICULATE_SLIDE_PRESENTER_GUID" val="299df70e-14af-4d8f-bf7f-a99d7ab99ae4"/>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UDIO_ID" val="345"/>
  <p:tag name="ARTICULATE_AUDIO_RECORDED" val="1"/>
  <p:tag name="TIMELINE" val="24.4"/>
  <p:tag name="ELAPSEDTIME" val="54.9"/>
  <p:tag name="ANNOTATION_COUNT" val="0"/>
  <p:tag name="ARTICULATE_USED_LAYOUT" val="2"/>
  <p:tag name="ARTICULATE_NAV_LEVEL" val="1"/>
  <p:tag name="ARTICULATE_SLIDE_PRESENTER_GUID" val="299df70e-14af-4d8f-bf7f-a99d7ab99ae4"/>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2052</TotalTime>
  <Words>630</Words>
  <Application>Microsoft Office PowerPoint</Application>
  <PresentationFormat>On-screen Show (4:3)</PresentationFormat>
  <Paragraphs>92</Paragraphs>
  <Slides>18</Slides>
  <Notes>18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Arial</vt:lpstr>
      <vt:lpstr>Calibri</vt:lpstr>
      <vt:lpstr>Office Theme</vt:lpstr>
      <vt:lpstr>  Part 4 Technician’s Guide &amp; Workbook for Duct Diagnostics and Repair  </vt:lpstr>
      <vt:lpstr>  Section 2.1 Duct System Repair   and Installation: Planning Repairs  </vt:lpstr>
      <vt:lpstr>Safety</vt:lpstr>
      <vt:lpstr>Safety</vt:lpstr>
      <vt:lpstr>Safety</vt:lpstr>
      <vt:lpstr>Repairing Faulty Duct Systems</vt:lpstr>
      <vt:lpstr>Repairing Faulty Duct Systems</vt:lpstr>
      <vt:lpstr>Repairing Faulty Duct Systems</vt:lpstr>
      <vt:lpstr>General Considerations </vt:lpstr>
      <vt:lpstr>General Considerations </vt:lpstr>
      <vt:lpstr>General Considerations </vt:lpstr>
      <vt:lpstr>General Considerations </vt:lpstr>
      <vt:lpstr>Plan the Repair Job</vt:lpstr>
      <vt:lpstr>Duct System Sketch</vt:lpstr>
      <vt:lpstr>Plan the Repair Job</vt:lpstr>
      <vt:lpstr>Evaluate Structural Integrity and Fitness for Repair </vt:lpstr>
      <vt:lpstr>Plan the Repair Job</vt:lpstr>
      <vt:lpstr>Lessons Learned</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dc:creator>
  <cp:lastModifiedBy>Don</cp:lastModifiedBy>
  <cp:revision>240</cp:revision>
  <dcterms:created xsi:type="dcterms:W3CDTF">2013-05-23T13:04:32Z</dcterms:created>
  <dcterms:modified xsi:type="dcterms:W3CDTF">2016-07-27T12:20:15Z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ath">
    <vt:lpwstr>2.1 Why Balance a House  </vt:lpwstr>
  </property>
  <property fmtid="{D5CDD505-2E9C-101B-9397-08002B2CF9AE}" pid="4" name="ArticulateProjectVersion">
    <vt:lpwstr>7</vt:lpwstr>
  </property>
  <property fmtid="{D5CDD505-2E9C-101B-9397-08002B2CF9AE}" pid="5" name="ArticulateGUID">
    <vt:lpwstr>DDA0A228-CEF7-4859-90AD-93EE7218403F</vt:lpwstr>
  </property>
  <property fmtid="{D5CDD505-2E9C-101B-9397-08002B2CF9AE}" pid="6" name="ArticulateProjectFull">
    <vt:lpwstr>C:\Users\Don\Desktop\Power Points\2.1 Planning Repairs.ppta</vt:lpwstr>
  </property>
</Properties>
</file>