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316" r:id="rId2"/>
    <p:sldId id="323" r:id="rId3"/>
    <p:sldId id="359" r:id="rId4"/>
    <p:sldId id="363" r:id="rId5"/>
    <p:sldId id="364" r:id="rId6"/>
    <p:sldId id="376" r:id="rId7"/>
    <p:sldId id="365" r:id="rId8"/>
    <p:sldId id="366" r:id="rId9"/>
    <p:sldId id="377" r:id="rId10"/>
    <p:sldId id="368" r:id="rId11"/>
    <p:sldId id="369" r:id="rId12"/>
    <p:sldId id="371" r:id="rId13"/>
    <p:sldId id="375" r:id="rId14"/>
    <p:sldId id="374" r:id="rId15"/>
    <p:sldId id="378" r:id="rId16"/>
    <p:sldId id="373" r:id="rId17"/>
    <p:sldId id="344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454545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65" autoAdjust="0"/>
    <p:restoredTop sz="94660"/>
  </p:normalViewPr>
  <p:slideViewPr>
    <p:cSldViewPr>
      <p:cViewPr varScale="1">
        <p:scale>
          <a:sx n="90" d="100"/>
          <a:sy n="90" d="100"/>
        </p:scale>
        <p:origin x="90" y="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2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59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83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89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78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070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88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59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7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88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84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87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81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03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27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11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2.jpe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hyperlink" Target="http://www.acca.org/certification/qtech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smtClean="0">
                <a:solidFill>
                  <a:srgbClr val="FF00FF"/>
                </a:solidFill>
              </a:rPr>
              <a:t/>
            </a:r>
            <a:br>
              <a:rPr lang="en-US" smtClean="0">
                <a:solidFill>
                  <a:srgbClr val="FF00FF"/>
                </a:solidFill>
              </a:rPr>
            </a:br>
            <a:r>
              <a:rPr lang="en-US" smtClean="0"/>
              <a:t>Part </a:t>
            </a:r>
            <a:r>
              <a:rPr lang="en-US" dirty="0" smtClean="0"/>
              <a:t>3</a:t>
            </a:r>
            <a:br>
              <a:rPr lang="en-US" dirty="0" smtClean="0"/>
            </a:br>
            <a:r>
              <a:rPr lang="en-US" dirty="0" smtClean="0"/>
              <a:t>Technician’s Guide &amp; Workbook for</a:t>
            </a:r>
            <a:br>
              <a:rPr lang="en-US" dirty="0" smtClean="0"/>
            </a:br>
            <a:r>
              <a:rPr lang="en-US" dirty="0" smtClean="0"/>
              <a:t>Duct Diagnostics and Repair</a:t>
            </a: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4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31072"/>
            <a:ext cx="8229600" cy="1143000"/>
          </a:xfrm>
        </p:spPr>
        <p:txBody>
          <a:bodyPr/>
          <a:lstStyle/>
          <a:p>
            <a:r>
              <a:rPr lang="en-US" dirty="0" smtClean="0"/>
              <a:t>Telltale Signs of Problem Ducts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4400" y="1576885"/>
            <a:ext cx="723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Inadequate Return Duct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199" y="2464473"/>
            <a:ext cx="7065955" cy="40887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9000" y="2795861"/>
            <a:ext cx="21771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Supply Duct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81600" y="5638800"/>
            <a:ext cx="2188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Return Duct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99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31072"/>
            <a:ext cx="8229600" cy="1143000"/>
          </a:xfrm>
        </p:spPr>
        <p:txBody>
          <a:bodyPr/>
          <a:lstStyle/>
          <a:p>
            <a:r>
              <a:rPr lang="en-US" dirty="0" smtClean="0"/>
              <a:t>Telltale Signs of Problem Ducts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4400" y="1576885"/>
            <a:ext cx="723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Inadequate Supply Duct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606" y="2310517"/>
            <a:ext cx="6944794" cy="45331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2400" y="2539425"/>
            <a:ext cx="21771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Supply Duct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6697" y="5943600"/>
            <a:ext cx="2188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Return Duct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100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31072"/>
            <a:ext cx="8229600" cy="1143000"/>
          </a:xfrm>
        </p:spPr>
        <p:txBody>
          <a:bodyPr/>
          <a:lstStyle/>
          <a:p>
            <a:r>
              <a:rPr lang="en-US" dirty="0" smtClean="0"/>
              <a:t>Telltale Signs of Problem Ducts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52500" y="1247586"/>
            <a:ext cx="7239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Evidence of Supply and/or Return Duct Leakage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2419161"/>
            <a:ext cx="6057900" cy="44741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83400" y="2856543"/>
            <a:ext cx="21771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Supply Duct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06244" y="6096000"/>
            <a:ext cx="2188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Return Duct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Explosion 1 2"/>
          <p:cNvSpPr/>
          <p:nvPr/>
        </p:nvSpPr>
        <p:spPr>
          <a:xfrm>
            <a:off x="5528193" y="6067425"/>
            <a:ext cx="685800" cy="685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xplosion 1 14"/>
          <p:cNvSpPr/>
          <p:nvPr/>
        </p:nvSpPr>
        <p:spPr>
          <a:xfrm>
            <a:off x="2280843" y="2842255"/>
            <a:ext cx="685800" cy="6858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13603" y="4811113"/>
            <a:ext cx="405494" cy="1209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24793" y="4378654"/>
            <a:ext cx="1528816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Leakage</a:t>
            </a:r>
            <a:endParaRPr lang="en-US" sz="3200" dirty="0">
              <a:solidFill>
                <a:srgbClr val="0070C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2950342" y="3414226"/>
            <a:ext cx="2383658" cy="14254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752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Air Leaks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9" r="28687"/>
          <a:stretch>
            <a:fillRect/>
          </a:stretch>
        </p:blipFill>
        <p:spPr bwMode="auto">
          <a:xfrm>
            <a:off x="152400" y="1671635"/>
            <a:ext cx="3505200" cy="468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Content Placeholder 3"/>
          <p:cNvPicPr>
            <a:picLocks noGrp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71635"/>
            <a:ext cx="5105400" cy="468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3828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825970" y="2713640"/>
            <a:ext cx="3783724" cy="35472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760075" y="3708838"/>
            <a:ext cx="2849618" cy="5912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609693" y="2749111"/>
            <a:ext cx="890751" cy="479864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609693" y="3228976"/>
            <a:ext cx="890751" cy="479864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77161" y="2816151"/>
            <a:ext cx="12250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Heat to 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Building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100</a:t>
            </a:r>
          </a:p>
        </p:txBody>
      </p:sp>
      <p:cxnSp>
        <p:nvCxnSpPr>
          <p:cNvPr id="20" name="Curved Connector 19"/>
          <p:cNvCxnSpPr/>
          <p:nvPr/>
        </p:nvCxnSpPr>
        <p:spPr>
          <a:xfrm rot="5400000" flipH="1" flipV="1">
            <a:off x="2654519" y="1856390"/>
            <a:ext cx="1028700" cy="685800"/>
          </a:xfrm>
          <a:prstGeom prst="curvedConnector3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5400000" flipH="1" flipV="1">
            <a:off x="1921423" y="1856390"/>
            <a:ext cx="1028700" cy="685800"/>
          </a:xfrm>
          <a:prstGeom prst="curvedConnector3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774731" y="1412985"/>
            <a:ext cx="394139" cy="271955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3168869" y="1412985"/>
            <a:ext cx="342900" cy="271955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628356" y="1145005"/>
            <a:ext cx="12009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Furnace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Losses 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43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997169" y="2711379"/>
            <a:ext cx="1095704" cy="19997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997170" y="4324472"/>
            <a:ext cx="1592317" cy="11229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88946" y="2966886"/>
            <a:ext cx="14134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Total Fuel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Energy 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197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H="1" flipV="1">
            <a:off x="966431" y="2711379"/>
            <a:ext cx="30738" cy="1624322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/>
          <p:cNvSpPr/>
          <p:nvPr/>
        </p:nvSpPr>
        <p:spPr>
          <a:xfrm>
            <a:off x="2246586" y="4324472"/>
            <a:ext cx="685800" cy="685800"/>
          </a:xfrm>
          <a:prstGeom prst="arc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Arc 44"/>
          <p:cNvSpPr/>
          <p:nvPr/>
        </p:nvSpPr>
        <p:spPr>
          <a:xfrm rot="5400000">
            <a:off x="2246586" y="4324472"/>
            <a:ext cx="685800" cy="685800"/>
          </a:xfrm>
          <a:prstGeom prst="arc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c 49"/>
          <p:cNvSpPr/>
          <p:nvPr/>
        </p:nvSpPr>
        <p:spPr>
          <a:xfrm>
            <a:off x="2814145" y="3708839"/>
            <a:ext cx="1891862" cy="1723576"/>
          </a:xfrm>
          <a:prstGeom prst="arc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c 50"/>
          <p:cNvSpPr/>
          <p:nvPr/>
        </p:nvSpPr>
        <p:spPr>
          <a:xfrm rot="10984033">
            <a:off x="4707748" y="4220498"/>
            <a:ext cx="338957" cy="664870"/>
          </a:xfrm>
          <a:prstGeom prst="arc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3499945" y="4722656"/>
            <a:ext cx="11825" cy="462688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951979" y="4709950"/>
            <a:ext cx="26463" cy="475394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rc 57"/>
          <p:cNvSpPr/>
          <p:nvPr/>
        </p:nvSpPr>
        <p:spPr>
          <a:xfrm rot="10354469" flipV="1">
            <a:off x="1815899" y="4322536"/>
            <a:ext cx="1694681" cy="1004583"/>
          </a:xfrm>
          <a:prstGeom prst="arc">
            <a:avLst>
              <a:gd name="adj1" fmla="val 5360691"/>
              <a:gd name="adj2" fmla="val 11357638"/>
            </a:avLst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Arc 58"/>
          <p:cNvSpPr/>
          <p:nvPr/>
        </p:nvSpPr>
        <p:spPr>
          <a:xfrm rot="9986889">
            <a:off x="3951547" y="4241465"/>
            <a:ext cx="887771" cy="885142"/>
          </a:xfrm>
          <a:prstGeom prst="arc">
            <a:avLst>
              <a:gd name="adj1" fmla="val 17903394"/>
              <a:gd name="adj2" fmla="val 14157"/>
            </a:avLst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2" name="Straight Connector 61"/>
          <p:cNvCxnSpPr>
            <a:stCxn id="59" idx="0"/>
          </p:cNvCxnSpPr>
          <p:nvPr/>
        </p:nvCxnSpPr>
        <p:spPr>
          <a:xfrm>
            <a:off x="4282019" y="5112134"/>
            <a:ext cx="766908" cy="108141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51" idx="0"/>
          </p:cNvCxnSpPr>
          <p:nvPr/>
        </p:nvCxnSpPr>
        <p:spPr>
          <a:xfrm>
            <a:off x="4859440" y="4884892"/>
            <a:ext cx="175718" cy="333407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666371" y="4810399"/>
            <a:ext cx="1706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System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Interactions</a:t>
            </a: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3726614" y="5185343"/>
            <a:ext cx="243965" cy="247071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3486974" y="5166205"/>
            <a:ext cx="258947" cy="266210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010969" y="5342643"/>
            <a:ext cx="1649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Conduction</a:t>
            </a:r>
          </a:p>
        </p:txBody>
      </p:sp>
      <p:cxnSp>
        <p:nvCxnSpPr>
          <p:cNvPr id="86" name="Straight Connector 85"/>
          <p:cNvCxnSpPr/>
          <p:nvPr/>
        </p:nvCxnSpPr>
        <p:spPr>
          <a:xfrm flipH="1">
            <a:off x="2362201" y="4997433"/>
            <a:ext cx="231059" cy="223910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58" idx="0"/>
          </p:cNvCxnSpPr>
          <p:nvPr/>
        </p:nvCxnSpPr>
        <p:spPr>
          <a:xfrm flipH="1" flipV="1">
            <a:off x="2331335" y="5220275"/>
            <a:ext cx="391122" cy="103362"/>
          </a:xfrm>
          <a:prstGeom prst="line">
            <a:avLst/>
          </a:prstGeom>
          <a:ln w="571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165603" y="5010272"/>
            <a:ext cx="1216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Leakage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693278" y="381602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54</a:t>
            </a:r>
          </a:p>
        </p:txBody>
      </p:sp>
      <p:sp>
        <p:nvSpPr>
          <p:cNvPr id="4" name="Notched Right Arrow 3"/>
          <p:cNvSpPr/>
          <p:nvPr/>
        </p:nvSpPr>
        <p:spPr>
          <a:xfrm rot="18717593">
            <a:off x="2062129" y="2404945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Notched Right Arrow 36"/>
          <p:cNvSpPr/>
          <p:nvPr/>
        </p:nvSpPr>
        <p:spPr>
          <a:xfrm rot="18717593">
            <a:off x="2612221" y="1787945"/>
            <a:ext cx="718839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Notched Right Arrow 38"/>
          <p:cNvSpPr/>
          <p:nvPr/>
        </p:nvSpPr>
        <p:spPr>
          <a:xfrm>
            <a:off x="5967248" y="3082710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Notched Right Arrow 41"/>
          <p:cNvSpPr/>
          <p:nvPr/>
        </p:nvSpPr>
        <p:spPr>
          <a:xfrm>
            <a:off x="4546382" y="3079045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Notched Right Arrow 42"/>
          <p:cNvSpPr/>
          <p:nvPr/>
        </p:nvSpPr>
        <p:spPr>
          <a:xfrm>
            <a:off x="3028989" y="3111660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Notched Right Arrow 45"/>
          <p:cNvSpPr/>
          <p:nvPr/>
        </p:nvSpPr>
        <p:spPr>
          <a:xfrm rot="2861055">
            <a:off x="4021279" y="4479046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Notched Right Arrow 46"/>
          <p:cNvSpPr/>
          <p:nvPr/>
        </p:nvSpPr>
        <p:spPr>
          <a:xfrm rot="4204562">
            <a:off x="3295814" y="4395736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Notched Right Arrow 47"/>
          <p:cNvSpPr/>
          <p:nvPr/>
        </p:nvSpPr>
        <p:spPr>
          <a:xfrm rot="7401502">
            <a:off x="2652395" y="4754766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Notched Right Arrow 48"/>
          <p:cNvSpPr/>
          <p:nvPr/>
        </p:nvSpPr>
        <p:spPr>
          <a:xfrm rot="1360869">
            <a:off x="2405695" y="3668436"/>
            <a:ext cx="725214" cy="363474"/>
          </a:xfrm>
          <a:prstGeom prst="notchedRightArrow">
            <a:avLst/>
          </a:prstGeom>
          <a:solidFill>
            <a:schemeClr val="bg2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431582" y="-124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Equipment Efficiency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362201" y="2473269"/>
            <a:ext cx="4565673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100 ÷ 197 X 100 = 50.76%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382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Spaces Used As Ducts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39" y="1389416"/>
            <a:ext cx="5626820" cy="33829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9911" y="1392238"/>
            <a:ext cx="3317143" cy="44364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" t="10757" r="-2929" b="14648"/>
          <a:stretch/>
        </p:blipFill>
        <p:spPr>
          <a:xfrm>
            <a:off x="2286000" y="1224889"/>
            <a:ext cx="4267200" cy="56105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962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in New Buildings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ANSI/ACCA 5 QI-2015 HVAC Quality </a:t>
            </a:r>
            <a:r>
              <a:rPr lang="en-US" smtClean="0">
                <a:solidFill>
                  <a:srgbClr val="FFFF00"/>
                </a:solidFill>
              </a:rPr>
              <a:t>Installation Specification</a:t>
            </a:r>
            <a:endParaRPr lang="en-US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4775" t="521" r="1949" b="669"/>
          <a:stretch/>
        </p:blipFill>
        <p:spPr>
          <a:xfrm>
            <a:off x="2971800" y="2286000"/>
            <a:ext cx="3574973" cy="4495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76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explain items to include on a duct sketch.</a:t>
            </a:r>
          </a:p>
          <a:p>
            <a:pPr marL="0" indent="0">
              <a:buNone/>
            </a:pPr>
            <a:endParaRPr lang="en-US" sz="1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explain how bad ducting can influence HVAC system efficiency.</a:t>
            </a:r>
          </a:p>
          <a:p>
            <a:pPr marL="0" indent="0">
              <a:buNone/>
            </a:pPr>
            <a:endParaRPr lang="en-US" sz="1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explain why some locations are better efficiency-wise for installing duct work. </a:t>
            </a:r>
            <a:endParaRPr lang="en-US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44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/>
              <a:t>Section 1.3 Duct Basics: </a:t>
            </a:r>
            <a:r>
              <a:rPr lang="en-US" smtClean="0"/>
              <a:t>System Efficiency Losses</a:t>
            </a: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428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"/>
            <a:ext cx="8229600" cy="1143000"/>
          </a:xfrm>
        </p:spPr>
        <p:txBody>
          <a:bodyPr/>
          <a:lstStyle/>
          <a:p>
            <a:r>
              <a:rPr lang="en-US" dirty="0" smtClean="0"/>
              <a:t>Filtration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348452"/>
              </p:ext>
            </p:extLst>
          </p:nvPr>
        </p:nvGraphicFramePr>
        <p:xfrm>
          <a:off x="457200" y="152400"/>
          <a:ext cx="8215312" cy="6705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7991"/>
                <a:gridCol w="1005554"/>
                <a:gridCol w="1048274"/>
                <a:gridCol w="750879"/>
                <a:gridCol w="2425160"/>
                <a:gridCol w="1917454"/>
              </a:tblGrid>
              <a:tr h="12807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Std</a:t>
                      </a:r>
                      <a:r>
                        <a:rPr lang="en-US" sz="1600" dirty="0">
                          <a:effectLst/>
                        </a:rPr>
                        <a:t> 52.2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MERV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Average ASHRAE Dust Spot Efficiency </a:t>
                      </a:r>
                      <a:r>
                        <a:rPr lang="en-US" sz="1600" dirty="0" err="1">
                          <a:effectLst/>
                        </a:rPr>
                        <a:t>Std</a:t>
                      </a:r>
                      <a:r>
                        <a:rPr lang="en-US" sz="1600" dirty="0">
                          <a:effectLst/>
                        </a:rPr>
                        <a:t> 52.1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Average ASHRAE Arrestance Std 52.1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Particle Size Ranges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Typical Applications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Typical Filter Type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</a:tr>
              <a:tr h="1525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1-4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&lt;20%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60 to 80%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&gt; 10.0 µm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Residential / Minimum Light / Commercial Minimum / Equipment Protection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Permanent / Self Charging (passive) Washable / Metal, Foam / Synthetics Disposable Panels Fiberglass / Synthetics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</a:tr>
              <a:tr h="10360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5-8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&lt;20 to 35%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&gt;80 to 95%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3.0 - 10.0 µm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Industrial Workplaces Commercial Better / Residential/ Paint Booth / Finishing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Pleated Filters Extended Surface Filters Media Panel Filters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</a:tr>
              <a:tr h="10360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9-12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 to 75%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&gt;95 to 98%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1.0 - 3.0 µm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Superior / Residential Better / Industrial Workplaces Better / Commercial Buildings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Non-Supported / Bag Rigid Box Rigid Cell / Cartridge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</a:tr>
              <a:tr h="10360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13-16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80 to 95% +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&gt;98 to 99%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0.30 - 1.0 µm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Smoke Removal General Surgery Hospitals &amp; Health Care Superior / Commercial Buildings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Rigid Cell / Cartridge Rigid Box Non-Supported / Bag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</a:tr>
              <a:tr h="7913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17-20</a:t>
                      </a:r>
                      <a:r>
                        <a:rPr lang="en-US" sz="1600" baseline="300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99.97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r>
                        <a:rPr lang="en-US" sz="1600">
                          <a:effectLst/>
                        </a:rPr>
                        <a:t/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99.99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r>
                        <a:rPr lang="en-US" sz="1600">
                          <a:effectLst/>
                        </a:rPr>
                        <a:t/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99.999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≤ 0.30 µm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Clean Rooms High Risk Surgery Hazardous Materials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HEPA ULPA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7148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1288831" y="2996679"/>
            <a:ext cx="5805652" cy="2175641"/>
          </a:xfrm>
          <a:prstGeom prst="cube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Curved Left Arrow 4"/>
          <p:cNvSpPr/>
          <p:nvPr/>
        </p:nvSpPr>
        <p:spPr>
          <a:xfrm rot="5400000">
            <a:off x="776274" y="4945136"/>
            <a:ext cx="879282" cy="133365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 rot="13616343">
            <a:off x="1496080" y="2189957"/>
            <a:ext cx="845587" cy="133365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7" name="Curved Left Arrow 6"/>
          <p:cNvSpPr/>
          <p:nvPr/>
        </p:nvSpPr>
        <p:spPr>
          <a:xfrm rot="13616343">
            <a:off x="5805899" y="1960845"/>
            <a:ext cx="616346" cy="155936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 rot="16948889" flipH="1">
            <a:off x="6083621" y="4301229"/>
            <a:ext cx="910256" cy="198207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3387" y="6093025"/>
            <a:ext cx="8408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Heat </a:t>
            </a:r>
            <a:r>
              <a:rPr lang="en-US" sz="3200" dirty="0" smtClean="0"/>
              <a:t>Leaving </a:t>
            </a:r>
            <a:r>
              <a:rPr lang="en-US" sz="3200" dirty="0"/>
              <a:t>Duct Surface During Heating Season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31072"/>
            <a:ext cx="8229600" cy="1143000"/>
          </a:xfrm>
        </p:spPr>
        <p:txBody>
          <a:bodyPr/>
          <a:lstStyle/>
          <a:p>
            <a:r>
              <a:rPr lang="en-US" dirty="0" smtClean="0"/>
              <a:t>Telltale Signs of Problem Ducts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4400" y="1576885"/>
            <a:ext cx="8577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Uninsulated Ducts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829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1288831" y="2996679"/>
            <a:ext cx="5805652" cy="2175641"/>
          </a:xfrm>
          <a:prstGeom prst="cube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Curved Left Arrow 4"/>
          <p:cNvSpPr/>
          <p:nvPr/>
        </p:nvSpPr>
        <p:spPr>
          <a:xfrm rot="9325111">
            <a:off x="1526376" y="4614246"/>
            <a:ext cx="879282" cy="133365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 rot="17203102">
            <a:off x="1496080" y="2189957"/>
            <a:ext cx="845587" cy="133365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7" name="Curved Left Arrow 6"/>
          <p:cNvSpPr/>
          <p:nvPr/>
        </p:nvSpPr>
        <p:spPr>
          <a:xfrm rot="18348805">
            <a:off x="5418596" y="1920700"/>
            <a:ext cx="616346" cy="155936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 rot="12111038" flipH="1">
            <a:off x="4928837" y="4305147"/>
            <a:ext cx="910256" cy="198207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3387" y="6093025"/>
            <a:ext cx="8503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Heat </a:t>
            </a:r>
            <a:r>
              <a:rPr lang="en-US" sz="3200" dirty="0" smtClean="0"/>
              <a:t>Entering </a:t>
            </a:r>
            <a:r>
              <a:rPr lang="en-US" sz="3200" dirty="0"/>
              <a:t>Duct Surface During </a:t>
            </a:r>
            <a:r>
              <a:rPr lang="en-US" sz="3200" dirty="0" smtClean="0"/>
              <a:t>Cooling </a:t>
            </a:r>
            <a:r>
              <a:rPr lang="en-US" sz="3200" dirty="0"/>
              <a:t>Season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31072"/>
            <a:ext cx="8229600" cy="1143000"/>
          </a:xfrm>
        </p:spPr>
        <p:txBody>
          <a:bodyPr/>
          <a:lstStyle/>
          <a:p>
            <a:r>
              <a:rPr lang="en-US" dirty="0" smtClean="0"/>
              <a:t>Telltale Signs of Problem Ducts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4400" y="1576885"/>
            <a:ext cx="8577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Uninsulated Ducts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734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Return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38" b="-285"/>
          <a:stretch>
            <a:fillRect/>
          </a:stretch>
        </p:blipFill>
        <p:spPr bwMode="auto">
          <a:xfrm>
            <a:off x="5660665" y="1908958"/>
            <a:ext cx="3341879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3" t="1425" r="12340"/>
          <a:stretch>
            <a:fillRect/>
          </a:stretch>
        </p:blipFill>
        <p:spPr bwMode="auto">
          <a:xfrm>
            <a:off x="152400" y="1908958"/>
            <a:ext cx="5508266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6291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228600" y="2996678"/>
            <a:ext cx="3131426" cy="2175641"/>
          </a:xfrm>
          <a:prstGeom prst="cube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31072"/>
            <a:ext cx="8229600" cy="1143000"/>
          </a:xfrm>
        </p:spPr>
        <p:txBody>
          <a:bodyPr/>
          <a:lstStyle/>
          <a:p>
            <a:r>
              <a:rPr lang="en-US" dirty="0" smtClean="0"/>
              <a:t>Telltale Signs of Problem Ducts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4400" y="1576885"/>
            <a:ext cx="8577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Disconnected, Torn, or Damaged Ducts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2" name="Cube 11"/>
          <p:cNvSpPr/>
          <p:nvPr/>
        </p:nvSpPr>
        <p:spPr>
          <a:xfrm>
            <a:off x="3107404" y="2996678"/>
            <a:ext cx="5805652" cy="2175641"/>
          </a:xfrm>
          <a:prstGeom prst="cube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Explosion 1 1"/>
          <p:cNvSpPr/>
          <p:nvPr/>
        </p:nvSpPr>
        <p:spPr>
          <a:xfrm>
            <a:off x="6705600" y="3689192"/>
            <a:ext cx="1371600" cy="95900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85750" y="3112435"/>
            <a:ext cx="2500313" cy="1302403"/>
          </a:xfrm>
          <a:custGeom>
            <a:avLst/>
            <a:gdLst>
              <a:gd name="connsiteX0" fmla="*/ 0 w 2500313"/>
              <a:gd name="connsiteY0" fmla="*/ 459440 h 1302403"/>
              <a:gd name="connsiteX1" fmla="*/ 14288 w 2500313"/>
              <a:gd name="connsiteY1" fmla="*/ 530878 h 1302403"/>
              <a:gd name="connsiteX2" fmla="*/ 85725 w 2500313"/>
              <a:gd name="connsiteY2" fmla="*/ 602315 h 1302403"/>
              <a:gd name="connsiteX3" fmla="*/ 171450 w 2500313"/>
              <a:gd name="connsiteY3" fmla="*/ 630890 h 1302403"/>
              <a:gd name="connsiteX4" fmla="*/ 214313 w 2500313"/>
              <a:gd name="connsiteY4" fmla="*/ 645178 h 1302403"/>
              <a:gd name="connsiteX5" fmla="*/ 242888 w 2500313"/>
              <a:gd name="connsiteY5" fmla="*/ 688040 h 1302403"/>
              <a:gd name="connsiteX6" fmla="*/ 285750 w 2500313"/>
              <a:gd name="connsiteY6" fmla="*/ 702328 h 1302403"/>
              <a:gd name="connsiteX7" fmla="*/ 371475 w 2500313"/>
              <a:gd name="connsiteY7" fmla="*/ 759478 h 1302403"/>
              <a:gd name="connsiteX8" fmla="*/ 457200 w 2500313"/>
              <a:gd name="connsiteY8" fmla="*/ 830915 h 1302403"/>
              <a:gd name="connsiteX9" fmla="*/ 500063 w 2500313"/>
              <a:gd name="connsiteY9" fmla="*/ 859490 h 1302403"/>
              <a:gd name="connsiteX10" fmla="*/ 557213 w 2500313"/>
              <a:gd name="connsiteY10" fmla="*/ 902353 h 1302403"/>
              <a:gd name="connsiteX11" fmla="*/ 614363 w 2500313"/>
              <a:gd name="connsiteY11" fmla="*/ 930928 h 1302403"/>
              <a:gd name="connsiteX12" fmla="*/ 657225 w 2500313"/>
              <a:gd name="connsiteY12" fmla="*/ 973790 h 1302403"/>
              <a:gd name="connsiteX13" fmla="*/ 714375 w 2500313"/>
              <a:gd name="connsiteY13" fmla="*/ 1002365 h 1302403"/>
              <a:gd name="connsiteX14" fmla="*/ 800100 w 2500313"/>
              <a:gd name="connsiteY14" fmla="*/ 1030940 h 1302403"/>
              <a:gd name="connsiteX15" fmla="*/ 842963 w 2500313"/>
              <a:gd name="connsiteY15" fmla="*/ 1059515 h 1302403"/>
              <a:gd name="connsiteX16" fmla="*/ 985838 w 2500313"/>
              <a:gd name="connsiteY16" fmla="*/ 1102378 h 1302403"/>
              <a:gd name="connsiteX17" fmla="*/ 1028700 w 2500313"/>
              <a:gd name="connsiteY17" fmla="*/ 1130953 h 1302403"/>
              <a:gd name="connsiteX18" fmla="*/ 1071563 w 2500313"/>
              <a:gd name="connsiteY18" fmla="*/ 1145240 h 1302403"/>
              <a:gd name="connsiteX19" fmla="*/ 1214438 w 2500313"/>
              <a:gd name="connsiteY19" fmla="*/ 1173815 h 1302403"/>
              <a:gd name="connsiteX20" fmla="*/ 1271588 w 2500313"/>
              <a:gd name="connsiteY20" fmla="*/ 1188103 h 1302403"/>
              <a:gd name="connsiteX21" fmla="*/ 1371600 w 2500313"/>
              <a:gd name="connsiteY21" fmla="*/ 1202390 h 1302403"/>
              <a:gd name="connsiteX22" fmla="*/ 1428750 w 2500313"/>
              <a:gd name="connsiteY22" fmla="*/ 1216678 h 1302403"/>
              <a:gd name="connsiteX23" fmla="*/ 1543050 w 2500313"/>
              <a:gd name="connsiteY23" fmla="*/ 1230965 h 1302403"/>
              <a:gd name="connsiteX24" fmla="*/ 1643063 w 2500313"/>
              <a:gd name="connsiteY24" fmla="*/ 1245253 h 1302403"/>
              <a:gd name="connsiteX25" fmla="*/ 1714500 w 2500313"/>
              <a:gd name="connsiteY25" fmla="*/ 1259540 h 1302403"/>
              <a:gd name="connsiteX26" fmla="*/ 1871663 w 2500313"/>
              <a:gd name="connsiteY26" fmla="*/ 1273828 h 1302403"/>
              <a:gd name="connsiteX27" fmla="*/ 2014538 w 2500313"/>
              <a:gd name="connsiteY27" fmla="*/ 1302403 h 1302403"/>
              <a:gd name="connsiteX28" fmla="*/ 2200275 w 2500313"/>
              <a:gd name="connsiteY28" fmla="*/ 1288115 h 1302403"/>
              <a:gd name="connsiteX29" fmla="*/ 2271713 w 2500313"/>
              <a:gd name="connsiteY29" fmla="*/ 1159528 h 1302403"/>
              <a:gd name="connsiteX30" fmla="*/ 2286000 w 2500313"/>
              <a:gd name="connsiteY30" fmla="*/ 1116665 h 1302403"/>
              <a:gd name="connsiteX31" fmla="*/ 2314575 w 2500313"/>
              <a:gd name="connsiteY31" fmla="*/ 1016653 h 1302403"/>
              <a:gd name="connsiteX32" fmla="*/ 2371725 w 2500313"/>
              <a:gd name="connsiteY32" fmla="*/ 888065 h 1302403"/>
              <a:gd name="connsiteX33" fmla="*/ 2386013 w 2500313"/>
              <a:gd name="connsiteY33" fmla="*/ 830915 h 1302403"/>
              <a:gd name="connsiteX34" fmla="*/ 2400300 w 2500313"/>
              <a:gd name="connsiteY34" fmla="*/ 730903 h 1302403"/>
              <a:gd name="connsiteX35" fmla="*/ 2428875 w 2500313"/>
              <a:gd name="connsiteY35" fmla="*/ 673753 h 1302403"/>
              <a:gd name="connsiteX36" fmla="*/ 2443163 w 2500313"/>
              <a:gd name="connsiteY36" fmla="*/ 630890 h 1302403"/>
              <a:gd name="connsiteX37" fmla="*/ 2500313 w 2500313"/>
              <a:gd name="connsiteY37" fmla="*/ 545165 h 1302403"/>
              <a:gd name="connsiteX38" fmla="*/ 2486025 w 2500313"/>
              <a:gd name="connsiteY38" fmla="*/ 388003 h 1302403"/>
              <a:gd name="connsiteX39" fmla="*/ 2428875 w 2500313"/>
              <a:gd name="connsiteY39" fmla="*/ 302278 h 1302403"/>
              <a:gd name="connsiteX40" fmla="*/ 2400300 w 2500313"/>
              <a:gd name="connsiteY40" fmla="*/ 216553 h 1302403"/>
              <a:gd name="connsiteX41" fmla="*/ 2386013 w 2500313"/>
              <a:gd name="connsiteY41" fmla="*/ 173690 h 1302403"/>
              <a:gd name="connsiteX42" fmla="*/ 2371725 w 2500313"/>
              <a:gd name="connsiteY42" fmla="*/ 130828 h 1302403"/>
              <a:gd name="connsiteX43" fmla="*/ 2300288 w 2500313"/>
              <a:gd name="connsiteY43" fmla="*/ 59390 h 1302403"/>
              <a:gd name="connsiteX44" fmla="*/ 2214563 w 2500313"/>
              <a:gd name="connsiteY44" fmla="*/ 45103 h 1302403"/>
              <a:gd name="connsiteX45" fmla="*/ 1471613 w 2500313"/>
              <a:gd name="connsiteY45" fmla="*/ 45103 h 1302403"/>
              <a:gd name="connsiteX46" fmla="*/ 1314450 w 2500313"/>
              <a:gd name="connsiteY46" fmla="*/ 87965 h 1302403"/>
              <a:gd name="connsiteX47" fmla="*/ 1271588 w 2500313"/>
              <a:gd name="connsiteY47" fmla="*/ 102253 h 1302403"/>
              <a:gd name="connsiteX48" fmla="*/ 1228725 w 2500313"/>
              <a:gd name="connsiteY48" fmla="*/ 130828 h 1302403"/>
              <a:gd name="connsiteX49" fmla="*/ 1143000 w 2500313"/>
              <a:gd name="connsiteY49" fmla="*/ 145115 h 1302403"/>
              <a:gd name="connsiteX50" fmla="*/ 828675 w 2500313"/>
              <a:gd name="connsiteY50" fmla="*/ 173690 h 1302403"/>
              <a:gd name="connsiteX51" fmla="*/ 728663 w 2500313"/>
              <a:gd name="connsiteY51" fmla="*/ 187978 h 1302403"/>
              <a:gd name="connsiteX52" fmla="*/ 685800 w 2500313"/>
              <a:gd name="connsiteY52" fmla="*/ 202265 h 1302403"/>
              <a:gd name="connsiteX53" fmla="*/ 600075 w 2500313"/>
              <a:gd name="connsiteY53" fmla="*/ 216553 h 1302403"/>
              <a:gd name="connsiteX54" fmla="*/ 514350 w 2500313"/>
              <a:gd name="connsiteY54" fmla="*/ 245128 h 1302403"/>
              <a:gd name="connsiteX55" fmla="*/ 485775 w 2500313"/>
              <a:gd name="connsiteY55" fmla="*/ 287990 h 1302403"/>
              <a:gd name="connsiteX56" fmla="*/ 400050 w 2500313"/>
              <a:gd name="connsiteY56" fmla="*/ 316565 h 1302403"/>
              <a:gd name="connsiteX57" fmla="*/ 371475 w 2500313"/>
              <a:gd name="connsiteY57" fmla="*/ 359428 h 1302403"/>
              <a:gd name="connsiteX58" fmla="*/ 285750 w 2500313"/>
              <a:gd name="connsiteY58" fmla="*/ 373715 h 1302403"/>
              <a:gd name="connsiteX59" fmla="*/ 100013 w 2500313"/>
              <a:gd name="connsiteY59" fmla="*/ 388003 h 1302403"/>
              <a:gd name="connsiteX60" fmla="*/ 14288 w 2500313"/>
              <a:gd name="connsiteY60" fmla="*/ 430865 h 1302403"/>
              <a:gd name="connsiteX61" fmla="*/ 0 w 2500313"/>
              <a:gd name="connsiteY61" fmla="*/ 459440 h 1302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500313" h="1302403">
                <a:moveTo>
                  <a:pt x="0" y="459440"/>
                </a:moveTo>
                <a:cubicBezTo>
                  <a:pt x="0" y="476109"/>
                  <a:pt x="5761" y="508140"/>
                  <a:pt x="14288" y="530878"/>
                </a:cubicBezTo>
                <a:cubicBezTo>
                  <a:pt x="26670" y="563897"/>
                  <a:pt x="54293" y="588345"/>
                  <a:pt x="85725" y="602315"/>
                </a:cubicBezTo>
                <a:cubicBezTo>
                  <a:pt x="113250" y="614548"/>
                  <a:pt x="142875" y="621365"/>
                  <a:pt x="171450" y="630890"/>
                </a:cubicBezTo>
                <a:lnTo>
                  <a:pt x="214313" y="645178"/>
                </a:lnTo>
                <a:cubicBezTo>
                  <a:pt x="223838" y="659465"/>
                  <a:pt x="229480" y="677313"/>
                  <a:pt x="242888" y="688040"/>
                </a:cubicBezTo>
                <a:cubicBezTo>
                  <a:pt x="254648" y="697448"/>
                  <a:pt x="272585" y="695014"/>
                  <a:pt x="285750" y="702328"/>
                </a:cubicBezTo>
                <a:cubicBezTo>
                  <a:pt x="315771" y="719007"/>
                  <a:pt x="350869" y="732004"/>
                  <a:pt x="371475" y="759478"/>
                </a:cubicBezTo>
                <a:cubicBezTo>
                  <a:pt x="423374" y="828676"/>
                  <a:pt x="391747" y="809098"/>
                  <a:pt x="457200" y="830915"/>
                </a:cubicBezTo>
                <a:cubicBezTo>
                  <a:pt x="471488" y="840440"/>
                  <a:pt x="486090" y="849509"/>
                  <a:pt x="500063" y="859490"/>
                </a:cubicBezTo>
                <a:cubicBezTo>
                  <a:pt x="519440" y="873331"/>
                  <a:pt x="537020" y="889732"/>
                  <a:pt x="557213" y="902353"/>
                </a:cubicBezTo>
                <a:cubicBezTo>
                  <a:pt x="575274" y="913641"/>
                  <a:pt x="597032" y="918548"/>
                  <a:pt x="614363" y="930928"/>
                </a:cubicBezTo>
                <a:cubicBezTo>
                  <a:pt x="630805" y="942672"/>
                  <a:pt x="640783" y="962046"/>
                  <a:pt x="657225" y="973790"/>
                </a:cubicBezTo>
                <a:cubicBezTo>
                  <a:pt x="674556" y="986170"/>
                  <a:pt x="694600" y="994455"/>
                  <a:pt x="714375" y="1002365"/>
                </a:cubicBezTo>
                <a:cubicBezTo>
                  <a:pt x="742341" y="1013552"/>
                  <a:pt x="800100" y="1030940"/>
                  <a:pt x="800100" y="1030940"/>
                </a:cubicBezTo>
                <a:cubicBezTo>
                  <a:pt x="814388" y="1040465"/>
                  <a:pt x="827271" y="1052541"/>
                  <a:pt x="842963" y="1059515"/>
                </a:cubicBezTo>
                <a:cubicBezTo>
                  <a:pt x="887684" y="1079391"/>
                  <a:pt x="938343" y="1090504"/>
                  <a:pt x="985838" y="1102378"/>
                </a:cubicBezTo>
                <a:cubicBezTo>
                  <a:pt x="1000125" y="1111903"/>
                  <a:pt x="1013341" y="1123274"/>
                  <a:pt x="1028700" y="1130953"/>
                </a:cubicBezTo>
                <a:cubicBezTo>
                  <a:pt x="1042171" y="1137688"/>
                  <a:pt x="1057082" y="1141103"/>
                  <a:pt x="1071563" y="1145240"/>
                </a:cubicBezTo>
                <a:cubicBezTo>
                  <a:pt x="1149013" y="1167368"/>
                  <a:pt x="1120858" y="1155099"/>
                  <a:pt x="1214438" y="1173815"/>
                </a:cubicBezTo>
                <a:cubicBezTo>
                  <a:pt x="1233693" y="1177666"/>
                  <a:pt x="1252268" y="1184590"/>
                  <a:pt x="1271588" y="1188103"/>
                </a:cubicBezTo>
                <a:cubicBezTo>
                  <a:pt x="1304721" y="1194127"/>
                  <a:pt x="1338467" y="1196366"/>
                  <a:pt x="1371600" y="1202390"/>
                </a:cubicBezTo>
                <a:cubicBezTo>
                  <a:pt x="1390920" y="1205903"/>
                  <a:pt x="1409381" y="1213450"/>
                  <a:pt x="1428750" y="1216678"/>
                </a:cubicBezTo>
                <a:cubicBezTo>
                  <a:pt x="1466624" y="1222990"/>
                  <a:pt x="1504990" y="1225890"/>
                  <a:pt x="1543050" y="1230965"/>
                </a:cubicBezTo>
                <a:cubicBezTo>
                  <a:pt x="1576431" y="1235416"/>
                  <a:pt x="1609845" y="1239717"/>
                  <a:pt x="1643063" y="1245253"/>
                </a:cubicBezTo>
                <a:cubicBezTo>
                  <a:pt x="1667016" y="1249245"/>
                  <a:pt x="1690404" y="1256528"/>
                  <a:pt x="1714500" y="1259540"/>
                </a:cubicBezTo>
                <a:cubicBezTo>
                  <a:pt x="1766698" y="1266065"/>
                  <a:pt x="1819275" y="1269065"/>
                  <a:pt x="1871663" y="1273828"/>
                </a:cubicBezTo>
                <a:cubicBezTo>
                  <a:pt x="1924446" y="1291422"/>
                  <a:pt x="1948871" y="1302403"/>
                  <a:pt x="2014538" y="1302403"/>
                </a:cubicBezTo>
                <a:cubicBezTo>
                  <a:pt x="2076633" y="1302403"/>
                  <a:pt x="2138363" y="1292878"/>
                  <a:pt x="2200275" y="1288115"/>
                </a:cubicBezTo>
                <a:cubicBezTo>
                  <a:pt x="2285029" y="1259865"/>
                  <a:pt x="2227402" y="1292466"/>
                  <a:pt x="2271713" y="1159528"/>
                </a:cubicBezTo>
                <a:cubicBezTo>
                  <a:pt x="2276475" y="1145240"/>
                  <a:pt x="2281863" y="1131146"/>
                  <a:pt x="2286000" y="1116665"/>
                </a:cubicBezTo>
                <a:cubicBezTo>
                  <a:pt x="2292102" y="1095308"/>
                  <a:pt x="2303158" y="1039486"/>
                  <a:pt x="2314575" y="1016653"/>
                </a:cubicBezTo>
                <a:cubicBezTo>
                  <a:pt x="2361487" y="922828"/>
                  <a:pt x="2334862" y="1035512"/>
                  <a:pt x="2371725" y="888065"/>
                </a:cubicBezTo>
                <a:cubicBezTo>
                  <a:pt x="2376488" y="869015"/>
                  <a:pt x="2382500" y="850235"/>
                  <a:pt x="2386013" y="830915"/>
                </a:cubicBezTo>
                <a:cubicBezTo>
                  <a:pt x="2392037" y="797782"/>
                  <a:pt x="2391439" y="763392"/>
                  <a:pt x="2400300" y="730903"/>
                </a:cubicBezTo>
                <a:cubicBezTo>
                  <a:pt x="2405904" y="710355"/>
                  <a:pt x="2420485" y="693329"/>
                  <a:pt x="2428875" y="673753"/>
                </a:cubicBezTo>
                <a:cubicBezTo>
                  <a:pt x="2434808" y="659910"/>
                  <a:pt x="2435849" y="644055"/>
                  <a:pt x="2443163" y="630890"/>
                </a:cubicBezTo>
                <a:cubicBezTo>
                  <a:pt x="2459841" y="600869"/>
                  <a:pt x="2500313" y="545165"/>
                  <a:pt x="2500313" y="545165"/>
                </a:cubicBezTo>
                <a:cubicBezTo>
                  <a:pt x="2495550" y="492778"/>
                  <a:pt x="2500868" y="438469"/>
                  <a:pt x="2486025" y="388003"/>
                </a:cubicBezTo>
                <a:cubicBezTo>
                  <a:pt x="2476335" y="355056"/>
                  <a:pt x="2428875" y="302278"/>
                  <a:pt x="2428875" y="302278"/>
                </a:cubicBezTo>
                <a:lnTo>
                  <a:pt x="2400300" y="216553"/>
                </a:lnTo>
                <a:lnTo>
                  <a:pt x="2386013" y="173690"/>
                </a:lnTo>
                <a:cubicBezTo>
                  <a:pt x="2381251" y="159403"/>
                  <a:pt x="2380079" y="143359"/>
                  <a:pt x="2371725" y="130828"/>
                </a:cubicBezTo>
                <a:cubicBezTo>
                  <a:pt x="2349954" y="98171"/>
                  <a:pt x="2341109" y="72997"/>
                  <a:pt x="2300288" y="59390"/>
                </a:cubicBezTo>
                <a:cubicBezTo>
                  <a:pt x="2272805" y="50229"/>
                  <a:pt x="2243138" y="49865"/>
                  <a:pt x="2214563" y="45103"/>
                </a:cubicBezTo>
                <a:cubicBezTo>
                  <a:pt x="1952339" y="-42307"/>
                  <a:pt x="2154651" y="19805"/>
                  <a:pt x="1471613" y="45103"/>
                </a:cubicBezTo>
                <a:cubicBezTo>
                  <a:pt x="1426172" y="46786"/>
                  <a:pt x="1354333" y="74671"/>
                  <a:pt x="1314450" y="87965"/>
                </a:cubicBezTo>
                <a:cubicBezTo>
                  <a:pt x="1300163" y="92728"/>
                  <a:pt x="1284119" y="93899"/>
                  <a:pt x="1271588" y="102253"/>
                </a:cubicBezTo>
                <a:cubicBezTo>
                  <a:pt x="1257300" y="111778"/>
                  <a:pt x="1245015" y="125398"/>
                  <a:pt x="1228725" y="130828"/>
                </a:cubicBezTo>
                <a:cubicBezTo>
                  <a:pt x="1201242" y="139989"/>
                  <a:pt x="1171502" y="139933"/>
                  <a:pt x="1143000" y="145115"/>
                </a:cubicBezTo>
                <a:cubicBezTo>
                  <a:pt x="969710" y="176622"/>
                  <a:pt x="1170367" y="153591"/>
                  <a:pt x="828675" y="173690"/>
                </a:cubicBezTo>
                <a:cubicBezTo>
                  <a:pt x="795338" y="178453"/>
                  <a:pt x="761685" y="181374"/>
                  <a:pt x="728663" y="187978"/>
                </a:cubicBezTo>
                <a:cubicBezTo>
                  <a:pt x="713895" y="190932"/>
                  <a:pt x="700502" y="198998"/>
                  <a:pt x="685800" y="202265"/>
                </a:cubicBezTo>
                <a:cubicBezTo>
                  <a:pt x="657521" y="208549"/>
                  <a:pt x="628179" y="209527"/>
                  <a:pt x="600075" y="216553"/>
                </a:cubicBezTo>
                <a:cubicBezTo>
                  <a:pt x="570854" y="223858"/>
                  <a:pt x="514350" y="245128"/>
                  <a:pt x="514350" y="245128"/>
                </a:cubicBezTo>
                <a:cubicBezTo>
                  <a:pt x="504825" y="259415"/>
                  <a:pt x="500336" y="278889"/>
                  <a:pt x="485775" y="287990"/>
                </a:cubicBezTo>
                <a:cubicBezTo>
                  <a:pt x="460233" y="303954"/>
                  <a:pt x="400050" y="316565"/>
                  <a:pt x="400050" y="316565"/>
                </a:cubicBezTo>
                <a:cubicBezTo>
                  <a:pt x="390525" y="330853"/>
                  <a:pt x="386834" y="351749"/>
                  <a:pt x="371475" y="359428"/>
                </a:cubicBezTo>
                <a:cubicBezTo>
                  <a:pt x="345564" y="372383"/>
                  <a:pt x="314560" y="370682"/>
                  <a:pt x="285750" y="373715"/>
                </a:cubicBezTo>
                <a:cubicBezTo>
                  <a:pt x="223996" y="380215"/>
                  <a:pt x="161925" y="383240"/>
                  <a:pt x="100013" y="388003"/>
                </a:cubicBezTo>
                <a:cubicBezTo>
                  <a:pt x="73248" y="396924"/>
                  <a:pt x="32753" y="406245"/>
                  <a:pt x="14288" y="430865"/>
                </a:cubicBezTo>
                <a:cubicBezTo>
                  <a:pt x="8573" y="438485"/>
                  <a:pt x="0" y="442771"/>
                  <a:pt x="0" y="459440"/>
                </a:cubicBezTo>
                <a:close/>
              </a:path>
            </a:pathLst>
          </a:custGeom>
          <a:solidFill>
            <a:schemeClr val="tx1">
              <a:lumMod val="85000"/>
            </a:schemeClr>
          </a:solidFill>
          <a:ln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659" y="5714949"/>
            <a:ext cx="1800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Squashed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3736" y="5572445"/>
            <a:ext cx="2135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Holes/Tears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60026" y="5415230"/>
            <a:ext cx="2441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Disconnected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458452" y="4084498"/>
            <a:ext cx="104775" cy="1793489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957975" y="4981242"/>
            <a:ext cx="354426" cy="73370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040976" y="4267200"/>
            <a:ext cx="350424" cy="142898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/>
          <p:cNvSpPr/>
          <p:nvPr/>
        </p:nvSpPr>
        <p:spPr>
          <a:xfrm>
            <a:off x="405353" y="3495905"/>
            <a:ext cx="942680" cy="359658"/>
          </a:xfrm>
          <a:custGeom>
            <a:avLst/>
            <a:gdLst>
              <a:gd name="connsiteX0" fmla="*/ 0 w 942680"/>
              <a:gd name="connsiteY0" fmla="*/ 67427 h 359658"/>
              <a:gd name="connsiteX1" fmla="*/ 150828 w 942680"/>
              <a:gd name="connsiteY1" fmla="*/ 58000 h 359658"/>
              <a:gd name="connsiteX2" fmla="*/ 188536 w 942680"/>
              <a:gd name="connsiteY2" fmla="*/ 48573 h 359658"/>
              <a:gd name="connsiteX3" fmla="*/ 273377 w 942680"/>
              <a:gd name="connsiteY3" fmla="*/ 29720 h 359658"/>
              <a:gd name="connsiteX4" fmla="*/ 301657 w 942680"/>
              <a:gd name="connsiteY4" fmla="*/ 10866 h 359658"/>
              <a:gd name="connsiteX5" fmla="*/ 480767 w 942680"/>
              <a:gd name="connsiteY5" fmla="*/ 10866 h 359658"/>
              <a:gd name="connsiteX6" fmla="*/ 509047 w 942680"/>
              <a:gd name="connsiteY6" fmla="*/ 20293 h 359658"/>
              <a:gd name="connsiteX7" fmla="*/ 584461 w 942680"/>
              <a:gd name="connsiteY7" fmla="*/ 114561 h 359658"/>
              <a:gd name="connsiteX8" fmla="*/ 603315 w 942680"/>
              <a:gd name="connsiteY8" fmla="*/ 142841 h 359658"/>
              <a:gd name="connsiteX9" fmla="*/ 641022 w 942680"/>
              <a:gd name="connsiteY9" fmla="*/ 227683 h 359658"/>
              <a:gd name="connsiteX10" fmla="*/ 678729 w 942680"/>
              <a:gd name="connsiteY10" fmla="*/ 237109 h 359658"/>
              <a:gd name="connsiteX11" fmla="*/ 735290 w 942680"/>
              <a:gd name="connsiteY11" fmla="*/ 255963 h 359658"/>
              <a:gd name="connsiteX12" fmla="*/ 782424 w 942680"/>
              <a:gd name="connsiteY12" fmla="*/ 284243 h 359658"/>
              <a:gd name="connsiteX13" fmla="*/ 820132 w 942680"/>
              <a:gd name="connsiteY13" fmla="*/ 293670 h 359658"/>
              <a:gd name="connsiteX14" fmla="*/ 848412 w 942680"/>
              <a:gd name="connsiteY14" fmla="*/ 303097 h 359658"/>
              <a:gd name="connsiteX15" fmla="*/ 914400 w 942680"/>
              <a:gd name="connsiteY15" fmla="*/ 350231 h 359658"/>
              <a:gd name="connsiteX16" fmla="*/ 942680 w 942680"/>
              <a:gd name="connsiteY16" fmla="*/ 359658 h 35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42680" h="359658">
                <a:moveTo>
                  <a:pt x="0" y="67427"/>
                </a:moveTo>
                <a:cubicBezTo>
                  <a:pt x="50276" y="64285"/>
                  <a:pt x="100704" y="63013"/>
                  <a:pt x="150828" y="58000"/>
                </a:cubicBezTo>
                <a:cubicBezTo>
                  <a:pt x="163720" y="56711"/>
                  <a:pt x="175888" y="51383"/>
                  <a:pt x="188536" y="48573"/>
                </a:cubicBezTo>
                <a:cubicBezTo>
                  <a:pt x="296235" y="24641"/>
                  <a:pt x="181426" y="52708"/>
                  <a:pt x="273377" y="29720"/>
                </a:cubicBezTo>
                <a:cubicBezTo>
                  <a:pt x="282804" y="23435"/>
                  <a:pt x="291244" y="15329"/>
                  <a:pt x="301657" y="10866"/>
                </a:cubicBezTo>
                <a:cubicBezTo>
                  <a:pt x="355071" y="-12026"/>
                  <a:pt x="436263" y="7899"/>
                  <a:pt x="480767" y="10866"/>
                </a:cubicBezTo>
                <a:cubicBezTo>
                  <a:pt x="490194" y="14008"/>
                  <a:pt x="500961" y="14517"/>
                  <a:pt x="509047" y="20293"/>
                </a:cubicBezTo>
                <a:cubicBezTo>
                  <a:pt x="543240" y="44717"/>
                  <a:pt x="561799" y="80568"/>
                  <a:pt x="584461" y="114561"/>
                </a:cubicBezTo>
                <a:lnTo>
                  <a:pt x="603315" y="142841"/>
                </a:lnTo>
                <a:cubicBezTo>
                  <a:pt x="610241" y="177470"/>
                  <a:pt x="608603" y="204526"/>
                  <a:pt x="641022" y="227683"/>
                </a:cubicBezTo>
                <a:cubicBezTo>
                  <a:pt x="651565" y="235213"/>
                  <a:pt x="666320" y="233386"/>
                  <a:pt x="678729" y="237109"/>
                </a:cubicBezTo>
                <a:cubicBezTo>
                  <a:pt x="697764" y="242820"/>
                  <a:pt x="718249" y="245738"/>
                  <a:pt x="735290" y="255963"/>
                </a:cubicBezTo>
                <a:cubicBezTo>
                  <a:pt x="751001" y="265390"/>
                  <a:pt x="765681" y="276802"/>
                  <a:pt x="782424" y="284243"/>
                </a:cubicBezTo>
                <a:cubicBezTo>
                  <a:pt x="794264" y="289505"/>
                  <a:pt x="807674" y="290111"/>
                  <a:pt x="820132" y="293670"/>
                </a:cubicBezTo>
                <a:cubicBezTo>
                  <a:pt x="829686" y="296400"/>
                  <a:pt x="838985" y="299955"/>
                  <a:pt x="848412" y="303097"/>
                </a:cubicBezTo>
                <a:cubicBezTo>
                  <a:pt x="875795" y="344170"/>
                  <a:pt x="858028" y="329091"/>
                  <a:pt x="914400" y="350231"/>
                </a:cubicBezTo>
                <a:cubicBezTo>
                  <a:pt x="923704" y="353720"/>
                  <a:pt x="942680" y="359658"/>
                  <a:pt x="942680" y="359658"/>
                </a:cubicBezTo>
              </a:path>
            </a:pathLst>
          </a:custGeom>
          <a:noFill/>
          <a:ln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338606" y="3233394"/>
            <a:ext cx="989815" cy="631596"/>
          </a:xfrm>
          <a:custGeom>
            <a:avLst/>
            <a:gdLst>
              <a:gd name="connsiteX0" fmla="*/ 970961 w 989815"/>
              <a:gd name="connsiteY0" fmla="*/ 0 h 631596"/>
              <a:gd name="connsiteX1" fmla="*/ 980388 w 989815"/>
              <a:gd name="connsiteY1" fmla="*/ 47134 h 631596"/>
              <a:gd name="connsiteX2" fmla="*/ 989815 w 989815"/>
              <a:gd name="connsiteY2" fmla="*/ 75414 h 631596"/>
              <a:gd name="connsiteX3" fmla="*/ 980388 w 989815"/>
              <a:gd name="connsiteY3" fmla="*/ 188536 h 631596"/>
              <a:gd name="connsiteX4" fmla="*/ 952107 w 989815"/>
              <a:gd name="connsiteY4" fmla="*/ 254524 h 631596"/>
              <a:gd name="connsiteX5" fmla="*/ 725864 w 989815"/>
              <a:gd name="connsiteY5" fmla="*/ 263950 h 631596"/>
              <a:gd name="connsiteX6" fmla="*/ 707010 w 989815"/>
              <a:gd name="connsiteY6" fmla="*/ 320511 h 631596"/>
              <a:gd name="connsiteX7" fmla="*/ 688157 w 989815"/>
              <a:gd name="connsiteY7" fmla="*/ 348792 h 631596"/>
              <a:gd name="connsiteX8" fmla="*/ 678730 w 989815"/>
              <a:gd name="connsiteY8" fmla="*/ 377072 h 631596"/>
              <a:gd name="connsiteX9" fmla="*/ 650450 w 989815"/>
              <a:gd name="connsiteY9" fmla="*/ 395926 h 631596"/>
              <a:gd name="connsiteX10" fmla="*/ 641023 w 989815"/>
              <a:gd name="connsiteY10" fmla="*/ 424206 h 631596"/>
              <a:gd name="connsiteX11" fmla="*/ 622169 w 989815"/>
              <a:gd name="connsiteY11" fmla="*/ 452486 h 631596"/>
              <a:gd name="connsiteX12" fmla="*/ 424206 w 989815"/>
              <a:gd name="connsiteY12" fmla="*/ 480767 h 631596"/>
              <a:gd name="connsiteX13" fmla="*/ 377072 w 989815"/>
              <a:gd name="connsiteY13" fmla="*/ 527901 h 631596"/>
              <a:gd name="connsiteX14" fmla="*/ 329938 w 989815"/>
              <a:gd name="connsiteY14" fmla="*/ 565608 h 631596"/>
              <a:gd name="connsiteX15" fmla="*/ 301658 w 989815"/>
              <a:gd name="connsiteY15" fmla="*/ 584462 h 631596"/>
              <a:gd name="connsiteX16" fmla="*/ 179109 w 989815"/>
              <a:gd name="connsiteY16" fmla="*/ 603315 h 631596"/>
              <a:gd name="connsiteX17" fmla="*/ 122549 w 989815"/>
              <a:gd name="connsiteY17" fmla="*/ 622169 h 631596"/>
              <a:gd name="connsiteX18" fmla="*/ 94268 w 989815"/>
              <a:gd name="connsiteY18" fmla="*/ 631596 h 631596"/>
              <a:gd name="connsiteX19" fmla="*/ 0 w 989815"/>
              <a:gd name="connsiteY19" fmla="*/ 622169 h 631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89815" h="631596">
                <a:moveTo>
                  <a:pt x="970961" y="0"/>
                </a:moveTo>
                <a:cubicBezTo>
                  <a:pt x="974103" y="15711"/>
                  <a:pt x="976502" y="31590"/>
                  <a:pt x="980388" y="47134"/>
                </a:cubicBezTo>
                <a:cubicBezTo>
                  <a:pt x="982798" y="56774"/>
                  <a:pt x="989815" y="65477"/>
                  <a:pt x="989815" y="75414"/>
                </a:cubicBezTo>
                <a:cubicBezTo>
                  <a:pt x="989815" y="113252"/>
                  <a:pt x="985081" y="150990"/>
                  <a:pt x="980388" y="188536"/>
                </a:cubicBezTo>
                <a:cubicBezTo>
                  <a:pt x="979529" y="195408"/>
                  <a:pt x="968252" y="252040"/>
                  <a:pt x="952107" y="254524"/>
                </a:cubicBezTo>
                <a:cubicBezTo>
                  <a:pt x="877505" y="266001"/>
                  <a:pt x="801278" y="260808"/>
                  <a:pt x="725864" y="263950"/>
                </a:cubicBezTo>
                <a:cubicBezTo>
                  <a:pt x="719579" y="282804"/>
                  <a:pt x="718033" y="303975"/>
                  <a:pt x="707010" y="320511"/>
                </a:cubicBezTo>
                <a:cubicBezTo>
                  <a:pt x="700726" y="329938"/>
                  <a:pt x="693224" y="338658"/>
                  <a:pt x="688157" y="348792"/>
                </a:cubicBezTo>
                <a:cubicBezTo>
                  <a:pt x="683713" y="357680"/>
                  <a:pt x="684937" y="369313"/>
                  <a:pt x="678730" y="377072"/>
                </a:cubicBezTo>
                <a:cubicBezTo>
                  <a:pt x="671652" y="385919"/>
                  <a:pt x="659877" y="389641"/>
                  <a:pt x="650450" y="395926"/>
                </a:cubicBezTo>
                <a:cubicBezTo>
                  <a:pt x="647308" y="405353"/>
                  <a:pt x="645467" y="415318"/>
                  <a:pt x="641023" y="424206"/>
                </a:cubicBezTo>
                <a:cubicBezTo>
                  <a:pt x="635956" y="434339"/>
                  <a:pt x="630180" y="444475"/>
                  <a:pt x="622169" y="452486"/>
                </a:cubicBezTo>
                <a:cubicBezTo>
                  <a:pt x="573370" y="501285"/>
                  <a:pt x="472127" y="478105"/>
                  <a:pt x="424206" y="480767"/>
                </a:cubicBezTo>
                <a:cubicBezTo>
                  <a:pt x="373932" y="556179"/>
                  <a:pt x="439917" y="465056"/>
                  <a:pt x="377072" y="527901"/>
                </a:cubicBezTo>
                <a:cubicBezTo>
                  <a:pt x="334432" y="570541"/>
                  <a:pt x="384996" y="547255"/>
                  <a:pt x="329938" y="565608"/>
                </a:cubicBezTo>
                <a:cubicBezTo>
                  <a:pt x="320511" y="571893"/>
                  <a:pt x="311791" y="579395"/>
                  <a:pt x="301658" y="584462"/>
                </a:cubicBezTo>
                <a:cubicBezTo>
                  <a:pt x="267689" y="601447"/>
                  <a:pt x="206132" y="600613"/>
                  <a:pt x="179109" y="603315"/>
                </a:cubicBezTo>
                <a:lnTo>
                  <a:pt x="122549" y="622169"/>
                </a:lnTo>
                <a:lnTo>
                  <a:pt x="94268" y="631596"/>
                </a:lnTo>
                <a:lnTo>
                  <a:pt x="0" y="622169"/>
                </a:lnTo>
              </a:path>
            </a:pathLst>
          </a:custGeom>
          <a:noFill/>
          <a:ln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480008" y="3855563"/>
            <a:ext cx="1018095" cy="527901"/>
          </a:xfrm>
          <a:custGeom>
            <a:avLst/>
            <a:gdLst>
              <a:gd name="connsiteX0" fmla="*/ 1018095 w 1018095"/>
              <a:gd name="connsiteY0" fmla="*/ 527901 h 527901"/>
              <a:gd name="connsiteX1" fmla="*/ 970961 w 1018095"/>
              <a:gd name="connsiteY1" fmla="*/ 499621 h 527901"/>
              <a:gd name="connsiteX2" fmla="*/ 933254 w 1018095"/>
              <a:gd name="connsiteY2" fmla="*/ 471340 h 527901"/>
              <a:gd name="connsiteX3" fmla="*/ 895547 w 1018095"/>
              <a:gd name="connsiteY3" fmla="*/ 461913 h 527901"/>
              <a:gd name="connsiteX4" fmla="*/ 820132 w 1018095"/>
              <a:gd name="connsiteY4" fmla="*/ 424206 h 527901"/>
              <a:gd name="connsiteX5" fmla="*/ 716437 w 1018095"/>
              <a:gd name="connsiteY5" fmla="*/ 405352 h 527901"/>
              <a:gd name="connsiteX6" fmla="*/ 669303 w 1018095"/>
              <a:gd name="connsiteY6" fmla="*/ 395926 h 527901"/>
              <a:gd name="connsiteX7" fmla="*/ 612743 w 1018095"/>
              <a:gd name="connsiteY7" fmla="*/ 377072 h 527901"/>
              <a:gd name="connsiteX8" fmla="*/ 575035 w 1018095"/>
              <a:gd name="connsiteY8" fmla="*/ 367645 h 527901"/>
              <a:gd name="connsiteX9" fmla="*/ 537328 w 1018095"/>
              <a:gd name="connsiteY9" fmla="*/ 348792 h 527901"/>
              <a:gd name="connsiteX10" fmla="*/ 509048 w 1018095"/>
              <a:gd name="connsiteY10" fmla="*/ 339365 h 527901"/>
              <a:gd name="connsiteX11" fmla="*/ 480767 w 1018095"/>
              <a:gd name="connsiteY11" fmla="*/ 320511 h 527901"/>
              <a:gd name="connsiteX12" fmla="*/ 452487 w 1018095"/>
              <a:gd name="connsiteY12" fmla="*/ 311084 h 527901"/>
              <a:gd name="connsiteX13" fmla="*/ 405353 w 1018095"/>
              <a:gd name="connsiteY13" fmla="*/ 282804 h 527901"/>
              <a:gd name="connsiteX14" fmla="*/ 424206 w 1018095"/>
              <a:gd name="connsiteY14" fmla="*/ 131975 h 527901"/>
              <a:gd name="connsiteX15" fmla="*/ 443060 w 1018095"/>
              <a:gd name="connsiteY15" fmla="*/ 103695 h 527901"/>
              <a:gd name="connsiteX16" fmla="*/ 452487 w 1018095"/>
              <a:gd name="connsiteY16" fmla="*/ 75414 h 527901"/>
              <a:gd name="connsiteX17" fmla="*/ 424206 w 1018095"/>
              <a:gd name="connsiteY17" fmla="*/ 56561 h 527901"/>
              <a:gd name="connsiteX18" fmla="*/ 367646 w 1018095"/>
              <a:gd name="connsiteY18" fmla="*/ 28280 h 527901"/>
              <a:gd name="connsiteX19" fmla="*/ 37707 w 1018095"/>
              <a:gd name="connsiteY19" fmla="*/ 28280 h 527901"/>
              <a:gd name="connsiteX20" fmla="*/ 0 w 1018095"/>
              <a:gd name="connsiteY20" fmla="*/ 0 h 52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18095" h="527901">
                <a:moveTo>
                  <a:pt x="1018095" y="527901"/>
                </a:moveTo>
                <a:cubicBezTo>
                  <a:pt x="1002384" y="518474"/>
                  <a:pt x="986206" y="509784"/>
                  <a:pt x="970961" y="499621"/>
                </a:cubicBezTo>
                <a:cubicBezTo>
                  <a:pt x="957888" y="490906"/>
                  <a:pt x="947307" y="478367"/>
                  <a:pt x="933254" y="471340"/>
                </a:cubicBezTo>
                <a:cubicBezTo>
                  <a:pt x="921666" y="465546"/>
                  <a:pt x="907506" y="466896"/>
                  <a:pt x="895547" y="461913"/>
                </a:cubicBezTo>
                <a:cubicBezTo>
                  <a:pt x="869604" y="451103"/>
                  <a:pt x="847955" y="428181"/>
                  <a:pt x="820132" y="424206"/>
                </a:cubicBezTo>
                <a:cubicBezTo>
                  <a:pt x="705730" y="407862"/>
                  <a:pt x="796453" y="423133"/>
                  <a:pt x="716437" y="405352"/>
                </a:cubicBezTo>
                <a:cubicBezTo>
                  <a:pt x="700796" y="401876"/>
                  <a:pt x="684761" y="400142"/>
                  <a:pt x="669303" y="395926"/>
                </a:cubicBezTo>
                <a:cubicBezTo>
                  <a:pt x="650130" y="390697"/>
                  <a:pt x="632023" y="381892"/>
                  <a:pt x="612743" y="377072"/>
                </a:cubicBezTo>
                <a:cubicBezTo>
                  <a:pt x="600174" y="373930"/>
                  <a:pt x="587166" y="372194"/>
                  <a:pt x="575035" y="367645"/>
                </a:cubicBezTo>
                <a:cubicBezTo>
                  <a:pt x="561877" y="362711"/>
                  <a:pt x="550244" y="354328"/>
                  <a:pt x="537328" y="348792"/>
                </a:cubicBezTo>
                <a:cubicBezTo>
                  <a:pt x="528195" y="344878"/>
                  <a:pt x="517936" y="343809"/>
                  <a:pt x="509048" y="339365"/>
                </a:cubicBezTo>
                <a:cubicBezTo>
                  <a:pt x="498914" y="334298"/>
                  <a:pt x="490901" y="325578"/>
                  <a:pt x="480767" y="320511"/>
                </a:cubicBezTo>
                <a:cubicBezTo>
                  <a:pt x="471879" y="316067"/>
                  <a:pt x="461375" y="315528"/>
                  <a:pt x="452487" y="311084"/>
                </a:cubicBezTo>
                <a:cubicBezTo>
                  <a:pt x="436099" y="302890"/>
                  <a:pt x="421064" y="292231"/>
                  <a:pt x="405353" y="282804"/>
                </a:cubicBezTo>
                <a:cubicBezTo>
                  <a:pt x="407151" y="259434"/>
                  <a:pt x="403861" y="172666"/>
                  <a:pt x="424206" y="131975"/>
                </a:cubicBezTo>
                <a:cubicBezTo>
                  <a:pt x="429273" y="121841"/>
                  <a:pt x="436775" y="113122"/>
                  <a:pt x="443060" y="103695"/>
                </a:cubicBezTo>
                <a:cubicBezTo>
                  <a:pt x="446202" y="94268"/>
                  <a:pt x="456178" y="84640"/>
                  <a:pt x="452487" y="75414"/>
                </a:cubicBezTo>
                <a:cubicBezTo>
                  <a:pt x="448279" y="64895"/>
                  <a:pt x="434340" y="61628"/>
                  <a:pt x="424206" y="56561"/>
                </a:cubicBezTo>
                <a:cubicBezTo>
                  <a:pt x="346162" y="17540"/>
                  <a:pt x="448679" y="82304"/>
                  <a:pt x="367646" y="28280"/>
                </a:cubicBezTo>
                <a:cubicBezTo>
                  <a:pt x="342965" y="29194"/>
                  <a:pt x="121226" y="51058"/>
                  <a:pt x="37707" y="28280"/>
                </a:cubicBezTo>
                <a:cubicBezTo>
                  <a:pt x="23050" y="24283"/>
                  <a:pt x="10644" y="10644"/>
                  <a:pt x="0" y="0"/>
                </a:cubicBezTo>
              </a:path>
            </a:pathLst>
          </a:custGeom>
          <a:noFill/>
          <a:ln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401805" y="3289955"/>
            <a:ext cx="145428" cy="528842"/>
          </a:xfrm>
          <a:custGeom>
            <a:avLst/>
            <a:gdLst>
              <a:gd name="connsiteX0" fmla="*/ 125337 w 145428"/>
              <a:gd name="connsiteY0" fmla="*/ 0 h 528842"/>
              <a:gd name="connsiteX1" fmla="*/ 134764 w 145428"/>
              <a:gd name="connsiteY1" fmla="*/ 84841 h 528842"/>
              <a:gd name="connsiteX2" fmla="*/ 97057 w 145428"/>
              <a:gd name="connsiteY2" fmla="*/ 94268 h 528842"/>
              <a:gd name="connsiteX3" fmla="*/ 68776 w 145428"/>
              <a:gd name="connsiteY3" fmla="*/ 113121 h 528842"/>
              <a:gd name="connsiteX4" fmla="*/ 12216 w 145428"/>
              <a:gd name="connsiteY4" fmla="*/ 131975 h 528842"/>
              <a:gd name="connsiteX5" fmla="*/ 12216 w 145428"/>
              <a:gd name="connsiteY5" fmla="*/ 254523 h 528842"/>
              <a:gd name="connsiteX6" fmla="*/ 21642 w 145428"/>
              <a:gd name="connsiteY6" fmla="*/ 282804 h 528842"/>
              <a:gd name="connsiteX7" fmla="*/ 59350 w 145428"/>
              <a:gd name="connsiteY7" fmla="*/ 339365 h 528842"/>
              <a:gd name="connsiteX8" fmla="*/ 40496 w 145428"/>
              <a:gd name="connsiteY8" fmla="*/ 461913 h 528842"/>
              <a:gd name="connsiteX9" fmla="*/ 21642 w 145428"/>
              <a:gd name="connsiteY9" fmla="*/ 518474 h 528842"/>
              <a:gd name="connsiteX10" fmla="*/ 49923 w 145428"/>
              <a:gd name="connsiteY10" fmla="*/ 509047 h 528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5428" h="528842">
                <a:moveTo>
                  <a:pt x="125337" y="0"/>
                </a:moveTo>
                <a:cubicBezTo>
                  <a:pt x="133855" y="21294"/>
                  <a:pt x="159893" y="59712"/>
                  <a:pt x="134764" y="84841"/>
                </a:cubicBezTo>
                <a:cubicBezTo>
                  <a:pt x="125603" y="94002"/>
                  <a:pt x="109626" y="91126"/>
                  <a:pt x="97057" y="94268"/>
                </a:cubicBezTo>
                <a:cubicBezTo>
                  <a:pt x="87630" y="100552"/>
                  <a:pt x="79129" y="108520"/>
                  <a:pt x="68776" y="113121"/>
                </a:cubicBezTo>
                <a:cubicBezTo>
                  <a:pt x="50616" y="121192"/>
                  <a:pt x="12216" y="131975"/>
                  <a:pt x="12216" y="131975"/>
                </a:cubicBezTo>
                <a:cubicBezTo>
                  <a:pt x="-5990" y="186592"/>
                  <a:pt x="-2037" y="161878"/>
                  <a:pt x="12216" y="254523"/>
                </a:cubicBezTo>
                <a:cubicBezTo>
                  <a:pt x="13727" y="264344"/>
                  <a:pt x="16816" y="274118"/>
                  <a:pt x="21642" y="282804"/>
                </a:cubicBezTo>
                <a:cubicBezTo>
                  <a:pt x="32646" y="302612"/>
                  <a:pt x="59350" y="339365"/>
                  <a:pt x="59350" y="339365"/>
                </a:cubicBezTo>
                <a:cubicBezTo>
                  <a:pt x="33382" y="417267"/>
                  <a:pt x="71743" y="295267"/>
                  <a:pt x="40496" y="461913"/>
                </a:cubicBezTo>
                <a:cubicBezTo>
                  <a:pt x="36833" y="481446"/>
                  <a:pt x="21642" y="518474"/>
                  <a:pt x="21642" y="518474"/>
                </a:cubicBezTo>
                <a:cubicBezTo>
                  <a:pt x="55885" y="529888"/>
                  <a:pt x="49923" y="537838"/>
                  <a:pt x="49923" y="509047"/>
                </a:cubicBezTo>
              </a:path>
            </a:pathLst>
          </a:custGeom>
          <a:noFill/>
          <a:ln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527142" y="3563090"/>
            <a:ext cx="1253765" cy="386741"/>
          </a:xfrm>
          <a:custGeom>
            <a:avLst/>
            <a:gdLst>
              <a:gd name="connsiteX0" fmla="*/ 0 w 1253765"/>
              <a:gd name="connsiteY0" fmla="*/ 283046 h 386741"/>
              <a:gd name="connsiteX1" fmla="*/ 75415 w 1253765"/>
              <a:gd name="connsiteY1" fmla="*/ 311326 h 386741"/>
              <a:gd name="connsiteX2" fmla="*/ 113122 w 1253765"/>
              <a:gd name="connsiteY2" fmla="*/ 320753 h 386741"/>
              <a:gd name="connsiteX3" fmla="*/ 282804 w 1253765"/>
              <a:gd name="connsiteY3" fmla="*/ 311326 h 386741"/>
              <a:gd name="connsiteX4" fmla="*/ 329938 w 1253765"/>
              <a:gd name="connsiteY4" fmla="*/ 292473 h 386741"/>
              <a:gd name="connsiteX5" fmla="*/ 377072 w 1253765"/>
              <a:gd name="connsiteY5" fmla="*/ 283046 h 386741"/>
              <a:gd name="connsiteX6" fmla="*/ 405353 w 1253765"/>
              <a:gd name="connsiteY6" fmla="*/ 273619 h 386741"/>
              <a:gd name="connsiteX7" fmla="*/ 480767 w 1253765"/>
              <a:gd name="connsiteY7" fmla="*/ 254766 h 386741"/>
              <a:gd name="connsiteX8" fmla="*/ 612743 w 1253765"/>
              <a:gd name="connsiteY8" fmla="*/ 264192 h 386741"/>
              <a:gd name="connsiteX9" fmla="*/ 641023 w 1253765"/>
              <a:gd name="connsiteY9" fmla="*/ 273619 h 386741"/>
              <a:gd name="connsiteX10" fmla="*/ 688157 w 1253765"/>
              <a:gd name="connsiteY10" fmla="*/ 330180 h 386741"/>
              <a:gd name="connsiteX11" fmla="*/ 716437 w 1253765"/>
              <a:gd name="connsiteY11" fmla="*/ 358461 h 386741"/>
              <a:gd name="connsiteX12" fmla="*/ 791852 w 1253765"/>
              <a:gd name="connsiteY12" fmla="*/ 386741 h 386741"/>
              <a:gd name="connsiteX13" fmla="*/ 857839 w 1253765"/>
              <a:gd name="connsiteY13" fmla="*/ 377314 h 386741"/>
              <a:gd name="connsiteX14" fmla="*/ 914400 w 1253765"/>
              <a:gd name="connsiteY14" fmla="*/ 358461 h 386741"/>
              <a:gd name="connsiteX15" fmla="*/ 970961 w 1253765"/>
              <a:gd name="connsiteY15" fmla="*/ 320753 h 386741"/>
              <a:gd name="connsiteX16" fmla="*/ 1018095 w 1253765"/>
              <a:gd name="connsiteY16" fmla="*/ 273619 h 386741"/>
              <a:gd name="connsiteX17" fmla="*/ 1055802 w 1253765"/>
              <a:gd name="connsiteY17" fmla="*/ 217058 h 386741"/>
              <a:gd name="connsiteX18" fmla="*/ 1112363 w 1253765"/>
              <a:gd name="connsiteY18" fmla="*/ 198205 h 386741"/>
              <a:gd name="connsiteX19" fmla="*/ 1168924 w 1253765"/>
              <a:gd name="connsiteY19" fmla="*/ 169924 h 386741"/>
              <a:gd name="connsiteX20" fmla="*/ 1159497 w 1253765"/>
              <a:gd name="connsiteY20" fmla="*/ 132217 h 386741"/>
              <a:gd name="connsiteX21" fmla="*/ 1168924 w 1253765"/>
              <a:gd name="connsiteY21" fmla="*/ 103937 h 386741"/>
              <a:gd name="connsiteX22" fmla="*/ 1150070 w 1253765"/>
              <a:gd name="connsiteY22" fmla="*/ 75656 h 386741"/>
              <a:gd name="connsiteX23" fmla="*/ 1168924 w 1253765"/>
              <a:gd name="connsiteY23" fmla="*/ 242 h 386741"/>
              <a:gd name="connsiteX24" fmla="*/ 1225485 w 1253765"/>
              <a:gd name="connsiteY24" fmla="*/ 28522 h 386741"/>
              <a:gd name="connsiteX25" fmla="*/ 1253765 w 1253765"/>
              <a:gd name="connsiteY25" fmla="*/ 37949 h 38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53765" h="386741">
                <a:moveTo>
                  <a:pt x="0" y="283046"/>
                </a:moveTo>
                <a:cubicBezTo>
                  <a:pt x="24924" y="293016"/>
                  <a:pt x="49541" y="303934"/>
                  <a:pt x="75415" y="311326"/>
                </a:cubicBezTo>
                <a:cubicBezTo>
                  <a:pt x="87872" y="314885"/>
                  <a:pt x="100553" y="317611"/>
                  <a:pt x="113122" y="320753"/>
                </a:cubicBezTo>
                <a:cubicBezTo>
                  <a:pt x="169683" y="317611"/>
                  <a:pt x="226632" y="318653"/>
                  <a:pt x="282804" y="311326"/>
                </a:cubicBezTo>
                <a:cubicBezTo>
                  <a:pt x="299583" y="309137"/>
                  <a:pt x="313730" y="297335"/>
                  <a:pt x="329938" y="292473"/>
                </a:cubicBezTo>
                <a:cubicBezTo>
                  <a:pt x="345285" y="287869"/>
                  <a:pt x="361528" y="286932"/>
                  <a:pt x="377072" y="283046"/>
                </a:cubicBezTo>
                <a:cubicBezTo>
                  <a:pt x="386712" y="280636"/>
                  <a:pt x="395713" y="276029"/>
                  <a:pt x="405353" y="273619"/>
                </a:cubicBezTo>
                <a:lnTo>
                  <a:pt x="480767" y="254766"/>
                </a:lnTo>
                <a:cubicBezTo>
                  <a:pt x="524759" y="257908"/>
                  <a:pt x="568941" y="259039"/>
                  <a:pt x="612743" y="264192"/>
                </a:cubicBezTo>
                <a:cubicBezTo>
                  <a:pt x="622612" y="265353"/>
                  <a:pt x="632755" y="268107"/>
                  <a:pt x="641023" y="273619"/>
                </a:cubicBezTo>
                <a:cubicBezTo>
                  <a:pt x="672002" y="294272"/>
                  <a:pt x="666422" y="304098"/>
                  <a:pt x="688157" y="330180"/>
                </a:cubicBezTo>
                <a:cubicBezTo>
                  <a:pt x="696692" y="340422"/>
                  <a:pt x="705589" y="350712"/>
                  <a:pt x="716437" y="358461"/>
                </a:cubicBezTo>
                <a:cubicBezTo>
                  <a:pt x="742978" y="377419"/>
                  <a:pt x="761491" y="379150"/>
                  <a:pt x="791852" y="386741"/>
                </a:cubicBezTo>
                <a:cubicBezTo>
                  <a:pt x="813848" y="383599"/>
                  <a:pt x="836189" y="382310"/>
                  <a:pt x="857839" y="377314"/>
                </a:cubicBezTo>
                <a:cubicBezTo>
                  <a:pt x="877204" y="372845"/>
                  <a:pt x="914400" y="358461"/>
                  <a:pt x="914400" y="358461"/>
                </a:cubicBezTo>
                <a:cubicBezTo>
                  <a:pt x="933254" y="345892"/>
                  <a:pt x="958392" y="339607"/>
                  <a:pt x="970961" y="320753"/>
                </a:cubicBezTo>
                <a:cubicBezTo>
                  <a:pt x="996100" y="283046"/>
                  <a:pt x="980388" y="298758"/>
                  <a:pt x="1018095" y="273619"/>
                </a:cubicBezTo>
                <a:cubicBezTo>
                  <a:pt x="1026953" y="247047"/>
                  <a:pt x="1026916" y="233106"/>
                  <a:pt x="1055802" y="217058"/>
                </a:cubicBezTo>
                <a:cubicBezTo>
                  <a:pt x="1073175" y="207407"/>
                  <a:pt x="1095827" y="209229"/>
                  <a:pt x="1112363" y="198205"/>
                </a:cubicBezTo>
                <a:cubicBezTo>
                  <a:pt x="1148912" y="173839"/>
                  <a:pt x="1129896" y="182934"/>
                  <a:pt x="1168924" y="169924"/>
                </a:cubicBezTo>
                <a:cubicBezTo>
                  <a:pt x="1165782" y="157355"/>
                  <a:pt x="1159497" y="145173"/>
                  <a:pt x="1159497" y="132217"/>
                </a:cubicBezTo>
                <a:cubicBezTo>
                  <a:pt x="1159497" y="122280"/>
                  <a:pt x="1170558" y="113738"/>
                  <a:pt x="1168924" y="103937"/>
                </a:cubicBezTo>
                <a:cubicBezTo>
                  <a:pt x="1167061" y="92761"/>
                  <a:pt x="1156355" y="85083"/>
                  <a:pt x="1150070" y="75656"/>
                </a:cubicBezTo>
                <a:cubicBezTo>
                  <a:pt x="1144825" y="44184"/>
                  <a:pt x="1121159" y="8203"/>
                  <a:pt x="1168924" y="242"/>
                </a:cubicBezTo>
                <a:cubicBezTo>
                  <a:pt x="1186692" y="-2720"/>
                  <a:pt x="1213176" y="22368"/>
                  <a:pt x="1225485" y="28522"/>
                </a:cubicBezTo>
                <a:cubicBezTo>
                  <a:pt x="1234373" y="32966"/>
                  <a:pt x="1253765" y="37949"/>
                  <a:pt x="1253765" y="37949"/>
                </a:cubicBezTo>
              </a:path>
            </a:pathLst>
          </a:custGeom>
          <a:noFill/>
          <a:ln>
            <a:solidFill>
              <a:srgbClr val="3F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823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314700" y="3224146"/>
            <a:ext cx="3444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Branch To Nowhere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31072"/>
            <a:ext cx="8229600" cy="1143000"/>
          </a:xfrm>
        </p:spPr>
        <p:txBody>
          <a:bodyPr/>
          <a:lstStyle/>
          <a:p>
            <a:r>
              <a:rPr lang="en-US" dirty="0" smtClean="0"/>
              <a:t>Telltale Signs of Problem Ducts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14400" y="1576885"/>
            <a:ext cx="8577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Abandoned Ducts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2" name="Cube 11"/>
          <p:cNvSpPr/>
          <p:nvPr/>
        </p:nvSpPr>
        <p:spPr>
          <a:xfrm>
            <a:off x="972695" y="4130053"/>
            <a:ext cx="5805652" cy="2175641"/>
          </a:xfrm>
          <a:prstGeom prst="cube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Can 2"/>
          <p:cNvSpPr/>
          <p:nvPr/>
        </p:nvSpPr>
        <p:spPr>
          <a:xfrm>
            <a:off x="1676400" y="2594290"/>
            <a:ext cx="914400" cy="1955957"/>
          </a:xfrm>
          <a:prstGeom prst="can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343150" y="3553511"/>
            <a:ext cx="971550" cy="18757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21047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Duct Sizing</a:t>
            </a:r>
            <a:endParaRPr lang="en-US" dirty="0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-1425" r="2086"/>
          <a:stretch>
            <a:fillRect/>
          </a:stretch>
        </p:blipFill>
        <p:spPr bwMode="auto">
          <a:xfrm>
            <a:off x="1066800" y="1417638"/>
            <a:ext cx="738553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0" y="289560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Duct Design Basics</a:t>
            </a:r>
          </a:p>
          <a:p>
            <a:r>
              <a:rPr lang="en-US" sz="2400" b="1" dirty="0">
                <a:solidFill>
                  <a:srgbClr val="FF0000"/>
                </a:solidFill>
                <a:hlinkClick r:id="rId5"/>
              </a:rPr>
              <a:t>http://</a:t>
            </a:r>
            <a:r>
              <a:rPr lang="en-US" sz="2400" b="1" dirty="0" smtClean="0">
                <a:solidFill>
                  <a:srgbClr val="FF0000"/>
                </a:solidFill>
                <a:hlinkClick r:id="rId5"/>
              </a:rPr>
              <a:t>www.acca.org/certification/qtech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536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2.1 Why Balance a House\player.html"/>
  <p:tag name="ARTICULATE_META_COURSE_VERSION" val="1.0"/>
  <p:tag name="ARTICULATE_META_COURSE_VERSION_SET" val="True"/>
  <p:tag name="ARTICULATE_SLIDE_COUNT" val="17"/>
  <p:tag name="TAG_BACKING_FORM_KEY" val="1837216-c:\users\don\desktop\power points\1.3 system efficiency losses .pptx"/>
  <p:tag name="ARTICULATE_PRESENTER_VERSION" val="7"/>
  <p:tag name="ARTICULATE_USED_PAGE_ORIENTATION" val="1"/>
  <p:tag name="ARTICULATE_USED_PAGE_SIZE" val="1"/>
  <p:tag name="ARTICULATE_REFERENCE_ID" val="2c25d92f-c442-45a7-8255-821526747359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META_DESCRIPTION" val="Filtration, duct leaks, ceiling plenums and single return problems"/>
  <p:tag name="ARTICULATE_META_COURSE_ID" val="2_1_Why_Balance_a_House"/>
  <p:tag name="ARTICULATE_META_NAME_SET" val="True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5"/>
  <p:tag name="ARTICULATE_AUDIO_RECORDED" val="1"/>
  <p:tag name="ELAPSEDTIME" val="15.8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6"/>
  <p:tag name="ARTICULATE_AUDIO_RECORDED" val="1"/>
  <p:tag name="ELAPSEDTIME" val="19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7"/>
  <p:tag name="ARTICULATE_AUDIO_RECORDED" val="1"/>
  <p:tag name="TIMELINE" val="6.7"/>
  <p:tag name="ELAPSEDTIME" val="42.9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8"/>
  <p:tag name="ARTICULATE_AUDIO_RECORDED" val="1"/>
  <p:tag name="ELAPSEDTIME" val="53.4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9"/>
  <p:tag name="ARTICULATE_AUDIO_RECORDED" val="1"/>
  <p:tag name="ELAPSEDTIME" val="116.9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1"/>
  <p:tag name="ARTICULATE_AUDIO_RECORDED" val="1"/>
  <p:tag name="ELAPSEDTIME" val="43.4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5"/>
  <p:tag name="ARTICULATE_AUDIO_RECORDED" val="1"/>
  <p:tag name="ELAPSEDTIME" val="63.8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4"/>
  <p:tag name="ARTICULATE_AUDIO_RECORDED" val="1"/>
  <p:tag name="TIMELINE" val="9.5/16.4/23.5/35.0/42.7"/>
  <p:tag name="ELAPSEDTIME" val="87"/>
  <p:tag name="ANNOTATION_COUNT" val="0"/>
  <p:tag name="ARTICULATE_USED_LAYOUT" val="1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8"/>
  <p:tag name="ARTICULATE_AUDIO_RECORDED" val="1"/>
  <p:tag name="TIMELINE" val="20.6/37.3/79.1"/>
  <p:tag name="ELAPSEDTIME" val="120.3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3"/>
  <p:tag name="ARTICULATE_AUDIO_RECORDED" val="1"/>
  <p:tag name="ELAPSEDTIME" val="62.5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UDIO_ID" val="316"/>
  <p:tag name="ARTICULATE_AUDIO_RECORDED" val="1"/>
  <p:tag name="ELAPSEDTIME" val="6"/>
  <p:tag name="ANNOTATION_COUNT" val="0"/>
  <p:tag name="ARTICULATE_USED_LAYOUT" val="1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4"/>
  <p:tag name="ARTICULATE_AUDIO_RECORDED" val="1"/>
  <p:tag name="ELAPSEDTIME" val="32.6"/>
  <p:tag name="ANNOTATION_COUNT" val="0"/>
  <p:tag name="ARTICULATE_USED_LAYOUT" val="2"/>
  <p:tag name="ARTICULATE_SLIDE_THUMBNAIL_REFRESH" val="1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UDIO_ID" val="323"/>
  <p:tag name="ARTICULATE_AUDIO_RECORDED" val="1"/>
  <p:tag name="ELAPSEDTIME" val="5.7"/>
  <p:tag name="ANNOTATION_COUNT" val="0"/>
  <p:tag name="ARTICULATE_USED_LAYOUT" val="1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9"/>
  <p:tag name="ARTICULATE_AUDIO_RECORDED" val="1"/>
  <p:tag name="TIMELINE" val="30.3"/>
  <p:tag name="ELAPSEDTIME" val="79.8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3"/>
  <p:tag name="ARTICULATE_AUDIO_RECORDED" val="1"/>
  <p:tag name="ELAPSEDTIME" val="9.3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4"/>
  <p:tag name="ARTICULATE_AUDIO_RECORDED" val="1"/>
  <p:tag name="ELAPSEDTIME" val="7.9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76"/>
  <p:tag name="ARTICULATE_AUDIO_RECORDED" val="1"/>
  <p:tag name="ELAPSEDTIME" val="43"/>
  <p:tag name="ANNOTATION_COUNT" val="0"/>
  <p:tag name="ARTICULATE_USED_LAYOUT" val="2"/>
  <p:tag name="ARTICULATE_NAV_LEVEL" val="1"/>
  <p:tag name="ARTICULATE_SLIDE_PRESENTER_GUID" val="289b2188-42f3-40b7-87e6-bdb240d78599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2015</TotalTime>
  <Words>400</Words>
  <Application>Microsoft Office PowerPoint</Application>
  <PresentationFormat>On-screen Show (4:3)</PresentationFormat>
  <Paragraphs>114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   Part 3 Technician’s Guide &amp; Workbook for Duct Diagnostics and Repair  </vt:lpstr>
      <vt:lpstr>  Section 1.3 Duct Basics: System Efficiency Losses  </vt:lpstr>
      <vt:lpstr>Filtration</vt:lpstr>
      <vt:lpstr>Telltale Signs of Problem Ducts</vt:lpstr>
      <vt:lpstr>Telltale Signs of Problem Ducts</vt:lpstr>
      <vt:lpstr>Common Return</vt:lpstr>
      <vt:lpstr>Telltale Signs of Problem Ducts</vt:lpstr>
      <vt:lpstr>Telltale Signs of Problem Ducts</vt:lpstr>
      <vt:lpstr>Duct Sizing</vt:lpstr>
      <vt:lpstr>Telltale Signs of Problem Ducts</vt:lpstr>
      <vt:lpstr>Telltale Signs of Problem Ducts</vt:lpstr>
      <vt:lpstr>Telltale Signs of Problem Ducts</vt:lpstr>
      <vt:lpstr>General Air Leaks</vt:lpstr>
      <vt:lpstr>PowerPoint Presentation</vt:lpstr>
      <vt:lpstr>Building Spaces Used As Ducts</vt:lpstr>
      <vt:lpstr>Opportunities in New Buildings</vt:lpstr>
      <vt:lpstr>Lessons Learned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</cp:lastModifiedBy>
  <cp:revision>250</cp:revision>
  <dcterms:created xsi:type="dcterms:W3CDTF">2013-05-23T13:04:32Z</dcterms:created>
  <dcterms:modified xsi:type="dcterms:W3CDTF">2016-07-27T12:10:09Z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2.1 Why Balance a House  </vt:lpwstr>
  </property>
  <property fmtid="{D5CDD505-2E9C-101B-9397-08002B2CF9AE}" pid="4" name="ArticulateProjectVersion">
    <vt:lpwstr>7</vt:lpwstr>
  </property>
  <property fmtid="{D5CDD505-2E9C-101B-9397-08002B2CF9AE}" pid="5" name="ArticulateGUID">
    <vt:lpwstr>F860357C-B94C-47F9-9CD6-BCD2049E4277</vt:lpwstr>
  </property>
  <property fmtid="{D5CDD505-2E9C-101B-9397-08002B2CF9AE}" pid="6" name="ArticulateProjectFull">
    <vt:lpwstr>C:\Users\Don\Desktop\Power Points\1.3 System Efficiency Losses .ppta</vt:lpwstr>
  </property>
</Properties>
</file>