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notesSlides/notesSlide17.xml" ContentType="application/vnd.openxmlformats-officedocument.presentationml.notesSlide+xml"/>
  <Override PartName="/ppt/tags/tag21.xml" ContentType="application/vnd.openxmlformats-officedocument.presentationml.tags+xml"/>
  <Override PartName="/ppt/notesSlides/notesSlide18.xml" ContentType="application/vnd.openxmlformats-officedocument.presentationml.notesSlide+xml"/>
  <Override PartName="/ppt/tags/tag22.xml" ContentType="application/vnd.openxmlformats-officedocument.presentationml.tags+xml"/>
  <Override PartName="/ppt/notesSlides/notesSlide19.xml" ContentType="application/vnd.openxmlformats-officedocument.presentationml.notesSlide+xml"/>
  <Override PartName="/ppt/tags/tag23.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sldIdLst>
    <p:sldId id="316" r:id="rId2"/>
    <p:sldId id="323" r:id="rId3"/>
    <p:sldId id="345" r:id="rId4"/>
    <p:sldId id="346" r:id="rId5"/>
    <p:sldId id="347" r:id="rId6"/>
    <p:sldId id="364" r:id="rId7"/>
    <p:sldId id="348" r:id="rId8"/>
    <p:sldId id="350" r:id="rId9"/>
    <p:sldId id="349" r:id="rId10"/>
    <p:sldId id="351" r:id="rId11"/>
    <p:sldId id="352" r:id="rId12"/>
    <p:sldId id="355" r:id="rId13"/>
    <p:sldId id="353" r:id="rId14"/>
    <p:sldId id="356" r:id="rId15"/>
    <p:sldId id="357" r:id="rId16"/>
    <p:sldId id="358" r:id="rId17"/>
    <p:sldId id="363" r:id="rId18"/>
    <p:sldId id="359" r:id="rId19"/>
    <p:sldId id="362" r:id="rId20"/>
    <p:sldId id="360" r:id="rId21"/>
    <p:sldId id="344" r:id="rId22"/>
  </p:sldIdLst>
  <p:sldSz cx="9144000" cy="6858000" type="screen4x3"/>
  <p:notesSz cx="6858000" cy="91440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4545"/>
    <a:srgbClr val="3F3F3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65" autoAdjust="0"/>
    <p:restoredTop sz="94660"/>
  </p:normalViewPr>
  <p:slideViewPr>
    <p:cSldViewPr>
      <p:cViewPr varScale="1">
        <p:scale>
          <a:sx n="90" d="100"/>
          <a:sy n="90" d="100"/>
        </p:scale>
        <p:origin x="90" y="426"/>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10</a:t>
            </a:fld>
            <a:endParaRPr lang="en-US"/>
          </a:p>
        </p:txBody>
      </p:sp>
    </p:spTree>
    <p:extLst>
      <p:ext uri="{BB962C8B-B14F-4D97-AF65-F5344CB8AC3E}">
        <p14:creationId xmlns:p14="http://schemas.microsoft.com/office/powerpoint/2010/main" val="5914186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11</a:t>
            </a:fld>
            <a:endParaRPr lang="en-US"/>
          </a:p>
        </p:txBody>
      </p:sp>
    </p:spTree>
    <p:extLst>
      <p:ext uri="{BB962C8B-B14F-4D97-AF65-F5344CB8AC3E}">
        <p14:creationId xmlns:p14="http://schemas.microsoft.com/office/powerpoint/2010/main" val="19014888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12</a:t>
            </a:fld>
            <a:endParaRPr lang="en-US"/>
          </a:p>
        </p:txBody>
      </p:sp>
    </p:spTree>
    <p:extLst>
      <p:ext uri="{BB962C8B-B14F-4D97-AF65-F5344CB8AC3E}">
        <p14:creationId xmlns:p14="http://schemas.microsoft.com/office/powerpoint/2010/main" val="41367626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13</a:t>
            </a:fld>
            <a:endParaRPr lang="en-US"/>
          </a:p>
        </p:txBody>
      </p:sp>
    </p:spTree>
    <p:extLst>
      <p:ext uri="{BB962C8B-B14F-4D97-AF65-F5344CB8AC3E}">
        <p14:creationId xmlns:p14="http://schemas.microsoft.com/office/powerpoint/2010/main" val="8251612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14</a:t>
            </a:fld>
            <a:endParaRPr lang="en-US"/>
          </a:p>
        </p:txBody>
      </p:sp>
    </p:spTree>
    <p:extLst>
      <p:ext uri="{BB962C8B-B14F-4D97-AF65-F5344CB8AC3E}">
        <p14:creationId xmlns:p14="http://schemas.microsoft.com/office/powerpoint/2010/main" val="1756728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15</a:t>
            </a:fld>
            <a:endParaRPr lang="en-US"/>
          </a:p>
        </p:txBody>
      </p:sp>
    </p:spTree>
    <p:extLst>
      <p:ext uri="{BB962C8B-B14F-4D97-AF65-F5344CB8AC3E}">
        <p14:creationId xmlns:p14="http://schemas.microsoft.com/office/powerpoint/2010/main" val="11558422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16</a:t>
            </a:fld>
            <a:endParaRPr lang="en-US"/>
          </a:p>
        </p:txBody>
      </p:sp>
    </p:spTree>
    <p:extLst>
      <p:ext uri="{BB962C8B-B14F-4D97-AF65-F5344CB8AC3E}">
        <p14:creationId xmlns:p14="http://schemas.microsoft.com/office/powerpoint/2010/main" val="37697521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17</a:t>
            </a:fld>
            <a:endParaRPr lang="en-US"/>
          </a:p>
        </p:txBody>
      </p:sp>
    </p:spTree>
    <p:extLst>
      <p:ext uri="{BB962C8B-B14F-4D97-AF65-F5344CB8AC3E}">
        <p14:creationId xmlns:p14="http://schemas.microsoft.com/office/powerpoint/2010/main" val="35631390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18</a:t>
            </a:fld>
            <a:endParaRPr lang="en-US"/>
          </a:p>
        </p:txBody>
      </p:sp>
    </p:spTree>
    <p:extLst>
      <p:ext uri="{BB962C8B-B14F-4D97-AF65-F5344CB8AC3E}">
        <p14:creationId xmlns:p14="http://schemas.microsoft.com/office/powerpoint/2010/main" val="20187867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19</a:t>
            </a:fld>
            <a:endParaRPr lang="en-US"/>
          </a:p>
        </p:txBody>
      </p:sp>
    </p:spTree>
    <p:extLst>
      <p:ext uri="{BB962C8B-B14F-4D97-AF65-F5344CB8AC3E}">
        <p14:creationId xmlns:p14="http://schemas.microsoft.com/office/powerpoint/2010/main" val="2684975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a:t>
            </a:fld>
            <a:endParaRPr lang="en-US"/>
          </a:p>
        </p:txBody>
      </p:sp>
    </p:spTree>
    <p:extLst>
      <p:ext uri="{BB962C8B-B14F-4D97-AF65-F5344CB8AC3E}">
        <p14:creationId xmlns:p14="http://schemas.microsoft.com/office/powerpoint/2010/main" val="26525883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20</a:t>
            </a:fld>
            <a:endParaRPr lang="en-US"/>
          </a:p>
        </p:txBody>
      </p:sp>
    </p:spTree>
    <p:extLst>
      <p:ext uri="{BB962C8B-B14F-4D97-AF65-F5344CB8AC3E}">
        <p14:creationId xmlns:p14="http://schemas.microsoft.com/office/powerpoint/2010/main" val="26596798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21</a:t>
            </a:fld>
            <a:endParaRPr lang="en-US"/>
          </a:p>
        </p:txBody>
      </p:sp>
    </p:spTree>
    <p:extLst>
      <p:ext uri="{BB962C8B-B14F-4D97-AF65-F5344CB8AC3E}">
        <p14:creationId xmlns:p14="http://schemas.microsoft.com/office/powerpoint/2010/main" val="1664656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3</a:t>
            </a:fld>
            <a:endParaRPr lang="en-US"/>
          </a:p>
        </p:txBody>
      </p:sp>
    </p:spTree>
    <p:extLst>
      <p:ext uri="{BB962C8B-B14F-4D97-AF65-F5344CB8AC3E}">
        <p14:creationId xmlns:p14="http://schemas.microsoft.com/office/powerpoint/2010/main" val="1577867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4</a:t>
            </a:fld>
            <a:endParaRPr lang="en-US"/>
          </a:p>
        </p:txBody>
      </p:sp>
    </p:spTree>
    <p:extLst>
      <p:ext uri="{BB962C8B-B14F-4D97-AF65-F5344CB8AC3E}">
        <p14:creationId xmlns:p14="http://schemas.microsoft.com/office/powerpoint/2010/main" val="967818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5</a:t>
            </a:fld>
            <a:endParaRPr lang="en-US"/>
          </a:p>
        </p:txBody>
      </p:sp>
    </p:spTree>
    <p:extLst>
      <p:ext uri="{BB962C8B-B14F-4D97-AF65-F5344CB8AC3E}">
        <p14:creationId xmlns:p14="http://schemas.microsoft.com/office/powerpoint/2010/main" val="9447199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6</a:t>
            </a:fld>
            <a:endParaRPr lang="en-US"/>
          </a:p>
        </p:txBody>
      </p:sp>
    </p:spTree>
    <p:extLst>
      <p:ext uri="{BB962C8B-B14F-4D97-AF65-F5344CB8AC3E}">
        <p14:creationId xmlns:p14="http://schemas.microsoft.com/office/powerpoint/2010/main" val="1761901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7</a:t>
            </a:fld>
            <a:endParaRPr lang="en-US"/>
          </a:p>
        </p:txBody>
      </p:sp>
    </p:spTree>
    <p:extLst>
      <p:ext uri="{BB962C8B-B14F-4D97-AF65-F5344CB8AC3E}">
        <p14:creationId xmlns:p14="http://schemas.microsoft.com/office/powerpoint/2010/main" val="36897698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8</a:t>
            </a:fld>
            <a:endParaRPr lang="en-US"/>
          </a:p>
        </p:txBody>
      </p:sp>
    </p:spTree>
    <p:extLst>
      <p:ext uri="{BB962C8B-B14F-4D97-AF65-F5344CB8AC3E}">
        <p14:creationId xmlns:p14="http://schemas.microsoft.com/office/powerpoint/2010/main" val="1868527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9</a:t>
            </a:fld>
            <a:endParaRPr lang="en-US"/>
          </a:p>
        </p:txBody>
      </p:sp>
    </p:spTree>
    <p:extLst>
      <p:ext uri="{BB962C8B-B14F-4D97-AF65-F5344CB8AC3E}">
        <p14:creationId xmlns:p14="http://schemas.microsoft.com/office/powerpoint/2010/main" val="1609677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7/27/2016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7/27/2016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5.xml"/><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9.e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a:solidFill>
                  <a:srgbClr val="FF00FF"/>
                </a:solidFill>
              </a:rPr>
              <a:t/>
            </a:r>
            <a:br>
              <a:rPr lang="en-US" dirty="0">
                <a:solidFill>
                  <a:srgbClr val="FF00FF"/>
                </a:solidFill>
              </a:rPr>
            </a:br>
            <a:r>
              <a:rPr lang="en-US" dirty="0" smtClean="0"/>
              <a:t>Part 16</a:t>
            </a:r>
            <a:r>
              <a:rPr lang="en-US" dirty="0" smtClean="0">
                <a:solidFill>
                  <a:srgbClr val="FF00FF"/>
                </a:solidFill>
              </a:rPr>
              <a:t/>
            </a:r>
            <a:br>
              <a:rPr lang="en-US" dirty="0" smtClean="0">
                <a:solidFill>
                  <a:srgbClr val="FF00FF"/>
                </a:solidFill>
              </a:rPr>
            </a:br>
            <a:r>
              <a:rPr lang="en-US" dirty="0" smtClean="0"/>
              <a:t>Technician’s </a:t>
            </a:r>
            <a:r>
              <a:rPr lang="en-US" dirty="0" smtClean="0"/>
              <a:t>Guide &amp; Workbook for</a:t>
            </a:r>
            <a:r>
              <a:rPr lang="en-US" dirty="0" smtClean="0">
                <a:solidFill>
                  <a:srgbClr val="FF00FF"/>
                </a:solidFill>
              </a:rPr>
              <a:t/>
            </a:r>
            <a:br>
              <a:rPr lang="en-US" dirty="0" smtClean="0">
                <a:solidFill>
                  <a:srgbClr val="FF00FF"/>
                </a:solidFill>
              </a:rPr>
            </a:br>
            <a:r>
              <a:rPr lang="en-US" dirty="0" smtClean="0"/>
              <a:t>Duct Diagnostics and Repair</a:t>
            </a:r>
            <a:r>
              <a:rPr lang="en-US" dirty="0">
                <a:solidFill>
                  <a:srgbClr val="FF00FF"/>
                </a:solidFill>
              </a:rPr>
              <a:t/>
            </a:r>
            <a:br>
              <a:rPr lang="en-US" dirty="0">
                <a:solidFill>
                  <a:srgbClr val="FF00FF"/>
                </a:solidFill>
              </a:rPr>
            </a:b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Safety</a:t>
            </a:r>
            <a:endParaRPr lang="en-US" dirty="0"/>
          </a:p>
        </p:txBody>
      </p:sp>
      <p:sp>
        <p:nvSpPr>
          <p:cNvPr id="4" name="Rectangle 1"/>
          <p:cNvSpPr>
            <a:spLocks noGrp="1" noChangeArrowheads="1"/>
          </p:cNvSpPr>
          <p:nvPr>
            <p:ph idx="1"/>
          </p:nvPr>
        </p:nvSpPr>
        <p:spPr bwMode="auto">
          <a:xfrm>
            <a:off x="228600" y="1878543"/>
            <a:ext cx="8534400" cy="4108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FFFF00"/>
                </a:solidFill>
                <a:effectLst/>
                <a:latin typeface="Times New Roman" panose="02020603050405020304" pitchFamily="18" charset="0"/>
                <a:cs typeface="Times New Roman" panose="02020603050405020304" pitchFamily="18" charset="0"/>
              </a:rPr>
              <a:t>Golden Opportunity Number 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FFFF00"/>
                </a:solidFill>
                <a:effectLst/>
                <a:latin typeface="Times New Roman" panose="02020603050405020304" pitchFamily="18" charset="0"/>
                <a:cs typeface="Times New Roman" panose="02020603050405020304" pitchFamily="18" charset="0"/>
              </a:rPr>
              <a:t>Attic Ducts especially in Hot Humid Climates</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100" b="1" dirty="0">
              <a:solidFill>
                <a:srgbClr val="FFFF00"/>
              </a:solidFill>
              <a:latin typeface="Times New Roman" panose="02020603050405020304" pitchFamily="18" charset="0"/>
              <a:cs typeface="Times New Roman" panose="02020603050405020304" pitchFamily="18" charset="0"/>
            </a:endParaRPr>
          </a:p>
          <a:p>
            <a:pPr marL="0" lvl="0" indent="0" eaLnBrk="0" fontAlgn="base" hangingPunct="0">
              <a:spcBef>
                <a:spcPct val="0"/>
              </a:spcBef>
              <a:spcAft>
                <a:spcPct val="0"/>
              </a:spcAft>
              <a:buNone/>
            </a:pPr>
            <a:r>
              <a:rPr lang="en-US" dirty="0" smtClean="0">
                <a:solidFill>
                  <a:srgbClr val="FFFF00"/>
                </a:solidFill>
              </a:rPr>
              <a:t>In </a:t>
            </a:r>
            <a:r>
              <a:rPr lang="en-US" dirty="0">
                <a:solidFill>
                  <a:srgbClr val="FFFF00"/>
                </a:solidFill>
              </a:rPr>
              <a:t>a worst-case scenario, the HVAC system may not be </a:t>
            </a:r>
            <a:r>
              <a:rPr lang="en-US" dirty="0" smtClean="0">
                <a:solidFill>
                  <a:srgbClr val="FFFF00"/>
                </a:solidFill>
              </a:rPr>
              <a:t>able </a:t>
            </a:r>
            <a:r>
              <a:rPr lang="en-US" dirty="0">
                <a:solidFill>
                  <a:srgbClr val="FFFF00"/>
                </a:solidFill>
              </a:rPr>
              <a:t>to meet the load operating at 100%.  Unfortunately, customer complaints that the air conditioning system is not providing adequate cooling have too often been dealt with by installing a larger unit.</a:t>
            </a:r>
            <a:endParaRPr kumimoji="0" lang="en-US" altLang="en-US" sz="1800" b="0" i="0" u="none" strike="noStrike" cap="none" normalizeH="0" baseline="0" dirty="0" smtClean="0">
              <a:ln>
                <a:noFill/>
              </a:ln>
              <a:solidFill>
                <a:srgbClr val="FFFF00"/>
              </a:solidFill>
              <a:effectLst/>
              <a:latin typeface="Arial" panose="020B0604020202020204" pitchFamily="34" charset="0"/>
            </a:endParaRPr>
          </a:p>
        </p:txBody>
      </p:sp>
      <p:pic>
        <p:nvPicPr>
          <p:cNvPr id="5" name="Picture 4"/>
          <p:cNvPicPr>
            <a:picLocks noChangeAspect="1"/>
          </p:cNvPicPr>
          <p:nvPr/>
        </p:nvPicPr>
        <p:blipFill rotWithShape="1">
          <a:blip r:embed="rId4"/>
          <a:srcRect l="11881" t="4969" r="10572" b="16649"/>
          <a:stretch/>
        </p:blipFill>
        <p:spPr>
          <a:xfrm>
            <a:off x="0" y="0"/>
            <a:ext cx="1702577" cy="1371600"/>
          </a:xfrm>
          <a:prstGeom prst="rect">
            <a:avLst/>
          </a:prstGeom>
        </p:spPr>
      </p:pic>
      <p:pic>
        <p:nvPicPr>
          <p:cNvPr id="6" name="Picture 5"/>
          <p:cNvPicPr>
            <a:picLocks noChangeAspect="1"/>
          </p:cNvPicPr>
          <p:nvPr/>
        </p:nvPicPr>
        <p:blipFill>
          <a:blip r:embed="rId5"/>
          <a:stretch>
            <a:fillRect/>
          </a:stretch>
        </p:blipFill>
        <p:spPr>
          <a:xfrm>
            <a:off x="7372800" y="-4916"/>
            <a:ext cx="1771200" cy="1371600"/>
          </a:xfrm>
          <a:prstGeom prst="rect">
            <a:avLst/>
          </a:prstGeom>
        </p:spPr>
      </p:pic>
    </p:spTree>
    <p:custDataLst>
      <p:tags r:id="rId1"/>
    </p:custDataLst>
    <p:extLst>
      <p:ext uri="{BB962C8B-B14F-4D97-AF65-F5344CB8AC3E}">
        <p14:creationId xmlns:p14="http://schemas.microsoft.com/office/powerpoint/2010/main" val="1084206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Safety</a:t>
            </a:r>
            <a:endParaRPr lang="en-US" dirty="0"/>
          </a:p>
        </p:txBody>
      </p:sp>
      <p:sp>
        <p:nvSpPr>
          <p:cNvPr id="4" name="Rectangle 1"/>
          <p:cNvSpPr>
            <a:spLocks noGrp="1" noChangeArrowheads="1"/>
          </p:cNvSpPr>
          <p:nvPr>
            <p:ph idx="1"/>
          </p:nvPr>
        </p:nvSpPr>
        <p:spPr bwMode="auto">
          <a:xfrm>
            <a:off x="189271" y="1641322"/>
            <a:ext cx="8534400" cy="4699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FFFF00"/>
                </a:solidFill>
                <a:effectLst/>
                <a:latin typeface="Times New Roman" panose="02020603050405020304" pitchFamily="18" charset="0"/>
                <a:cs typeface="Times New Roman" panose="02020603050405020304" pitchFamily="18" charset="0"/>
              </a:rPr>
              <a:t>Golden Opportunity Number 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FFFF00"/>
                </a:solidFill>
                <a:effectLst/>
                <a:latin typeface="Times New Roman" panose="02020603050405020304" pitchFamily="18" charset="0"/>
                <a:cs typeface="Times New Roman" panose="02020603050405020304" pitchFamily="18" charset="0"/>
              </a:rPr>
              <a:t>Duct Repair During Equipment Replacement</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100" b="1" dirty="0">
              <a:solidFill>
                <a:srgbClr val="FFFF00"/>
              </a:solidFill>
              <a:latin typeface="Times New Roman" panose="02020603050405020304" pitchFamily="18" charset="0"/>
              <a:cs typeface="Times New Roman" panose="02020603050405020304" pitchFamily="18" charset="0"/>
            </a:endParaRPr>
          </a:p>
          <a:p>
            <a:pPr marL="0" lvl="0" indent="0" eaLnBrk="0" fontAlgn="base" hangingPunct="0">
              <a:spcBef>
                <a:spcPct val="0"/>
              </a:spcBef>
              <a:spcAft>
                <a:spcPct val="0"/>
              </a:spcAft>
              <a:buNone/>
            </a:pPr>
            <a:r>
              <a:rPr lang="en-US" dirty="0" smtClean="0">
                <a:solidFill>
                  <a:srgbClr val="FFFF00"/>
                </a:solidFill>
              </a:rPr>
              <a:t>Benefits to the customer:</a:t>
            </a:r>
          </a:p>
          <a:p>
            <a:pPr eaLnBrk="0" fontAlgn="base" hangingPunct="0">
              <a:spcBef>
                <a:spcPct val="0"/>
              </a:spcBef>
              <a:spcAft>
                <a:spcPct val="0"/>
              </a:spcAft>
            </a:pPr>
            <a:r>
              <a:rPr lang="en-US" dirty="0" smtClean="0">
                <a:solidFill>
                  <a:srgbClr val="FFFF00"/>
                </a:solidFill>
              </a:rPr>
              <a:t>Upgraded </a:t>
            </a:r>
            <a:r>
              <a:rPr lang="en-US" dirty="0">
                <a:solidFill>
                  <a:srgbClr val="FFFF00"/>
                </a:solidFill>
              </a:rPr>
              <a:t>equipment efficiency, with lower fuel </a:t>
            </a:r>
            <a:r>
              <a:rPr lang="en-US" dirty="0" smtClean="0">
                <a:solidFill>
                  <a:srgbClr val="FFFF00"/>
                </a:solidFill>
              </a:rPr>
              <a:t>costs;</a:t>
            </a:r>
          </a:p>
          <a:p>
            <a:pPr eaLnBrk="0" fontAlgn="base" hangingPunct="0">
              <a:spcBef>
                <a:spcPct val="0"/>
              </a:spcBef>
              <a:spcAft>
                <a:spcPct val="0"/>
              </a:spcAft>
            </a:pPr>
            <a:r>
              <a:rPr lang="en-US" dirty="0" smtClean="0">
                <a:solidFill>
                  <a:srgbClr val="FFFF00"/>
                </a:solidFill>
              </a:rPr>
              <a:t>Better </a:t>
            </a:r>
            <a:r>
              <a:rPr lang="en-US" dirty="0">
                <a:solidFill>
                  <a:srgbClr val="FFFF00"/>
                </a:solidFill>
              </a:rPr>
              <a:t>duct performance, with lower fuel costs and improved thermal comfort; and</a:t>
            </a:r>
            <a:endParaRPr lang="en-US" sz="2400" dirty="0">
              <a:solidFill>
                <a:srgbClr val="FFFF00"/>
              </a:solidFill>
            </a:endParaRPr>
          </a:p>
          <a:p>
            <a:r>
              <a:rPr lang="en-US" dirty="0">
                <a:solidFill>
                  <a:srgbClr val="FFFF00"/>
                </a:solidFill>
              </a:rPr>
              <a:t>Potential to reduce the size and cost of the replacement equipment</a:t>
            </a:r>
            <a:endParaRPr kumimoji="0" lang="en-US" altLang="en-US" sz="4800" b="0" i="0" u="none" strike="noStrike" cap="none" normalizeH="0" baseline="0" dirty="0" smtClean="0">
              <a:ln>
                <a:noFill/>
              </a:ln>
              <a:solidFill>
                <a:srgbClr val="FFFF00"/>
              </a:solidFill>
              <a:effectLst/>
              <a:latin typeface="Arial" panose="020B0604020202020204" pitchFamily="34" charset="0"/>
            </a:endParaRPr>
          </a:p>
        </p:txBody>
      </p:sp>
      <p:pic>
        <p:nvPicPr>
          <p:cNvPr id="5" name="Picture 4"/>
          <p:cNvPicPr>
            <a:picLocks noChangeAspect="1"/>
          </p:cNvPicPr>
          <p:nvPr/>
        </p:nvPicPr>
        <p:blipFill rotWithShape="1">
          <a:blip r:embed="rId4"/>
          <a:srcRect l="11881" t="4969" r="10572" b="16649"/>
          <a:stretch/>
        </p:blipFill>
        <p:spPr>
          <a:xfrm>
            <a:off x="0" y="0"/>
            <a:ext cx="1702577" cy="1371600"/>
          </a:xfrm>
          <a:prstGeom prst="rect">
            <a:avLst/>
          </a:prstGeom>
        </p:spPr>
      </p:pic>
      <p:pic>
        <p:nvPicPr>
          <p:cNvPr id="6" name="Picture 5"/>
          <p:cNvPicPr>
            <a:picLocks noChangeAspect="1"/>
          </p:cNvPicPr>
          <p:nvPr/>
        </p:nvPicPr>
        <p:blipFill>
          <a:blip r:embed="rId5"/>
          <a:stretch>
            <a:fillRect/>
          </a:stretch>
        </p:blipFill>
        <p:spPr>
          <a:xfrm>
            <a:off x="7372800" y="-4916"/>
            <a:ext cx="1771200" cy="1371600"/>
          </a:xfrm>
          <a:prstGeom prst="rect">
            <a:avLst/>
          </a:prstGeom>
        </p:spPr>
      </p:pic>
    </p:spTree>
    <p:custDataLst>
      <p:tags r:id="rId1"/>
    </p:custDataLst>
    <p:extLst>
      <p:ext uri="{BB962C8B-B14F-4D97-AF65-F5344CB8AC3E}">
        <p14:creationId xmlns:p14="http://schemas.microsoft.com/office/powerpoint/2010/main" val="4195300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Safety</a:t>
            </a:r>
            <a:endParaRPr lang="en-US" dirty="0"/>
          </a:p>
        </p:txBody>
      </p:sp>
      <p:sp>
        <p:nvSpPr>
          <p:cNvPr id="4" name="Rectangle 1"/>
          <p:cNvSpPr>
            <a:spLocks noGrp="1" noChangeArrowheads="1"/>
          </p:cNvSpPr>
          <p:nvPr>
            <p:ph idx="1"/>
          </p:nvPr>
        </p:nvSpPr>
        <p:spPr bwMode="auto">
          <a:xfrm>
            <a:off x="152400" y="1724231"/>
            <a:ext cx="8534400" cy="4038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indent="0">
              <a:buNone/>
            </a:pPr>
            <a:r>
              <a:rPr lang="en-US" dirty="0">
                <a:solidFill>
                  <a:srgbClr val="FFFF00"/>
                </a:solidFill>
              </a:rPr>
              <a:t>For example, suppose a 3-ton air conditioner has failed.  Should the unit simply be swapped out, or should a duct repair be considered?  In order to arrive at a proposal that is in the customer’s best interest, the contractor should know the </a:t>
            </a:r>
            <a:r>
              <a:rPr lang="en-US" dirty="0" smtClean="0">
                <a:solidFill>
                  <a:srgbClr val="FFFF00"/>
                </a:solidFill>
              </a:rPr>
              <a:t>following:</a:t>
            </a:r>
            <a:endParaRPr lang="en-US" sz="3600" dirty="0">
              <a:solidFill>
                <a:srgbClr val="FFFF00"/>
              </a:solidFill>
            </a:endParaRPr>
          </a:p>
          <a:p>
            <a:r>
              <a:rPr lang="en-US" dirty="0" smtClean="0">
                <a:solidFill>
                  <a:srgbClr val="FFFF00"/>
                </a:solidFill>
              </a:rPr>
              <a:t>What </a:t>
            </a:r>
            <a:r>
              <a:rPr lang="en-US" dirty="0">
                <a:solidFill>
                  <a:srgbClr val="FFFF00"/>
                </a:solidFill>
              </a:rPr>
              <a:t>will the customer’s cost be for a duct repair job, and how will this compare with the annual energy savings? </a:t>
            </a:r>
            <a:endParaRPr lang="en-US" sz="2400" dirty="0">
              <a:solidFill>
                <a:srgbClr val="FFFF00"/>
              </a:solidFill>
            </a:endParaRPr>
          </a:p>
        </p:txBody>
      </p:sp>
      <p:pic>
        <p:nvPicPr>
          <p:cNvPr id="5" name="Picture 4"/>
          <p:cNvPicPr>
            <a:picLocks noChangeAspect="1"/>
          </p:cNvPicPr>
          <p:nvPr/>
        </p:nvPicPr>
        <p:blipFill rotWithShape="1">
          <a:blip r:embed="rId4"/>
          <a:srcRect l="11881" t="4969" r="10572" b="16649"/>
          <a:stretch/>
        </p:blipFill>
        <p:spPr>
          <a:xfrm>
            <a:off x="0" y="0"/>
            <a:ext cx="1702577" cy="1371600"/>
          </a:xfrm>
          <a:prstGeom prst="rect">
            <a:avLst/>
          </a:prstGeom>
        </p:spPr>
      </p:pic>
      <p:pic>
        <p:nvPicPr>
          <p:cNvPr id="6" name="Picture 5"/>
          <p:cNvPicPr>
            <a:picLocks noChangeAspect="1"/>
          </p:cNvPicPr>
          <p:nvPr/>
        </p:nvPicPr>
        <p:blipFill>
          <a:blip r:embed="rId5"/>
          <a:stretch>
            <a:fillRect/>
          </a:stretch>
        </p:blipFill>
        <p:spPr>
          <a:xfrm>
            <a:off x="7372800" y="-4916"/>
            <a:ext cx="1771200" cy="1371600"/>
          </a:xfrm>
          <a:prstGeom prst="rect">
            <a:avLst/>
          </a:prstGeom>
        </p:spPr>
      </p:pic>
    </p:spTree>
    <p:custDataLst>
      <p:tags r:id="rId1"/>
    </p:custDataLst>
    <p:extLst>
      <p:ext uri="{BB962C8B-B14F-4D97-AF65-F5344CB8AC3E}">
        <p14:creationId xmlns:p14="http://schemas.microsoft.com/office/powerpoint/2010/main" val="7926246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Safety</a:t>
            </a:r>
            <a:endParaRPr lang="en-US" dirty="0"/>
          </a:p>
        </p:txBody>
      </p:sp>
      <p:sp>
        <p:nvSpPr>
          <p:cNvPr id="4" name="Rectangle 1"/>
          <p:cNvSpPr>
            <a:spLocks noGrp="1" noChangeArrowheads="1"/>
          </p:cNvSpPr>
          <p:nvPr>
            <p:ph idx="1"/>
          </p:nvPr>
        </p:nvSpPr>
        <p:spPr bwMode="auto">
          <a:xfrm>
            <a:off x="162232" y="1981200"/>
            <a:ext cx="8534400" cy="428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r>
              <a:rPr lang="en-US" dirty="0" smtClean="0">
                <a:solidFill>
                  <a:srgbClr val="FFFF00"/>
                </a:solidFill>
              </a:rPr>
              <a:t>Will </a:t>
            </a:r>
            <a:r>
              <a:rPr lang="en-US" dirty="0">
                <a:solidFill>
                  <a:srgbClr val="FFFF00"/>
                </a:solidFill>
              </a:rPr>
              <a:t>the duct repair allow a smaller unit to be used, and how much of a first-cost saving will this provide? </a:t>
            </a:r>
            <a:endParaRPr lang="en-US" sz="2400" dirty="0">
              <a:solidFill>
                <a:srgbClr val="FFFF00"/>
              </a:solidFill>
            </a:endParaRPr>
          </a:p>
          <a:p>
            <a:r>
              <a:rPr lang="en-US" dirty="0" smtClean="0">
                <a:solidFill>
                  <a:srgbClr val="FFFF00"/>
                </a:solidFill>
              </a:rPr>
              <a:t>Should </a:t>
            </a:r>
            <a:r>
              <a:rPr lang="en-US" dirty="0">
                <a:solidFill>
                  <a:srgbClr val="FFFF00"/>
                </a:solidFill>
              </a:rPr>
              <a:t>the new unit have the minimum efficiency permitted according to the national standards, or should a more efficient one be chosen? </a:t>
            </a:r>
            <a:endParaRPr lang="en-US" sz="2400" dirty="0">
              <a:solidFill>
                <a:srgbClr val="FFFF0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4800" b="0" i="0" u="none" strike="noStrike" cap="none" normalizeH="0" baseline="0" dirty="0" smtClean="0">
              <a:ln>
                <a:noFill/>
              </a:ln>
              <a:solidFill>
                <a:srgbClr val="FFFF00"/>
              </a:solidFill>
              <a:effectLst/>
              <a:latin typeface="Arial" panose="020B0604020202020204" pitchFamily="34" charset="0"/>
            </a:endParaRPr>
          </a:p>
        </p:txBody>
      </p:sp>
      <p:pic>
        <p:nvPicPr>
          <p:cNvPr id="5" name="Picture 4"/>
          <p:cNvPicPr>
            <a:picLocks noChangeAspect="1"/>
          </p:cNvPicPr>
          <p:nvPr/>
        </p:nvPicPr>
        <p:blipFill rotWithShape="1">
          <a:blip r:embed="rId4"/>
          <a:srcRect l="11881" t="4969" r="10572" b="16649"/>
          <a:stretch/>
        </p:blipFill>
        <p:spPr>
          <a:xfrm>
            <a:off x="0" y="0"/>
            <a:ext cx="1702577" cy="1371600"/>
          </a:xfrm>
          <a:prstGeom prst="rect">
            <a:avLst/>
          </a:prstGeom>
        </p:spPr>
      </p:pic>
      <p:pic>
        <p:nvPicPr>
          <p:cNvPr id="6" name="Picture 5"/>
          <p:cNvPicPr>
            <a:picLocks noChangeAspect="1"/>
          </p:cNvPicPr>
          <p:nvPr/>
        </p:nvPicPr>
        <p:blipFill>
          <a:blip r:embed="rId5"/>
          <a:stretch>
            <a:fillRect/>
          </a:stretch>
        </p:blipFill>
        <p:spPr>
          <a:xfrm>
            <a:off x="7372800" y="-4916"/>
            <a:ext cx="1771200" cy="1371600"/>
          </a:xfrm>
          <a:prstGeom prst="rect">
            <a:avLst/>
          </a:prstGeom>
        </p:spPr>
      </p:pic>
      <p:pic>
        <p:nvPicPr>
          <p:cNvPr id="7" name="Picture 1"/>
          <p:cNvPicPr>
            <a:picLocks noChangeAspect="1" noChangeArrowheads="1"/>
          </p:cNvPicPr>
          <p:nvPr/>
        </p:nvPicPr>
        <p:blipFill>
          <a:blip r:embed="rId6">
            <a:extLst>
              <a:ext uri="{28A0092B-C50C-407E-A947-70E740481C1C}">
                <a14:useLocalDpi xmlns:a14="http://schemas.microsoft.com/office/drawing/2010/main" val="0"/>
              </a:ext>
            </a:extLst>
          </a:blip>
          <a:srcRect l="15544" t="20171" r="18910" b="24501"/>
          <a:stretch>
            <a:fillRect/>
          </a:stretch>
        </p:blipFill>
        <p:spPr bwMode="auto">
          <a:xfrm>
            <a:off x="1200207" y="264242"/>
            <a:ext cx="5943993"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
          <p:cNvPicPr>
            <a:picLocks noChangeAspect="1" noChangeArrowheads="1"/>
          </p:cNvPicPr>
          <p:nvPr/>
        </p:nvPicPr>
        <p:blipFill rotWithShape="1">
          <a:blip r:embed="rId6">
            <a:extLst>
              <a:ext uri="{28A0092B-C50C-407E-A947-70E740481C1C}">
                <a14:useLocalDpi xmlns:a14="http://schemas.microsoft.com/office/drawing/2010/main" val="0"/>
              </a:ext>
            </a:extLst>
          </a:blip>
          <a:srcRect l="21051" t="54229" r="73067" b="38294"/>
          <a:stretch/>
        </p:blipFill>
        <p:spPr bwMode="auto">
          <a:xfrm>
            <a:off x="1702577" y="1744662"/>
            <a:ext cx="533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
          <p:cNvPicPr>
            <a:picLocks noChangeAspect="1" noChangeArrowheads="1"/>
          </p:cNvPicPr>
          <p:nvPr/>
        </p:nvPicPr>
        <p:blipFill rotWithShape="1">
          <a:blip r:embed="rId6">
            <a:extLst>
              <a:ext uri="{28A0092B-C50C-407E-A947-70E740481C1C}">
                <a14:useLocalDpi xmlns:a14="http://schemas.microsoft.com/office/drawing/2010/main" val="0"/>
              </a:ext>
            </a:extLst>
          </a:blip>
          <a:srcRect l="55246" t="51573" r="38872" b="39455"/>
          <a:stretch/>
        </p:blipFill>
        <p:spPr bwMode="auto">
          <a:xfrm>
            <a:off x="4800600" y="1529748"/>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
          <p:cNvPicPr>
            <a:picLocks noChangeAspect="1" noChangeArrowheads="1"/>
          </p:cNvPicPr>
          <p:nvPr/>
        </p:nvPicPr>
        <p:blipFill rotWithShape="1">
          <a:blip r:embed="rId6">
            <a:extLst>
              <a:ext uri="{28A0092B-C50C-407E-A947-70E740481C1C}">
                <a14:useLocalDpi xmlns:a14="http://schemas.microsoft.com/office/drawing/2010/main" val="0"/>
              </a:ext>
            </a:extLst>
          </a:blip>
          <a:srcRect l="75206" t="56068" r="21433" b="40941"/>
          <a:stretch/>
        </p:blipFill>
        <p:spPr bwMode="auto">
          <a:xfrm>
            <a:off x="6403726" y="1905000"/>
            <a:ext cx="304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
          <p:cNvPicPr>
            <a:picLocks noChangeAspect="1" noChangeArrowheads="1"/>
          </p:cNvPicPr>
          <p:nvPr/>
        </p:nvPicPr>
        <p:blipFill rotWithShape="1">
          <a:blip r:embed="rId6">
            <a:extLst>
              <a:ext uri="{28A0092B-C50C-407E-A947-70E740481C1C}">
                <a14:useLocalDpi xmlns:a14="http://schemas.microsoft.com/office/drawing/2010/main" val="0"/>
              </a:ext>
            </a:extLst>
          </a:blip>
          <a:srcRect l="75206" t="56068" r="21433" b="40941"/>
          <a:stretch/>
        </p:blipFill>
        <p:spPr bwMode="auto">
          <a:xfrm>
            <a:off x="2847479" y="2027238"/>
            <a:ext cx="304800" cy="123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051954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idx="1"/>
          </p:nvPr>
        </p:nvSpPr>
        <p:spPr bwMode="auto">
          <a:xfrm>
            <a:off x="228600" y="381000"/>
            <a:ext cx="8534400" cy="5915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indent="0">
              <a:buNone/>
            </a:pPr>
            <a:r>
              <a:rPr lang="en-US" dirty="0">
                <a:solidFill>
                  <a:srgbClr val="FFFF00"/>
                </a:solidFill>
              </a:rPr>
              <a:t>For one example job, it was determined that if the ducts were repaired, a 2-ton unit would be adequate, whereas if they were not repaired, a 3-ton replacement unit would be required.  The contractor priced his services as </a:t>
            </a:r>
            <a:r>
              <a:rPr lang="en-US" dirty="0" smtClean="0">
                <a:solidFill>
                  <a:srgbClr val="FFFF00"/>
                </a:solidFill>
              </a:rPr>
              <a:t>follows:</a:t>
            </a:r>
            <a:endParaRPr lang="en-US" sz="3600" dirty="0">
              <a:solidFill>
                <a:srgbClr val="FFFF00"/>
              </a:solidFill>
            </a:endParaRPr>
          </a:p>
          <a:p>
            <a:pPr marL="0" indent="0">
              <a:buNone/>
            </a:pPr>
            <a:r>
              <a:rPr lang="en-US" dirty="0" smtClean="0">
                <a:solidFill>
                  <a:srgbClr val="FFFF00"/>
                </a:solidFill>
              </a:rPr>
              <a:t>A </a:t>
            </a:r>
            <a:r>
              <a:rPr lang="en-US" dirty="0">
                <a:solidFill>
                  <a:srgbClr val="FFFF00"/>
                </a:solidFill>
              </a:rPr>
              <a:t>proposed duct repair package was priced at $900; </a:t>
            </a:r>
            <a:endParaRPr lang="en-US" sz="2400" dirty="0">
              <a:solidFill>
                <a:srgbClr val="FFFF00"/>
              </a:solidFill>
            </a:endParaRPr>
          </a:p>
          <a:p>
            <a:r>
              <a:rPr lang="en-US" dirty="0" smtClean="0">
                <a:solidFill>
                  <a:srgbClr val="FFFF00"/>
                </a:solidFill>
              </a:rPr>
              <a:t>A </a:t>
            </a:r>
            <a:r>
              <a:rPr lang="en-US" dirty="0">
                <a:solidFill>
                  <a:srgbClr val="FFFF00"/>
                </a:solidFill>
              </a:rPr>
              <a:t>2-ton unit would be $500 less than the comparable 3-ton unit; </a:t>
            </a:r>
            <a:r>
              <a:rPr lang="en-US" dirty="0" smtClean="0">
                <a:solidFill>
                  <a:srgbClr val="FFFF00"/>
                </a:solidFill>
              </a:rPr>
              <a:t>and</a:t>
            </a:r>
            <a:endParaRPr lang="en-US" sz="2400" dirty="0">
              <a:solidFill>
                <a:srgbClr val="FFFF00"/>
              </a:solidFill>
            </a:endParaRPr>
          </a:p>
          <a:p>
            <a:r>
              <a:rPr lang="en-US" dirty="0" smtClean="0">
                <a:solidFill>
                  <a:srgbClr val="FFFF00"/>
                </a:solidFill>
              </a:rPr>
              <a:t>Fixing </a:t>
            </a:r>
            <a:r>
              <a:rPr lang="en-US" dirty="0">
                <a:solidFill>
                  <a:srgbClr val="FFFF00"/>
                </a:solidFill>
              </a:rPr>
              <a:t>the ducts would save approximately $200 per year in operating costs. </a:t>
            </a:r>
            <a:endParaRPr lang="en-US" sz="2400" dirty="0">
              <a:solidFill>
                <a:srgbClr val="FFFF00"/>
              </a:solidFill>
            </a:endParaRPr>
          </a:p>
          <a:p>
            <a:pPr marL="0" indent="0">
              <a:buNone/>
            </a:pPr>
            <a:endParaRPr lang="en-US" sz="1100" dirty="0"/>
          </a:p>
        </p:txBody>
      </p:sp>
    </p:spTree>
    <p:custDataLst>
      <p:tags r:id="rId1"/>
    </p:custDataLst>
    <p:extLst>
      <p:ext uri="{BB962C8B-B14F-4D97-AF65-F5344CB8AC3E}">
        <p14:creationId xmlns:p14="http://schemas.microsoft.com/office/powerpoint/2010/main" val="3851964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idx="1"/>
          </p:nvPr>
        </p:nvSpPr>
        <p:spPr bwMode="auto">
          <a:xfrm>
            <a:off x="228600" y="524065"/>
            <a:ext cx="8534400" cy="6521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indent="0">
              <a:buNone/>
            </a:pPr>
            <a:endParaRPr lang="en-US" sz="1100" dirty="0"/>
          </a:p>
          <a:p>
            <a:pPr marL="0" indent="0">
              <a:buNone/>
            </a:pPr>
            <a:r>
              <a:rPr lang="en-US" dirty="0">
                <a:solidFill>
                  <a:srgbClr val="FFFF00"/>
                </a:solidFill>
              </a:rPr>
              <a:t>This information permitted a quick calculation of a simple payback time for the duct repair.   The net cost of the retrofit was $900 minus the $500 savings for the smaller equipment, or $400.  Saving $200 annually would pay back the initial investment in two years</a:t>
            </a:r>
            <a:r>
              <a:rPr lang="en-US" dirty="0" smtClean="0">
                <a:solidFill>
                  <a:srgbClr val="FFFF00"/>
                </a:solidFill>
              </a:rPr>
              <a:t>.</a:t>
            </a:r>
            <a:r>
              <a:rPr lang="en-US" dirty="0">
                <a:solidFill>
                  <a:srgbClr val="FFFF00"/>
                </a:solidFill>
              </a:rPr>
              <a:t> </a:t>
            </a:r>
            <a:endParaRPr lang="en-US" sz="2400" dirty="0">
              <a:solidFill>
                <a:srgbClr val="FFFF00"/>
              </a:solidFill>
            </a:endParaRPr>
          </a:p>
          <a:p>
            <a:pPr marL="0" indent="0">
              <a:buNone/>
            </a:pPr>
            <a:r>
              <a:rPr lang="en-US" dirty="0">
                <a:solidFill>
                  <a:srgbClr val="FFFF00"/>
                </a:solidFill>
              </a:rPr>
              <a:t>The economics of duct repair are helped considerably by the savings on the smaller unit.  If the equipment did not have to be replaced, the payback time would be $900 divided by $200 or 4.5 years. </a:t>
            </a:r>
            <a:endParaRPr lang="en-US" sz="3600" dirty="0">
              <a:solidFill>
                <a:srgbClr val="FFFF00"/>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4800" b="0" i="0" u="none" strike="noStrike" cap="none" normalizeH="0" baseline="0" dirty="0" smtClean="0">
              <a:ln>
                <a:noFill/>
              </a:ln>
              <a:solidFill>
                <a:srgbClr val="FFFF00"/>
              </a:solidFill>
              <a:effectLst/>
              <a:latin typeface="Arial" panose="020B0604020202020204" pitchFamily="34" charset="0"/>
            </a:endParaRPr>
          </a:p>
        </p:txBody>
      </p:sp>
    </p:spTree>
    <p:custDataLst>
      <p:tags r:id="rId1"/>
    </p:custDataLst>
    <p:extLst>
      <p:ext uri="{BB962C8B-B14F-4D97-AF65-F5344CB8AC3E}">
        <p14:creationId xmlns:p14="http://schemas.microsoft.com/office/powerpoint/2010/main" val="24956685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Opportunities for New Construction</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a:solidFill>
                  <a:srgbClr val="FFFF00"/>
                </a:solidFill>
              </a:rPr>
              <a:t>In new construction, the details in the design of a duct system are still open to change.  This presents an opportunity that is generally not present in existing buildings.  The flip side of this, however, is that once this opportunity is squandered through a business as usual installation, it can never be regained.  Research has shown that existing duct systems located in vented attics and open crawl spaces will typically lose 25% to 40% of the heating or cooling energy input to them by the equipment.</a:t>
            </a:r>
          </a:p>
        </p:txBody>
      </p:sp>
    </p:spTree>
    <p:custDataLst>
      <p:tags r:id="rId1"/>
    </p:custDataLst>
    <p:extLst>
      <p:ext uri="{BB962C8B-B14F-4D97-AF65-F5344CB8AC3E}">
        <p14:creationId xmlns:p14="http://schemas.microsoft.com/office/powerpoint/2010/main" val="25366224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Opportunities In New Buildings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a:solidFill>
                  <a:srgbClr val="FFFF00"/>
                </a:solidFill>
              </a:rPr>
              <a:t>In new construction, the details in the design of a duct system are still open to change.  This presents an opportunity that is generally not present in existing buildings.  The flip side of this, however, is that once this opportunity is squandered through a business as usual installation, it can never be regained.  Research has shown that existing duct systems located in vented attics and open crawl spaces will typically lose 25% to 40% of the heating or cooling energy input to them by the equipment.</a:t>
            </a:r>
          </a:p>
        </p:txBody>
      </p:sp>
      <p:pic>
        <p:nvPicPr>
          <p:cNvPr id="4" name="Picture 3"/>
          <p:cNvPicPr>
            <a:picLocks noChangeAspect="1"/>
          </p:cNvPicPr>
          <p:nvPr/>
        </p:nvPicPr>
        <p:blipFill>
          <a:blip r:embed="rId4"/>
          <a:stretch>
            <a:fillRect/>
          </a:stretch>
        </p:blipFill>
        <p:spPr>
          <a:xfrm>
            <a:off x="1524000" y="1600986"/>
            <a:ext cx="5454462" cy="4116275"/>
          </a:xfrm>
          <a:prstGeom prst="rect">
            <a:avLst/>
          </a:prstGeom>
        </p:spPr>
      </p:pic>
    </p:spTree>
    <p:custDataLst>
      <p:tags r:id="rId1"/>
    </p:custDataLst>
    <p:extLst>
      <p:ext uri="{BB962C8B-B14F-4D97-AF65-F5344CB8AC3E}">
        <p14:creationId xmlns:p14="http://schemas.microsoft.com/office/powerpoint/2010/main" val="33516859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Impediments In New Construction</a:t>
            </a:r>
            <a:endParaRPr lang="en-US" dirty="0"/>
          </a:p>
        </p:txBody>
      </p:sp>
      <p:sp>
        <p:nvSpPr>
          <p:cNvPr id="3" name="Content Placeholder 2"/>
          <p:cNvSpPr>
            <a:spLocks noGrp="1"/>
          </p:cNvSpPr>
          <p:nvPr>
            <p:ph idx="1"/>
          </p:nvPr>
        </p:nvSpPr>
        <p:spPr>
          <a:xfrm>
            <a:off x="457200" y="1417638"/>
            <a:ext cx="8229600" cy="5287962"/>
          </a:xfrm>
        </p:spPr>
        <p:txBody>
          <a:bodyPr>
            <a:normAutofit fontScale="92500"/>
          </a:bodyPr>
          <a:lstStyle/>
          <a:p>
            <a:pPr marL="0" indent="0">
              <a:buNone/>
            </a:pPr>
            <a:r>
              <a:rPr lang="en-US" dirty="0">
                <a:solidFill>
                  <a:srgbClr val="FFFF00"/>
                </a:solidFill>
              </a:rPr>
              <a:t>A</a:t>
            </a:r>
            <a:r>
              <a:rPr lang="en-US" dirty="0" smtClean="0">
                <a:solidFill>
                  <a:srgbClr val="FFFF00"/>
                </a:solidFill>
              </a:rPr>
              <a:t>t </a:t>
            </a:r>
            <a:r>
              <a:rPr lang="en-US" dirty="0">
                <a:solidFill>
                  <a:srgbClr val="FFFF00"/>
                </a:solidFill>
              </a:rPr>
              <a:t>least five difficulties stand in the way of widespread practice of placing ducts in the conditioned-space: </a:t>
            </a:r>
            <a:endParaRPr lang="en-US" sz="4000" dirty="0">
              <a:solidFill>
                <a:srgbClr val="FFFF00"/>
              </a:solidFill>
            </a:endParaRPr>
          </a:p>
          <a:p>
            <a:r>
              <a:rPr lang="en-US" dirty="0" smtClean="0">
                <a:solidFill>
                  <a:srgbClr val="FFFF00"/>
                </a:solidFill>
              </a:rPr>
              <a:t>Difficulty </a:t>
            </a:r>
            <a:r>
              <a:rPr lang="en-US" dirty="0">
                <a:solidFill>
                  <a:srgbClr val="FFFF00"/>
                </a:solidFill>
              </a:rPr>
              <a:t>in hiding ductwork; </a:t>
            </a:r>
            <a:endParaRPr lang="en-US" sz="2400" dirty="0">
              <a:solidFill>
                <a:srgbClr val="FFFF00"/>
              </a:solidFill>
            </a:endParaRPr>
          </a:p>
          <a:p>
            <a:r>
              <a:rPr lang="en-US" dirty="0" smtClean="0">
                <a:solidFill>
                  <a:srgbClr val="FFFF00"/>
                </a:solidFill>
              </a:rPr>
              <a:t>Perceived </a:t>
            </a:r>
            <a:r>
              <a:rPr lang="en-US" dirty="0">
                <a:solidFill>
                  <a:srgbClr val="FFFF00"/>
                </a:solidFill>
              </a:rPr>
              <a:t>extra cost; </a:t>
            </a:r>
            <a:endParaRPr lang="en-US" sz="2400" dirty="0">
              <a:solidFill>
                <a:srgbClr val="FFFF00"/>
              </a:solidFill>
            </a:endParaRPr>
          </a:p>
          <a:p>
            <a:r>
              <a:rPr lang="en-US" dirty="0" smtClean="0">
                <a:solidFill>
                  <a:srgbClr val="FFFF00"/>
                </a:solidFill>
              </a:rPr>
              <a:t>Need </a:t>
            </a:r>
            <a:r>
              <a:rPr lang="en-US" dirty="0">
                <a:solidFill>
                  <a:srgbClr val="FFFF00"/>
                </a:solidFill>
              </a:rPr>
              <a:t>for building designers to become involved with the details of the duct design; </a:t>
            </a:r>
            <a:r>
              <a:rPr lang="en-US" dirty="0" smtClean="0">
                <a:solidFill>
                  <a:srgbClr val="FFFF00"/>
                </a:solidFill>
              </a:rPr>
              <a:t>and</a:t>
            </a:r>
            <a:endParaRPr lang="en-US" sz="2400" dirty="0">
              <a:solidFill>
                <a:srgbClr val="FFFF00"/>
              </a:solidFill>
            </a:endParaRPr>
          </a:p>
          <a:p>
            <a:r>
              <a:rPr lang="en-US" dirty="0" smtClean="0">
                <a:solidFill>
                  <a:srgbClr val="FFFF00"/>
                </a:solidFill>
              </a:rPr>
              <a:t>Increased </a:t>
            </a:r>
            <a:r>
              <a:rPr lang="en-US" dirty="0">
                <a:solidFill>
                  <a:srgbClr val="FFFF00"/>
                </a:solidFill>
              </a:rPr>
              <a:t>scheduling complications if other trades are needed on the job; </a:t>
            </a:r>
            <a:r>
              <a:rPr lang="en-US" dirty="0" smtClean="0">
                <a:solidFill>
                  <a:srgbClr val="FFFF00"/>
                </a:solidFill>
              </a:rPr>
              <a:t>and</a:t>
            </a:r>
            <a:endParaRPr lang="en-US" sz="2400" dirty="0">
              <a:solidFill>
                <a:srgbClr val="FFFF00"/>
              </a:solidFill>
            </a:endParaRPr>
          </a:p>
          <a:p>
            <a:r>
              <a:rPr lang="en-US" dirty="0" smtClean="0">
                <a:solidFill>
                  <a:srgbClr val="FFFF00"/>
                </a:solidFill>
              </a:rPr>
              <a:t>Lost </a:t>
            </a:r>
            <a:r>
              <a:rPr lang="en-US" dirty="0">
                <a:solidFill>
                  <a:srgbClr val="FFFF00"/>
                </a:solidFill>
              </a:rPr>
              <a:t>usable space.</a:t>
            </a:r>
            <a:endParaRPr lang="en-US" sz="2400" dirty="0">
              <a:solidFill>
                <a:srgbClr val="FFFF00"/>
              </a:solidFill>
            </a:endParaRPr>
          </a:p>
        </p:txBody>
      </p:sp>
    </p:spTree>
    <p:custDataLst>
      <p:tags r:id="rId1"/>
    </p:custDataLst>
    <p:extLst>
      <p:ext uri="{BB962C8B-B14F-4D97-AF65-F5344CB8AC3E}">
        <p14:creationId xmlns:p14="http://schemas.microsoft.com/office/powerpoint/2010/main" val="18730488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Design Practices</a:t>
            </a:r>
            <a:endParaRPr lang="en-US" dirty="0"/>
          </a:p>
        </p:txBody>
      </p:sp>
      <p:sp>
        <p:nvSpPr>
          <p:cNvPr id="3" name="Content Placeholder 2"/>
          <p:cNvSpPr>
            <a:spLocks noGrp="1"/>
          </p:cNvSpPr>
          <p:nvPr>
            <p:ph idx="1"/>
          </p:nvPr>
        </p:nvSpPr>
        <p:spPr>
          <a:xfrm>
            <a:off x="457200" y="1417638"/>
            <a:ext cx="8229600" cy="5287962"/>
          </a:xfrm>
        </p:spPr>
        <p:txBody>
          <a:bodyPr>
            <a:normAutofit fontScale="85000" lnSpcReduction="10000"/>
          </a:bodyPr>
          <a:lstStyle/>
          <a:p>
            <a:pPr marL="0" indent="0">
              <a:buNone/>
            </a:pPr>
            <a:r>
              <a:rPr lang="en-US" dirty="0">
                <a:solidFill>
                  <a:srgbClr val="FFFF00"/>
                </a:solidFill>
              </a:rPr>
              <a:t>Good practice has the following </a:t>
            </a:r>
            <a:r>
              <a:rPr lang="en-US" dirty="0" smtClean="0">
                <a:solidFill>
                  <a:srgbClr val="FFFF00"/>
                </a:solidFill>
              </a:rPr>
              <a:t>6 elements</a:t>
            </a:r>
            <a:r>
              <a:rPr lang="en-US" dirty="0">
                <a:solidFill>
                  <a:srgbClr val="FFFF00"/>
                </a:solidFill>
              </a:rPr>
              <a:t>: </a:t>
            </a:r>
            <a:endParaRPr lang="en-US" sz="4000" dirty="0">
              <a:solidFill>
                <a:srgbClr val="FFFF00"/>
              </a:solidFill>
            </a:endParaRPr>
          </a:p>
          <a:p>
            <a:r>
              <a:rPr lang="en-US" dirty="0" smtClean="0">
                <a:solidFill>
                  <a:srgbClr val="FFFF00"/>
                </a:solidFill>
              </a:rPr>
              <a:t>Design </a:t>
            </a:r>
            <a:r>
              <a:rPr lang="en-US" dirty="0">
                <a:solidFill>
                  <a:srgbClr val="FFFF00"/>
                </a:solidFill>
              </a:rPr>
              <a:t>the total heating and cooling system and select the equipment using </a:t>
            </a:r>
            <a:r>
              <a:rPr lang="en-US" i="1" dirty="0">
                <a:solidFill>
                  <a:srgbClr val="FFFF00"/>
                </a:solidFill>
              </a:rPr>
              <a:t>Manuals J, S</a:t>
            </a:r>
            <a:r>
              <a:rPr lang="en-US" dirty="0">
                <a:solidFill>
                  <a:srgbClr val="FFFF00"/>
                </a:solidFill>
              </a:rPr>
              <a:t>, and </a:t>
            </a:r>
            <a:r>
              <a:rPr lang="en-US" i="1" dirty="0">
                <a:solidFill>
                  <a:srgbClr val="FFFF00"/>
                </a:solidFill>
              </a:rPr>
              <a:t>D (residential) Manuals N,CS, and Q  (commercial)</a:t>
            </a:r>
            <a:r>
              <a:rPr lang="en-US" dirty="0">
                <a:solidFill>
                  <a:srgbClr val="FFFF00"/>
                </a:solidFill>
              </a:rPr>
              <a:t>; </a:t>
            </a:r>
            <a:endParaRPr lang="en-US" sz="2400" dirty="0">
              <a:solidFill>
                <a:srgbClr val="FFFF00"/>
              </a:solidFill>
            </a:endParaRPr>
          </a:p>
          <a:p>
            <a:r>
              <a:rPr lang="en-US" dirty="0" smtClean="0">
                <a:solidFill>
                  <a:srgbClr val="FFFF00"/>
                </a:solidFill>
              </a:rPr>
              <a:t>Minimize </a:t>
            </a:r>
            <a:r>
              <a:rPr lang="en-US" dirty="0">
                <a:solidFill>
                  <a:srgbClr val="FFFF00"/>
                </a:solidFill>
              </a:rPr>
              <a:t>the surface area of ducts outside the conditioned space through good routing, use of low-loss fittings, and placement of registers near interior walls; </a:t>
            </a:r>
            <a:endParaRPr lang="en-US" sz="2400" dirty="0">
              <a:solidFill>
                <a:srgbClr val="FFFF00"/>
              </a:solidFill>
            </a:endParaRPr>
          </a:p>
          <a:p>
            <a:r>
              <a:rPr lang="en-US" dirty="0" smtClean="0">
                <a:solidFill>
                  <a:srgbClr val="FFFF00"/>
                </a:solidFill>
              </a:rPr>
              <a:t>Specify </a:t>
            </a:r>
            <a:r>
              <a:rPr lang="en-US" dirty="0">
                <a:solidFill>
                  <a:srgbClr val="FFFF00"/>
                </a:solidFill>
              </a:rPr>
              <a:t>suitably low levels of air leakage to/from the outside and include a post-installation leakage test in the construction plan.  As a benchmark, it is suggested that air leakage to/from the outside should not exceed 5% of total airflow on either the supply or return side; </a:t>
            </a:r>
            <a:endParaRPr lang="en-US" sz="2400" dirty="0">
              <a:solidFill>
                <a:srgbClr val="FFFF00"/>
              </a:solidFill>
            </a:endParaRPr>
          </a:p>
        </p:txBody>
      </p:sp>
    </p:spTree>
    <p:custDataLst>
      <p:tags r:id="rId1"/>
    </p:custDataLst>
    <p:extLst>
      <p:ext uri="{BB962C8B-B14F-4D97-AF65-F5344CB8AC3E}">
        <p14:creationId xmlns:p14="http://schemas.microsoft.com/office/powerpoint/2010/main" val="40452512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89916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a:solidFill>
                  <a:srgbClr val="FF00FF"/>
                </a:solidFill>
              </a:rPr>
              <a:t/>
            </a:r>
            <a:br>
              <a:rPr lang="en-US" dirty="0">
                <a:solidFill>
                  <a:srgbClr val="FF00FF"/>
                </a:solidFill>
              </a:rPr>
            </a:br>
            <a:r>
              <a:rPr lang="en-US" smtClean="0"/>
              <a:t>Section 6.1: </a:t>
            </a:r>
            <a:r>
              <a:rPr lang="en-US" dirty="0" smtClean="0"/>
              <a:t>Customer Opportunities</a:t>
            </a:r>
            <a:r>
              <a:rPr lang="en-US" dirty="0">
                <a:solidFill>
                  <a:srgbClr val="FF00FF"/>
                </a:solidFill>
              </a:rPr>
              <a:t/>
            </a:r>
            <a:br>
              <a:rPr lang="en-US" dirty="0">
                <a:solidFill>
                  <a:srgbClr val="FF00FF"/>
                </a:solidFill>
              </a:rPr>
            </a:b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75428025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Installation</a:t>
            </a:r>
            <a:endParaRPr lang="en-US" dirty="0"/>
          </a:p>
        </p:txBody>
      </p:sp>
      <p:sp>
        <p:nvSpPr>
          <p:cNvPr id="3" name="Content Placeholder 2"/>
          <p:cNvSpPr>
            <a:spLocks noGrp="1"/>
          </p:cNvSpPr>
          <p:nvPr>
            <p:ph idx="1"/>
          </p:nvPr>
        </p:nvSpPr>
        <p:spPr>
          <a:xfrm>
            <a:off x="457200" y="1417638"/>
            <a:ext cx="8229600" cy="5287962"/>
          </a:xfrm>
        </p:spPr>
        <p:txBody>
          <a:bodyPr>
            <a:normAutofit fontScale="92500" lnSpcReduction="10000"/>
          </a:bodyPr>
          <a:lstStyle/>
          <a:p>
            <a:r>
              <a:rPr lang="en-US" dirty="0" smtClean="0">
                <a:solidFill>
                  <a:srgbClr val="FFFF00"/>
                </a:solidFill>
              </a:rPr>
              <a:t>See </a:t>
            </a:r>
            <a:r>
              <a:rPr lang="en-US" dirty="0">
                <a:solidFill>
                  <a:srgbClr val="FFFF00"/>
                </a:solidFill>
              </a:rPr>
              <a:t>that ducts </a:t>
            </a:r>
            <a:r>
              <a:rPr lang="en-US" dirty="0" smtClean="0">
                <a:solidFill>
                  <a:srgbClr val="FFFF00"/>
                </a:solidFill>
              </a:rPr>
              <a:t>are </a:t>
            </a:r>
            <a:r>
              <a:rPr lang="en-US" dirty="0">
                <a:solidFill>
                  <a:srgbClr val="FFFF00"/>
                </a:solidFill>
              </a:rPr>
              <a:t>sealed using materials and techniques that will last as long as the ducts.  If the ducts are sealed by hand, UL Listed (not UL Classified) mastic should be used.  Automated sealing may also be considered (See Section 2 in this Guide &amp; Workbook); </a:t>
            </a:r>
            <a:endParaRPr lang="en-US" sz="2400" dirty="0">
              <a:solidFill>
                <a:srgbClr val="FFFF00"/>
              </a:solidFill>
            </a:endParaRPr>
          </a:p>
          <a:p>
            <a:r>
              <a:rPr lang="en-US" dirty="0" smtClean="0">
                <a:solidFill>
                  <a:srgbClr val="FFFF00"/>
                </a:solidFill>
              </a:rPr>
              <a:t>Insulate </a:t>
            </a:r>
            <a:r>
              <a:rPr lang="en-US" dirty="0">
                <a:solidFill>
                  <a:srgbClr val="FFFF00"/>
                </a:solidFill>
              </a:rPr>
              <a:t>ducts outside the conditioned space, at least to R-6 and preferably R-8 or R-11 depending on the local climate zone requirements; and </a:t>
            </a:r>
            <a:endParaRPr lang="en-US" sz="2400" dirty="0">
              <a:solidFill>
                <a:srgbClr val="FFFF00"/>
              </a:solidFill>
            </a:endParaRPr>
          </a:p>
          <a:p>
            <a:r>
              <a:rPr lang="en-US" dirty="0" smtClean="0">
                <a:solidFill>
                  <a:srgbClr val="FFFF00"/>
                </a:solidFill>
              </a:rPr>
              <a:t>Make </a:t>
            </a:r>
            <a:r>
              <a:rPr lang="en-US" dirty="0">
                <a:solidFill>
                  <a:srgbClr val="FFFF00"/>
                </a:solidFill>
              </a:rPr>
              <a:t>sure the ducts are tested for leakage and balanced in accordance with ANSI/ACCA 5 QI-2015 requirements.</a:t>
            </a:r>
            <a:endParaRPr lang="en-US" sz="2400" dirty="0">
              <a:solidFill>
                <a:srgbClr val="FFFF00"/>
              </a:solidFill>
            </a:endParaRPr>
          </a:p>
        </p:txBody>
      </p:sp>
    </p:spTree>
    <p:custDataLst>
      <p:tags r:id="rId1"/>
    </p:custDataLst>
    <p:extLst>
      <p:ext uri="{BB962C8B-B14F-4D97-AF65-F5344CB8AC3E}">
        <p14:creationId xmlns:p14="http://schemas.microsoft.com/office/powerpoint/2010/main" val="42097754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idx="1"/>
          </p:nvPr>
        </p:nvSpPr>
        <p:spPr>
          <a:xfrm>
            <a:off x="381000" y="1295400"/>
            <a:ext cx="8229600" cy="5257800"/>
          </a:xfrm>
        </p:spPr>
        <p:txBody>
          <a:bodyPr>
            <a:normAutofit lnSpcReduction="10000"/>
          </a:bodyPr>
          <a:lstStyle/>
          <a:p>
            <a:pPr marL="0" indent="0">
              <a:buNone/>
            </a:pPr>
            <a:r>
              <a:rPr lang="en-US" dirty="0" smtClean="0">
                <a:solidFill>
                  <a:srgbClr val="FFFF00"/>
                </a:solidFill>
              </a:rPr>
              <a:t>You should now be able to identify 3 golden opportunities for upselling an HVAC system installation to include duct repairs for the owners comfort and financial benefit.</a:t>
            </a:r>
          </a:p>
          <a:p>
            <a:pPr marL="0" indent="0">
              <a:buNone/>
            </a:pPr>
            <a:endParaRPr lang="en-US" sz="1000" dirty="0">
              <a:solidFill>
                <a:srgbClr val="FFFF00"/>
              </a:solidFill>
            </a:endParaRPr>
          </a:p>
          <a:p>
            <a:pPr marL="0" indent="0">
              <a:buNone/>
            </a:pPr>
            <a:r>
              <a:rPr lang="en-US" dirty="0" smtClean="0">
                <a:solidFill>
                  <a:srgbClr val="FFFF00"/>
                </a:solidFill>
              </a:rPr>
              <a:t>You should now be able to name 6 opportunities for improving performance and efficiency in new construction designs and installations.</a:t>
            </a:r>
            <a:endParaRPr lang="en-US" sz="1100" dirty="0" smtClean="0">
              <a:solidFill>
                <a:srgbClr val="FFFF00"/>
              </a:solidFill>
            </a:endParaRPr>
          </a:p>
          <a:p>
            <a:pPr marL="0" indent="0">
              <a:buNone/>
            </a:pPr>
            <a:endParaRPr lang="en-US" sz="1000" dirty="0">
              <a:solidFill>
                <a:srgbClr val="FFFF00"/>
              </a:solidFill>
            </a:endParaRPr>
          </a:p>
          <a:p>
            <a:pPr marL="0" indent="0">
              <a:buNone/>
            </a:pPr>
            <a:r>
              <a:rPr lang="en-US" dirty="0" smtClean="0">
                <a:solidFill>
                  <a:srgbClr val="FFFF00"/>
                </a:solidFill>
              </a:rPr>
              <a:t>You should now be able to explain basic operating savings based on improving an existing duct system’s performance capabilities.</a:t>
            </a:r>
          </a:p>
          <a:p>
            <a:pPr marL="0" indent="0">
              <a:buNone/>
            </a:pPr>
            <a:endParaRPr lang="en-US" sz="1200" dirty="0" smtClean="0">
              <a:solidFill>
                <a:srgbClr val="FFFF00"/>
              </a:solidFill>
            </a:endParaRPr>
          </a:p>
        </p:txBody>
      </p:sp>
    </p:spTree>
    <p:custDataLst>
      <p:tags r:id="rId1"/>
    </p:custDataLst>
    <p:extLst>
      <p:ext uri="{BB962C8B-B14F-4D97-AF65-F5344CB8AC3E}">
        <p14:creationId xmlns:p14="http://schemas.microsoft.com/office/powerpoint/2010/main" val="3324458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Existing Duct Systems</a:t>
            </a:r>
            <a:endParaRPr lang="en-US" dirty="0"/>
          </a:p>
        </p:txBody>
      </p:sp>
      <p:pic>
        <p:nvPicPr>
          <p:cNvPr id="1026" name="Picture 307203"/>
          <p:cNvPicPr>
            <a:picLocks noChangeAspect="1" noChangeArrowheads="1"/>
          </p:cNvPicPr>
          <p:nvPr/>
        </p:nvPicPr>
        <p:blipFill>
          <a:blip r:embed="rId4">
            <a:extLst>
              <a:ext uri="{28A0092B-C50C-407E-A947-70E740481C1C}">
                <a14:useLocalDpi xmlns:a14="http://schemas.microsoft.com/office/drawing/2010/main" val="0"/>
              </a:ext>
            </a:extLst>
          </a:blip>
          <a:srcRect l="1590"/>
          <a:stretch>
            <a:fillRect/>
          </a:stretch>
        </p:blipFill>
        <p:spPr bwMode="auto">
          <a:xfrm>
            <a:off x="228600" y="1295400"/>
            <a:ext cx="7840973" cy="44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4117048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Duct Efficiency</a:t>
            </a:r>
            <a:endParaRPr lang="en-US" dirty="0"/>
          </a:p>
        </p:txBody>
      </p:sp>
      <p:sp>
        <p:nvSpPr>
          <p:cNvPr id="3" name="Content Placeholder 2"/>
          <p:cNvSpPr>
            <a:spLocks noGrp="1"/>
          </p:cNvSpPr>
          <p:nvPr>
            <p:ph idx="1"/>
          </p:nvPr>
        </p:nvSpPr>
        <p:spPr>
          <a:xfrm>
            <a:off x="190500" y="1442219"/>
            <a:ext cx="8763000" cy="5110981"/>
          </a:xfrm>
        </p:spPr>
        <p:txBody>
          <a:bodyPr>
            <a:normAutofit lnSpcReduction="10000"/>
          </a:bodyPr>
          <a:lstStyle/>
          <a:p>
            <a:pPr marL="0" indent="0">
              <a:buNone/>
            </a:pPr>
            <a:r>
              <a:rPr lang="en-US" dirty="0" smtClean="0">
                <a:solidFill>
                  <a:srgbClr val="FFFF00"/>
                </a:solidFill>
              </a:rPr>
              <a:t>When </a:t>
            </a:r>
            <a:r>
              <a:rPr lang="en-US" dirty="0">
                <a:solidFill>
                  <a:srgbClr val="FFFF00"/>
                </a:solidFill>
              </a:rPr>
              <a:t>the system is operating, duct systems lose energy in two main ways: </a:t>
            </a:r>
          </a:p>
          <a:p>
            <a:pPr marL="0" indent="0">
              <a:buNone/>
            </a:pPr>
            <a:r>
              <a:rPr lang="en-US" dirty="0">
                <a:solidFill>
                  <a:srgbClr val="FF00FF"/>
                </a:solidFill>
              </a:rPr>
              <a:t>	</a:t>
            </a:r>
            <a:r>
              <a:rPr lang="en-US" dirty="0" smtClean="0">
                <a:solidFill>
                  <a:srgbClr val="FFFF00"/>
                </a:solidFill>
              </a:rPr>
              <a:t>1</a:t>
            </a:r>
            <a:r>
              <a:rPr lang="en-US" dirty="0">
                <a:solidFill>
                  <a:srgbClr val="FFFF00"/>
                </a:solidFill>
              </a:rPr>
              <a:t>.  Conduction of heat through duct walls; </a:t>
            </a:r>
            <a:r>
              <a:rPr lang="en-US" dirty="0" smtClean="0">
                <a:solidFill>
                  <a:srgbClr val="FF00FF"/>
                </a:solidFill>
              </a:rPr>
              <a:t>	</a:t>
            </a:r>
            <a:r>
              <a:rPr lang="en-US" dirty="0" smtClean="0">
                <a:solidFill>
                  <a:srgbClr val="FFFF00"/>
                </a:solidFill>
              </a:rPr>
              <a:t>and</a:t>
            </a:r>
            <a:endParaRPr lang="en-US" dirty="0">
              <a:solidFill>
                <a:srgbClr val="FFFF00"/>
              </a:solidFill>
            </a:endParaRPr>
          </a:p>
          <a:p>
            <a:pPr marL="0" indent="0">
              <a:buNone/>
            </a:pPr>
            <a:r>
              <a:rPr lang="en-US" dirty="0">
                <a:solidFill>
                  <a:srgbClr val="FF00FF"/>
                </a:solidFill>
              </a:rPr>
              <a:t>	</a:t>
            </a:r>
            <a:r>
              <a:rPr lang="en-US" dirty="0" smtClean="0">
                <a:solidFill>
                  <a:srgbClr val="FFFF00"/>
                </a:solidFill>
              </a:rPr>
              <a:t>2</a:t>
            </a:r>
            <a:r>
              <a:rPr lang="en-US" dirty="0">
                <a:solidFill>
                  <a:srgbClr val="FFFF00"/>
                </a:solidFill>
              </a:rPr>
              <a:t>.  Leakage of air through holes and joints in </a:t>
            </a:r>
            <a:r>
              <a:rPr lang="en-US" dirty="0" smtClean="0">
                <a:solidFill>
                  <a:srgbClr val="FF00FF"/>
                </a:solidFill>
              </a:rPr>
              <a:t>	</a:t>
            </a:r>
            <a:r>
              <a:rPr lang="en-US" dirty="0" smtClean="0">
                <a:solidFill>
                  <a:srgbClr val="FFFF00"/>
                </a:solidFill>
              </a:rPr>
              <a:t>      the </a:t>
            </a:r>
            <a:r>
              <a:rPr lang="en-US" dirty="0">
                <a:solidFill>
                  <a:srgbClr val="FFFF00"/>
                </a:solidFill>
              </a:rPr>
              <a:t>duct system.</a:t>
            </a:r>
          </a:p>
          <a:p>
            <a:pPr lvl="3"/>
            <a:r>
              <a:rPr lang="en-US" sz="3200" dirty="0">
                <a:solidFill>
                  <a:srgbClr val="FFFF00"/>
                </a:solidFill>
              </a:rPr>
              <a:t>Air in from unconditioned spaces through return leakage.</a:t>
            </a:r>
          </a:p>
          <a:p>
            <a:pPr lvl="3"/>
            <a:r>
              <a:rPr lang="en-US" sz="3200" dirty="0">
                <a:solidFill>
                  <a:srgbClr val="FFFF00"/>
                </a:solidFill>
              </a:rPr>
              <a:t>Air out to unconditioned spaces through supply duct leakage.</a:t>
            </a:r>
          </a:p>
          <a:p>
            <a:pPr marL="0" indent="0">
              <a:buNone/>
            </a:pPr>
            <a:endParaRPr lang="en-US" dirty="0"/>
          </a:p>
        </p:txBody>
      </p:sp>
    </p:spTree>
    <p:custDataLst>
      <p:tags r:id="rId1"/>
    </p:custDataLst>
    <p:extLst>
      <p:ext uri="{BB962C8B-B14F-4D97-AF65-F5344CB8AC3E}">
        <p14:creationId xmlns:p14="http://schemas.microsoft.com/office/powerpoint/2010/main" val="25863658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Thermal Comfort</a:t>
            </a:r>
            <a:endParaRPr lang="en-US" dirty="0"/>
          </a:p>
        </p:txBody>
      </p:sp>
      <p:pic>
        <p:nvPicPr>
          <p:cNvPr id="2050" name="Picture 1"/>
          <p:cNvPicPr>
            <a:picLocks noChangeAspect="1" noChangeArrowheads="1"/>
          </p:cNvPicPr>
          <p:nvPr/>
        </p:nvPicPr>
        <p:blipFill>
          <a:blip r:embed="rId4">
            <a:extLst>
              <a:ext uri="{28A0092B-C50C-407E-A947-70E740481C1C}">
                <a14:useLocalDpi xmlns:a14="http://schemas.microsoft.com/office/drawing/2010/main" val="0"/>
              </a:ext>
            </a:extLst>
          </a:blip>
          <a:srcRect l="28204" r="34456"/>
          <a:stretch>
            <a:fillRect/>
          </a:stretch>
        </p:blipFill>
        <p:spPr bwMode="auto">
          <a:xfrm>
            <a:off x="5279923" y="1295400"/>
            <a:ext cx="3429000" cy="517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28600" y="1828800"/>
            <a:ext cx="4845622" cy="584775"/>
          </a:xfrm>
          <a:prstGeom prst="rect">
            <a:avLst/>
          </a:prstGeom>
          <a:noFill/>
        </p:spPr>
        <p:txBody>
          <a:bodyPr wrap="none" rtlCol="0">
            <a:spAutoFit/>
          </a:bodyPr>
          <a:lstStyle/>
          <a:p>
            <a:r>
              <a:rPr lang="en-US" sz="3200" dirty="0" smtClean="0">
                <a:solidFill>
                  <a:srgbClr val="FFFF00"/>
                </a:solidFill>
              </a:rPr>
              <a:t>Inadequate cooling capacity</a:t>
            </a:r>
            <a:endParaRPr lang="en-US" sz="3200" dirty="0">
              <a:solidFill>
                <a:srgbClr val="FFFF00"/>
              </a:solidFill>
            </a:endParaRPr>
          </a:p>
        </p:txBody>
      </p:sp>
      <p:sp>
        <p:nvSpPr>
          <p:cNvPr id="8" name="TextBox 7"/>
          <p:cNvSpPr txBox="1"/>
          <p:nvPr/>
        </p:nvSpPr>
        <p:spPr>
          <a:xfrm>
            <a:off x="261396" y="2413575"/>
            <a:ext cx="3913892" cy="584775"/>
          </a:xfrm>
          <a:prstGeom prst="rect">
            <a:avLst/>
          </a:prstGeom>
          <a:noFill/>
        </p:spPr>
        <p:txBody>
          <a:bodyPr wrap="none" rtlCol="0">
            <a:spAutoFit/>
          </a:bodyPr>
          <a:lstStyle/>
          <a:p>
            <a:r>
              <a:rPr lang="en-US" sz="3200" dirty="0" smtClean="0">
                <a:solidFill>
                  <a:srgbClr val="FFFF00"/>
                </a:solidFill>
              </a:rPr>
              <a:t>Poor Humidity Control</a:t>
            </a:r>
            <a:endParaRPr lang="en-US" sz="3200" dirty="0">
              <a:solidFill>
                <a:srgbClr val="FFFF00"/>
              </a:solidFill>
            </a:endParaRPr>
          </a:p>
        </p:txBody>
      </p:sp>
      <p:sp>
        <p:nvSpPr>
          <p:cNvPr id="9" name="TextBox 8"/>
          <p:cNvSpPr txBox="1"/>
          <p:nvPr/>
        </p:nvSpPr>
        <p:spPr>
          <a:xfrm>
            <a:off x="233516" y="2998350"/>
            <a:ext cx="4098238" cy="584775"/>
          </a:xfrm>
          <a:prstGeom prst="rect">
            <a:avLst/>
          </a:prstGeom>
          <a:noFill/>
        </p:spPr>
        <p:txBody>
          <a:bodyPr wrap="none" rtlCol="0">
            <a:spAutoFit/>
          </a:bodyPr>
          <a:lstStyle/>
          <a:p>
            <a:r>
              <a:rPr lang="en-US" sz="3200" dirty="0" smtClean="0">
                <a:solidFill>
                  <a:srgbClr val="FFFF00"/>
                </a:solidFill>
              </a:rPr>
              <a:t>Rooms Hot and/or Cold</a:t>
            </a:r>
            <a:endParaRPr lang="en-US" sz="3200" dirty="0">
              <a:solidFill>
                <a:srgbClr val="FFFF00"/>
              </a:solidFill>
            </a:endParaRPr>
          </a:p>
        </p:txBody>
      </p:sp>
      <p:sp>
        <p:nvSpPr>
          <p:cNvPr id="10" name="TextBox 9"/>
          <p:cNvSpPr txBox="1"/>
          <p:nvPr/>
        </p:nvSpPr>
        <p:spPr>
          <a:xfrm>
            <a:off x="255639" y="3583125"/>
            <a:ext cx="2244332" cy="584775"/>
          </a:xfrm>
          <a:prstGeom prst="rect">
            <a:avLst/>
          </a:prstGeom>
          <a:noFill/>
        </p:spPr>
        <p:txBody>
          <a:bodyPr wrap="none" rtlCol="0">
            <a:spAutoFit/>
          </a:bodyPr>
          <a:lstStyle/>
          <a:p>
            <a:r>
              <a:rPr lang="en-US" sz="3200" dirty="0" smtClean="0">
                <a:solidFill>
                  <a:srgbClr val="FFFF00"/>
                </a:solidFill>
              </a:rPr>
              <a:t>Drafty Areas</a:t>
            </a:r>
            <a:endParaRPr lang="en-US" sz="3200" dirty="0">
              <a:solidFill>
                <a:srgbClr val="FFFF00"/>
              </a:solidFill>
            </a:endParaRPr>
          </a:p>
        </p:txBody>
      </p:sp>
    </p:spTree>
    <p:custDataLst>
      <p:tags r:id="rId1"/>
    </p:custDataLst>
    <p:extLst>
      <p:ext uri="{BB962C8B-B14F-4D97-AF65-F5344CB8AC3E}">
        <p14:creationId xmlns:p14="http://schemas.microsoft.com/office/powerpoint/2010/main" val="2742371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Repairs</a:t>
            </a:r>
            <a:endParaRPr lang="en-US" dirty="0"/>
          </a:p>
        </p:txBody>
      </p:sp>
      <p:pic>
        <p:nvPicPr>
          <p:cNvPr id="4" name="Picture 3" descr="0703161340b"/>
          <p:cNvPicPr>
            <a:picLocks noChangeAspect="1" noChangeArrowheads="1"/>
          </p:cNvPicPr>
          <p:nvPr/>
        </p:nvPicPr>
        <p:blipFill>
          <a:blip r:embed="rId4" cstate="print">
            <a:extLst>
              <a:ext uri="{28A0092B-C50C-407E-A947-70E740481C1C}">
                <a14:useLocalDpi xmlns:a14="http://schemas.microsoft.com/office/drawing/2010/main" val="0"/>
              </a:ext>
            </a:extLst>
          </a:blip>
          <a:srcRect l="19417"/>
          <a:stretch>
            <a:fillRect/>
          </a:stretch>
        </p:blipFill>
        <p:spPr bwMode="auto">
          <a:xfrm>
            <a:off x="152400" y="1473046"/>
            <a:ext cx="5994083" cy="420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descr="0703161114"/>
          <p:cNvPicPr>
            <a:picLocks noChangeAspect="1" noChangeArrowheads="1"/>
          </p:cNvPicPr>
          <p:nvPr/>
        </p:nvPicPr>
        <p:blipFill>
          <a:blip r:embed="rId5" cstate="print">
            <a:extLst>
              <a:ext uri="{28A0092B-C50C-407E-A947-70E740481C1C}">
                <a14:useLocalDpi xmlns:a14="http://schemas.microsoft.com/office/drawing/2010/main" val="0"/>
              </a:ext>
            </a:extLst>
          </a:blip>
          <a:srcRect l="247" t="10188" b="36494"/>
          <a:stretch>
            <a:fillRect/>
          </a:stretch>
        </p:blipFill>
        <p:spPr bwMode="auto">
          <a:xfrm>
            <a:off x="4598284" y="1468592"/>
            <a:ext cx="4400243" cy="4206374"/>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093804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Safety </a:t>
            </a:r>
            <a:endParaRPr lang="en-US" dirty="0"/>
          </a:p>
        </p:txBody>
      </p:sp>
      <p:sp>
        <p:nvSpPr>
          <p:cNvPr id="4" name="Rectangle 1"/>
          <p:cNvSpPr>
            <a:spLocks noGrp="1" noChangeArrowheads="1"/>
          </p:cNvSpPr>
          <p:nvPr>
            <p:ph idx="1"/>
          </p:nvPr>
        </p:nvSpPr>
        <p:spPr bwMode="auto">
          <a:xfrm>
            <a:off x="228600" y="1655405"/>
            <a:ext cx="8458200" cy="4555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FFFF00"/>
                </a:solidFill>
                <a:effectLst/>
                <a:latin typeface="Times New Roman" panose="02020603050405020304" pitchFamily="18" charset="0"/>
                <a:cs typeface="Times New Roman" panose="02020603050405020304" pitchFamily="18" charset="0"/>
              </a:rPr>
              <a:t>Golden Opportunity Number 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FFFF00"/>
                </a:solidFill>
                <a:effectLst/>
                <a:latin typeface="Times New Roman" panose="02020603050405020304" pitchFamily="18" charset="0"/>
                <a:cs typeface="Times New Roman" panose="02020603050405020304" pitchFamily="18" charset="0"/>
              </a:rPr>
              <a:t>Comfort, Safety, and Health Enhancements</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100" b="1" dirty="0">
              <a:solidFill>
                <a:srgbClr val="FFFF00"/>
              </a:solidFill>
              <a:latin typeface="Times New Roman" panose="02020603050405020304" pitchFamily="18" charset="0"/>
              <a:cs typeface="Times New Roman" panose="02020603050405020304" pitchFamily="18" charset="0"/>
            </a:endParaRPr>
          </a:p>
          <a:p>
            <a:pPr marL="0" lvl="0" indent="0" eaLnBrk="0" fontAlgn="base" hangingPunct="0">
              <a:spcBef>
                <a:spcPct val="0"/>
              </a:spcBef>
              <a:spcAft>
                <a:spcPct val="0"/>
              </a:spcAft>
              <a:buNone/>
            </a:pPr>
            <a:r>
              <a:rPr lang="en-US" dirty="0">
                <a:solidFill>
                  <a:srgbClr val="FFFF00"/>
                </a:solidFill>
              </a:rPr>
              <a:t>When ducts are repaired, any improvement in </a:t>
            </a:r>
            <a:endParaRPr lang="en-US" dirty="0" smtClean="0">
              <a:solidFill>
                <a:srgbClr val="FFFF00"/>
              </a:solidFill>
            </a:endParaRPr>
          </a:p>
          <a:p>
            <a:pPr marL="0" lvl="0" indent="0" eaLnBrk="0" fontAlgn="base" hangingPunct="0">
              <a:spcBef>
                <a:spcPct val="0"/>
              </a:spcBef>
              <a:spcAft>
                <a:spcPct val="0"/>
              </a:spcAft>
              <a:buNone/>
            </a:pPr>
            <a:r>
              <a:rPr lang="en-US" dirty="0" smtClean="0">
                <a:solidFill>
                  <a:srgbClr val="FFFF00"/>
                </a:solidFill>
              </a:rPr>
              <a:t>thermal </a:t>
            </a:r>
            <a:r>
              <a:rPr lang="en-US" dirty="0">
                <a:solidFill>
                  <a:srgbClr val="FFFF00"/>
                </a:solidFill>
              </a:rPr>
              <a:t>comfort will be noticed immediately</a:t>
            </a:r>
            <a:r>
              <a:rPr lang="en-US" dirty="0" smtClean="0">
                <a:solidFill>
                  <a:srgbClr val="FFFF00"/>
                </a:solidFill>
              </a:rPr>
              <a:t>.</a:t>
            </a:r>
          </a:p>
          <a:p>
            <a:pPr marL="0" lvl="0" indent="0" eaLnBrk="0" fontAlgn="base" hangingPunct="0">
              <a:spcBef>
                <a:spcPct val="0"/>
              </a:spcBef>
              <a:spcAft>
                <a:spcPct val="0"/>
              </a:spcAft>
              <a:buNone/>
            </a:pPr>
            <a:endParaRPr lang="en-US" sz="1100" dirty="0">
              <a:solidFill>
                <a:srgbClr val="FFFF00"/>
              </a:solidFill>
            </a:endParaRPr>
          </a:p>
          <a:p>
            <a:pPr marL="0" lvl="0" indent="0" eaLnBrk="0" fontAlgn="base" hangingPunct="0">
              <a:spcBef>
                <a:spcPct val="0"/>
              </a:spcBef>
              <a:spcAft>
                <a:spcPct val="0"/>
              </a:spcAft>
              <a:buNone/>
            </a:pPr>
            <a:r>
              <a:rPr lang="en-US" dirty="0">
                <a:solidFill>
                  <a:srgbClr val="FFFF00"/>
                </a:solidFill>
              </a:rPr>
              <a:t>The main comfort improvement in duct repairs stems from improved delivery (and return pathways) of conditioned air, especially to rooms that are at the end of long duct runs.</a:t>
            </a:r>
            <a:r>
              <a:rPr lang="en-US" dirty="0" smtClean="0">
                <a:solidFill>
                  <a:srgbClr val="FFFF00"/>
                </a:solidFill>
              </a:rPr>
              <a:t> </a:t>
            </a:r>
            <a:endParaRPr kumimoji="0" lang="en-US" altLang="en-US" b="0" i="0" u="none" strike="noStrike" cap="none" normalizeH="0" baseline="0" dirty="0" smtClean="0">
              <a:ln>
                <a:noFill/>
              </a:ln>
              <a:solidFill>
                <a:srgbClr val="FFFF00"/>
              </a:solidFill>
              <a:effectLst/>
              <a:latin typeface="Franklin Gothic Demi" panose="020B07030201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5" name="Picture 4"/>
          <p:cNvPicPr>
            <a:picLocks noChangeAspect="1"/>
          </p:cNvPicPr>
          <p:nvPr/>
        </p:nvPicPr>
        <p:blipFill rotWithShape="1">
          <a:blip r:embed="rId4"/>
          <a:srcRect l="11881" t="4969" r="10572" b="16649"/>
          <a:stretch/>
        </p:blipFill>
        <p:spPr>
          <a:xfrm>
            <a:off x="0" y="0"/>
            <a:ext cx="1702577" cy="1371600"/>
          </a:xfrm>
          <a:prstGeom prst="rect">
            <a:avLst/>
          </a:prstGeom>
        </p:spPr>
      </p:pic>
      <p:pic>
        <p:nvPicPr>
          <p:cNvPr id="6" name="Picture 5"/>
          <p:cNvPicPr>
            <a:picLocks noChangeAspect="1"/>
          </p:cNvPicPr>
          <p:nvPr/>
        </p:nvPicPr>
        <p:blipFill>
          <a:blip r:embed="rId5"/>
          <a:stretch>
            <a:fillRect/>
          </a:stretch>
        </p:blipFill>
        <p:spPr>
          <a:xfrm>
            <a:off x="7372800" y="-4916"/>
            <a:ext cx="1771200" cy="1371600"/>
          </a:xfrm>
          <a:prstGeom prst="rect">
            <a:avLst/>
          </a:prstGeom>
        </p:spPr>
      </p:pic>
    </p:spTree>
    <p:custDataLst>
      <p:tags r:id="rId1"/>
    </p:custDataLst>
    <p:extLst>
      <p:ext uri="{BB962C8B-B14F-4D97-AF65-F5344CB8AC3E}">
        <p14:creationId xmlns:p14="http://schemas.microsoft.com/office/powerpoint/2010/main" val="11298711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Safety</a:t>
            </a:r>
            <a:endParaRPr lang="en-US" dirty="0"/>
          </a:p>
        </p:txBody>
      </p:sp>
      <p:sp>
        <p:nvSpPr>
          <p:cNvPr id="4" name="Rectangle 1"/>
          <p:cNvSpPr>
            <a:spLocks noGrp="1" noChangeArrowheads="1"/>
          </p:cNvSpPr>
          <p:nvPr>
            <p:ph idx="1"/>
          </p:nvPr>
        </p:nvSpPr>
        <p:spPr bwMode="auto">
          <a:xfrm>
            <a:off x="190500" y="1524000"/>
            <a:ext cx="8763000" cy="5192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FFFF00"/>
                </a:solidFill>
                <a:effectLst/>
                <a:latin typeface="Times New Roman" panose="02020603050405020304" pitchFamily="18" charset="0"/>
                <a:cs typeface="Times New Roman" panose="02020603050405020304" pitchFamily="18" charset="0"/>
              </a:rPr>
              <a:t>Golden Opportunity Number 2:</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FFFF00"/>
                </a:solidFill>
                <a:effectLst/>
                <a:latin typeface="Times New Roman" panose="02020603050405020304" pitchFamily="18" charset="0"/>
                <a:cs typeface="Times New Roman" panose="02020603050405020304" pitchFamily="18" charset="0"/>
              </a:rPr>
              <a:t>Improving Heat Pump Efficiency</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100" b="1" dirty="0">
              <a:solidFill>
                <a:srgbClr val="FFFF00"/>
              </a:solidFill>
              <a:latin typeface="Times New Roman" panose="02020603050405020304" pitchFamily="18" charset="0"/>
              <a:cs typeface="Times New Roman" panose="02020603050405020304" pitchFamily="18" charset="0"/>
            </a:endParaRPr>
          </a:p>
          <a:p>
            <a:pPr marL="0" indent="0">
              <a:buNone/>
            </a:pPr>
            <a:r>
              <a:rPr lang="en-US" dirty="0" smtClean="0">
                <a:solidFill>
                  <a:srgbClr val="FFFF00"/>
                </a:solidFill>
              </a:rPr>
              <a:t>Sealing </a:t>
            </a:r>
            <a:r>
              <a:rPr lang="en-US" dirty="0">
                <a:solidFill>
                  <a:srgbClr val="FFFF00"/>
                </a:solidFill>
              </a:rPr>
              <a:t>and insulating ducts reduces the load the heat pump must meet at any given outdoor temperature.  As a result, the heat pump compressor can handle the total load lower outdoor temperatures than before.   This can result in an overall improvement in system efficiency that is up to 50% higher than what one would expect when only considering the ducts losses.  </a:t>
            </a:r>
          </a:p>
        </p:txBody>
      </p:sp>
      <p:pic>
        <p:nvPicPr>
          <p:cNvPr id="5" name="Picture 4"/>
          <p:cNvPicPr>
            <a:picLocks noChangeAspect="1"/>
          </p:cNvPicPr>
          <p:nvPr/>
        </p:nvPicPr>
        <p:blipFill rotWithShape="1">
          <a:blip r:embed="rId4"/>
          <a:srcRect l="11881" t="4969" r="10572" b="16649"/>
          <a:stretch/>
        </p:blipFill>
        <p:spPr>
          <a:xfrm>
            <a:off x="0" y="-4916"/>
            <a:ext cx="1702577" cy="1371600"/>
          </a:xfrm>
          <a:prstGeom prst="rect">
            <a:avLst/>
          </a:prstGeom>
        </p:spPr>
      </p:pic>
      <p:pic>
        <p:nvPicPr>
          <p:cNvPr id="6" name="Picture 5"/>
          <p:cNvPicPr>
            <a:picLocks noChangeAspect="1"/>
          </p:cNvPicPr>
          <p:nvPr/>
        </p:nvPicPr>
        <p:blipFill>
          <a:blip r:embed="rId5"/>
          <a:stretch>
            <a:fillRect/>
          </a:stretch>
        </p:blipFill>
        <p:spPr>
          <a:xfrm>
            <a:off x="7372800" y="-4916"/>
            <a:ext cx="1771200" cy="1371600"/>
          </a:xfrm>
          <a:prstGeom prst="rect">
            <a:avLst/>
          </a:prstGeom>
        </p:spPr>
      </p:pic>
      <p:sp>
        <p:nvSpPr>
          <p:cNvPr id="9" name="Rectangle 11"/>
          <p:cNvSpPr>
            <a:spLocks noChangeArrowheads="1"/>
          </p:cNvSpPr>
          <p:nvPr/>
        </p:nvSpPr>
        <p:spPr bwMode="auto">
          <a:xfrm>
            <a:off x="4286557" y="1646237"/>
            <a:ext cx="1670092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custDataLst>
      <p:tags r:id="rId1"/>
    </p:custDataLst>
    <p:extLst>
      <p:ext uri="{BB962C8B-B14F-4D97-AF65-F5344CB8AC3E}">
        <p14:creationId xmlns:p14="http://schemas.microsoft.com/office/powerpoint/2010/main" val="18768764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and Safety</a:t>
            </a:r>
            <a:endParaRPr lang="en-US" dirty="0"/>
          </a:p>
        </p:txBody>
      </p:sp>
      <p:sp>
        <p:nvSpPr>
          <p:cNvPr id="4" name="Rectangle 1"/>
          <p:cNvSpPr>
            <a:spLocks noGrp="1" noChangeArrowheads="1"/>
          </p:cNvSpPr>
          <p:nvPr>
            <p:ph idx="1"/>
          </p:nvPr>
        </p:nvSpPr>
        <p:spPr bwMode="auto">
          <a:xfrm>
            <a:off x="152400" y="1972910"/>
            <a:ext cx="8839200" cy="3939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dirty="0">
                <a:solidFill>
                  <a:srgbClr val="FFFF00"/>
                </a:solidFill>
              </a:rPr>
              <a:t>I</a:t>
            </a:r>
            <a:r>
              <a:rPr lang="en-US" dirty="0" smtClean="0">
                <a:solidFill>
                  <a:srgbClr val="FFFF00"/>
                </a:solidFill>
              </a:rPr>
              <a:t>nsulating </a:t>
            </a:r>
            <a:r>
              <a:rPr lang="en-US" dirty="0">
                <a:solidFill>
                  <a:srgbClr val="FFFF00"/>
                </a:solidFill>
              </a:rPr>
              <a:t>supply ducts </a:t>
            </a:r>
            <a:r>
              <a:rPr lang="en-US" dirty="0" smtClean="0">
                <a:solidFill>
                  <a:srgbClr val="FFFF00"/>
                </a:solidFill>
              </a:rPr>
              <a:t>raises </a:t>
            </a:r>
            <a:r>
              <a:rPr lang="en-US" dirty="0">
                <a:solidFill>
                  <a:srgbClr val="FFFF00"/>
                </a:solidFill>
              </a:rPr>
              <a:t>the delivered air temperature in the heating </a:t>
            </a:r>
            <a:r>
              <a:rPr lang="en-US" dirty="0" smtClean="0">
                <a:solidFill>
                  <a:srgbClr val="FFFF00"/>
                </a:solidFill>
              </a:rPr>
              <a:t>mode. That is often a </a:t>
            </a:r>
            <a:r>
              <a:rPr lang="en-US" dirty="0">
                <a:solidFill>
                  <a:srgbClr val="FFFF00"/>
                </a:solidFill>
              </a:rPr>
              <a:t>significant comfort benefit </a:t>
            </a:r>
            <a:r>
              <a:rPr lang="en-US" dirty="0" smtClean="0">
                <a:solidFill>
                  <a:srgbClr val="FFFF00"/>
                </a:solidFill>
              </a:rPr>
              <a:t>for </a:t>
            </a:r>
            <a:r>
              <a:rPr lang="en-US" dirty="0">
                <a:solidFill>
                  <a:srgbClr val="FFFF00"/>
                </a:solidFill>
              </a:rPr>
              <a:t>heat pump systems because of the perceptions of draftiness caused by the lower supply air temperatures.  Due to the higher cost of operating in the all-electric backup heat mode, duct efficiency provides an added bang for the buck in heat pump systems. </a:t>
            </a:r>
          </a:p>
        </p:txBody>
      </p:sp>
      <p:pic>
        <p:nvPicPr>
          <p:cNvPr id="5" name="Picture 4"/>
          <p:cNvPicPr>
            <a:picLocks noChangeAspect="1"/>
          </p:cNvPicPr>
          <p:nvPr/>
        </p:nvPicPr>
        <p:blipFill rotWithShape="1">
          <a:blip r:embed="rId4"/>
          <a:srcRect l="11881" t="4969" r="10572" b="16649"/>
          <a:stretch/>
        </p:blipFill>
        <p:spPr>
          <a:xfrm>
            <a:off x="-7374" y="-34413"/>
            <a:ext cx="1702577" cy="1371600"/>
          </a:xfrm>
          <a:prstGeom prst="rect">
            <a:avLst/>
          </a:prstGeom>
        </p:spPr>
      </p:pic>
      <p:pic>
        <p:nvPicPr>
          <p:cNvPr id="6" name="Picture 5"/>
          <p:cNvPicPr>
            <a:picLocks noChangeAspect="1"/>
          </p:cNvPicPr>
          <p:nvPr/>
        </p:nvPicPr>
        <p:blipFill>
          <a:blip r:embed="rId5"/>
          <a:stretch>
            <a:fillRect/>
          </a:stretch>
        </p:blipFill>
        <p:spPr>
          <a:xfrm>
            <a:off x="7372800" y="-4916"/>
            <a:ext cx="1771200" cy="1371600"/>
          </a:xfrm>
          <a:prstGeom prst="rect">
            <a:avLst/>
          </a:prstGeom>
        </p:spPr>
      </p:pic>
    </p:spTree>
    <p:custDataLst>
      <p:tags r:id="rId1"/>
    </p:custDataLst>
    <p:extLst>
      <p:ext uri="{BB962C8B-B14F-4D97-AF65-F5344CB8AC3E}">
        <p14:creationId xmlns:p14="http://schemas.microsoft.com/office/powerpoint/2010/main" val="198532660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SLIDE_COUNT" val="21"/>
  <p:tag name="TAG_BACKING_FORM_KEY" val="657718-c:\users\don\desktop\power points\6.1 customer opportunities .pptx"/>
  <p:tag name="ARTICULATE_PRESENTER_VERSION" val="7"/>
  <p:tag name="ARTICULATE_USED_PAGE_ORIENTATION" val="1"/>
  <p:tag name="ARTICULATE_USED_PAGE_SIZE" val="1"/>
  <p:tag name="ARTICULATE_REFERENCE_ID" val="3455ac00-5787-4c0e-8dd4-de55155374f0"/>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 Golden opportunities for duct repair customers"/>
  <p:tag name="ARTICULATE_META_COURSE_ID" val="2_1_Why_Balance_a_House"/>
  <p:tag name="ARTICULATE_META_NAME_SET" val="True"/>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UDIO_ID" val="348"/>
  <p:tag name="ARTICULATE_AUDIO_RECORDED" val="1"/>
  <p:tag name="ELAPSEDTIME" val="20.8"/>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ags/tag11.xml><?xml version="1.0" encoding="utf-8"?>
<p:tagLst xmlns:a="http://schemas.openxmlformats.org/drawingml/2006/main" xmlns:r="http://schemas.openxmlformats.org/officeDocument/2006/relationships" xmlns:p="http://schemas.openxmlformats.org/presentationml/2006/main">
  <p:tag name="AUDIO_ID" val="350"/>
  <p:tag name="ARTICULATE_AUDIO_RECORDED" val="1"/>
  <p:tag name="ELAPSEDTIME" val="34.4"/>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UDIO_ID" val="349"/>
  <p:tag name="ARTICULATE_AUDIO_RECORDED" val="1"/>
  <p:tag name="ELAPSEDTIME" val="24.1"/>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ags/tag13.xml><?xml version="1.0" encoding="utf-8"?>
<p:tagLst xmlns:a="http://schemas.openxmlformats.org/drawingml/2006/main" xmlns:r="http://schemas.openxmlformats.org/officeDocument/2006/relationships" xmlns:p="http://schemas.openxmlformats.org/presentationml/2006/main">
  <p:tag name="AUDIO_ID" val="351"/>
  <p:tag name="ARTICULATE_AUDIO_RECORDED" val="1"/>
  <p:tag name="ELAPSEDTIME" val="25.7"/>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ags/tag14.xml><?xml version="1.0" encoding="utf-8"?>
<p:tagLst xmlns:a="http://schemas.openxmlformats.org/drawingml/2006/main" xmlns:r="http://schemas.openxmlformats.org/officeDocument/2006/relationships" xmlns:p="http://schemas.openxmlformats.org/presentationml/2006/main">
  <p:tag name="AUDIO_ID" val="352"/>
  <p:tag name="ARTICULATE_AUDIO_RECORDED" val="1"/>
  <p:tag name="ELAPSEDTIME" val="59"/>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ags/tag15.xml><?xml version="1.0" encoding="utf-8"?>
<p:tagLst xmlns:a="http://schemas.openxmlformats.org/drawingml/2006/main" xmlns:r="http://schemas.openxmlformats.org/officeDocument/2006/relationships" xmlns:p="http://schemas.openxmlformats.org/presentationml/2006/main">
  <p:tag name="AUDIO_ID" val="355"/>
  <p:tag name="ARTICULATE_AUDIO_RECORDED" val="1"/>
  <p:tag name="ELAPSEDTIME" val="27.8"/>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ags/tag16.xml><?xml version="1.0" encoding="utf-8"?>
<p:tagLst xmlns:a="http://schemas.openxmlformats.org/drawingml/2006/main" xmlns:r="http://schemas.openxmlformats.org/officeDocument/2006/relationships" xmlns:p="http://schemas.openxmlformats.org/presentationml/2006/main">
  <p:tag name="AUDIO_ID" val="353"/>
  <p:tag name="ARTICULATE_AUDIO_RECORDED" val="1"/>
  <p:tag name="TIMELINE" val="16.3"/>
  <p:tag name="ELAPSEDTIME" val="23.3"/>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ags/tag17.xml><?xml version="1.0" encoding="utf-8"?>
<p:tagLst xmlns:a="http://schemas.openxmlformats.org/drawingml/2006/main" xmlns:r="http://schemas.openxmlformats.org/officeDocument/2006/relationships" xmlns:p="http://schemas.openxmlformats.org/presentationml/2006/main">
  <p:tag name="AUDIO_ID" val="356"/>
  <p:tag name="ARTICULATE_AUDIO_RECORDED" val="1"/>
  <p:tag name="ELAPSEDTIME" val="30"/>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ags/tag18.xml><?xml version="1.0" encoding="utf-8"?>
<p:tagLst xmlns:a="http://schemas.openxmlformats.org/drawingml/2006/main" xmlns:r="http://schemas.openxmlformats.org/officeDocument/2006/relationships" xmlns:p="http://schemas.openxmlformats.org/presentationml/2006/main">
  <p:tag name="AUDIO_ID" val="357"/>
  <p:tag name="ARTICULATE_AUDIO_RECORDED" val="1"/>
  <p:tag name="ELAPSEDTIME" val="34.5"/>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ags/tag19.xml><?xml version="1.0" encoding="utf-8"?>
<p:tagLst xmlns:a="http://schemas.openxmlformats.org/drawingml/2006/main" xmlns:r="http://schemas.openxmlformats.org/officeDocument/2006/relationships" xmlns:p="http://schemas.openxmlformats.org/presentationml/2006/main">
  <p:tag name="AUDIO_ID" val="358"/>
  <p:tag name="ARTICULATE_AUDIO_RECORDED" val="1"/>
  <p:tag name="ELAPSEDTIME" val="48.9"/>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16"/>
  <p:tag name="ARTICULATE_AUDIO_RECORDED" val="1"/>
  <p:tag name="ELAPSEDTIME" val="6"/>
  <p:tag name="ANNOTATION_COUNT" val="0"/>
  <p:tag name="ARTICULATE_USED_LAYOUT" val="1"/>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UDIO_ID" val="363"/>
  <p:tag name="ARTICULATE_AUDIO_RECORDED" val="1"/>
  <p:tag name="ELAPSEDTIME" val="14.8"/>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ags/tag21.xml><?xml version="1.0" encoding="utf-8"?>
<p:tagLst xmlns:a="http://schemas.openxmlformats.org/drawingml/2006/main" xmlns:r="http://schemas.openxmlformats.org/officeDocument/2006/relationships" xmlns:p="http://schemas.openxmlformats.org/presentationml/2006/main">
  <p:tag name="AUDIO_ID" val="359"/>
  <p:tag name="ARTICULATE_AUDIO_RECORDED" val="1"/>
  <p:tag name="ELAPSEDTIME" val="51.8"/>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ags/tag22.xml><?xml version="1.0" encoding="utf-8"?>
<p:tagLst xmlns:a="http://schemas.openxmlformats.org/drawingml/2006/main" xmlns:r="http://schemas.openxmlformats.org/officeDocument/2006/relationships" xmlns:p="http://schemas.openxmlformats.org/presentationml/2006/main">
  <p:tag name="ANNOTATION_TYPE_1" val="0"/>
  <p:tag name="ANNOTATION_START_1" val="13.9"/>
  <p:tag name="ANNOTATION_TOP_1" val="24"/>
  <p:tag name="ANNOTATION_LEFT_1" val="97"/>
  <p:tag name="ANNOTATION_WIDTH_1" val="149"/>
  <p:tag name="ANNOTATION_HEIGHT_1" val="150"/>
  <p:tag name="ANNOTATION_ANIMATION_1" val="4"/>
  <p:tag name="ANNOTATION_ROTATION_1" val="0"/>
  <p:tag name="ANNOTATION_SUB_TYPE_1" val="3"/>
  <p:tag name="ANNOTATION_LOOP_COUNT_1" val="1"/>
  <p:tag name="ANNOTATION_BOX_RADIUS_1" val="0"/>
  <p:tag name="ANNOTATION_SCALE_1" val="100"/>
  <p:tag name="ANNOTATION_BORDER_ALPHA_1" val="100"/>
  <p:tag name="ANNOTATION_BORDER_COLOR_1" val="16777215"/>
  <p:tag name="ANNOTATION_FILL_COLOR_1" val="3969653"/>
  <p:tag name="ANNOTATION_FILL_ALPHA_1" val="100"/>
  <p:tag name="ANNOTATION_BORDER_WIDTH_1" val="2"/>
  <p:tag name="ANNOTATION_SLIDE_WIDTH_1" val="960"/>
  <p:tag name="ANNOTATION_SLIDE_HEIGHT_1" val="720"/>
  <p:tag name="AUDIO_ID" val="362"/>
  <p:tag name="ARTICULATE_AUDIO_RECORDED" val="1"/>
  <p:tag name="ELAPSEDTIME" val="58.5"/>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ags/tag23.xml><?xml version="1.0" encoding="utf-8"?>
<p:tagLst xmlns:a="http://schemas.openxmlformats.org/drawingml/2006/main" xmlns:r="http://schemas.openxmlformats.org/officeDocument/2006/relationships" xmlns:p="http://schemas.openxmlformats.org/presentationml/2006/main">
  <p:tag name="AUDIO_ID" val="360"/>
  <p:tag name="ARTICULATE_AUDIO_RECORDED" val="1"/>
  <p:tag name="ELAPSEDTIME" val="44.6"/>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ags/tag24.xml><?xml version="1.0" encoding="utf-8"?>
<p:tagLst xmlns:a="http://schemas.openxmlformats.org/drawingml/2006/main" xmlns:r="http://schemas.openxmlformats.org/officeDocument/2006/relationships" xmlns:p="http://schemas.openxmlformats.org/presentationml/2006/main">
  <p:tag name="AUDIO_ID" val="344"/>
  <p:tag name="ARTICULATE_AUDIO_RECORDED" val="1"/>
  <p:tag name="ELAPSEDTIME" val="30.8"/>
  <p:tag name="ANNOTATION_COUNT" val="0"/>
  <p:tag name="ARTICULATE_USED_LAYOUT" val="2"/>
  <p:tag name="ARTICULATE_SLIDE_THUMBNAIL_REFRESH" val="1"/>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23"/>
  <p:tag name="ARTICULATE_AUDIO_RECORDED" val="1"/>
  <p:tag name="ELAPSEDTIME" val="4.1"/>
  <p:tag name="ANNOTATION_COUNT" val="0"/>
  <p:tag name="ARTICULATE_USED_LAYOUT" val="1"/>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ags/tag5.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6.xml><?xml version="1.0" encoding="utf-8"?>
<p:tagLst xmlns:a="http://schemas.openxmlformats.org/drawingml/2006/main" xmlns:r="http://schemas.openxmlformats.org/officeDocument/2006/relationships" xmlns:p="http://schemas.openxmlformats.org/presentationml/2006/main">
  <p:tag name="AUDIO_ID" val="345"/>
  <p:tag name="ARTICULATE_AUDIO_RECORDED" val="1"/>
  <p:tag name="ELAPSEDTIME" val="56.3"/>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UDIO_ID" val="346"/>
  <p:tag name="ARTICULATE_AUDIO_RECORDED" val="1"/>
  <p:tag name="ELAPSEDTIME" val="37.6"/>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UDIO_ID" val="347"/>
  <p:tag name="ARTICULATE_AUDIO_RECORDED" val="1"/>
  <p:tag name="TIMELINE" val="11.1/24.8/27.4/29.9"/>
  <p:tag name="ELAPSEDTIME" val="50.2"/>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ags/tag9.xml><?xml version="1.0" encoding="utf-8"?>
<p:tagLst xmlns:a="http://schemas.openxmlformats.org/drawingml/2006/main" xmlns:r="http://schemas.openxmlformats.org/officeDocument/2006/relationships" xmlns:p="http://schemas.openxmlformats.org/presentationml/2006/main">
  <p:tag name="AUDIO_ID" val="364"/>
  <p:tag name="ARTICULATE_AUDIO_RECORDED" val="1"/>
  <p:tag name="TIMELINE" val="5.6/14.9"/>
  <p:tag name="ELAPSEDTIME" val="23.6"/>
  <p:tag name="ANNOTATION_COUNT" val="0"/>
  <p:tag name="ARTICULATE_USED_LAYOUT" val="2"/>
  <p:tag name="ARTICULATE_NAV_LEVEL" val="1"/>
  <p:tag name="ARTICULATE_SLIDE_PRESENTER_GUID" val="38ddcf39-01af-4579-885c-616af711f6fe"/>
  <p:tag name="ARTICULATE_SLIDE_PAUSE" val="0"/>
  <p:tag name="ARTICULATE_LOCK_SLIDE" val="0"/>
  <p:tag name="ARTICULATE_HIDE_SLIDE" val="0"/>
  <p:tag name="ARTICULATE_PLAYER_CONTROL_PREVIOUS" val="True"/>
  <p:tag name="ARTICULATE_PLAYER_CONTROL_NEXT" val="Tru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3173</TotalTime>
  <Words>1195</Words>
  <Application>Microsoft Office PowerPoint</Application>
  <PresentationFormat>On-screen Show (4:3)</PresentationFormat>
  <Paragraphs>103</Paragraphs>
  <Slides>21</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Franklin Gothic Demi</vt:lpstr>
      <vt:lpstr>Times New Roman</vt:lpstr>
      <vt:lpstr>Office Theme</vt:lpstr>
      <vt:lpstr>  Part 16 Technician’s Guide &amp; Workbook for Duct Diagnostics and Repair  </vt:lpstr>
      <vt:lpstr>  Section 6.1: Customer Opportunities  </vt:lpstr>
      <vt:lpstr>Existing Duct Systems</vt:lpstr>
      <vt:lpstr>Duct Efficiency</vt:lpstr>
      <vt:lpstr>Thermal Comfort</vt:lpstr>
      <vt:lpstr>System Repairs</vt:lpstr>
      <vt:lpstr>Health and Safety </vt:lpstr>
      <vt:lpstr>Health and Safety</vt:lpstr>
      <vt:lpstr>Health and Safety</vt:lpstr>
      <vt:lpstr>Health and Safety</vt:lpstr>
      <vt:lpstr>Health and Safety</vt:lpstr>
      <vt:lpstr>Health and Safety</vt:lpstr>
      <vt:lpstr>Health and Safety</vt:lpstr>
      <vt:lpstr>PowerPoint Presentation</vt:lpstr>
      <vt:lpstr>PowerPoint Presentation</vt:lpstr>
      <vt:lpstr>Opportunities for New Construction</vt:lpstr>
      <vt:lpstr>Opportunities In New Buildings</vt:lpstr>
      <vt:lpstr>Impediments In New Construction</vt:lpstr>
      <vt:lpstr>Good Design Practices</vt:lpstr>
      <vt:lpstr>Good Installation</vt:lpstr>
      <vt:lpstr>Lessons Learned</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cp:lastModifiedBy>
  <cp:revision>267</cp:revision>
  <dcterms:created xsi:type="dcterms:W3CDTF">2013-05-23T13:04:32Z</dcterms:created>
  <dcterms:modified xsi:type="dcterms:W3CDTF">2016-07-27T13:07:22Z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BF78D405-D712-4D85-A12E-C0A93ADFE759</vt:lpwstr>
  </property>
  <property fmtid="{D5CDD505-2E9C-101B-9397-08002B2CF9AE}" pid="6" name="ArticulateProjectFull">
    <vt:lpwstr>C:\Users\Don\Desktop\Power Points\6.1 Customer Opportunities .ppta</vt:lpwstr>
  </property>
</Properties>
</file>