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notesSlides/notesSlide17.xml" ContentType="application/vnd.openxmlformats-officedocument.presentationml.notesSlide+xml"/>
  <Override PartName="/ppt/tags/tag21.xml" ContentType="application/vnd.openxmlformats-officedocument.presentationml.tags+xml"/>
  <Override PartName="/ppt/notesSlides/notesSlide18.xml" ContentType="application/vnd.openxmlformats-officedocument.presentationml.notesSlide+xml"/>
  <Override PartName="/ppt/tags/tag22.xml" ContentType="application/vnd.openxmlformats-officedocument.presentationml.tags+xml"/>
  <Override PartName="/ppt/notesSlides/notesSlide19.xml" ContentType="application/vnd.openxmlformats-officedocument.presentationml.notesSlide+xml"/>
  <Override PartName="/ppt/tags/tag23.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sldIdLst>
    <p:sldId id="316" r:id="rId2"/>
    <p:sldId id="323" r:id="rId3"/>
    <p:sldId id="345" r:id="rId4"/>
    <p:sldId id="346" r:id="rId5"/>
    <p:sldId id="347" r:id="rId6"/>
    <p:sldId id="356" r:id="rId7"/>
    <p:sldId id="348" r:id="rId8"/>
    <p:sldId id="357" r:id="rId9"/>
    <p:sldId id="349" r:id="rId10"/>
    <p:sldId id="358" r:id="rId11"/>
    <p:sldId id="350" r:id="rId12"/>
    <p:sldId id="359" r:id="rId13"/>
    <p:sldId id="351" r:id="rId14"/>
    <p:sldId id="360" r:id="rId15"/>
    <p:sldId id="352" r:id="rId16"/>
    <p:sldId id="361" r:id="rId17"/>
    <p:sldId id="354" r:id="rId18"/>
    <p:sldId id="362" r:id="rId19"/>
    <p:sldId id="355" r:id="rId20"/>
    <p:sldId id="363" r:id="rId21"/>
    <p:sldId id="344" r:id="rId22"/>
  </p:sldIdLst>
  <p:sldSz cx="9144000" cy="6858000" type="screen4x3"/>
  <p:notesSz cx="6858000" cy="91440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4545"/>
    <a:srgbClr val="3F3F3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65" autoAdjust="0"/>
    <p:restoredTop sz="94660"/>
  </p:normalViewPr>
  <p:slideViewPr>
    <p:cSldViewPr>
      <p:cViewPr varScale="1">
        <p:scale>
          <a:sx n="90" d="100"/>
          <a:sy n="90" d="100"/>
        </p:scale>
        <p:origin x="90" y="474"/>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10</a:t>
            </a:fld>
            <a:endParaRPr lang="en-US"/>
          </a:p>
        </p:txBody>
      </p:sp>
    </p:spTree>
    <p:extLst>
      <p:ext uri="{BB962C8B-B14F-4D97-AF65-F5344CB8AC3E}">
        <p14:creationId xmlns:p14="http://schemas.microsoft.com/office/powerpoint/2010/main" val="1128300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11</a:t>
            </a:fld>
            <a:endParaRPr lang="en-US"/>
          </a:p>
        </p:txBody>
      </p:sp>
    </p:spTree>
    <p:extLst>
      <p:ext uri="{BB962C8B-B14F-4D97-AF65-F5344CB8AC3E}">
        <p14:creationId xmlns:p14="http://schemas.microsoft.com/office/powerpoint/2010/main" val="8623772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12</a:t>
            </a:fld>
            <a:endParaRPr lang="en-US"/>
          </a:p>
        </p:txBody>
      </p:sp>
    </p:spTree>
    <p:extLst>
      <p:ext uri="{BB962C8B-B14F-4D97-AF65-F5344CB8AC3E}">
        <p14:creationId xmlns:p14="http://schemas.microsoft.com/office/powerpoint/2010/main" val="3886586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13</a:t>
            </a:fld>
            <a:endParaRPr lang="en-US"/>
          </a:p>
        </p:txBody>
      </p:sp>
    </p:spTree>
    <p:extLst>
      <p:ext uri="{BB962C8B-B14F-4D97-AF65-F5344CB8AC3E}">
        <p14:creationId xmlns:p14="http://schemas.microsoft.com/office/powerpoint/2010/main" val="19754019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14</a:t>
            </a:fld>
            <a:endParaRPr lang="en-US"/>
          </a:p>
        </p:txBody>
      </p:sp>
    </p:spTree>
    <p:extLst>
      <p:ext uri="{BB962C8B-B14F-4D97-AF65-F5344CB8AC3E}">
        <p14:creationId xmlns:p14="http://schemas.microsoft.com/office/powerpoint/2010/main" val="16414271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15</a:t>
            </a:fld>
            <a:endParaRPr lang="en-US"/>
          </a:p>
        </p:txBody>
      </p:sp>
    </p:spTree>
    <p:extLst>
      <p:ext uri="{BB962C8B-B14F-4D97-AF65-F5344CB8AC3E}">
        <p14:creationId xmlns:p14="http://schemas.microsoft.com/office/powerpoint/2010/main" val="2709441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16</a:t>
            </a:fld>
            <a:endParaRPr lang="en-US"/>
          </a:p>
        </p:txBody>
      </p:sp>
    </p:spTree>
    <p:extLst>
      <p:ext uri="{BB962C8B-B14F-4D97-AF65-F5344CB8AC3E}">
        <p14:creationId xmlns:p14="http://schemas.microsoft.com/office/powerpoint/2010/main" val="3142593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17</a:t>
            </a:fld>
            <a:endParaRPr lang="en-US"/>
          </a:p>
        </p:txBody>
      </p:sp>
    </p:spTree>
    <p:extLst>
      <p:ext uri="{BB962C8B-B14F-4D97-AF65-F5344CB8AC3E}">
        <p14:creationId xmlns:p14="http://schemas.microsoft.com/office/powerpoint/2010/main" val="10044844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18</a:t>
            </a:fld>
            <a:endParaRPr lang="en-US"/>
          </a:p>
        </p:txBody>
      </p:sp>
    </p:spTree>
    <p:extLst>
      <p:ext uri="{BB962C8B-B14F-4D97-AF65-F5344CB8AC3E}">
        <p14:creationId xmlns:p14="http://schemas.microsoft.com/office/powerpoint/2010/main" val="7652682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19</a:t>
            </a:fld>
            <a:endParaRPr lang="en-US"/>
          </a:p>
        </p:txBody>
      </p:sp>
    </p:spTree>
    <p:extLst>
      <p:ext uri="{BB962C8B-B14F-4D97-AF65-F5344CB8AC3E}">
        <p14:creationId xmlns:p14="http://schemas.microsoft.com/office/powerpoint/2010/main" val="1091669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a:t>
            </a:fld>
            <a:endParaRPr lang="en-US"/>
          </a:p>
        </p:txBody>
      </p:sp>
    </p:spTree>
    <p:extLst>
      <p:ext uri="{BB962C8B-B14F-4D97-AF65-F5344CB8AC3E}">
        <p14:creationId xmlns:p14="http://schemas.microsoft.com/office/powerpoint/2010/main" val="26525883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20</a:t>
            </a:fld>
            <a:endParaRPr lang="en-US"/>
          </a:p>
        </p:txBody>
      </p:sp>
    </p:spTree>
    <p:extLst>
      <p:ext uri="{BB962C8B-B14F-4D97-AF65-F5344CB8AC3E}">
        <p14:creationId xmlns:p14="http://schemas.microsoft.com/office/powerpoint/2010/main" val="7160297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21</a:t>
            </a:fld>
            <a:endParaRPr lang="en-US"/>
          </a:p>
        </p:txBody>
      </p:sp>
    </p:spTree>
    <p:extLst>
      <p:ext uri="{BB962C8B-B14F-4D97-AF65-F5344CB8AC3E}">
        <p14:creationId xmlns:p14="http://schemas.microsoft.com/office/powerpoint/2010/main" val="24309065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3</a:t>
            </a:fld>
            <a:endParaRPr lang="en-US"/>
          </a:p>
        </p:txBody>
      </p:sp>
    </p:spTree>
    <p:extLst>
      <p:ext uri="{BB962C8B-B14F-4D97-AF65-F5344CB8AC3E}">
        <p14:creationId xmlns:p14="http://schemas.microsoft.com/office/powerpoint/2010/main" val="4151273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4</a:t>
            </a:fld>
            <a:endParaRPr lang="en-US"/>
          </a:p>
        </p:txBody>
      </p:sp>
    </p:spTree>
    <p:extLst>
      <p:ext uri="{BB962C8B-B14F-4D97-AF65-F5344CB8AC3E}">
        <p14:creationId xmlns:p14="http://schemas.microsoft.com/office/powerpoint/2010/main" val="142051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5</a:t>
            </a:fld>
            <a:endParaRPr lang="en-US"/>
          </a:p>
        </p:txBody>
      </p:sp>
    </p:spTree>
    <p:extLst>
      <p:ext uri="{BB962C8B-B14F-4D97-AF65-F5344CB8AC3E}">
        <p14:creationId xmlns:p14="http://schemas.microsoft.com/office/powerpoint/2010/main" val="871604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6</a:t>
            </a:fld>
            <a:endParaRPr lang="en-US"/>
          </a:p>
        </p:txBody>
      </p:sp>
    </p:spTree>
    <p:extLst>
      <p:ext uri="{BB962C8B-B14F-4D97-AF65-F5344CB8AC3E}">
        <p14:creationId xmlns:p14="http://schemas.microsoft.com/office/powerpoint/2010/main" val="113708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7</a:t>
            </a:fld>
            <a:endParaRPr lang="en-US"/>
          </a:p>
        </p:txBody>
      </p:sp>
    </p:spTree>
    <p:extLst>
      <p:ext uri="{BB962C8B-B14F-4D97-AF65-F5344CB8AC3E}">
        <p14:creationId xmlns:p14="http://schemas.microsoft.com/office/powerpoint/2010/main" val="162299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8</a:t>
            </a:fld>
            <a:endParaRPr lang="en-US"/>
          </a:p>
        </p:txBody>
      </p:sp>
    </p:spTree>
    <p:extLst>
      <p:ext uri="{BB962C8B-B14F-4D97-AF65-F5344CB8AC3E}">
        <p14:creationId xmlns:p14="http://schemas.microsoft.com/office/powerpoint/2010/main" val="423083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9</a:t>
            </a:fld>
            <a:endParaRPr lang="en-US"/>
          </a:p>
        </p:txBody>
      </p:sp>
    </p:spTree>
    <p:extLst>
      <p:ext uri="{BB962C8B-B14F-4D97-AF65-F5344CB8AC3E}">
        <p14:creationId xmlns:p14="http://schemas.microsoft.com/office/powerpoint/2010/main" val="26468470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7/27/2016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7/27/2016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5.xml"/><Relationship Id="rId5" Type="http://schemas.openxmlformats.org/officeDocument/2006/relationships/image" Target="../media/image10.JP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14.png"/><Relationship Id="rId5" Type="http://schemas.openxmlformats.org/officeDocument/2006/relationships/image" Target="../media/image13.jpg"/><Relationship Id="rId4" Type="http://schemas.openxmlformats.org/officeDocument/2006/relationships/image" Target="../media/image12.jp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1.xml"/><Relationship Id="rId5" Type="http://schemas.openxmlformats.org/officeDocument/2006/relationships/image" Target="../media/image14.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a:solidFill>
                  <a:srgbClr val="FF00FF"/>
                </a:solidFill>
              </a:rPr>
              <a:t/>
            </a:r>
            <a:br>
              <a:rPr lang="en-US" dirty="0">
                <a:solidFill>
                  <a:srgbClr val="FF00FF"/>
                </a:solidFill>
              </a:rPr>
            </a:br>
            <a:r>
              <a:rPr lang="en-US" dirty="0" smtClean="0"/>
              <a:t>Part 12</a:t>
            </a:r>
            <a:r>
              <a:rPr lang="en-US" dirty="0" smtClean="0">
                <a:solidFill>
                  <a:srgbClr val="FF00FF"/>
                </a:solidFill>
              </a:rPr>
              <a:t/>
            </a:r>
            <a:br>
              <a:rPr lang="en-US" dirty="0" smtClean="0">
                <a:solidFill>
                  <a:srgbClr val="FF00FF"/>
                </a:solidFill>
              </a:rPr>
            </a:br>
            <a:r>
              <a:rPr lang="en-US" dirty="0" smtClean="0"/>
              <a:t>Technician’s </a:t>
            </a:r>
            <a:r>
              <a:rPr lang="en-US" dirty="0" smtClean="0"/>
              <a:t>Guide &amp; Workbook for</a:t>
            </a:r>
            <a:r>
              <a:rPr lang="en-US" dirty="0" smtClean="0">
                <a:solidFill>
                  <a:srgbClr val="FF00FF"/>
                </a:solidFill>
              </a:rPr>
              <a:t/>
            </a:r>
            <a:br>
              <a:rPr lang="en-US" dirty="0" smtClean="0">
                <a:solidFill>
                  <a:srgbClr val="FF00FF"/>
                </a:solidFill>
              </a:rPr>
            </a:br>
            <a:r>
              <a:rPr lang="en-US" dirty="0" smtClean="0"/>
              <a:t>Duct Diagnostics and Repair</a:t>
            </a:r>
            <a:r>
              <a:rPr lang="en-US" dirty="0">
                <a:solidFill>
                  <a:srgbClr val="FF00FF"/>
                </a:solidFill>
              </a:rPr>
              <a:t/>
            </a:r>
            <a:br>
              <a:rPr lang="en-US" dirty="0">
                <a:solidFill>
                  <a:srgbClr val="FF00FF"/>
                </a:solidFill>
              </a:rPr>
            </a:b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Health and Safety Issue</a:t>
            </a:r>
          </a:p>
        </p:txBody>
      </p:sp>
      <p:pic>
        <p:nvPicPr>
          <p:cNvPr id="5122" name="Picture 1"/>
          <p:cNvPicPr>
            <a:picLocks noChangeAspect="1" noChangeArrowheads="1"/>
          </p:cNvPicPr>
          <p:nvPr/>
        </p:nvPicPr>
        <p:blipFill>
          <a:blip r:embed="rId4">
            <a:extLst>
              <a:ext uri="{28A0092B-C50C-407E-A947-70E740481C1C}">
                <a14:useLocalDpi xmlns:a14="http://schemas.microsoft.com/office/drawing/2010/main" val="0"/>
              </a:ext>
            </a:extLst>
          </a:blip>
          <a:srcRect l="4968" t="4274" r="18590" b="4274"/>
          <a:stretch>
            <a:fillRect/>
          </a:stretch>
        </p:blipFill>
        <p:spPr bwMode="auto">
          <a:xfrm>
            <a:off x="990600" y="1828800"/>
            <a:ext cx="6829209"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4549232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a:t>
            </a:r>
            <a:r>
              <a:rPr lang="en-US" dirty="0"/>
              <a:t>S</a:t>
            </a:r>
            <a:r>
              <a:rPr lang="en-US" dirty="0" smtClean="0"/>
              <a:t>afety Issue</a:t>
            </a:r>
            <a:endParaRPr lang="en-US" dirty="0"/>
          </a:p>
        </p:txBody>
      </p:sp>
      <p:sp>
        <p:nvSpPr>
          <p:cNvPr id="3" name="Content Placeholder 2"/>
          <p:cNvSpPr>
            <a:spLocks noGrp="1"/>
          </p:cNvSpPr>
          <p:nvPr>
            <p:ph idx="1"/>
          </p:nvPr>
        </p:nvSpPr>
        <p:spPr>
          <a:xfrm>
            <a:off x="304800" y="1419350"/>
            <a:ext cx="8686800" cy="5181600"/>
          </a:xfrm>
        </p:spPr>
        <p:txBody>
          <a:bodyPr>
            <a:normAutofit/>
          </a:bodyPr>
          <a:lstStyle/>
          <a:p>
            <a:pPr marL="0" indent="0">
              <a:buNone/>
            </a:pPr>
            <a:r>
              <a:rPr lang="en-US" dirty="0">
                <a:solidFill>
                  <a:srgbClr val="FFFF00"/>
                </a:solidFill>
              </a:rPr>
              <a:t>Biological Growth</a:t>
            </a:r>
            <a:r>
              <a:rPr lang="en-US" dirty="0" smtClean="0">
                <a:solidFill>
                  <a:srgbClr val="FFFF00"/>
                </a:solidFill>
              </a:rPr>
              <a:t>:</a:t>
            </a:r>
            <a:endParaRPr lang="en-US" sz="1000" dirty="0">
              <a:solidFill>
                <a:srgbClr val="FFFF00"/>
              </a:solidFill>
            </a:endParaRPr>
          </a:p>
          <a:p>
            <a:pPr marL="0" indent="0">
              <a:buNone/>
            </a:pPr>
            <a:r>
              <a:rPr lang="en-US" dirty="0" smtClean="0">
                <a:solidFill>
                  <a:srgbClr val="FFFF00"/>
                </a:solidFill>
              </a:rPr>
              <a:t>Concern: </a:t>
            </a:r>
          </a:p>
          <a:p>
            <a:pPr marL="0" indent="0">
              <a:buNone/>
            </a:pPr>
            <a:r>
              <a:rPr lang="en-US" dirty="0">
                <a:solidFill>
                  <a:srgbClr val="FFFF00"/>
                </a:solidFill>
              </a:rPr>
              <a:t>Excessive humidity promotes the development of molds and organisms causing wood rot</a:t>
            </a:r>
            <a:r>
              <a:rPr lang="en-US" dirty="0" smtClean="0">
                <a:solidFill>
                  <a:srgbClr val="FFFF00"/>
                </a:solidFill>
              </a:rPr>
              <a:t>.</a:t>
            </a:r>
          </a:p>
          <a:p>
            <a:pPr marL="0" indent="0">
              <a:buNone/>
            </a:pPr>
            <a:r>
              <a:rPr lang="en-US" dirty="0" smtClean="0">
                <a:solidFill>
                  <a:srgbClr val="FFFF00"/>
                </a:solidFill>
              </a:rPr>
              <a:t>Corrective Action: </a:t>
            </a:r>
          </a:p>
          <a:p>
            <a:pPr marL="0" indent="0">
              <a:buNone/>
            </a:pPr>
            <a:r>
              <a:rPr lang="en-US" dirty="0">
                <a:solidFill>
                  <a:srgbClr val="FF00FF"/>
                </a:solidFill>
              </a:rPr>
              <a:t>	</a:t>
            </a:r>
            <a:r>
              <a:rPr lang="en-US" dirty="0" smtClean="0">
                <a:solidFill>
                  <a:srgbClr val="FFFF00"/>
                </a:solidFill>
              </a:rPr>
              <a:t>1) Stop </a:t>
            </a:r>
            <a:r>
              <a:rPr lang="en-US" dirty="0">
                <a:solidFill>
                  <a:srgbClr val="FFFF00"/>
                </a:solidFill>
              </a:rPr>
              <a:t>moisture at source (when </a:t>
            </a:r>
            <a:r>
              <a:rPr lang="en-US" dirty="0" smtClean="0">
                <a:solidFill>
                  <a:srgbClr val="FFFF00"/>
                </a:solidFill>
              </a:rPr>
              <a:t>possible</a:t>
            </a:r>
            <a:r>
              <a:rPr lang="en-US" dirty="0">
                <a:solidFill>
                  <a:srgbClr val="FFFF00"/>
                </a:solidFill>
              </a:rPr>
              <a:t>). </a:t>
            </a:r>
          </a:p>
          <a:p>
            <a:pPr marL="0" indent="0">
              <a:buNone/>
            </a:pPr>
            <a:r>
              <a:rPr lang="en-US" dirty="0" smtClean="0">
                <a:solidFill>
                  <a:srgbClr val="FF00FF"/>
                </a:solidFill>
              </a:rPr>
              <a:t>	</a:t>
            </a:r>
            <a:r>
              <a:rPr lang="en-US" dirty="0" smtClean="0">
                <a:solidFill>
                  <a:srgbClr val="FFFF00"/>
                </a:solidFill>
              </a:rPr>
              <a:t>2) Seal </a:t>
            </a:r>
            <a:r>
              <a:rPr lang="en-US" dirty="0">
                <a:solidFill>
                  <a:srgbClr val="FFFF00"/>
                </a:solidFill>
              </a:rPr>
              <a:t>return ducts.</a:t>
            </a:r>
          </a:p>
          <a:p>
            <a:pPr marL="0" indent="0">
              <a:buNone/>
            </a:pPr>
            <a:r>
              <a:rPr lang="en-US" dirty="0" smtClean="0">
                <a:solidFill>
                  <a:srgbClr val="FF00FF"/>
                </a:solidFill>
              </a:rPr>
              <a:t>	</a:t>
            </a:r>
            <a:r>
              <a:rPr lang="en-US" dirty="0" smtClean="0">
                <a:solidFill>
                  <a:srgbClr val="FFFF00"/>
                </a:solidFill>
              </a:rPr>
              <a:t>3) Check </a:t>
            </a:r>
            <a:r>
              <a:rPr lang="en-US" dirty="0">
                <a:solidFill>
                  <a:srgbClr val="FFFF00"/>
                </a:solidFill>
              </a:rPr>
              <a:t>refrigerant charge on </a:t>
            </a:r>
            <a:r>
              <a:rPr lang="en-US" dirty="0" smtClean="0">
                <a:solidFill>
                  <a:srgbClr val="FFFF00"/>
                </a:solidFill>
              </a:rPr>
              <a:t>air conditioner       </a:t>
            </a:r>
            <a:r>
              <a:rPr lang="en-US" dirty="0" smtClean="0">
                <a:solidFill>
                  <a:srgbClr val="FF00FF"/>
                </a:solidFill>
              </a:rPr>
              <a:t>	</a:t>
            </a:r>
            <a:r>
              <a:rPr lang="en-US" dirty="0" smtClean="0">
                <a:solidFill>
                  <a:srgbClr val="FFFF00"/>
                </a:solidFill>
              </a:rPr>
              <a:t>4) Downsize </a:t>
            </a:r>
            <a:r>
              <a:rPr lang="en-US" dirty="0">
                <a:solidFill>
                  <a:srgbClr val="FFFF00"/>
                </a:solidFill>
              </a:rPr>
              <a:t>air conditioner.</a:t>
            </a:r>
          </a:p>
        </p:txBody>
      </p:sp>
    </p:spTree>
    <p:custDataLst>
      <p:tags r:id="rId1"/>
    </p:custDataLst>
    <p:extLst>
      <p:ext uri="{BB962C8B-B14F-4D97-AF65-F5344CB8AC3E}">
        <p14:creationId xmlns:p14="http://schemas.microsoft.com/office/powerpoint/2010/main" val="39055192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a:t>
            </a:r>
            <a:r>
              <a:rPr lang="en-US" dirty="0"/>
              <a:t>S</a:t>
            </a:r>
            <a:r>
              <a:rPr lang="en-US" dirty="0" smtClean="0"/>
              <a:t>afety Issue</a:t>
            </a:r>
            <a:endParaRPr lang="en-US"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76400" y="1828800"/>
            <a:ext cx="5942946" cy="396240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54139" y="1676400"/>
            <a:ext cx="6248400" cy="4685318"/>
          </a:xfrm>
          <a:prstGeom prst="rect">
            <a:avLst/>
          </a:prstGeom>
        </p:spPr>
      </p:pic>
    </p:spTree>
    <p:custDataLst>
      <p:tags r:id="rId1"/>
    </p:custDataLst>
    <p:extLst>
      <p:ext uri="{BB962C8B-B14F-4D97-AF65-F5344CB8AC3E}">
        <p14:creationId xmlns:p14="http://schemas.microsoft.com/office/powerpoint/2010/main" val="194584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a:t>
            </a:r>
            <a:r>
              <a:rPr lang="en-US" dirty="0"/>
              <a:t>S</a:t>
            </a:r>
            <a:r>
              <a:rPr lang="en-US" dirty="0" smtClean="0"/>
              <a:t>afety Issue</a:t>
            </a:r>
            <a:endParaRPr lang="en-US" dirty="0"/>
          </a:p>
        </p:txBody>
      </p:sp>
      <p:sp>
        <p:nvSpPr>
          <p:cNvPr id="3" name="Content Placeholder 2"/>
          <p:cNvSpPr>
            <a:spLocks noGrp="1"/>
          </p:cNvSpPr>
          <p:nvPr>
            <p:ph idx="1"/>
          </p:nvPr>
        </p:nvSpPr>
        <p:spPr>
          <a:xfrm>
            <a:off x="457200" y="1600200"/>
            <a:ext cx="8229600" cy="5181600"/>
          </a:xfrm>
        </p:spPr>
        <p:txBody>
          <a:bodyPr>
            <a:normAutofit fontScale="92500" lnSpcReduction="10000"/>
          </a:bodyPr>
          <a:lstStyle/>
          <a:p>
            <a:pPr marL="0" indent="0">
              <a:buNone/>
            </a:pPr>
            <a:r>
              <a:rPr lang="en-US" dirty="0">
                <a:solidFill>
                  <a:srgbClr val="FFFF00"/>
                </a:solidFill>
              </a:rPr>
              <a:t>Draft Spillage</a:t>
            </a:r>
            <a:r>
              <a:rPr lang="en-US" dirty="0" smtClean="0">
                <a:solidFill>
                  <a:srgbClr val="FFFF00"/>
                </a:solidFill>
              </a:rPr>
              <a:t>:</a:t>
            </a:r>
            <a:endParaRPr lang="en-US" sz="1000" dirty="0">
              <a:solidFill>
                <a:srgbClr val="FFFF00"/>
              </a:solidFill>
            </a:endParaRPr>
          </a:p>
          <a:p>
            <a:pPr marL="0" indent="0">
              <a:buNone/>
            </a:pPr>
            <a:r>
              <a:rPr lang="en-US" dirty="0" smtClean="0">
                <a:solidFill>
                  <a:srgbClr val="FFFF00"/>
                </a:solidFill>
              </a:rPr>
              <a:t>Concern: </a:t>
            </a:r>
          </a:p>
          <a:p>
            <a:pPr marL="0" indent="0">
              <a:buNone/>
            </a:pPr>
            <a:r>
              <a:rPr lang="en-US" dirty="0">
                <a:solidFill>
                  <a:srgbClr val="FFFF00"/>
                </a:solidFill>
              </a:rPr>
              <a:t>Negative pressure in furnace room causes reverse flow in flue, spilling combustion products which are sucked into return ducts and distributed to living space</a:t>
            </a:r>
            <a:r>
              <a:rPr lang="en-US" dirty="0" smtClean="0">
                <a:solidFill>
                  <a:srgbClr val="FFFF00"/>
                </a:solidFill>
              </a:rPr>
              <a:t>.</a:t>
            </a:r>
          </a:p>
          <a:p>
            <a:pPr marL="0" indent="0">
              <a:buNone/>
            </a:pPr>
            <a:r>
              <a:rPr lang="en-US" dirty="0" smtClean="0">
                <a:solidFill>
                  <a:srgbClr val="FFFF00"/>
                </a:solidFill>
              </a:rPr>
              <a:t>Corrective Action: </a:t>
            </a:r>
          </a:p>
          <a:p>
            <a:pPr marL="0" indent="0">
              <a:buNone/>
            </a:pPr>
            <a:r>
              <a:rPr lang="en-US" dirty="0">
                <a:solidFill>
                  <a:srgbClr val="FF00FF"/>
                </a:solidFill>
              </a:rPr>
              <a:t>	</a:t>
            </a:r>
            <a:r>
              <a:rPr lang="en-US" dirty="0" smtClean="0">
                <a:solidFill>
                  <a:srgbClr val="FFFF00"/>
                </a:solidFill>
              </a:rPr>
              <a:t>1) Relieve </a:t>
            </a:r>
            <a:r>
              <a:rPr lang="en-US" dirty="0">
                <a:solidFill>
                  <a:srgbClr val="FFFF00"/>
                </a:solidFill>
              </a:rPr>
              <a:t>depressurization of </a:t>
            </a:r>
            <a:r>
              <a:rPr lang="en-US" dirty="0" smtClean="0">
                <a:solidFill>
                  <a:srgbClr val="FFFF00"/>
                </a:solidFill>
              </a:rPr>
              <a:t>furnace room</a:t>
            </a:r>
          </a:p>
          <a:p>
            <a:pPr marL="0" indent="0">
              <a:buNone/>
            </a:pPr>
            <a:r>
              <a:rPr lang="en-US" dirty="0">
                <a:solidFill>
                  <a:srgbClr val="FF00FF"/>
                </a:solidFill>
              </a:rPr>
              <a:t>	</a:t>
            </a:r>
            <a:r>
              <a:rPr lang="en-US" dirty="0" smtClean="0">
                <a:solidFill>
                  <a:srgbClr val="FFFF00"/>
                </a:solidFill>
              </a:rPr>
              <a:t>2) Seal </a:t>
            </a:r>
            <a:r>
              <a:rPr lang="en-US" dirty="0">
                <a:solidFill>
                  <a:srgbClr val="FFFF00"/>
                </a:solidFill>
              </a:rPr>
              <a:t>return ducts.</a:t>
            </a:r>
          </a:p>
          <a:p>
            <a:pPr marL="0" indent="0">
              <a:buNone/>
            </a:pPr>
            <a:r>
              <a:rPr lang="en-US" dirty="0" smtClean="0">
                <a:solidFill>
                  <a:srgbClr val="FF00FF"/>
                </a:solidFill>
              </a:rPr>
              <a:t>	</a:t>
            </a:r>
            <a:r>
              <a:rPr lang="en-US" dirty="0" smtClean="0">
                <a:solidFill>
                  <a:srgbClr val="FFFF00"/>
                </a:solidFill>
              </a:rPr>
              <a:t>3) Install </a:t>
            </a:r>
            <a:r>
              <a:rPr lang="en-US" dirty="0">
                <a:solidFill>
                  <a:srgbClr val="FFFF00"/>
                </a:solidFill>
              </a:rPr>
              <a:t>power-vented appliances. </a:t>
            </a:r>
          </a:p>
        </p:txBody>
      </p:sp>
    </p:spTree>
    <p:custDataLst>
      <p:tags r:id="rId1"/>
    </p:custDataLst>
    <p:extLst>
      <p:ext uri="{BB962C8B-B14F-4D97-AF65-F5344CB8AC3E}">
        <p14:creationId xmlns:p14="http://schemas.microsoft.com/office/powerpoint/2010/main" val="27598764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a:t>
            </a:r>
            <a:r>
              <a:rPr lang="en-US" dirty="0"/>
              <a:t>S</a:t>
            </a:r>
            <a:r>
              <a:rPr lang="en-US" dirty="0" smtClean="0"/>
              <a:t>afety Issue</a:t>
            </a:r>
            <a:endParaRPr lang="en-US" dirty="0"/>
          </a:p>
        </p:txBody>
      </p:sp>
      <p:pic>
        <p:nvPicPr>
          <p:cNvPr id="6146" name="Picture 1"/>
          <p:cNvPicPr>
            <a:picLocks noChangeAspect="1" noChangeArrowheads="1"/>
          </p:cNvPicPr>
          <p:nvPr/>
        </p:nvPicPr>
        <p:blipFill>
          <a:blip r:embed="rId4">
            <a:extLst>
              <a:ext uri="{28A0092B-C50C-407E-A947-70E740481C1C}">
                <a14:useLocalDpi xmlns:a14="http://schemas.microsoft.com/office/drawing/2010/main" val="0"/>
              </a:ext>
            </a:extLst>
          </a:blip>
          <a:srcRect l="20673" t="6268" r="15706" b="3703"/>
          <a:stretch>
            <a:fillRect/>
          </a:stretch>
        </p:blipFill>
        <p:spPr bwMode="auto">
          <a:xfrm>
            <a:off x="1752600" y="1676400"/>
            <a:ext cx="5473653"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6970866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a:t>
            </a:r>
            <a:r>
              <a:rPr lang="en-US" dirty="0"/>
              <a:t>S</a:t>
            </a:r>
            <a:r>
              <a:rPr lang="en-US" dirty="0" smtClean="0"/>
              <a:t>afety Issue</a:t>
            </a:r>
            <a:endParaRPr lang="en-US" dirty="0"/>
          </a:p>
        </p:txBody>
      </p:sp>
      <p:sp>
        <p:nvSpPr>
          <p:cNvPr id="3" name="Content Placeholder 2"/>
          <p:cNvSpPr>
            <a:spLocks noGrp="1"/>
          </p:cNvSpPr>
          <p:nvPr>
            <p:ph idx="1"/>
          </p:nvPr>
        </p:nvSpPr>
        <p:spPr>
          <a:xfrm>
            <a:off x="457200" y="1600200"/>
            <a:ext cx="8610600" cy="5181600"/>
          </a:xfrm>
        </p:spPr>
        <p:txBody>
          <a:bodyPr>
            <a:normAutofit/>
          </a:bodyPr>
          <a:lstStyle/>
          <a:p>
            <a:pPr marL="0" indent="0">
              <a:buNone/>
            </a:pPr>
            <a:r>
              <a:rPr lang="en-US" dirty="0">
                <a:solidFill>
                  <a:srgbClr val="FFFF00"/>
                </a:solidFill>
              </a:rPr>
              <a:t>Fireplace/Stove Back draft</a:t>
            </a:r>
            <a:r>
              <a:rPr lang="en-US" dirty="0" smtClean="0">
                <a:solidFill>
                  <a:srgbClr val="FFFF00"/>
                </a:solidFill>
              </a:rPr>
              <a:t>:</a:t>
            </a:r>
            <a:endParaRPr lang="en-US" sz="1000" dirty="0">
              <a:solidFill>
                <a:srgbClr val="FFFF00"/>
              </a:solidFill>
            </a:endParaRPr>
          </a:p>
          <a:p>
            <a:pPr marL="0" indent="0">
              <a:buNone/>
            </a:pPr>
            <a:r>
              <a:rPr lang="en-US" dirty="0" smtClean="0">
                <a:solidFill>
                  <a:srgbClr val="FFFF00"/>
                </a:solidFill>
              </a:rPr>
              <a:t>Concern: </a:t>
            </a:r>
          </a:p>
          <a:p>
            <a:pPr marL="0" indent="0">
              <a:buNone/>
            </a:pPr>
            <a:r>
              <a:rPr lang="en-US" dirty="0">
                <a:solidFill>
                  <a:srgbClr val="FFFF00"/>
                </a:solidFill>
              </a:rPr>
              <a:t>Negative pressure in room with a fireplace or wood stove causes reverse flow down chimney, spilling carbon-monoxide laden combustion products directly into the living space</a:t>
            </a:r>
            <a:r>
              <a:rPr lang="en-US" dirty="0" smtClean="0">
                <a:solidFill>
                  <a:srgbClr val="FFFF00"/>
                </a:solidFill>
              </a:rPr>
              <a:t>.</a:t>
            </a:r>
          </a:p>
          <a:p>
            <a:pPr marL="0" indent="0">
              <a:buNone/>
            </a:pPr>
            <a:r>
              <a:rPr lang="en-US" dirty="0" smtClean="0">
                <a:solidFill>
                  <a:srgbClr val="FFFF00"/>
                </a:solidFill>
              </a:rPr>
              <a:t>Corrective Action: </a:t>
            </a:r>
          </a:p>
          <a:p>
            <a:pPr marL="0" indent="0">
              <a:buNone/>
            </a:pPr>
            <a:r>
              <a:rPr lang="en-US" dirty="0" smtClean="0">
                <a:solidFill>
                  <a:srgbClr val="FF00FF"/>
                </a:solidFill>
              </a:rPr>
              <a:t>	</a:t>
            </a:r>
            <a:r>
              <a:rPr lang="en-US" dirty="0" smtClean="0">
                <a:solidFill>
                  <a:srgbClr val="FFFF00"/>
                </a:solidFill>
              </a:rPr>
              <a:t>1) Relieve </a:t>
            </a:r>
            <a:r>
              <a:rPr lang="en-US" dirty="0">
                <a:solidFill>
                  <a:srgbClr val="FFFF00"/>
                </a:solidFill>
              </a:rPr>
              <a:t>depressurization of </a:t>
            </a:r>
            <a:r>
              <a:rPr lang="en-US" dirty="0" smtClean="0">
                <a:solidFill>
                  <a:srgbClr val="FFFF00"/>
                </a:solidFill>
              </a:rPr>
              <a:t>fireplace </a:t>
            </a:r>
            <a:r>
              <a:rPr lang="en-US" dirty="0">
                <a:solidFill>
                  <a:srgbClr val="FFFF00"/>
                </a:solidFill>
              </a:rPr>
              <a:t>room.</a:t>
            </a:r>
          </a:p>
          <a:p>
            <a:pPr marL="0" indent="0">
              <a:buNone/>
            </a:pPr>
            <a:r>
              <a:rPr lang="en-US" dirty="0" smtClean="0">
                <a:solidFill>
                  <a:srgbClr val="FF00FF"/>
                </a:solidFill>
              </a:rPr>
              <a:t>	</a:t>
            </a:r>
            <a:r>
              <a:rPr lang="en-US" dirty="0" smtClean="0">
                <a:solidFill>
                  <a:srgbClr val="FFFF00"/>
                </a:solidFill>
              </a:rPr>
              <a:t>2) Supply </a:t>
            </a:r>
            <a:r>
              <a:rPr lang="en-US" dirty="0">
                <a:solidFill>
                  <a:srgbClr val="FFFF00"/>
                </a:solidFill>
              </a:rPr>
              <a:t>outside air to fireplace or </a:t>
            </a:r>
            <a:r>
              <a:rPr lang="en-US" dirty="0" smtClean="0">
                <a:solidFill>
                  <a:srgbClr val="FFFF00"/>
                </a:solidFill>
              </a:rPr>
              <a:t>stove</a:t>
            </a:r>
            <a:r>
              <a:rPr lang="en-US" dirty="0">
                <a:solidFill>
                  <a:srgbClr val="FFFF00"/>
                </a:solidFill>
              </a:rPr>
              <a:t>.</a:t>
            </a:r>
          </a:p>
        </p:txBody>
      </p:sp>
    </p:spTree>
    <p:custDataLst>
      <p:tags r:id="rId1"/>
    </p:custDataLst>
    <p:extLst>
      <p:ext uri="{BB962C8B-B14F-4D97-AF65-F5344CB8AC3E}">
        <p14:creationId xmlns:p14="http://schemas.microsoft.com/office/powerpoint/2010/main" val="10805079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a:t>
            </a:r>
            <a:r>
              <a:rPr lang="en-US" dirty="0"/>
              <a:t>S</a:t>
            </a:r>
            <a:r>
              <a:rPr lang="en-US" dirty="0" smtClean="0"/>
              <a:t>afety Issue</a:t>
            </a:r>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1600200"/>
            <a:ext cx="4962525" cy="381000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14925" y="1600200"/>
            <a:ext cx="3810000" cy="3810000"/>
          </a:xfrm>
          <a:prstGeom prst="rect">
            <a:avLst/>
          </a:prstGeom>
        </p:spPr>
      </p:pic>
      <p:pic>
        <p:nvPicPr>
          <p:cNvPr id="7" name="Picture 6"/>
          <p:cNvPicPr>
            <a:picLocks noChangeAspect="1"/>
          </p:cNvPicPr>
          <p:nvPr/>
        </p:nvPicPr>
        <p:blipFill>
          <a:blip r:embed="rId6"/>
          <a:stretch>
            <a:fillRect/>
          </a:stretch>
        </p:blipFill>
        <p:spPr>
          <a:xfrm>
            <a:off x="5359302" y="2458092"/>
            <a:ext cx="3597302" cy="3005154"/>
          </a:xfrm>
          <a:prstGeom prst="rect">
            <a:avLst/>
          </a:prstGeom>
        </p:spPr>
      </p:pic>
      <p:pic>
        <p:nvPicPr>
          <p:cNvPr id="8" name="Picture 7"/>
          <p:cNvPicPr>
            <a:picLocks noChangeAspect="1"/>
          </p:cNvPicPr>
          <p:nvPr/>
        </p:nvPicPr>
        <p:blipFill>
          <a:blip r:embed="rId6"/>
          <a:stretch>
            <a:fillRect/>
          </a:stretch>
        </p:blipFill>
        <p:spPr>
          <a:xfrm rot="10800000">
            <a:off x="533400" y="2438400"/>
            <a:ext cx="3101303" cy="2590800"/>
          </a:xfrm>
          <a:prstGeom prst="rect">
            <a:avLst/>
          </a:prstGeom>
        </p:spPr>
      </p:pic>
    </p:spTree>
    <p:custDataLst>
      <p:tags r:id="rId1"/>
    </p:custDataLst>
    <p:extLst>
      <p:ext uri="{BB962C8B-B14F-4D97-AF65-F5344CB8AC3E}">
        <p14:creationId xmlns:p14="http://schemas.microsoft.com/office/powerpoint/2010/main" val="645947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a:t>
            </a:r>
            <a:r>
              <a:rPr lang="en-US" dirty="0"/>
              <a:t>S</a:t>
            </a:r>
            <a:r>
              <a:rPr lang="en-US" dirty="0" smtClean="0"/>
              <a:t>afety Issue</a:t>
            </a:r>
            <a:endParaRPr lang="en-US" dirty="0"/>
          </a:p>
        </p:txBody>
      </p:sp>
      <p:sp>
        <p:nvSpPr>
          <p:cNvPr id="3" name="Content Placeholder 2"/>
          <p:cNvSpPr>
            <a:spLocks noGrp="1"/>
          </p:cNvSpPr>
          <p:nvPr>
            <p:ph idx="1"/>
          </p:nvPr>
        </p:nvSpPr>
        <p:spPr>
          <a:xfrm>
            <a:off x="266700" y="1417638"/>
            <a:ext cx="8610600" cy="5181600"/>
          </a:xfrm>
        </p:spPr>
        <p:txBody>
          <a:bodyPr>
            <a:normAutofit/>
          </a:bodyPr>
          <a:lstStyle/>
          <a:p>
            <a:pPr marL="0" indent="0">
              <a:buNone/>
            </a:pPr>
            <a:r>
              <a:rPr lang="en-US" dirty="0">
                <a:solidFill>
                  <a:srgbClr val="FFFF00"/>
                </a:solidFill>
              </a:rPr>
              <a:t>Flame Rollout</a:t>
            </a:r>
            <a:r>
              <a:rPr lang="en-US" dirty="0" smtClean="0">
                <a:solidFill>
                  <a:srgbClr val="FFFF00"/>
                </a:solidFill>
              </a:rPr>
              <a:t>:</a:t>
            </a:r>
            <a:endParaRPr lang="en-US" sz="1000" dirty="0">
              <a:solidFill>
                <a:srgbClr val="FFFF00"/>
              </a:solidFill>
            </a:endParaRPr>
          </a:p>
          <a:p>
            <a:pPr marL="0" indent="0">
              <a:buNone/>
            </a:pPr>
            <a:r>
              <a:rPr lang="en-US" dirty="0" smtClean="0">
                <a:solidFill>
                  <a:srgbClr val="FFFF00"/>
                </a:solidFill>
              </a:rPr>
              <a:t>Concern: </a:t>
            </a:r>
          </a:p>
          <a:p>
            <a:pPr marL="0" indent="0">
              <a:buNone/>
            </a:pPr>
            <a:r>
              <a:rPr lang="en-US" dirty="0">
                <a:solidFill>
                  <a:srgbClr val="FFFF00"/>
                </a:solidFill>
              </a:rPr>
              <a:t>Strongly negative pressure in furnace room causes sufficient reverse flow to blow fuel/air mixture from appliances into rooms, where it poses a fire hazard upon ignition</a:t>
            </a:r>
            <a:r>
              <a:rPr lang="en-US" dirty="0" smtClean="0">
                <a:solidFill>
                  <a:srgbClr val="FFFF00"/>
                </a:solidFill>
              </a:rPr>
              <a:t>.</a:t>
            </a:r>
          </a:p>
          <a:p>
            <a:pPr marL="0" indent="0">
              <a:buNone/>
            </a:pPr>
            <a:r>
              <a:rPr lang="en-US" dirty="0" smtClean="0">
                <a:solidFill>
                  <a:srgbClr val="FFFF00"/>
                </a:solidFill>
              </a:rPr>
              <a:t>Corrective Action: </a:t>
            </a:r>
          </a:p>
          <a:p>
            <a:pPr marL="0" indent="0">
              <a:buNone/>
            </a:pPr>
            <a:r>
              <a:rPr lang="en-US" dirty="0" smtClean="0">
                <a:solidFill>
                  <a:srgbClr val="FF00FF"/>
                </a:solidFill>
              </a:rPr>
              <a:t>	</a:t>
            </a:r>
            <a:r>
              <a:rPr lang="en-US" dirty="0" smtClean="0">
                <a:solidFill>
                  <a:srgbClr val="FFFF00"/>
                </a:solidFill>
              </a:rPr>
              <a:t>1) Relieve </a:t>
            </a:r>
            <a:r>
              <a:rPr lang="en-US" dirty="0">
                <a:solidFill>
                  <a:srgbClr val="FFFF00"/>
                </a:solidFill>
              </a:rPr>
              <a:t>depressurization of </a:t>
            </a:r>
            <a:r>
              <a:rPr lang="en-US" dirty="0" smtClean="0">
                <a:solidFill>
                  <a:srgbClr val="FFFF00"/>
                </a:solidFill>
              </a:rPr>
              <a:t>furnace room</a:t>
            </a:r>
            <a:r>
              <a:rPr lang="en-US" dirty="0">
                <a:solidFill>
                  <a:srgbClr val="FFFF00"/>
                </a:solidFill>
              </a:rPr>
              <a:t>.</a:t>
            </a:r>
          </a:p>
          <a:p>
            <a:pPr marL="0" indent="0">
              <a:buNone/>
            </a:pPr>
            <a:r>
              <a:rPr lang="en-US" dirty="0" smtClean="0">
                <a:solidFill>
                  <a:srgbClr val="FF00FF"/>
                </a:solidFill>
              </a:rPr>
              <a:t>	</a:t>
            </a:r>
            <a:r>
              <a:rPr lang="en-US" dirty="0" smtClean="0">
                <a:solidFill>
                  <a:srgbClr val="FFFF00"/>
                </a:solidFill>
              </a:rPr>
              <a:t>2) Install </a:t>
            </a:r>
            <a:r>
              <a:rPr lang="en-US" dirty="0">
                <a:solidFill>
                  <a:srgbClr val="FFFF00"/>
                </a:solidFill>
              </a:rPr>
              <a:t>power-vented appliances.</a:t>
            </a:r>
          </a:p>
        </p:txBody>
      </p:sp>
    </p:spTree>
    <p:custDataLst>
      <p:tags r:id="rId1"/>
    </p:custDataLst>
    <p:extLst>
      <p:ext uri="{BB962C8B-B14F-4D97-AF65-F5344CB8AC3E}">
        <p14:creationId xmlns:p14="http://schemas.microsoft.com/office/powerpoint/2010/main" val="2996755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a:t>
            </a:r>
            <a:r>
              <a:rPr lang="en-US" dirty="0"/>
              <a:t>S</a:t>
            </a:r>
            <a:r>
              <a:rPr lang="en-US" dirty="0" smtClean="0"/>
              <a:t>afety Issue</a:t>
            </a:r>
            <a:endParaRPr lang="en-US" dirty="0"/>
          </a:p>
        </p:txBody>
      </p:sp>
      <p:pic>
        <p:nvPicPr>
          <p:cNvPr id="7170" name="Picture 30734"/>
          <p:cNvPicPr>
            <a:picLocks noChangeAspect="1" noChangeArrowheads="1"/>
          </p:cNvPicPr>
          <p:nvPr/>
        </p:nvPicPr>
        <p:blipFill rotWithShape="1">
          <a:blip r:embed="rId4">
            <a:extLst>
              <a:ext uri="{28A0092B-C50C-407E-A947-70E740481C1C}">
                <a14:useLocalDpi xmlns:a14="http://schemas.microsoft.com/office/drawing/2010/main" val="0"/>
              </a:ext>
            </a:extLst>
          </a:blip>
          <a:srcRect l="11866" t="8890" r="43704" b="58737"/>
          <a:stretch/>
        </p:blipFill>
        <p:spPr bwMode="auto">
          <a:xfrm>
            <a:off x="2285999" y="1566929"/>
            <a:ext cx="4800601" cy="507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57200" y="2362200"/>
            <a:ext cx="1616148" cy="1077218"/>
          </a:xfrm>
          <a:prstGeom prst="rect">
            <a:avLst/>
          </a:prstGeom>
          <a:noFill/>
        </p:spPr>
        <p:txBody>
          <a:bodyPr wrap="none" rtlCol="0">
            <a:spAutoFit/>
          </a:bodyPr>
          <a:lstStyle/>
          <a:p>
            <a:r>
              <a:rPr lang="en-US" sz="3200" dirty="0" smtClean="0">
                <a:solidFill>
                  <a:srgbClr val="FF0000"/>
                </a:solidFill>
              </a:rPr>
              <a:t>Furnace</a:t>
            </a:r>
            <a:r>
              <a:rPr lang="en-US" sz="3200" dirty="0" smtClean="0">
                <a:solidFill>
                  <a:srgbClr val="FFFF00"/>
                </a:solidFill>
              </a:rPr>
              <a:t> </a:t>
            </a:r>
          </a:p>
          <a:p>
            <a:r>
              <a:rPr lang="en-US" sz="3200" dirty="0" smtClean="0">
                <a:solidFill>
                  <a:srgbClr val="FF0000"/>
                </a:solidFill>
              </a:rPr>
              <a:t>Roll Out</a:t>
            </a:r>
            <a:endParaRPr lang="en-US" sz="3200" dirty="0">
              <a:solidFill>
                <a:srgbClr val="FF0000"/>
              </a:solidFill>
            </a:endParaRPr>
          </a:p>
        </p:txBody>
      </p:sp>
      <p:cxnSp>
        <p:nvCxnSpPr>
          <p:cNvPr id="8" name="Straight Arrow Connector 7"/>
          <p:cNvCxnSpPr/>
          <p:nvPr/>
        </p:nvCxnSpPr>
        <p:spPr>
          <a:xfrm>
            <a:off x="1960174" y="2900809"/>
            <a:ext cx="1773626" cy="258559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5"/>
          <a:stretch>
            <a:fillRect/>
          </a:stretch>
        </p:blipFill>
        <p:spPr>
          <a:xfrm rot="10800000">
            <a:off x="3291271" y="5181600"/>
            <a:ext cx="1280729" cy="1069909"/>
          </a:xfrm>
          <a:prstGeom prst="rect">
            <a:avLst/>
          </a:prstGeom>
        </p:spPr>
      </p:pic>
    </p:spTree>
    <p:custDataLst>
      <p:tags r:id="rId1"/>
    </p:custDataLst>
    <p:extLst>
      <p:ext uri="{BB962C8B-B14F-4D97-AF65-F5344CB8AC3E}">
        <p14:creationId xmlns:p14="http://schemas.microsoft.com/office/powerpoint/2010/main" val="3418409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a:t>
            </a:r>
            <a:r>
              <a:rPr lang="en-US" dirty="0"/>
              <a:t>S</a:t>
            </a:r>
            <a:r>
              <a:rPr lang="en-US" dirty="0" smtClean="0"/>
              <a:t>afety Issue</a:t>
            </a:r>
            <a:endParaRPr lang="en-US" dirty="0"/>
          </a:p>
        </p:txBody>
      </p:sp>
      <p:sp>
        <p:nvSpPr>
          <p:cNvPr id="3" name="Content Placeholder 2"/>
          <p:cNvSpPr>
            <a:spLocks noGrp="1"/>
          </p:cNvSpPr>
          <p:nvPr>
            <p:ph idx="1"/>
          </p:nvPr>
        </p:nvSpPr>
        <p:spPr>
          <a:xfrm>
            <a:off x="381000" y="1417638"/>
            <a:ext cx="8686800" cy="5364162"/>
          </a:xfrm>
        </p:spPr>
        <p:txBody>
          <a:bodyPr>
            <a:normAutofit/>
          </a:bodyPr>
          <a:lstStyle/>
          <a:p>
            <a:pPr marL="0" indent="0">
              <a:buNone/>
            </a:pPr>
            <a:r>
              <a:rPr lang="en-US" dirty="0">
                <a:solidFill>
                  <a:srgbClr val="FFFF00"/>
                </a:solidFill>
              </a:rPr>
              <a:t>Lack of air change in occupied space</a:t>
            </a:r>
            <a:r>
              <a:rPr lang="en-US" dirty="0" smtClean="0">
                <a:solidFill>
                  <a:srgbClr val="FFFF00"/>
                </a:solidFill>
              </a:rPr>
              <a:t>:</a:t>
            </a:r>
            <a:endParaRPr lang="en-US" sz="1000" dirty="0">
              <a:solidFill>
                <a:srgbClr val="FFFF00"/>
              </a:solidFill>
            </a:endParaRPr>
          </a:p>
          <a:p>
            <a:pPr marL="0" indent="0">
              <a:buNone/>
            </a:pPr>
            <a:r>
              <a:rPr lang="en-US" dirty="0" smtClean="0">
                <a:solidFill>
                  <a:srgbClr val="FFFF00"/>
                </a:solidFill>
              </a:rPr>
              <a:t>Concern: </a:t>
            </a:r>
          </a:p>
          <a:p>
            <a:pPr marL="0" indent="0">
              <a:buNone/>
            </a:pPr>
            <a:r>
              <a:rPr lang="en-US" dirty="0">
                <a:solidFill>
                  <a:srgbClr val="FFFF00"/>
                </a:solidFill>
              </a:rPr>
              <a:t>All of the dust, fumes, combustion byproducts, and other volatile organic compounds (VOC) can build up in the air causing occupant illness especially the young, elderly and those with immune deficiencies. </a:t>
            </a:r>
            <a:endParaRPr lang="en-US" dirty="0" smtClean="0">
              <a:solidFill>
                <a:srgbClr val="FFFF00"/>
              </a:solidFill>
            </a:endParaRPr>
          </a:p>
          <a:p>
            <a:pPr marL="0" indent="0">
              <a:buNone/>
            </a:pPr>
            <a:r>
              <a:rPr lang="en-US" dirty="0" smtClean="0">
                <a:solidFill>
                  <a:srgbClr val="FFFF00"/>
                </a:solidFill>
              </a:rPr>
              <a:t>Corrective Action: </a:t>
            </a:r>
          </a:p>
          <a:p>
            <a:pPr marL="0" indent="0">
              <a:buNone/>
            </a:pPr>
            <a:r>
              <a:rPr lang="en-US" dirty="0" smtClean="0">
                <a:solidFill>
                  <a:srgbClr val="FF00FF"/>
                </a:solidFill>
              </a:rPr>
              <a:t>	</a:t>
            </a:r>
            <a:r>
              <a:rPr lang="en-US" dirty="0" smtClean="0">
                <a:solidFill>
                  <a:srgbClr val="FFFF00"/>
                </a:solidFill>
              </a:rPr>
              <a:t>1</a:t>
            </a:r>
            <a:r>
              <a:rPr lang="en-US" dirty="0">
                <a:solidFill>
                  <a:srgbClr val="FFFF00"/>
                </a:solidFill>
              </a:rPr>
              <a:t>) Install ASHRAE 62.2 compliant </a:t>
            </a:r>
            <a:r>
              <a:rPr lang="en-US" dirty="0">
                <a:solidFill>
                  <a:srgbClr val="FF00FF"/>
                </a:solidFill>
              </a:rPr>
              <a:t>	</a:t>
            </a:r>
            <a:r>
              <a:rPr lang="en-US" dirty="0">
                <a:solidFill>
                  <a:srgbClr val="FFFF00"/>
                </a:solidFill>
              </a:rPr>
              <a:t>make up/ </a:t>
            </a:r>
            <a:r>
              <a:rPr lang="en-US" dirty="0" smtClean="0">
                <a:solidFill>
                  <a:srgbClr val="FF00FF"/>
                </a:solidFill>
              </a:rPr>
              <a:t>		</a:t>
            </a:r>
            <a:r>
              <a:rPr lang="en-US" dirty="0" smtClean="0">
                <a:solidFill>
                  <a:srgbClr val="FFFF00"/>
                </a:solidFill>
              </a:rPr>
              <a:t>     outside </a:t>
            </a:r>
            <a:r>
              <a:rPr lang="en-US" dirty="0">
                <a:solidFill>
                  <a:srgbClr val="FFFF00"/>
                </a:solidFill>
              </a:rPr>
              <a:t>air capability (see </a:t>
            </a:r>
            <a:r>
              <a:rPr lang="en-US" dirty="0" smtClean="0">
                <a:solidFill>
                  <a:srgbClr val="FFFF00"/>
                </a:solidFill>
              </a:rPr>
              <a:t>Appendix </a:t>
            </a:r>
            <a:r>
              <a:rPr lang="en-US" dirty="0">
                <a:solidFill>
                  <a:srgbClr val="FFFF00"/>
                </a:solidFill>
              </a:rPr>
              <a:t>4).</a:t>
            </a:r>
          </a:p>
        </p:txBody>
      </p:sp>
    </p:spTree>
    <p:custDataLst>
      <p:tags r:id="rId1"/>
    </p:custDataLst>
    <p:extLst>
      <p:ext uri="{BB962C8B-B14F-4D97-AF65-F5344CB8AC3E}">
        <p14:creationId xmlns:p14="http://schemas.microsoft.com/office/powerpoint/2010/main" val="33996290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89916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a:solidFill>
                  <a:srgbClr val="FF00FF"/>
                </a:solidFill>
              </a:rPr>
              <a:t/>
            </a:r>
            <a:br>
              <a:rPr lang="en-US" dirty="0">
                <a:solidFill>
                  <a:srgbClr val="FF00FF"/>
                </a:solidFill>
              </a:rPr>
            </a:br>
            <a:r>
              <a:rPr lang="en-US" dirty="0" smtClean="0"/>
              <a:t>Section 5.1: Health &amp; Safety Issues</a:t>
            </a:r>
            <a:r>
              <a:rPr lang="en-US" dirty="0">
                <a:solidFill>
                  <a:srgbClr val="FF00FF"/>
                </a:solidFill>
              </a:rPr>
              <a:t/>
            </a:r>
            <a:br>
              <a:rPr lang="en-US" dirty="0">
                <a:solidFill>
                  <a:srgbClr val="FF00FF"/>
                </a:solidFill>
              </a:rPr>
            </a:b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75428025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a:t>
            </a:r>
            <a:r>
              <a:rPr lang="en-US" dirty="0"/>
              <a:t>S</a:t>
            </a:r>
            <a:r>
              <a:rPr lang="en-US" dirty="0" smtClean="0"/>
              <a:t>afety Issue</a:t>
            </a:r>
            <a:endParaRPr lang="en-US" dirty="0"/>
          </a:p>
        </p:txBody>
      </p:sp>
      <p:sp>
        <p:nvSpPr>
          <p:cNvPr id="5" name="TextBox 4"/>
          <p:cNvSpPr txBox="1"/>
          <p:nvPr/>
        </p:nvSpPr>
        <p:spPr>
          <a:xfrm>
            <a:off x="152400" y="1524000"/>
            <a:ext cx="8839200" cy="1077218"/>
          </a:xfrm>
          <a:prstGeom prst="rect">
            <a:avLst/>
          </a:prstGeom>
          <a:noFill/>
        </p:spPr>
        <p:txBody>
          <a:bodyPr wrap="square" rtlCol="0">
            <a:spAutoFit/>
          </a:bodyPr>
          <a:lstStyle/>
          <a:p>
            <a:r>
              <a:rPr lang="en-US" sz="3200" dirty="0" smtClean="0">
                <a:solidFill>
                  <a:srgbClr val="FFFF00"/>
                </a:solidFill>
              </a:rPr>
              <a:t>ASHRAE 62.2: Appendix 4 in the </a:t>
            </a:r>
            <a:r>
              <a:rPr lang="en-US" sz="3200" i="1" dirty="0" smtClean="0">
                <a:solidFill>
                  <a:srgbClr val="FFFF00"/>
                </a:solidFill>
              </a:rPr>
              <a:t>Technician’s Guide &amp; Workbook for Duct Diagnostics and Repair</a:t>
            </a:r>
            <a:endParaRPr lang="en-US" sz="3200" i="1" dirty="0">
              <a:solidFill>
                <a:srgbClr val="FFFF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3910156294"/>
              </p:ext>
            </p:extLst>
          </p:nvPr>
        </p:nvGraphicFramePr>
        <p:xfrm>
          <a:off x="487166" y="2707580"/>
          <a:ext cx="7498081" cy="3962400"/>
        </p:xfrm>
        <a:graphic>
          <a:graphicData uri="http://schemas.openxmlformats.org/drawingml/2006/table">
            <a:tbl>
              <a:tblPr firstRow="1" firstCol="1" bandRow="1">
                <a:tableStyleId>{5C22544A-7EE6-4342-B048-85BDC9FD1C3A}</a:tableStyleId>
              </a:tblPr>
              <a:tblGrid>
                <a:gridCol w="2792126"/>
                <a:gridCol w="941191"/>
                <a:gridCol w="941191"/>
                <a:gridCol w="941191"/>
                <a:gridCol w="941191"/>
                <a:gridCol w="941191"/>
              </a:tblGrid>
              <a:tr h="304585">
                <a:tc gridSpan="6">
                  <a:txBody>
                    <a:bodyPr/>
                    <a:lstStyle/>
                    <a:p>
                      <a:pPr marL="0" marR="0" algn="ctr">
                        <a:spcBef>
                          <a:spcPts val="0"/>
                        </a:spcBef>
                        <a:spcAft>
                          <a:spcPts val="0"/>
                        </a:spcAft>
                      </a:pPr>
                      <a:r>
                        <a:rPr lang="en-US" sz="2000" dirty="0">
                          <a:effectLst/>
                        </a:rPr>
                        <a:t>Ventilation Air Requirements in CFM</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04585">
                <a:tc rowSpan="2">
                  <a:txBody>
                    <a:bodyPr/>
                    <a:lstStyle/>
                    <a:p>
                      <a:pPr marL="0" marR="0" algn="ctr">
                        <a:spcBef>
                          <a:spcPts val="0"/>
                        </a:spcBef>
                        <a:spcAft>
                          <a:spcPts val="0"/>
                        </a:spcAft>
                      </a:pPr>
                      <a:r>
                        <a:rPr lang="en-US" sz="2000">
                          <a:effectLst/>
                        </a:rPr>
                        <a:t>Floor Area ft</a:t>
                      </a:r>
                      <a:r>
                        <a:rPr lang="en-US" sz="2000" baseline="30000">
                          <a:effectLst/>
                        </a:rPr>
                        <a:t>2</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gridSpan="5">
                  <a:txBody>
                    <a:bodyPr/>
                    <a:lstStyle/>
                    <a:p>
                      <a:pPr marL="0" marR="0" algn="ctr">
                        <a:spcBef>
                          <a:spcPts val="0"/>
                        </a:spcBef>
                        <a:spcAft>
                          <a:spcPts val="0"/>
                        </a:spcAft>
                      </a:pPr>
                      <a:r>
                        <a:rPr lang="en-US" sz="2000" dirty="0">
                          <a:effectLst/>
                        </a:rPr>
                        <a:t>Number of Bedrooms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6894">
                <a:tc vMerge="1">
                  <a:txBody>
                    <a:bodyPr/>
                    <a:lstStyle/>
                    <a:p>
                      <a:endParaRPr lang="en-US"/>
                    </a:p>
                  </a:txBody>
                  <a:tcPr/>
                </a:tc>
                <a:tc>
                  <a:txBody>
                    <a:bodyPr/>
                    <a:lstStyle/>
                    <a:p>
                      <a:pPr marL="0" marR="0" algn="ctr">
                        <a:spcBef>
                          <a:spcPts val="0"/>
                        </a:spcBef>
                        <a:spcAft>
                          <a:spcPts val="0"/>
                        </a:spcAft>
                      </a:pPr>
                      <a:r>
                        <a:rPr lang="en-US" sz="2000">
                          <a:effectLst/>
                        </a:rPr>
                        <a:t>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2</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dirty="0">
                          <a:effectLst/>
                        </a:rPr>
                        <a:t>3</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4</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r>
              <a:tr h="304585">
                <a:tc>
                  <a:txBody>
                    <a:bodyPr/>
                    <a:lstStyle/>
                    <a:p>
                      <a:pPr marL="0" marR="0" algn="ctr">
                        <a:spcBef>
                          <a:spcPts val="0"/>
                        </a:spcBef>
                        <a:spcAft>
                          <a:spcPts val="0"/>
                        </a:spcAft>
                      </a:pPr>
                      <a:r>
                        <a:rPr lang="en-US" sz="2000">
                          <a:effectLst/>
                        </a:rPr>
                        <a:t>Less Than 500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30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38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45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53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60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r>
              <a:tr h="304585">
                <a:tc>
                  <a:txBody>
                    <a:bodyPr/>
                    <a:lstStyle/>
                    <a:p>
                      <a:pPr marL="0" marR="0" algn="ctr">
                        <a:spcBef>
                          <a:spcPts val="0"/>
                        </a:spcBef>
                        <a:spcAft>
                          <a:spcPts val="0"/>
                        </a:spcAft>
                      </a:pPr>
                      <a:r>
                        <a:rPr lang="en-US" sz="2000" dirty="0">
                          <a:effectLst/>
                        </a:rPr>
                        <a:t>501-1000</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45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53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dirty="0">
                          <a:effectLst/>
                        </a:rPr>
                        <a:t>60</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68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75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r>
              <a:tr h="304585">
                <a:tc>
                  <a:txBody>
                    <a:bodyPr/>
                    <a:lstStyle/>
                    <a:p>
                      <a:pPr marL="0" marR="0" algn="ctr">
                        <a:spcBef>
                          <a:spcPts val="0"/>
                        </a:spcBef>
                        <a:spcAft>
                          <a:spcPts val="0"/>
                        </a:spcAft>
                      </a:pPr>
                      <a:r>
                        <a:rPr lang="en-US" sz="2000" dirty="0">
                          <a:effectLst/>
                        </a:rPr>
                        <a:t>1001-1500</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60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68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75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83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90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r>
              <a:tr h="304585">
                <a:tc>
                  <a:txBody>
                    <a:bodyPr/>
                    <a:lstStyle/>
                    <a:p>
                      <a:pPr marL="0" marR="0" algn="ctr">
                        <a:spcBef>
                          <a:spcPts val="0"/>
                        </a:spcBef>
                        <a:spcAft>
                          <a:spcPts val="0"/>
                        </a:spcAft>
                      </a:pPr>
                      <a:r>
                        <a:rPr lang="en-US" sz="2000" dirty="0">
                          <a:effectLst/>
                        </a:rPr>
                        <a:t>1501-2000</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75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83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90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98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105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r>
              <a:tr h="304585">
                <a:tc>
                  <a:txBody>
                    <a:bodyPr/>
                    <a:lstStyle/>
                    <a:p>
                      <a:pPr marL="0" marR="0" algn="ctr">
                        <a:spcBef>
                          <a:spcPts val="0"/>
                        </a:spcBef>
                        <a:spcAft>
                          <a:spcPts val="0"/>
                        </a:spcAft>
                      </a:pPr>
                      <a:r>
                        <a:rPr lang="en-US" sz="2000">
                          <a:effectLst/>
                        </a:rPr>
                        <a:t>2001-2500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90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98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105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113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120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r>
              <a:tr h="304585">
                <a:tc>
                  <a:txBody>
                    <a:bodyPr/>
                    <a:lstStyle/>
                    <a:p>
                      <a:pPr marL="0" marR="0" algn="ctr">
                        <a:spcBef>
                          <a:spcPts val="0"/>
                        </a:spcBef>
                        <a:spcAft>
                          <a:spcPts val="0"/>
                        </a:spcAft>
                      </a:pPr>
                      <a:r>
                        <a:rPr lang="en-US" sz="2000">
                          <a:effectLst/>
                        </a:rPr>
                        <a:t>2501-3000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105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113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120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128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135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r>
              <a:tr h="304585">
                <a:tc>
                  <a:txBody>
                    <a:bodyPr/>
                    <a:lstStyle/>
                    <a:p>
                      <a:pPr marL="0" marR="0" algn="ctr">
                        <a:spcBef>
                          <a:spcPts val="0"/>
                        </a:spcBef>
                        <a:spcAft>
                          <a:spcPts val="0"/>
                        </a:spcAft>
                      </a:pPr>
                      <a:r>
                        <a:rPr lang="en-US" sz="2000">
                          <a:effectLst/>
                        </a:rPr>
                        <a:t>3001-3500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120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128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135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143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150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r>
              <a:tr h="304585">
                <a:tc>
                  <a:txBody>
                    <a:bodyPr/>
                    <a:lstStyle/>
                    <a:p>
                      <a:pPr marL="0" marR="0" algn="ctr">
                        <a:spcBef>
                          <a:spcPts val="0"/>
                        </a:spcBef>
                        <a:spcAft>
                          <a:spcPts val="0"/>
                        </a:spcAft>
                      </a:pPr>
                      <a:r>
                        <a:rPr lang="en-US" sz="2000">
                          <a:effectLst/>
                        </a:rPr>
                        <a:t>3501-4000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135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143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150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158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165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r>
              <a:tr h="304585">
                <a:tc>
                  <a:txBody>
                    <a:bodyPr/>
                    <a:lstStyle/>
                    <a:p>
                      <a:pPr marL="0" marR="0" algn="ctr">
                        <a:spcBef>
                          <a:spcPts val="0"/>
                        </a:spcBef>
                        <a:spcAft>
                          <a:spcPts val="0"/>
                        </a:spcAft>
                      </a:pPr>
                      <a:r>
                        <a:rPr lang="en-US" sz="2000">
                          <a:effectLst/>
                        </a:rPr>
                        <a:t>4001-4500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150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158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165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173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180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r>
              <a:tr h="304585">
                <a:tc>
                  <a:txBody>
                    <a:bodyPr/>
                    <a:lstStyle/>
                    <a:p>
                      <a:pPr marL="0" marR="0" algn="ctr">
                        <a:spcBef>
                          <a:spcPts val="0"/>
                        </a:spcBef>
                        <a:spcAft>
                          <a:spcPts val="0"/>
                        </a:spcAft>
                      </a:pPr>
                      <a:r>
                        <a:rPr lang="en-US" sz="2000">
                          <a:effectLst/>
                        </a:rPr>
                        <a:t>4501-5000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165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173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180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a:effectLst/>
                        </a:rPr>
                        <a:t>188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2000" dirty="0">
                          <a:effectLst/>
                        </a:rPr>
                        <a:t>195</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r>
            </a:tbl>
          </a:graphicData>
        </a:graphic>
      </p:graphicFrame>
      <p:sp>
        <p:nvSpPr>
          <p:cNvPr id="3" name="Oval 2"/>
          <p:cNvSpPr/>
          <p:nvPr/>
        </p:nvSpPr>
        <p:spPr>
          <a:xfrm>
            <a:off x="1219200" y="4724400"/>
            <a:ext cx="1295400" cy="533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334000" y="3276600"/>
            <a:ext cx="533400" cy="3810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334000" y="4800600"/>
            <a:ext cx="533400" cy="3810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062557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idx="1"/>
          </p:nvPr>
        </p:nvSpPr>
        <p:spPr>
          <a:xfrm>
            <a:off x="426720" y="1417638"/>
            <a:ext cx="8229600" cy="5257800"/>
          </a:xfrm>
        </p:spPr>
        <p:txBody>
          <a:bodyPr>
            <a:normAutofit/>
          </a:bodyPr>
          <a:lstStyle/>
          <a:p>
            <a:pPr marL="0" indent="0">
              <a:buNone/>
            </a:pPr>
            <a:r>
              <a:rPr lang="en-US" dirty="0" smtClean="0">
                <a:solidFill>
                  <a:srgbClr val="FFFF00"/>
                </a:solidFill>
              </a:rPr>
              <a:t>You should now be able to recognize types of health and safety related issues.</a:t>
            </a:r>
          </a:p>
          <a:p>
            <a:pPr marL="0" indent="0">
              <a:buNone/>
            </a:pPr>
            <a:endParaRPr lang="en-US" sz="1000" dirty="0">
              <a:solidFill>
                <a:srgbClr val="FFFF00"/>
              </a:solidFill>
            </a:endParaRPr>
          </a:p>
          <a:p>
            <a:pPr marL="0" indent="0">
              <a:buNone/>
            </a:pPr>
            <a:r>
              <a:rPr lang="en-US" dirty="0" smtClean="0">
                <a:solidFill>
                  <a:srgbClr val="FFFF00"/>
                </a:solidFill>
              </a:rPr>
              <a:t>You should now be able to recognize dangerous/hazardous conditions for combustion appliance operation.</a:t>
            </a:r>
            <a:endParaRPr lang="en-US" sz="1100" dirty="0" smtClean="0">
              <a:solidFill>
                <a:srgbClr val="FFFF00"/>
              </a:solidFill>
            </a:endParaRPr>
          </a:p>
          <a:p>
            <a:pPr marL="0" indent="0">
              <a:buNone/>
            </a:pPr>
            <a:endParaRPr lang="en-US" sz="1000" dirty="0">
              <a:solidFill>
                <a:srgbClr val="FFFF00"/>
              </a:solidFill>
            </a:endParaRPr>
          </a:p>
          <a:p>
            <a:pPr marL="0" indent="0">
              <a:buNone/>
            </a:pPr>
            <a:r>
              <a:rPr lang="en-US" dirty="0" smtClean="0">
                <a:solidFill>
                  <a:srgbClr val="FFFF00"/>
                </a:solidFill>
              </a:rPr>
              <a:t>You should now be able to find the ASHRAE minimum make up air requirement for a home.</a:t>
            </a:r>
            <a:endParaRPr lang="en-US" dirty="0">
              <a:solidFill>
                <a:srgbClr val="FFFF00"/>
              </a:solidFill>
            </a:endParaRPr>
          </a:p>
        </p:txBody>
      </p:sp>
    </p:spTree>
    <p:custDataLst>
      <p:tags r:id="rId1"/>
    </p:custDataLst>
    <p:extLst>
      <p:ext uri="{BB962C8B-B14F-4D97-AF65-F5344CB8AC3E}">
        <p14:creationId xmlns:p14="http://schemas.microsoft.com/office/powerpoint/2010/main" val="3324458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a:t>
            </a:r>
            <a:endParaRPr lang="en-US" dirty="0"/>
          </a:p>
        </p:txBody>
      </p:sp>
      <p:pic>
        <p:nvPicPr>
          <p:cNvPr id="1027" name="Picture 1"/>
          <p:cNvPicPr>
            <a:picLocks noChangeAspect="1" noChangeArrowheads="1"/>
          </p:cNvPicPr>
          <p:nvPr/>
        </p:nvPicPr>
        <p:blipFill>
          <a:blip r:embed="rId4">
            <a:extLst>
              <a:ext uri="{28A0092B-C50C-407E-A947-70E740481C1C}">
                <a14:useLocalDpi xmlns:a14="http://schemas.microsoft.com/office/drawing/2010/main" val="0"/>
              </a:ext>
            </a:extLst>
          </a:blip>
          <a:srcRect l="21144" t="25945" r="30000" b="17607"/>
          <a:stretch>
            <a:fillRect/>
          </a:stretch>
        </p:blipFill>
        <p:spPr bwMode="auto">
          <a:xfrm>
            <a:off x="426378" y="2514600"/>
            <a:ext cx="4387032" cy="284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1"/>
          <p:cNvPicPr>
            <a:picLocks noChangeAspect="1" noChangeArrowheads="1"/>
          </p:cNvPicPr>
          <p:nvPr/>
        </p:nvPicPr>
        <p:blipFill>
          <a:blip r:embed="rId5">
            <a:extLst>
              <a:ext uri="{28A0092B-C50C-407E-A947-70E740481C1C}">
                <a14:useLocalDpi xmlns:a14="http://schemas.microsoft.com/office/drawing/2010/main" val="0"/>
              </a:ext>
            </a:extLst>
          </a:blip>
          <a:srcRect l="7724" t="1140" r="20506" b="2280"/>
          <a:stretch>
            <a:fillRect/>
          </a:stretch>
        </p:blipFill>
        <p:spPr bwMode="auto">
          <a:xfrm>
            <a:off x="4813410" y="2514599"/>
            <a:ext cx="3759327" cy="284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746465" y="1295400"/>
            <a:ext cx="7651069" cy="1077218"/>
          </a:xfrm>
          <a:prstGeom prst="rect">
            <a:avLst/>
          </a:prstGeom>
          <a:noFill/>
        </p:spPr>
        <p:txBody>
          <a:bodyPr wrap="none" rtlCol="0">
            <a:spAutoFit/>
          </a:bodyPr>
          <a:lstStyle/>
          <a:p>
            <a:r>
              <a:rPr lang="en-US" sz="3200" dirty="0">
                <a:solidFill>
                  <a:srgbClr val="FFFF00"/>
                </a:solidFill>
              </a:rPr>
              <a:t>Poorly designed or improperly installed duct </a:t>
            </a:r>
            <a:endParaRPr lang="en-US" sz="3200" dirty="0" smtClean="0">
              <a:solidFill>
                <a:srgbClr val="FFFF00"/>
              </a:solidFill>
            </a:endParaRPr>
          </a:p>
          <a:p>
            <a:r>
              <a:rPr lang="en-US" sz="3200" dirty="0" smtClean="0">
                <a:solidFill>
                  <a:srgbClr val="FFFF00"/>
                </a:solidFill>
              </a:rPr>
              <a:t>systems </a:t>
            </a:r>
            <a:r>
              <a:rPr lang="en-US" sz="3200" dirty="0">
                <a:solidFill>
                  <a:srgbClr val="FFFF00"/>
                </a:solidFill>
              </a:rPr>
              <a:t>can compromise health and safety. </a:t>
            </a:r>
          </a:p>
        </p:txBody>
      </p:sp>
      <p:sp>
        <p:nvSpPr>
          <p:cNvPr id="8" name="TextBox 7"/>
          <p:cNvSpPr txBox="1"/>
          <p:nvPr/>
        </p:nvSpPr>
        <p:spPr>
          <a:xfrm>
            <a:off x="746464" y="5541371"/>
            <a:ext cx="7953075" cy="1077218"/>
          </a:xfrm>
          <a:prstGeom prst="rect">
            <a:avLst/>
          </a:prstGeom>
          <a:noFill/>
        </p:spPr>
        <p:txBody>
          <a:bodyPr wrap="none" rtlCol="0">
            <a:spAutoFit/>
          </a:bodyPr>
          <a:lstStyle/>
          <a:p>
            <a:r>
              <a:rPr lang="en-US" sz="3200" dirty="0">
                <a:solidFill>
                  <a:srgbClr val="FFFF00"/>
                </a:solidFill>
              </a:rPr>
              <a:t>The distinction between health and safety can </a:t>
            </a:r>
            <a:endParaRPr lang="en-US" sz="3200" dirty="0" smtClean="0">
              <a:solidFill>
                <a:srgbClr val="FFFF00"/>
              </a:solidFill>
            </a:endParaRPr>
          </a:p>
          <a:p>
            <a:r>
              <a:rPr lang="en-US" sz="3200" dirty="0" smtClean="0">
                <a:solidFill>
                  <a:srgbClr val="FFFF00"/>
                </a:solidFill>
              </a:rPr>
              <a:t>be </a:t>
            </a:r>
            <a:r>
              <a:rPr lang="en-US" sz="3200" dirty="0">
                <a:solidFill>
                  <a:srgbClr val="FFFF00"/>
                </a:solidFill>
              </a:rPr>
              <a:t>a fine one.</a:t>
            </a:r>
          </a:p>
        </p:txBody>
      </p:sp>
    </p:spTree>
    <p:custDataLst>
      <p:tags r:id="rId1"/>
    </p:custDataLst>
    <p:extLst>
      <p:ext uri="{BB962C8B-B14F-4D97-AF65-F5344CB8AC3E}">
        <p14:creationId xmlns:p14="http://schemas.microsoft.com/office/powerpoint/2010/main" val="3411704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a:t>
            </a:r>
            <a:endParaRPr lang="en-US" dirty="0"/>
          </a:p>
        </p:txBody>
      </p:sp>
      <p:sp>
        <p:nvSpPr>
          <p:cNvPr id="4" name="TextBox 3"/>
          <p:cNvSpPr txBox="1"/>
          <p:nvPr/>
        </p:nvSpPr>
        <p:spPr>
          <a:xfrm>
            <a:off x="746465" y="1295400"/>
            <a:ext cx="8226932" cy="1077218"/>
          </a:xfrm>
          <a:prstGeom prst="rect">
            <a:avLst/>
          </a:prstGeom>
          <a:noFill/>
        </p:spPr>
        <p:txBody>
          <a:bodyPr wrap="none" rtlCol="0">
            <a:spAutoFit/>
          </a:bodyPr>
          <a:lstStyle/>
          <a:p>
            <a:r>
              <a:rPr lang="en-US" sz="3200" dirty="0">
                <a:solidFill>
                  <a:srgbClr val="FFFF00"/>
                </a:solidFill>
              </a:rPr>
              <a:t>Generally, when a condition existing over a long </a:t>
            </a:r>
            <a:endParaRPr lang="en-US" sz="3200" dirty="0" smtClean="0">
              <a:solidFill>
                <a:srgbClr val="FFFF00"/>
              </a:solidFill>
            </a:endParaRPr>
          </a:p>
          <a:p>
            <a:r>
              <a:rPr lang="en-US" sz="3200" dirty="0" smtClean="0">
                <a:solidFill>
                  <a:srgbClr val="FFFF00"/>
                </a:solidFill>
              </a:rPr>
              <a:t>period </a:t>
            </a:r>
            <a:r>
              <a:rPr lang="en-US" sz="3200" dirty="0">
                <a:solidFill>
                  <a:srgbClr val="FFFF00"/>
                </a:solidFill>
              </a:rPr>
              <a:t>of time impairs the well-being of the </a:t>
            </a:r>
            <a:endParaRPr lang="en-US" sz="3200" dirty="0" smtClean="0">
              <a:solidFill>
                <a:srgbClr val="FFFF00"/>
              </a:solidFill>
            </a:endParaRPr>
          </a:p>
        </p:txBody>
      </p:sp>
      <p:sp>
        <p:nvSpPr>
          <p:cNvPr id="8" name="TextBox 7"/>
          <p:cNvSpPr txBox="1"/>
          <p:nvPr/>
        </p:nvSpPr>
        <p:spPr>
          <a:xfrm>
            <a:off x="746464" y="5541371"/>
            <a:ext cx="8420767" cy="1077218"/>
          </a:xfrm>
          <a:prstGeom prst="rect">
            <a:avLst/>
          </a:prstGeom>
          <a:noFill/>
        </p:spPr>
        <p:txBody>
          <a:bodyPr wrap="none" rtlCol="0">
            <a:spAutoFit/>
          </a:bodyPr>
          <a:lstStyle/>
          <a:p>
            <a:r>
              <a:rPr lang="en-US" sz="3200" dirty="0">
                <a:solidFill>
                  <a:srgbClr val="FFFF00"/>
                </a:solidFill>
              </a:rPr>
              <a:t>occupants, but is not an immediate threat to life, </a:t>
            </a:r>
          </a:p>
          <a:p>
            <a:r>
              <a:rPr lang="en-US" sz="3200" dirty="0">
                <a:solidFill>
                  <a:srgbClr val="FFFF00"/>
                </a:solidFill>
              </a:rPr>
              <a:t>it is referred to as a health problem.</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0" y="2401957"/>
            <a:ext cx="5698131" cy="3205199"/>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t="618" r="41111"/>
          <a:stretch/>
        </p:blipFill>
        <p:spPr>
          <a:xfrm rot="5400000">
            <a:off x="2711905" y="1551352"/>
            <a:ext cx="4489883" cy="4262211"/>
          </a:xfrm>
          <a:prstGeom prst="rect">
            <a:avLst/>
          </a:prstGeom>
        </p:spPr>
      </p:pic>
    </p:spTree>
    <p:custDataLst>
      <p:tags r:id="rId1"/>
    </p:custDataLst>
    <p:extLst>
      <p:ext uri="{BB962C8B-B14F-4D97-AF65-F5344CB8AC3E}">
        <p14:creationId xmlns:p14="http://schemas.microsoft.com/office/powerpoint/2010/main" val="1702619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a:t>
            </a:r>
            <a:r>
              <a:rPr lang="en-US" dirty="0"/>
              <a:t>S</a:t>
            </a:r>
            <a:r>
              <a:rPr lang="en-US" dirty="0" smtClean="0"/>
              <a:t>afety Issue</a:t>
            </a:r>
            <a:endParaRPr lang="en-US" dirty="0"/>
          </a:p>
        </p:txBody>
      </p:sp>
      <p:sp>
        <p:nvSpPr>
          <p:cNvPr id="3" name="Content Placeholder 2"/>
          <p:cNvSpPr>
            <a:spLocks noGrp="1"/>
          </p:cNvSpPr>
          <p:nvPr>
            <p:ph idx="1"/>
          </p:nvPr>
        </p:nvSpPr>
        <p:spPr>
          <a:xfrm>
            <a:off x="457200" y="1600200"/>
            <a:ext cx="8229600" cy="5181600"/>
          </a:xfrm>
        </p:spPr>
        <p:txBody>
          <a:bodyPr>
            <a:normAutofit/>
          </a:bodyPr>
          <a:lstStyle/>
          <a:p>
            <a:pPr marL="0" indent="0">
              <a:buNone/>
            </a:pPr>
            <a:r>
              <a:rPr lang="en-US" dirty="0" smtClean="0">
                <a:solidFill>
                  <a:srgbClr val="FFFF00"/>
                </a:solidFill>
              </a:rPr>
              <a:t>Toxins and </a:t>
            </a:r>
            <a:r>
              <a:rPr lang="en-US" dirty="0" err="1" smtClean="0">
                <a:solidFill>
                  <a:srgbClr val="FFFF00"/>
                </a:solidFill>
              </a:rPr>
              <a:t>termiticides</a:t>
            </a:r>
            <a:r>
              <a:rPr lang="en-US" dirty="0" smtClean="0">
                <a:solidFill>
                  <a:srgbClr val="FFFF00"/>
                </a:solidFill>
              </a:rPr>
              <a:t> from the ground:</a:t>
            </a:r>
            <a:endParaRPr lang="en-US" sz="1000" dirty="0">
              <a:solidFill>
                <a:srgbClr val="FFFF00"/>
              </a:solidFill>
            </a:endParaRPr>
          </a:p>
          <a:p>
            <a:pPr marL="0" indent="0">
              <a:buNone/>
            </a:pPr>
            <a:r>
              <a:rPr lang="en-US" dirty="0" smtClean="0">
                <a:solidFill>
                  <a:srgbClr val="FFFF00"/>
                </a:solidFill>
              </a:rPr>
              <a:t>Concern: </a:t>
            </a:r>
          </a:p>
          <a:p>
            <a:pPr marL="0" indent="0">
              <a:buNone/>
            </a:pPr>
            <a:r>
              <a:rPr lang="en-US" dirty="0" smtClean="0">
                <a:solidFill>
                  <a:srgbClr val="FFFF00"/>
                </a:solidFill>
              </a:rPr>
              <a:t>Radon </a:t>
            </a:r>
            <a:r>
              <a:rPr lang="en-US" dirty="0">
                <a:solidFill>
                  <a:srgbClr val="FFFF00"/>
                </a:solidFill>
              </a:rPr>
              <a:t>and other toxic gases are pulled into a depressurized basement or crawl space, then into return ducts and distributed to rooms</a:t>
            </a:r>
            <a:r>
              <a:rPr lang="en-US" dirty="0" smtClean="0">
                <a:solidFill>
                  <a:srgbClr val="FFFF00"/>
                </a:solidFill>
              </a:rPr>
              <a:t>.</a:t>
            </a:r>
          </a:p>
          <a:p>
            <a:pPr marL="0" indent="0">
              <a:buNone/>
            </a:pPr>
            <a:r>
              <a:rPr lang="en-US" dirty="0" smtClean="0">
                <a:solidFill>
                  <a:srgbClr val="FFFF00"/>
                </a:solidFill>
              </a:rPr>
              <a:t>Corrective Action: </a:t>
            </a:r>
          </a:p>
          <a:p>
            <a:pPr marL="0" indent="0">
              <a:buNone/>
            </a:pPr>
            <a:r>
              <a:rPr lang="en-US" dirty="0" smtClean="0">
                <a:solidFill>
                  <a:srgbClr val="FF00FF"/>
                </a:solidFill>
              </a:rPr>
              <a:t>	</a:t>
            </a:r>
            <a:r>
              <a:rPr lang="en-US" dirty="0" smtClean="0">
                <a:solidFill>
                  <a:srgbClr val="FFFF00"/>
                </a:solidFill>
              </a:rPr>
              <a:t>1</a:t>
            </a:r>
            <a:r>
              <a:rPr lang="en-US" dirty="0">
                <a:solidFill>
                  <a:srgbClr val="FFFF00"/>
                </a:solidFill>
              </a:rPr>
              <a:t>) </a:t>
            </a:r>
            <a:r>
              <a:rPr lang="en-US" dirty="0" smtClean="0">
                <a:solidFill>
                  <a:srgbClr val="FFFF00"/>
                </a:solidFill>
              </a:rPr>
              <a:t>Radon </a:t>
            </a:r>
            <a:r>
              <a:rPr lang="en-US" dirty="0">
                <a:solidFill>
                  <a:srgbClr val="FFFF00"/>
                </a:solidFill>
              </a:rPr>
              <a:t>mitigation (if warranted).</a:t>
            </a:r>
          </a:p>
          <a:p>
            <a:pPr marL="0" indent="0">
              <a:buNone/>
            </a:pPr>
            <a:r>
              <a:rPr lang="en-US" dirty="0" smtClean="0">
                <a:solidFill>
                  <a:srgbClr val="FF00FF"/>
                </a:solidFill>
              </a:rPr>
              <a:t>	</a:t>
            </a:r>
            <a:r>
              <a:rPr lang="en-US" dirty="0" smtClean="0">
                <a:solidFill>
                  <a:srgbClr val="FFFF00"/>
                </a:solidFill>
              </a:rPr>
              <a:t>2) Relieve </a:t>
            </a:r>
            <a:r>
              <a:rPr lang="en-US" dirty="0">
                <a:solidFill>
                  <a:srgbClr val="FFFF00"/>
                </a:solidFill>
              </a:rPr>
              <a:t>basement depressurization. </a:t>
            </a:r>
          </a:p>
          <a:p>
            <a:pPr marL="0" indent="0">
              <a:buNone/>
            </a:pPr>
            <a:r>
              <a:rPr lang="en-US" dirty="0" smtClean="0">
                <a:solidFill>
                  <a:srgbClr val="FF00FF"/>
                </a:solidFill>
              </a:rPr>
              <a:t>	</a:t>
            </a:r>
            <a:r>
              <a:rPr lang="en-US" dirty="0" smtClean="0">
                <a:solidFill>
                  <a:srgbClr val="FFFF00"/>
                </a:solidFill>
              </a:rPr>
              <a:t>3) Seal </a:t>
            </a:r>
            <a:r>
              <a:rPr lang="en-US" dirty="0">
                <a:solidFill>
                  <a:srgbClr val="FFFF00"/>
                </a:solidFill>
              </a:rPr>
              <a:t>return ducts. </a:t>
            </a:r>
          </a:p>
        </p:txBody>
      </p:sp>
    </p:spTree>
    <p:custDataLst>
      <p:tags r:id="rId1"/>
    </p:custDataLst>
    <p:extLst>
      <p:ext uri="{BB962C8B-B14F-4D97-AF65-F5344CB8AC3E}">
        <p14:creationId xmlns:p14="http://schemas.microsoft.com/office/powerpoint/2010/main" val="27309221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a:t>
            </a:r>
            <a:r>
              <a:rPr lang="en-US" dirty="0"/>
              <a:t>S</a:t>
            </a:r>
            <a:r>
              <a:rPr lang="en-US" dirty="0" smtClean="0"/>
              <a:t>afety Issue</a:t>
            </a:r>
            <a:endParaRPr lang="en-US" dirty="0"/>
          </a:p>
        </p:txBody>
      </p:sp>
      <p:pic>
        <p:nvPicPr>
          <p:cNvPr id="5" name="Picture 4"/>
          <p:cNvPicPr>
            <a:picLocks noChangeAspect="1"/>
          </p:cNvPicPr>
          <p:nvPr/>
        </p:nvPicPr>
        <p:blipFill>
          <a:blip r:embed="rId4"/>
          <a:stretch>
            <a:fillRect/>
          </a:stretch>
        </p:blipFill>
        <p:spPr>
          <a:xfrm>
            <a:off x="428946" y="1524000"/>
            <a:ext cx="8336623" cy="4852988"/>
          </a:xfrm>
          <a:prstGeom prst="rect">
            <a:avLst/>
          </a:prstGeom>
        </p:spPr>
      </p:pic>
      <p:sp>
        <p:nvSpPr>
          <p:cNvPr id="6" name="Oval 5"/>
          <p:cNvSpPr/>
          <p:nvPr/>
        </p:nvSpPr>
        <p:spPr>
          <a:xfrm>
            <a:off x="2789006" y="4090988"/>
            <a:ext cx="2286000" cy="22860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65976" y="4090988"/>
            <a:ext cx="2286000" cy="22860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424993" y="5943600"/>
            <a:ext cx="3179113" cy="369332"/>
          </a:xfrm>
          <a:prstGeom prst="rect">
            <a:avLst/>
          </a:prstGeom>
          <a:noFill/>
        </p:spPr>
        <p:txBody>
          <a:bodyPr wrap="square" rtlCol="0">
            <a:spAutoFit/>
          </a:bodyPr>
          <a:lstStyle/>
          <a:p>
            <a:r>
              <a:rPr lang="en-US" dirty="0" smtClean="0">
                <a:solidFill>
                  <a:srgbClr val="FF0000"/>
                </a:solidFill>
              </a:rPr>
              <a:t>Toxic Chemical in the ground</a:t>
            </a:r>
            <a:endParaRPr lang="en-US" dirty="0">
              <a:solidFill>
                <a:srgbClr val="FF0000"/>
              </a:solidFill>
            </a:endParaRPr>
          </a:p>
        </p:txBody>
      </p:sp>
      <p:cxnSp>
        <p:nvCxnSpPr>
          <p:cNvPr id="7" name="Straight Arrow Connector 6"/>
          <p:cNvCxnSpPr/>
          <p:nvPr/>
        </p:nvCxnSpPr>
        <p:spPr>
          <a:xfrm flipV="1">
            <a:off x="2876764" y="5257800"/>
            <a:ext cx="552236" cy="31079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039028" y="5233988"/>
            <a:ext cx="425950" cy="48714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4270195" y="5678306"/>
            <a:ext cx="425950" cy="48714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3257980" y="5477558"/>
            <a:ext cx="389347" cy="49007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209537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a:t>
            </a:r>
            <a:r>
              <a:rPr lang="en-US" dirty="0"/>
              <a:t>S</a:t>
            </a:r>
            <a:r>
              <a:rPr lang="en-US" dirty="0" smtClean="0"/>
              <a:t>afety Issue</a:t>
            </a:r>
            <a:endParaRPr lang="en-US" dirty="0"/>
          </a:p>
        </p:txBody>
      </p:sp>
      <p:sp>
        <p:nvSpPr>
          <p:cNvPr id="3" name="Content Placeholder 2"/>
          <p:cNvSpPr>
            <a:spLocks noGrp="1"/>
          </p:cNvSpPr>
          <p:nvPr>
            <p:ph idx="1"/>
          </p:nvPr>
        </p:nvSpPr>
        <p:spPr>
          <a:xfrm>
            <a:off x="457200" y="1524000"/>
            <a:ext cx="8229600" cy="5257800"/>
          </a:xfrm>
        </p:spPr>
        <p:txBody>
          <a:bodyPr>
            <a:normAutofit fontScale="92500" lnSpcReduction="10000"/>
          </a:bodyPr>
          <a:lstStyle/>
          <a:p>
            <a:pPr marL="0" indent="0">
              <a:buNone/>
            </a:pPr>
            <a:r>
              <a:rPr lang="en-US" dirty="0">
                <a:solidFill>
                  <a:srgbClr val="FFFF00"/>
                </a:solidFill>
              </a:rPr>
              <a:t>Fumes from stored </a:t>
            </a:r>
            <a:r>
              <a:rPr lang="en-US" dirty="0" smtClean="0">
                <a:solidFill>
                  <a:srgbClr val="FFFF00"/>
                </a:solidFill>
              </a:rPr>
              <a:t>contaminants:</a:t>
            </a:r>
          </a:p>
          <a:p>
            <a:pPr marL="0" indent="0">
              <a:buNone/>
            </a:pPr>
            <a:r>
              <a:rPr lang="en-US" dirty="0" smtClean="0">
                <a:solidFill>
                  <a:srgbClr val="FFFF00"/>
                </a:solidFill>
              </a:rPr>
              <a:t>Concern: </a:t>
            </a:r>
          </a:p>
          <a:p>
            <a:pPr marL="0" indent="0">
              <a:buNone/>
            </a:pPr>
            <a:r>
              <a:rPr lang="en-US" dirty="0">
                <a:solidFill>
                  <a:srgbClr val="FFFF00"/>
                </a:solidFill>
              </a:rPr>
              <a:t>Vapors from stored chemicals are sucked into return ducts, or released into conditioned areas from a pressurized basement (pressure causes vapors to leak into conditioned areas</a:t>
            </a:r>
            <a:r>
              <a:rPr lang="en-US" dirty="0" smtClean="0">
                <a:solidFill>
                  <a:srgbClr val="FFFF00"/>
                </a:solidFill>
              </a:rPr>
              <a:t>.)</a:t>
            </a:r>
          </a:p>
          <a:p>
            <a:pPr marL="0" indent="0">
              <a:buNone/>
            </a:pPr>
            <a:r>
              <a:rPr lang="en-US" dirty="0" smtClean="0">
                <a:solidFill>
                  <a:srgbClr val="FFFF00"/>
                </a:solidFill>
              </a:rPr>
              <a:t>Corrective Action: </a:t>
            </a:r>
          </a:p>
          <a:p>
            <a:pPr marL="0" indent="0">
              <a:buNone/>
            </a:pPr>
            <a:r>
              <a:rPr lang="en-US" dirty="0" smtClean="0">
                <a:solidFill>
                  <a:srgbClr val="FF00FF"/>
                </a:solidFill>
              </a:rPr>
              <a:t>	</a:t>
            </a:r>
            <a:r>
              <a:rPr lang="en-US" dirty="0" smtClean="0">
                <a:solidFill>
                  <a:srgbClr val="FFFF00"/>
                </a:solidFill>
              </a:rPr>
              <a:t>1</a:t>
            </a:r>
            <a:r>
              <a:rPr lang="en-US" dirty="0">
                <a:solidFill>
                  <a:srgbClr val="FFFF00"/>
                </a:solidFill>
              </a:rPr>
              <a:t>) Remove chemicals</a:t>
            </a:r>
            <a:r>
              <a:rPr lang="en-US" dirty="0" smtClean="0">
                <a:solidFill>
                  <a:srgbClr val="FFFF00"/>
                </a:solidFill>
              </a:rPr>
              <a:t>.</a:t>
            </a:r>
          </a:p>
          <a:p>
            <a:pPr marL="0" indent="0">
              <a:buNone/>
            </a:pPr>
            <a:r>
              <a:rPr lang="en-US" dirty="0" smtClean="0">
                <a:solidFill>
                  <a:srgbClr val="FF00FF"/>
                </a:solidFill>
              </a:rPr>
              <a:t>	</a:t>
            </a:r>
            <a:r>
              <a:rPr lang="en-US" dirty="0" smtClean="0">
                <a:solidFill>
                  <a:srgbClr val="FFFF00"/>
                </a:solidFill>
              </a:rPr>
              <a:t>2) </a:t>
            </a:r>
            <a:r>
              <a:rPr lang="en-US" dirty="0">
                <a:solidFill>
                  <a:srgbClr val="FFFF00"/>
                </a:solidFill>
              </a:rPr>
              <a:t>Seal return ducts.</a:t>
            </a:r>
            <a:r>
              <a:rPr lang="en-US" dirty="0" smtClean="0">
                <a:solidFill>
                  <a:srgbClr val="FF00FF"/>
                </a:solidFill>
              </a:rPr>
              <a:t>	</a:t>
            </a:r>
          </a:p>
          <a:p>
            <a:pPr marL="0" indent="0">
              <a:buNone/>
            </a:pPr>
            <a:r>
              <a:rPr lang="en-US" dirty="0" smtClean="0">
                <a:solidFill>
                  <a:srgbClr val="FF00FF"/>
                </a:solidFill>
              </a:rPr>
              <a:t>	</a:t>
            </a:r>
            <a:r>
              <a:rPr lang="en-US" dirty="0" smtClean="0">
                <a:solidFill>
                  <a:srgbClr val="FFFF00"/>
                </a:solidFill>
              </a:rPr>
              <a:t>3) </a:t>
            </a:r>
            <a:r>
              <a:rPr lang="en-US" dirty="0">
                <a:solidFill>
                  <a:srgbClr val="FFFF00"/>
                </a:solidFill>
              </a:rPr>
              <a:t>Relieve basement pressurization </a:t>
            </a:r>
            <a:r>
              <a:rPr lang="en-US" dirty="0">
                <a:solidFill>
                  <a:srgbClr val="FF00FF"/>
                </a:solidFill>
              </a:rPr>
              <a:t>	</a:t>
            </a:r>
            <a:r>
              <a:rPr lang="en-US" dirty="0">
                <a:solidFill>
                  <a:srgbClr val="FFFF00"/>
                </a:solidFill>
              </a:rPr>
              <a:t>(if severe). </a:t>
            </a:r>
            <a:r>
              <a:rPr lang="en-US" dirty="0" smtClean="0">
                <a:solidFill>
                  <a:srgbClr val="FF00FF"/>
                </a:solidFill>
              </a:rPr>
              <a:t>	</a:t>
            </a:r>
            <a:r>
              <a:rPr lang="en-US" dirty="0" smtClean="0">
                <a:solidFill>
                  <a:srgbClr val="FFFF00"/>
                </a:solidFill>
              </a:rPr>
              <a:t>     Sealing </a:t>
            </a:r>
            <a:r>
              <a:rPr lang="en-US" dirty="0">
                <a:solidFill>
                  <a:srgbClr val="FFFF00"/>
                </a:solidFill>
              </a:rPr>
              <a:t>supply ducts </a:t>
            </a:r>
            <a:r>
              <a:rPr lang="en-US" dirty="0" smtClean="0">
                <a:solidFill>
                  <a:srgbClr val="FFFF00"/>
                </a:solidFill>
              </a:rPr>
              <a:t>should </a:t>
            </a:r>
            <a:r>
              <a:rPr lang="en-US" dirty="0">
                <a:solidFill>
                  <a:srgbClr val="FFFF00"/>
                </a:solidFill>
              </a:rPr>
              <a:t>help here.</a:t>
            </a:r>
          </a:p>
        </p:txBody>
      </p:sp>
    </p:spTree>
    <p:custDataLst>
      <p:tags r:id="rId1"/>
    </p:custDataLst>
    <p:extLst>
      <p:ext uri="{BB962C8B-B14F-4D97-AF65-F5344CB8AC3E}">
        <p14:creationId xmlns:p14="http://schemas.microsoft.com/office/powerpoint/2010/main" val="3856940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a:t>
            </a:r>
            <a:r>
              <a:rPr lang="en-US" dirty="0"/>
              <a:t>S</a:t>
            </a:r>
            <a:r>
              <a:rPr lang="en-US" dirty="0" smtClean="0"/>
              <a:t>afety Issue</a:t>
            </a:r>
            <a:endParaRPr lang="en-US"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1800" y="1600200"/>
            <a:ext cx="2705100" cy="4800600"/>
          </a:xfrm>
          <a:prstGeom prst="rect">
            <a:avLst/>
          </a:prstGeom>
        </p:spPr>
      </p:pic>
    </p:spTree>
    <p:custDataLst>
      <p:tags r:id="rId1"/>
    </p:custDataLst>
    <p:extLst>
      <p:ext uri="{BB962C8B-B14F-4D97-AF65-F5344CB8AC3E}">
        <p14:creationId xmlns:p14="http://schemas.microsoft.com/office/powerpoint/2010/main" val="39064965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a:t>
            </a:r>
            <a:r>
              <a:rPr lang="en-US" dirty="0"/>
              <a:t>S</a:t>
            </a:r>
            <a:r>
              <a:rPr lang="en-US" dirty="0" smtClean="0"/>
              <a:t>afety Issue</a:t>
            </a:r>
            <a:endParaRPr lang="en-US" dirty="0"/>
          </a:p>
        </p:txBody>
      </p:sp>
      <p:sp>
        <p:nvSpPr>
          <p:cNvPr id="3" name="Content Placeholder 2"/>
          <p:cNvSpPr>
            <a:spLocks noGrp="1"/>
          </p:cNvSpPr>
          <p:nvPr>
            <p:ph idx="1"/>
          </p:nvPr>
        </p:nvSpPr>
        <p:spPr>
          <a:xfrm>
            <a:off x="457200" y="1600200"/>
            <a:ext cx="8229600" cy="5181600"/>
          </a:xfrm>
        </p:spPr>
        <p:txBody>
          <a:bodyPr>
            <a:normAutofit/>
          </a:bodyPr>
          <a:lstStyle/>
          <a:p>
            <a:pPr marL="0" indent="0">
              <a:buNone/>
            </a:pPr>
            <a:r>
              <a:rPr lang="en-US" dirty="0">
                <a:solidFill>
                  <a:srgbClr val="FFFF00"/>
                </a:solidFill>
              </a:rPr>
              <a:t>Auto exhaust fumes</a:t>
            </a:r>
            <a:r>
              <a:rPr lang="en-US" dirty="0" smtClean="0">
                <a:solidFill>
                  <a:srgbClr val="FFFF00"/>
                </a:solidFill>
              </a:rPr>
              <a:t>:</a:t>
            </a:r>
            <a:endParaRPr lang="en-US" sz="1000" dirty="0">
              <a:solidFill>
                <a:srgbClr val="FFFF00"/>
              </a:solidFill>
            </a:endParaRPr>
          </a:p>
          <a:p>
            <a:pPr marL="0" indent="0">
              <a:buNone/>
            </a:pPr>
            <a:r>
              <a:rPr lang="en-US" dirty="0" smtClean="0">
                <a:solidFill>
                  <a:srgbClr val="FFFF00"/>
                </a:solidFill>
              </a:rPr>
              <a:t>Concern: </a:t>
            </a:r>
          </a:p>
          <a:p>
            <a:pPr marL="0" indent="0">
              <a:buNone/>
            </a:pPr>
            <a:r>
              <a:rPr lang="en-US" dirty="0">
                <a:solidFill>
                  <a:srgbClr val="FFFF00"/>
                </a:solidFill>
              </a:rPr>
              <a:t>Return ducts in garage suck in fumes from idling car and deliver to building</a:t>
            </a:r>
            <a:r>
              <a:rPr lang="en-US" dirty="0" smtClean="0">
                <a:solidFill>
                  <a:srgbClr val="FFFF00"/>
                </a:solidFill>
              </a:rPr>
              <a:t>.</a:t>
            </a:r>
          </a:p>
          <a:p>
            <a:pPr marL="0" indent="0">
              <a:buNone/>
            </a:pPr>
            <a:r>
              <a:rPr lang="en-US" dirty="0" smtClean="0">
                <a:solidFill>
                  <a:srgbClr val="FFFF00"/>
                </a:solidFill>
              </a:rPr>
              <a:t>Corrective Action: </a:t>
            </a:r>
          </a:p>
          <a:p>
            <a:pPr marL="0" indent="0">
              <a:buNone/>
            </a:pPr>
            <a:r>
              <a:rPr lang="en-US" dirty="0" smtClean="0">
                <a:solidFill>
                  <a:srgbClr val="FF00FF"/>
                </a:solidFill>
              </a:rPr>
              <a:t>	</a:t>
            </a:r>
            <a:r>
              <a:rPr lang="en-US" dirty="0" smtClean="0">
                <a:solidFill>
                  <a:srgbClr val="FFFF00"/>
                </a:solidFill>
              </a:rPr>
              <a:t>1) Seal </a:t>
            </a:r>
            <a:r>
              <a:rPr lang="en-US" dirty="0">
                <a:solidFill>
                  <a:srgbClr val="FFFF00"/>
                </a:solidFill>
              </a:rPr>
              <a:t>return ducts. </a:t>
            </a:r>
          </a:p>
          <a:p>
            <a:pPr marL="0" indent="0">
              <a:buNone/>
            </a:pPr>
            <a:r>
              <a:rPr lang="en-US" dirty="0" smtClean="0">
                <a:solidFill>
                  <a:srgbClr val="FF00FF"/>
                </a:solidFill>
              </a:rPr>
              <a:t>	</a:t>
            </a:r>
            <a:r>
              <a:rPr lang="en-US" dirty="0" smtClean="0">
                <a:solidFill>
                  <a:srgbClr val="FFFF00"/>
                </a:solidFill>
              </a:rPr>
              <a:t>2) Post </a:t>
            </a:r>
            <a:r>
              <a:rPr lang="en-US" dirty="0">
                <a:solidFill>
                  <a:srgbClr val="FFFF00"/>
                </a:solidFill>
              </a:rPr>
              <a:t>warning sign.</a:t>
            </a:r>
          </a:p>
          <a:p>
            <a:pPr marL="0" indent="0">
              <a:buNone/>
            </a:pPr>
            <a:r>
              <a:rPr lang="en-US" dirty="0" smtClean="0">
                <a:solidFill>
                  <a:srgbClr val="FF00FF"/>
                </a:solidFill>
              </a:rPr>
              <a:t>	</a:t>
            </a:r>
            <a:r>
              <a:rPr lang="en-US" dirty="0" smtClean="0">
                <a:solidFill>
                  <a:srgbClr val="FFFF00"/>
                </a:solidFill>
              </a:rPr>
              <a:t>3) Warn </a:t>
            </a:r>
            <a:r>
              <a:rPr lang="en-US" dirty="0">
                <a:solidFill>
                  <a:srgbClr val="FFFF00"/>
                </a:solidFill>
              </a:rPr>
              <a:t>/ instruct occupants.</a:t>
            </a:r>
          </a:p>
        </p:txBody>
      </p:sp>
    </p:spTree>
    <p:custDataLst>
      <p:tags r:id="rId1"/>
    </p:custDataLst>
    <p:extLst>
      <p:ext uri="{BB962C8B-B14F-4D97-AF65-F5344CB8AC3E}">
        <p14:creationId xmlns:p14="http://schemas.microsoft.com/office/powerpoint/2010/main" val="31534912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SLIDE_COUNT" val="21"/>
  <p:tag name="TAG_BACKING_FORM_KEY" val="590806-c:\users\don\desktop\power points\5.1 health, &amp; safety issues.pptx"/>
  <p:tag name="ARTICULATE_PRESENTER_VERSION" val="7"/>
  <p:tag name="ARTICULATE_USED_PAGE_ORIENTATION" val="1"/>
  <p:tag name="ARTICULATE_USED_PAGE_SIZE" val="1"/>
  <p:tag name="ARTICULATE_REFERENCE_ID" val="4acba514-9dc2-453f-aef2-a6540ba0eaaa"/>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Appliance drafting, mold, and VOC issues"/>
  <p:tag name="ARTICULATE_META_COURSE_ID" val="2_1_Why_Balance_a_House"/>
  <p:tag name="ARTICULATE_META_NAME_SET" val="True"/>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UDIO_ID" val="348"/>
  <p:tag name="ARTICULATE_AUDIO_RECORDED" val="1"/>
  <p:tag name="ELAPSEDTIME" val="29.3"/>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11.xml><?xml version="1.0" encoding="utf-8"?>
<p:tagLst xmlns:a="http://schemas.openxmlformats.org/drawingml/2006/main" xmlns:r="http://schemas.openxmlformats.org/officeDocument/2006/relationships" xmlns:p="http://schemas.openxmlformats.org/presentationml/2006/main">
  <p:tag name="AUDIO_ID" val="357"/>
  <p:tag name="ARTICULATE_AUDIO_RECORDED" val="1"/>
  <p:tag name="ELAPSEDTIME" val="17.7"/>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12.xml><?xml version="1.0" encoding="utf-8"?>
<p:tagLst xmlns:a="http://schemas.openxmlformats.org/drawingml/2006/main" xmlns:r="http://schemas.openxmlformats.org/officeDocument/2006/relationships" xmlns:p="http://schemas.openxmlformats.org/presentationml/2006/main">
  <p:tag name="AUDIO_ID" val="349"/>
  <p:tag name="ARTICULATE_AUDIO_RECORDED" val="1"/>
  <p:tag name="ELAPSEDTIME" val="24.3"/>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13.xml><?xml version="1.0" encoding="utf-8"?>
<p:tagLst xmlns:a="http://schemas.openxmlformats.org/drawingml/2006/main" xmlns:r="http://schemas.openxmlformats.org/officeDocument/2006/relationships" xmlns:p="http://schemas.openxmlformats.org/presentationml/2006/main">
  <p:tag name="AUDIO_ID" val="358"/>
  <p:tag name="ARTICULATE_AUDIO_RECORDED" val="1"/>
  <p:tag name="ELAPSEDTIME" val="45.7"/>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14.xml><?xml version="1.0" encoding="utf-8"?>
<p:tagLst xmlns:a="http://schemas.openxmlformats.org/drawingml/2006/main" xmlns:r="http://schemas.openxmlformats.org/officeDocument/2006/relationships" xmlns:p="http://schemas.openxmlformats.org/presentationml/2006/main">
  <p:tag name="AUDIO_ID" val="350"/>
  <p:tag name="ARTICULATE_AUDIO_RECORDED" val="1"/>
  <p:tag name="ELAPSEDTIME" val="31.2"/>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15.xml><?xml version="1.0" encoding="utf-8"?>
<p:tagLst xmlns:a="http://schemas.openxmlformats.org/drawingml/2006/main" xmlns:r="http://schemas.openxmlformats.org/officeDocument/2006/relationships" xmlns:p="http://schemas.openxmlformats.org/presentationml/2006/main">
  <p:tag name="AUDIO_ID" val="359"/>
  <p:tag name="ARTICULATE_AUDIO_RECORDED" val="1"/>
  <p:tag name="TIMELINE" val="6.7"/>
  <p:tag name="ELAPSEDTIME" val="12.2"/>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16.xml><?xml version="1.0" encoding="utf-8"?>
<p:tagLst xmlns:a="http://schemas.openxmlformats.org/drawingml/2006/main" xmlns:r="http://schemas.openxmlformats.org/officeDocument/2006/relationships" xmlns:p="http://schemas.openxmlformats.org/presentationml/2006/main">
  <p:tag name="AUDIO_ID" val="351"/>
  <p:tag name="ARTICULATE_AUDIO_RECORDED" val="1"/>
  <p:tag name="ELAPSEDTIME" val="21.9"/>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17.xml><?xml version="1.0" encoding="utf-8"?>
<p:tagLst xmlns:a="http://schemas.openxmlformats.org/drawingml/2006/main" xmlns:r="http://schemas.openxmlformats.org/officeDocument/2006/relationships" xmlns:p="http://schemas.openxmlformats.org/presentationml/2006/main">
  <p:tag name="AUDIO_ID" val="360"/>
  <p:tag name="ARTICULATE_AUDIO_RECORDED" val="1"/>
  <p:tag name="ELAPSEDTIME" val="21.9"/>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18.xml><?xml version="1.0" encoding="utf-8"?>
<p:tagLst xmlns:a="http://schemas.openxmlformats.org/drawingml/2006/main" xmlns:r="http://schemas.openxmlformats.org/officeDocument/2006/relationships" xmlns:p="http://schemas.openxmlformats.org/presentationml/2006/main">
  <p:tag name="AUDIO_ID" val="352"/>
  <p:tag name="ARTICULATE_AUDIO_RECORDED" val="1"/>
  <p:tag name="ELAPSEDTIME" val="22.4"/>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19.xml><?xml version="1.0" encoding="utf-8"?>
<p:tagLst xmlns:a="http://schemas.openxmlformats.org/drawingml/2006/main" xmlns:r="http://schemas.openxmlformats.org/officeDocument/2006/relationships" xmlns:p="http://schemas.openxmlformats.org/presentationml/2006/main">
  <p:tag name="AUDIO_ID" val="361"/>
  <p:tag name="ARTICULATE_AUDIO_RECORDED" val="1"/>
  <p:tag name="TIMELINE" val="8.3"/>
  <p:tag name="ELAPSEDTIME" val="26.1"/>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16"/>
  <p:tag name="ARTICULATE_AUDIO_RECORDED" val="1"/>
  <p:tag name="ELAPSEDTIME" val="5.3"/>
  <p:tag name="ANNOTATION_COUNT" val="0"/>
  <p:tag name="ARTICULATE_USED_LAYOUT" val="1"/>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UDIO_ID" val="354"/>
  <p:tag name="ARTICULATE_AUDIO_RECORDED" val="1"/>
  <p:tag name="ELAPSEDTIME" val="45.4"/>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21.xml><?xml version="1.0" encoding="utf-8"?>
<p:tagLst xmlns:a="http://schemas.openxmlformats.org/drawingml/2006/main" xmlns:r="http://schemas.openxmlformats.org/officeDocument/2006/relationships" xmlns:p="http://schemas.openxmlformats.org/presentationml/2006/main">
  <p:tag name="AUDIO_ID" val="362"/>
  <p:tag name="ARTICULATE_AUDIO_RECORDED" val="1"/>
  <p:tag name="TIMELINE" val="5.6"/>
  <p:tag name="ELAPSEDTIME" val="26.5"/>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22.xml><?xml version="1.0" encoding="utf-8"?>
<p:tagLst xmlns:a="http://schemas.openxmlformats.org/drawingml/2006/main" xmlns:r="http://schemas.openxmlformats.org/officeDocument/2006/relationships" xmlns:p="http://schemas.openxmlformats.org/presentationml/2006/main">
  <p:tag name="AUDIO_ID" val="355"/>
  <p:tag name="ARTICULATE_AUDIO_RECORDED" val="1"/>
  <p:tag name="ELAPSEDTIME" val="38.2"/>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23.xml><?xml version="1.0" encoding="utf-8"?>
<p:tagLst xmlns:a="http://schemas.openxmlformats.org/drawingml/2006/main" xmlns:r="http://schemas.openxmlformats.org/officeDocument/2006/relationships" xmlns:p="http://schemas.openxmlformats.org/presentationml/2006/main">
  <p:tag name="AUDIO_ID" val="363"/>
  <p:tag name="ARTICULATE_AUDIO_RECORDED" val="1"/>
  <p:tag name="TIMELINE" val="17.3/24.5/26.9"/>
  <p:tag name="ELAPSEDTIME" val="57.4"/>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24.xml><?xml version="1.0" encoding="utf-8"?>
<p:tagLst xmlns:a="http://schemas.openxmlformats.org/drawingml/2006/main" xmlns:r="http://schemas.openxmlformats.org/officeDocument/2006/relationships" xmlns:p="http://schemas.openxmlformats.org/presentationml/2006/main">
  <p:tag name="ANNOTATION_TYPE_1" val="0"/>
  <p:tag name="ANNOTATION_START_1" val="23.7"/>
  <p:tag name="ANNOTATION_TOP_1" val="125"/>
  <p:tag name="ANNOTATION_LEFT_1" val="201"/>
  <p:tag name="ANNOTATION_WIDTH_1" val="149"/>
  <p:tag name="ANNOTATION_HEIGHT_1" val="150"/>
  <p:tag name="ANNOTATION_ANIMATION_1" val="4"/>
  <p:tag name="ANNOTATION_ROTATION_1" val="0"/>
  <p:tag name="ANNOTATION_SUB_TYPE_1" val="3"/>
  <p:tag name="ANNOTATION_LOOP_COUNT_1" val="1"/>
  <p:tag name="ANNOTATION_BOX_RADIUS_1" val="0"/>
  <p:tag name="ANNOTATION_SCALE_1" val="100"/>
  <p:tag name="ANNOTATION_BORDER_ALPHA_1" val="100"/>
  <p:tag name="ANNOTATION_BORDER_COLOR_1" val="16777215"/>
  <p:tag name="ANNOTATION_FILL_COLOR_1" val="3969653"/>
  <p:tag name="ANNOTATION_FILL_ALPHA_1" val="100"/>
  <p:tag name="ANNOTATION_BORDER_WIDTH_1" val="2"/>
  <p:tag name="ANNOTATION_SLIDE_WIDTH_1" val="960"/>
  <p:tag name="ANNOTATION_SLIDE_HEIGHT_1" val="720"/>
  <p:tag name="AUDIO_ID" val="344"/>
  <p:tag name="ARTICULATE_AUDIO_RECORDED" val="1"/>
  <p:tag name="ELAPSEDTIME" val="22.2"/>
  <p:tag name="ANNOTATION_COUNT" val="0"/>
  <p:tag name="ARTICULATE_USED_LAYOUT" val="2"/>
  <p:tag name="ARTICULATE_SLIDE_THUMBNAIL_REFRESH" val="1"/>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23"/>
  <p:tag name="ARTICULATE_AUDIO_RECORDED" val="1"/>
  <p:tag name="ELAPSEDTIME" val="2.8"/>
  <p:tag name="ANNOTATION_COUNT" val="0"/>
  <p:tag name="ARTICULATE_USED_LAYOUT" val="1"/>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5.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6.xml><?xml version="1.0" encoding="utf-8"?>
<p:tagLst xmlns:a="http://schemas.openxmlformats.org/drawingml/2006/main" xmlns:r="http://schemas.openxmlformats.org/officeDocument/2006/relationships" xmlns:p="http://schemas.openxmlformats.org/presentationml/2006/main">
  <p:tag name="AUDIO_ID" val="345"/>
  <p:tag name="ARTICULATE_AUDIO_RECORDED" val="1"/>
  <p:tag name="TIMELINE" val="10.8"/>
  <p:tag name="ELAPSEDTIME" val="23.4"/>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7.xml><?xml version="1.0" encoding="utf-8"?>
<p:tagLst xmlns:a="http://schemas.openxmlformats.org/drawingml/2006/main" xmlns:r="http://schemas.openxmlformats.org/officeDocument/2006/relationships" xmlns:p="http://schemas.openxmlformats.org/presentationml/2006/main">
  <p:tag name="AUDIO_ID" val="346"/>
  <p:tag name="ARTICULATE_AUDIO_RECORDED" val="1"/>
  <p:tag name="TIMELINE" val="26.3"/>
  <p:tag name="ELAPSEDTIME" val="41.6"/>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8.xml><?xml version="1.0" encoding="utf-8"?>
<p:tagLst xmlns:a="http://schemas.openxmlformats.org/drawingml/2006/main" xmlns:r="http://schemas.openxmlformats.org/officeDocument/2006/relationships" xmlns:p="http://schemas.openxmlformats.org/presentationml/2006/main">
  <p:tag name="AUDIO_ID" val="347"/>
  <p:tag name="ARTICULATE_AUDIO_RECORDED" val="1"/>
  <p:tag name="ELAPSEDTIME" val="43.6"/>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ags/tag9.xml><?xml version="1.0" encoding="utf-8"?>
<p:tagLst xmlns:a="http://schemas.openxmlformats.org/drawingml/2006/main" xmlns:r="http://schemas.openxmlformats.org/officeDocument/2006/relationships" xmlns:p="http://schemas.openxmlformats.org/presentationml/2006/main">
  <p:tag name="AUDIO_ID" val="356"/>
  <p:tag name="ARTICULATE_AUDIO_RECORDED" val="1"/>
  <p:tag name="TIMELINE" val="10.9"/>
  <p:tag name="ELAPSEDTIME" val="28.5"/>
  <p:tag name="ANNOTATION_COUNT" val="0"/>
  <p:tag name="ARTICULATE_USED_LAYOUT" val="2"/>
  <p:tag name="ARTICULATE_NAV_LEVEL" val="1"/>
  <p:tag name="ARTICULATE_SLIDE_PRESENTER_GUID" val="7efb0fe5-3552-490d-95e7-d7f28d37bd5f"/>
  <p:tag name="ARTICULATE_SLIDE_PAUSE" val="0"/>
  <p:tag name="ARTICULATE_LOCK_SLIDE" val="0"/>
  <p:tag name="ARTICULATE_HIDE_SLIDE" val="0"/>
  <p:tag name="ARTICULATE_PLAYER_CONTROL_PREVIOUS" val="True"/>
  <p:tag name="ARTICULATE_PLAYER_CONTROL_NEXT" val="Tru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2009</TotalTime>
  <Words>577</Words>
  <Application>Microsoft Office PowerPoint</Application>
  <PresentationFormat>On-screen Show (4:3)</PresentationFormat>
  <Paragraphs>179</Paragraphs>
  <Slides>21</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Times New Roman</vt:lpstr>
      <vt:lpstr>Office Theme</vt:lpstr>
      <vt:lpstr>  Part 12 Technician’s Guide &amp; Workbook for Duct Diagnostics and Repair  </vt:lpstr>
      <vt:lpstr>  Section 5.1: Health &amp; Safety Issues  </vt:lpstr>
      <vt:lpstr>Health</vt:lpstr>
      <vt:lpstr>Health</vt:lpstr>
      <vt:lpstr>Health and Safety Issue</vt:lpstr>
      <vt:lpstr>Health and Safety Issue</vt:lpstr>
      <vt:lpstr>Health and Safety Issue</vt:lpstr>
      <vt:lpstr>Health and Safety Issue</vt:lpstr>
      <vt:lpstr>Health and Safety Issue</vt:lpstr>
      <vt:lpstr>Health and Safety Issue</vt:lpstr>
      <vt:lpstr>Health and Safety Issue</vt:lpstr>
      <vt:lpstr>Health and Safety Issue</vt:lpstr>
      <vt:lpstr>Health and Safety Issue</vt:lpstr>
      <vt:lpstr>Health and Safety Issue</vt:lpstr>
      <vt:lpstr>Health and Safety Issue</vt:lpstr>
      <vt:lpstr>Health and Safety Issue</vt:lpstr>
      <vt:lpstr>Health and Safety Issue</vt:lpstr>
      <vt:lpstr>Health and Safety Issue</vt:lpstr>
      <vt:lpstr>Health and Safety Issue</vt:lpstr>
      <vt:lpstr>Health and Safety Issue</vt:lpstr>
      <vt:lpstr>Lessons Learned</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cp:lastModifiedBy>
  <cp:revision>256</cp:revision>
  <dcterms:created xsi:type="dcterms:W3CDTF">2013-05-23T13:04:32Z</dcterms:created>
  <dcterms:modified xsi:type="dcterms:W3CDTF">2016-07-27T12:52:46Z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E9387DD1-D0D3-4AF5-AF2B-AC1E4E343CFD</vt:lpwstr>
  </property>
  <property fmtid="{D5CDD505-2E9C-101B-9397-08002B2CF9AE}" pid="6" name="ArticulateProjectFull">
    <vt:lpwstr>C:\Users\Don\Desktop\Power Points\5.1 Health, &amp; Safety Issues.ppta</vt:lpwstr>
  </property>
</Properties>
</file>