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notesSlides/notesSlide4.xml" ContentType="application/vnd.openxmlformats-officedocument.presentationml.notesSlide+xml"/>
  <Override PartName="/ppt/tags/tag8.xml" ContentType="application/vnd.openxmlformats-officedocument.presentationml.tags+xml"/>
  <Override PartName="/ppt/notesSlides/notesSlide5.xml" ContentType="application/vnd.openxmlformats-officedocument.presentationml.notesSlide+xml"/>
  <Override PartName="/ppt/tags/tag9.xml" ContentType="application/vnd.openxmlformats-officedocument.presentationml.tags+xml"/>
  <Override PartName="/ppt/notesSlides/notesSlide6.xml" ContentType="application/vnd.openxmlformats-officedocument.presentationml.notesSlide+xml"/>
  <Override PartName="/ppt/tags/tag10.xml" ContentType="application/vnd.openxmlformats-officedocument.presentationml.tags+xml"/>
  <Override PartName="/ppt/notesSlides/notesSlide7.xml" ContentType="application/vnd.openxmlformats-officedocument.presentationml.notesSlide+xml"/>
  <Override PartName="/ppt/tags/tag11.xml" ContentType="application/vnd.openxmlformats-officedocument.presentationml.tags+xml"/>
  <Override PartName="/ppt/notesSlides/notesSlide8.xml" ContentType="application/vnd.openxmlformats-officedocument.presentationml.notesSlide+xml"/>
  <Override PartName="/ppt/tags/tag12.xml" ContentType="application/vnd.openxmlformats-officedocument.presentationml.tags+xml"/>
  <Override PartName="/ppt/notesSlides/notesSlide9.xml" ContentType="application/vnd.openxmlformats-officedocument.presentationml.notesSlide+xml"/>
  <Override PartName="/ppt/tags/tag13.xml" ContentType="application/vnd.openxmlformats-officedocument.presentationml.tags+xml"/>
  <Override PartName="/ppt/notesSlides/notesSlide10.xml" ContentType="application/vnd.openxmlformats-officedocument.presentationml.notesSlide+xml"/>
  <Override PartName="/ppt/tags/tag14.xml" ContentType="application/vnd.openxmlformats-officedocument.presentationml.tags+xml"/>
  <Override PartName="/ppt/notesSlides/notesSlide11.xml" ContentType="application/vnd.openxmlformats-officedocument.presentationml.notesSlide+xml"/>
  <Override PartName="/ppt/tags/tag15.xml" ContentType="application/vnd.openxmlformats-officedocument.presentationml.tags+xml"/>
  <Override PartName="/ppt/notesSlides/notesSlide12.xml" ContentType="application/vnd.openxmlformats-officedocument.presentationml.notesSlide+xml"/>
  <Override PartName="/ppt/tags/tag16.xml" ContentType="application/vnd.openxmlformats-officedocument.presentationml.tags+xml"/>
  <Override PartName="/ppt/notesSlides/notesSlide13.xml" ContentType="application/vnd.openxmlformats-officedocument.presentationml.notesSlide+xml"/>
  <Override PartName="/ppt/tags/tag17.xml" ContentType="application/vnd.openxmlformats-officedocument.presentationml.tags+xml"/>
  <Override PartName="/ppt/notesSlides/notesSlide14.xml" ContentType="application/vnd.openxmlformats-officedocument.presentationml.notesSlide+xml"/>
  <Override PartName="/ppt/tags/tag18.xml" ContentType="application/vnd.openxmlformats-officedocument.presentationml.tags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7"/>
  </p:notesMasterIdLst>
  <p:sldIdLst>
    <p:sldId id="316" r:id="rId2"/>
    <p:sldId id="323" r:id="rId3"/>
    <p:sldId id="364" r:id="rId4"/>
    <p:sldId id="363" r:id="rId5"/>
    <p:sldId id="350" r:id="rId6"/>
    <p:sldId id="365" r:id="rId7"/>
    <p:sldId id="368" r:id="rId8"/>
    <p:sldId id="351" r:id="rId9"/>
    <p:sldId id="366" r:id="rId10"/>
    <p:sldId id="352" r:id="rId11"/>
    <p:sldId id="354" r:id="rId12"/>
    <p:sldId id="356" r:id="rId13"/>
    <p:sldId id="360" r:id="rId14"/>
    <p:sldId id="361" r:id="rId15"/>
    <p:sldId id="344" r:id="rId16"/>
  </p:sldIdLst>
  <p:sldSz cx="9144000" cy="6858000" type="screen4x3"/>
  <p:notesSz cx="6858000" cy="9144000"/>
  <p:custDataLst>
    <p:tags r:id="rId1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54545"/>
    <a:srgbClr val="3F3F3F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65" autoAdjust="0"/>
    <p:restoredTop sz="94660"/>
  </p:normalViewPr>
  <p:slideViewPr>
    <p:cSldViewPr>
      <p:cViewPr varScale="1">
        <p:scale>
          <a:sx n="72" d="100"/>
          <a:sy n="72" d="100"/>
        </p:scale>
        <p:origin x="402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4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83A6E7-60DE-4005-B552-9C8674E4BA66}" type="datetimeFigureOut">
              <a:rPr lang="en-US" smtClean="0"/>
              <a:t>7/21/2016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C46B63-F3D0-4FCB-B9C7-2DF26E8BCA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0392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9225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11527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35765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36472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094842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10387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154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25883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89575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97409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51346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03358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49008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72558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7827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7/21/2016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4609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7/21/2016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7221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7/21/2016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3450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7/21/2016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83231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7/21/2016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7521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7/21/2016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87331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7/21/2016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392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7/21/2016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63519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7/21/2016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410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7/21/2016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90934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7/21/2016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75010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AA4F02-61AA-4C81-BD1C-511DDA14D550}" type="datetimeFigureOut">
              <a:rPr lang="en-US" smtClean="0"/>
              <a:t>7/21/2016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582938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800600"/>
            <a:ext cx="9144000" cy="6096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FF"/>
                </a:solidFill>
              </a:rPr>
              <a:t/>
            </a:r>
            <a:br>
              <a:rPr lang="en-US" dirty="0" smtClean="0">
                <a:solidFill>
                  <a:srgbClr val="FF00FF"/>
                </a:solidFill>
              </a:rPr>
            </a:br>
            <a:r>
              <a:rPr lang="en-US" dirty="0">
                <a:solidFill>
                  <a:srgbClr val="FF00FF"/>
                </a:solidFill>
              </a:rPr>
              <a:t/>
            </a:r>
            <a:br>
              <a:rPr lang="en-US" dirty="0">
                <a:solidFill>
                  <a:srgbClr val="FF00FF"/>
                </a:solidFill>
              </a:rPr>
            </a:br>
            <a:r>
              <a:rPr lang="en-US" dirty="0" smtClean="0"/>
              <a:t>Technician’s Guide &amp; Workbook for</a:t>
            </a:r>
            <a:r>
              <a:rPr lang="en-US" dirty="0" smtClean="0">
                <a:solidFill>
                  <a:srgbClr val="FF00FF"/>
                </a:solidFill>
              </a:rPr>
              <a:t/>
            </a:r>
            <a:br>
              <a:rPr lang="en-US" dirty="0" smtClean="0">
                <a:solidFill>
                  <a:srgbClr val="FF00FF"/>
                </a:solidFill>
              </a:rPr>
            </a:br>
            <a:r>
              <a:rPr lang="en-US" dirty="0" smtClean="0"/>
              <a:t>Duct Diagnostics and Repair</a:t>
            </a:r>
            <a:r>
              <a:rPr lang="en-US" dirty="0">
                <a:solidFill>
                  <a:srgbClr val="FF00FF"/>
                </a:solidFill>
              </a:rPr>
              <a:t/>
            </a:r>
            <a:br>
              <a:rPr lang="en-US" dirty="0">
                <a:solidFill>
                  <a:srgbClr val="FF00FF"/>
                </a:solidFill>
              </a:rPr>
            </a:br>
            <a:r>
              <a:rPr lang="en-US" dirty="0" smtClean="0">
                <a:solidFill>
                  <a:srgbClr val="FF00FF"/>
                </a:solidFill>
              </a:rPr>
              <a:t/>
            </a:r>
            <a:br>
              <a:rPr lang="en-US" dirty="0" smtClean="0">
                <a:solidFill>
                  <a:srgbClr val="FF00FF"/>
                </a:solidFill>
              </a:rPr>
            </a:br>
            <a:endParaRPr lang="en-US" dirty="0">
              <a:solidFill>
                <a:srgbClr val="FF00FF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676400" y="2743200"/>
            <a:ext cx="518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dirty="0"/>
          </a:p>
        </p:txBody>
      </p:sp>
      <p:pic>
        <p:nvPicPr>
          <p:cNvPr id="1029" name="Picture 5" descr="H:\IMAGES\ACCALogoSolidBlack.pn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52400"/>
            <a:ext cx="6682154" cy="434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2140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453"/>
    </mc:Choice>
    <mc:Fallback xmlns="">
      <p:transition spd="slow" advTm="21453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Flow Grid Method</a:t>
            </a:r>
            <a:endParaRPr lang="en-US" dirty="0"/>
          </a:p>
        </p:txBody>
      </p:sp>
      <p:pic>
        <p:nvPicPr>
          <p:cNvPr id="7170" name="Picture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752600"/>
            <a:ext cx="5086571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8596" y="1752600"/>
            <a:ext cx="346607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548" t="76953" r="19473" b="21889"/>
          <a:stretch/>
        </p:blipFill>
        <p:spPr bwMode="auto">
          <a:xfrm>
            <a:off x="4038600" y="4953000"/>
            <a:ext cx="342900" cy="7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548" t="76953" r="19473" b="21889"/>
          <a:stretch/>
        </p:blipFill>
        <p:spPr bwMode="auto">
          <a:xfrm rot="2856167">
            <a:off x="7467908" y="5079879"/>
            <a:ext cx="342900" cy="152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39045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Temperature Rise Method</a:t>
            </a:r>
            <a:endParaRPr lang="en-US" dirty="0"/>
          </a:p>
        </p:txBody>
      </p:sp>
      <p:pic>
        <p:nvPicPr>
          <p:cNvPr id="9218" name="Picture 1"/>
          <p:cNvPicPr>
            <a:picLocks noChangeAspect="1" noChangeArrowheads="1"/>
          </p:cNvPicPr>
          <p:nvPr/>
        </p:nvPicPr>
        <p:blipFill>
          <a:blip r:embed="rId4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0" t="20512" r="11667" b="12535"/>
          <a:stretch>
            <a:fillRect/>
          </a:stretch>
        </p:blipFill>
        <p:spPr bwMode="auto">
          <a:xfrm>
            <a:off x="152400" y="1600200"/>
            <a:ext cx="8836937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52400" y="1981200"/>
            <a:ext cx="2820003" cy="584775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</a:rPr>
              <a:t>Heat Exchanger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12826" y="2273587"/>
            <a:ext cx="2820003" cy="1569660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</a:rPr>
              <a:t>Airflow Across</a:t>
            </a:r>
          </a:p>
          <a:p>
            <a:r>
              <a:rPr lang="en-US" sz="3200" b="1" dirty="0" smtClean="0">
                <a:solidFill>
                  <a:schemeClr val="bg1"/>
                </a:solidFill>
              </a:rPr>
              <a:t>The</a:t>
            </a:r>
          </a:p>
          <a:p>
            <a:r>
              <a:rPr lang="en-US" sz="3200" b="1" dirty="0" smtClean="0">
                <a:solidFill>
                  <a:schemeClr val="bg1"/>
                </a:solidFill>
              </a:rPr>
              <a:t>Heat Exchanger</a:t>
            </a:r>
            <a:endParaRPr lang="en-US" sz="3200" b="1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09989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4 Deciding What To Do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rgbClr val="FFFF00"/>
                </a:solidFill>
              </a:rPr>
              <a:t>The final step in the procedure is to develop a course of action to propose to your customer. There are </a:t>
            </a:r>
            <a:r>
              <a:rPr lang="en-US" dirty="0" smtClean="0">
                <a:solidFill>
                  <a:srgbClr val="FFFF00"/>
                </a:solidFill>
              </a:rPr>
              <a:t>two </a:t>
            </a:r>
            <a:r>
              <a:rPr lang="en-US" dirty="0">
                <a:solidFill>
                  <a:srgbClr val="FFFF00"/>
                </a:solidFill>
              </a:rPr>
              <a:t>general approaches to making this decision:</a:t>
            </a:r>
          </a:p>
          <a:p>
            <a:pPr lvl="0"/>
            <a:r>
              <a:rPr lang="en-US" dirty="0">
                <a:solidFill>
                  <a:srgbClr val="FFFF00"/>
                </a:solidFill>
              </a:rPr>
              <a:t>ANSI/ACCA 5 QI-2015 </a:t>
            </a:r>
            <a:r>
              <a:rPr lang="en-US" i="1" dirty="0">
                <a:solidFill>
                  <a:srgbClr val="FFFF00"/>
                </a:solidFill>
              </a:rPr>
              <a:t>HVAC Quality Installation Specification</a:t>
            </a:r>
            <a:r>
              <a:rPr lang="en-US" dirty="0">
                <a:solidFill>
                  <a:srgbClr val="FFFF00"/>
                </a:solidFill>
              </a:rPr>
              <a:t> minimum requirements;</a:t>
            </a:r>
          </a:p>
          <a:p>
            <a:pPr lvl="0"/>
            <a:r>
              <a:rPr lang="en-US" dirty="0">
                <a:solidFill>
                  <a:srgbClr val="FFFF00"/>
                </a:solidFill>
              </a:rPr>
              <a:t>Program </a:t>
            </a:r>
            <a:r>
              <a:rPr lang="en-US" dirty="0" smtClean="0">
                <a:solidFill>
                  <a:srgbClr val="FFFF00"/>
                </a:solidFill>
              </a:rPr>
              <a:t>Guidelines</a:t>
            </a:r>
            <a:endParaRPr lang="en-US" dirty="0">
              <a:solidFill>
                <a:srgbClr val="FFFF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76349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Duct Leakage ANSI/ACCA </a:t>
            </a:r>
            <a:r>
              <a:rPr lang="en-US" dirty="0"/>
              <a:t>5 QI-2015</a:t>
            </a: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4419600" y="2133599"/>
            <a:ext cx="164901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33350" y="1219200"/>
            <a:ext cx="8877300" cy="621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lvl="0" indent="-514350">
              <a:buFont typeface="+mj-lt"/>
              <a:buAutoNum type="alphaLcPeriod"/>
            </a:pPr>
            <a:r>
              <a:rPr lang="en-US" sz="3200" dirty="0" smtClean="0">
                <a:solidFill>
                  <a:srgbClr val="FFFF00"/>
                </a:solidFill>
              </a:rPr>
              <a:t>For </a:t>
            </a:r>
            <a:r>
              <a:rPr lang="en-US" sz="3200" cap="small" dirty="0">
                <a:solidFill>
                  <a:srgbClr val="FFFF00"/>
                </a:solidFill>
              </a:rPr>
              <a:t>new construction</a:t>
            </a:r>
            <a:r>
              <a:rPr lang="en-US" sz="3200" dirty="0">
                <a:solidFill>
                  <a:srgbClr val="FFFF00"/>
                </a:solidFill>
              </a:rPr>
              <a:t>, test using any one of the three options</a:t>
            </a:r>
            <a:r>
              <a:rPr lang="en-US" sz="3200" dirty="0" smtClean="0">
                <a:solidFill>
                  <a:srgbClr val="FFFF00"/>
                </a:solidFill>
              </a:rPr>
              <a:t>:</a:t>
            </a:r>
          </a:p>
          <a:p>
            <a:pPr marL="514350" lvl="0" indent="-514350">
              <a:buFont typeface="+mj-lt"/>
              <a:buAutoNum type="alphaLcPeriod"/>
            </a:pPr>
            <a:endParaRPr lang="en-US" sz="900" dirty="0">
              <a:solidFill>
                <a:srgbClr val="FFFF00"/>
              </a:solidFill>
            </a:endParaRPr>
          </a:p>
          <a:p>
            <a:pPr marL="1028700" lvl="1" indent="-571500">
              <a:buFont typeface="+mj-lt"/>
              <a:buAutoNum type="romanLcPeriod"/>
            </a:pPr>
            <a:r>
              <a:rPr lang="en-US" sz="3200" dirty="0">
                <a:solidFill>
                  <a:srgbClr val="FFFF00"/>
                </a:solidFill>
              </a:rPr>
              <a:t>Ducts (100%) located inside the thermal envelope have no more than 10% total duct leakage (airflow in CFM</a:t>
            </a:r>
            <a:r>
              <a:rPr lang="en-US" sz="3200" cap="small" dirty="0">
                <a:solidFill>
                  <a:srgbClr val="FFFF00"/>
                </a:solidFill>
              </a:rPr>
              <a:t>)</a:t>
            </a:r>
            <a:r>
              <a:rPr lang="en-US" sz="3200" dirty="0">
                <a:solidFill>
                  <a:srgbClr val="FFFF00"/>
                </a:solidFill>
              </a:rPr>
              <a:t>, </a:t>
            </a:r>
          </a:p>
          <a:p>
            <a:pPr lvl="0"/>
            <a:r>
              <a:rPr lang="en-US" sz="3200" dirty="0">
                <a:solidFill>
                  <a:srgbClr val="FF00FF"/>
                </a:solidFill>
              </a:rPr>
              <a:t>	</a:t>
            </a:r>
            <a:r>
              <a:rPr lang="en-US" sz="3200" dirty="0">
                <a:solidFill>
                  <a:srgbClr val="FFFF00"/>
                </a:solidFill>
              </a:rPr>
              <a:t>or</a:t>
            </a:r>
          </a:p>
          <a:p>
            <a:pPr lvl="0"/>
            <a:r>
              <a:rPr lang="en-US" sz="3200" dirty="0">
                <a:solidFill>
                  <a:srgbClr val="FFFF00"/>
                </a:solidFill>
              </a:rPr>
              <a:t> </a:t>
            </a:r>
            <a:r>
              <a:rPr lang="en-US" sz="3200" dirty="0" smtClean="0">
                <a:solidFill>
                  <a:srgbClr val="FFFF00"/>
                </a:solidFill>
              </a:rPr>
              <a:t>   ii</a:t>
            </a:r>
            <a:r>
              <a:rPr lang="en-US" sz="3200" dirty="0">
                <a:solidFill>
                  <a:srgbClr val="FFFF00"/>
                </a:solidFill>
              </a:rPr>
              <a:t>.   Ducts (any portion) located outside </a:t>
            </a:r>
            <a:r>
              <a:rPr lang="en-US" sz="3200" dirty="0" smtClean="0">
                <a:solidFill>
                  <a:srgbClr val="FFFF00"/>
                </a:solidFill>
              </a:rPr>
              <a:t>the     </a:t>
            </a:r>
            <a:r>
              <a:rPr lang="en-US" sz="3200" dirty="0" smtClean="0">
                <a:solidFill>
                  <a:srgbClr val="FF00FF"/>
                </a:solidFill>
              </a:rPr>
              <a:t>	</a:t>
            </a:r>
            <a:r>
              <a:rPr lang="en-US" sz="3200" dirty="0" smtClean="0">
                <a:solidFill>
                  <a:srgbClr val="FFFF00"/>
                </a:solidFill>
              </a:rPr>
              <a:t> </a:t>
            </a:r>
            <a:r>
              <a:rPr lang="en-US" sz="3200" dirty="0" smtClean="0">
                <a:solidFill>
                  <a:srgbClr val="FF00FF"/>
                </a:solidFill>
              </a:rPr>
              <a:t>	</a:t>
            </a:r>
            <a:r>
              <a:rPr lang="en-US" sz="3200" dirty="0" smtClean="0">
                <a:solidFill>
                  <a:srgbClr val="FFFF00"/>
                </a:solidFill>
              </a:rPr>
              <a:t>thermal envelope </a:t>
            </a:r>
            <a:r>
              <a:rPr lang="en-US" sz="3200" dirty="0">
                <a:solidFill>
                  <a:srgbClr val="FFFF00"/>
                </a:solidFill>
              </a:rPr>
              <a:t>have no more than 6% total </a:t>
            </a:r>
            <a:r>
              <a:rPr lang="en-US" sz="3200" dirty="0" smtClean="0">
                <a:solidFill>
                  <a:srgbClr val="FF00FF"/>
                </a:solidFill>
              </a:rPr>
              <a:t>	</a:t>
            </a:r>
            <a:r>
              <a:rPr lang="en-US" sz="3200" dirty="0" smtClean="0">
                <a:solidFill>
                  <a:srgbClr val="FFFF00"/>
                </a:solidFill>
              </a:rPr>
              <a:t>duct </a:t>
            </a:r>
            <a:r>
              <a:rPr lang="en-US" sz="3200" dirty="0">
                <a:solidFill>
                  <a:srgbClr val="FFFF00"/>
                </a:solidFill>
              </a:rPr>
              <a:t>leakage (airflow in CFM),</a:t>
            </a:r>
          </a:p>
          <a:p>
            <a:pPr lvl="0"/>
            <a:r>
              <a:rPr lang="en-US" sz="3200" dirty="0">
                <a:solidFill>
                  <a:srgbClr val="FF00FF"/>
                </a:solidFill>
              </a:rPr>
              <a:t>	</a:t>
            </a:r>
            <a:r>
              <a:rPr lang="en-US" sz="3200" dirty="0">
                <a:solidFill>
                  <a:srgbClr val="FFFF00"/>
                </a:solidFill>
              </a:rPr>
              <a:t>or</a:t>
            </a:r>
          </a:p>
          <a:p>
            <a:pPr lvl="0"/>
            <a:r>
              <a:rPr lang="en-US" sz="3200" dirty="0">
                <a:solidFill>
                  <a:srgbClr val="FFFF00"/>
                </a:solidFill>
              </a:rPr>
              <a:t> </a:t>
            </a:r>
            <a:r>
              <a:rPr lang="en-US" sz="3200" dirty="0" smtClean="0">
                <a:solidFill>
                  <a:srgbClr val="FFFF00"/>
                </a:solidFill>
              </a:rPr>
              <a:t>   iii</a:t>
            </a:r>
            <a:r>
              <a:rPr lang="en-US" sz="3200" dirty="0">
                <a:solidFill>
                  <a:srgbClr val="FFFF00"/>
                </a:solidFill>
              </a:rPr>
              <a:t>. </a:t>
            </a:r>
            <a:r>
              <a:rPr lang="en-US" sz="3200" dirty="0" smtClean="0">
                <a:solidFill>
                  <a:srgbClr val="FFFF00"/>
                </a:solidFill>
              </a:rPr>
              <a:t> </a:t>
            </a:r>
            <a:r>
              <a:rPr lang="en-US" sz="3200" cap="small" dirty="0" smtClean="0">
                <a:solidFill>
                  <a:srgbClr val="FFFF00"/>
                </a:solidFill>
              </a:rPr>
              <a:t>P</a:t>
            </a:r>
            <a:r>
              <a:rPr lang="en-US" sz="3200" dirty="0" smtClean="0">
                <a:solidFill>
                  <a:srgbClr val="FFFF00"/>
                </a:solidFill>
              </a:rPr>
              <a:t>er </a:t>
            </a:r>
            <a:r>
              <a:rPr lang="en-US" sz="3200" dirty="0">
                <a:solidFill>
                  <a:srgbClr val="FFFF00"/>
                </a:solidFill>
              </a:rPr>
              <a:t>local code or the AHJ.</a:t>
            </a:r>
          </a:p>
          <a:p>
            <a:pPr marL="514350" lvl="0" indent="-514350">
              <a:buFont typeface="+mj-lt"/>
              <a:buAutoNum type="alphaLcPeriod"/>
            </a:pPr>
            <a:endParaRPr lang="en-US" sz="3200" dirty="0" smtClean="0">
              <a:solidFill>
                <a:srgbClr val="FFFF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90519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ANSI/ACCA 5 QI-2015</a:t>
            </a: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4419600" y="2133599"/>
            <a:ext cx="164901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52400" y="1417638"/>
            <a:ext cx="876300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3200" dirty="0" smtClean="0">
                <a:solidFill>
                  <a:srgbClr val="FFFF00"/>
                </a:solidFill>
              </a:rPr>
              <a:t>     b. For </a:t>
            </a:r>
            <a:r>
              <a:rPr lang="en-US" sz="3200" cap="small" dirty="0">
                <a:solidFill>
                  <a:srgbClr val="FFFF00"/>
                </a:solidFill>
              </a:rPr>
              <a:t>existing construction</a:t>
            </a:r>
            <a:r>
              <a:rPr lang="en-US" sz="3200" dirty="0">
                <a:solidFill>
                  <a:srgbClr val="FFFF00"/>
                </a:solidFill>
              </a:rPr>
              <a:t>, test using any one </a:t>
            </a:r>
            <a:r>
              <a:rPr lang="en-US" sz="3200" dirty="0" smtClean="0">
                <a:solidFill>
                  <a:srgbClr val="FFFF00"/>
                </a:solidFill>
              </a:rPr>
              <a:t>of    </a:t>
            </a:r>
            <a:r>
              <a:rPr lang="en-US" sz="3200" dirty="0" smtClean="0">
                <a:solidFill>
                  <a:srgbClr val="FF00FF"/>
                </a:solidFill>
              </a:rPr>
              <a:t>	</a:t>
            </a:r>
            <a:r>
              <a:rPr lang="en-US" sz="3200" dirty="0" smtClean="0">
                <a:solidFill>
                  <a:srgbClr val="FFFF00"/>
                </a:solidFill>
              </a:rPr>
              <a:t>the </a:t>
            </a:r>
            <a:r>
              <a:rPr lang="en-US" sz="3200" dirty="0">
                <a:solidFill>
                  <a:srgbClr val="FFFF00"/>
                </a:solidFill>
              </a:rPr>
              <a:t>three options</a:t>
            </a:r>
            <a:r>
              <a:rPr lang="en-US" sz="3200" dirty="0" smtClean="0">
                <a:solidFill>
                  <a:srgbClr val="FFFF00"/>
                </a:solidFill>
              </a:rPr>
              <a:t>:</a:t>
            </a:r>
          </a:p>
          <a:p>
            <a:pPr lvl="0"/>
            <a:endParaRPr lang="en-US" dirty="0" smtClean="0">
              <a:solidFill>
                <a:srgbClr val="FFFF00"/>
              </a:solidFill>
            </a:endParaRPr>
          </a:p>
          <a:p>
            <a:pPr lvl="2"/>
            <a:r>
              <a:rPr lang="en-US" sz="3200" dirty="0" err="1" smtClean="0">
                <a:solidFill>
                  <a:srgbClr val="FFFF00"/>
                </a:solidFill>
              </a:rPr>
              <a:t>i</a:t>
            </a:r>
            <a:r>
              <a:rPr lang="en-US" sz="3200" dirty="0" smtClean="0">
                <a:solidFill>
                  <a:srgbClr val="FFFF00"/>
                </a:solidFill>
              </a:rPr>
              <a:t>. </a:t>
            </a:r>
            <a:r>
              <a:rPr lang="en-US" sz="3200" cap="small" dirty="0" smtClean="0">
                <a:solidFill>
                  <a:srgbClr val="FFFF00"/>
                </a:solidFill>
              </a:rPr>
              <a:t>N</a:t>
            </a:r>
            <a:r>
              <a:rPr lang="en-US" sz="3200" dirty="0" smtClean="0">
                <a:solidFill>
                  <a:srgbClr val="FFFF00"/>
                </a:solidFill>
              </a:rPr>
              <a:t>o </a:t>
            </a:r>
            <a:r>
              <a:rPr lang="en-US" sz="3200" dirty="0">
                <a:solidFill>
                  <a:srgbClr val="FFFF00"/>
                </a:solidFill>
              </a:rPr>
              <a:t>more than 20% total duct leakage (airflow in CFM), </a:t>
            </a:r>
          </a:p>
          <a:p>
            <a:r>
              <a:rPr lang="en-US" sz="3200" i="1" dirty="0" smtClean="0">
                <a:solidFill>
                  <a:srgbClr val="FF00FF"/>
                </a:solidFill>
              </a:rPr>
              <a:t>	</a:t>
            </a:r>
            <a:r>
              <a:rPr lang="en-US" sz="3200" i="1" dirty="0" smtClean="0">
                <a:solidFill>
                  <a:srgbClr val="FFFF00"/>
                </a:solidFill>
              </a:rPr>
              <a:t>or</a:t>
            </a:r>
            <a:endParaRPr lang="en-US" sz="3200" dirty="0">
              <a:solidFill>
                <a:srgbClr val="FFFF00"/>
              </a:solidFill>
            </a:endParaRPr>
          </a:p>
          <a:p>
            <a:pPr lvl="2"/>
            <a:r>
              <a:rPr lang="en-US" sz="3200" dirty="0" smtClean="0">
                <a:solidFill>
                  <a:srgbClr val="FFFF00"/>
                </a:solidFill>
              </a:rPr>
              <a:t>ii. 50</a:t>
            </a:r>
            <a:r>
              <a:rPr lang="en-US" sz="3200" dirty="0">
                <a:solidFill>
                  <a:srgbClr val="FFFF00"/>
                </a:solidFill>
              </a:rPr>
              <a:t>% improvement on existing leakage rate, or until 5.1.1.b.i. is achieved, </a:t>
            </a:r>
          </a:p>
          <a:p>
            <a:r>
              <a:rPr lang="en-US" sz="3200" i="1" dirty="0" smtClean="0">
                <a:solidFill>
                  <a:srgbClr val="FF00FF"/>
                </a:solidFill>
              </a:rPr>
              <a:t>	</a:t>
            </a:r>
            <a:r>
              <a:rPr lang="en-US" sz="3200" i="1" dirty="0" smtClean="0">
                <a:solidFill>
                  <a:srgbClr val="FFFF00"/>
                </a:solidFill>
              </a:rPr>
              <a:t>or</a:t>
            </a:r>
            <a:endParaRPr lang="en-US" sz="3200" dirty="0">
              <a:solidFill>
                <a:srgbClr val="FFFF00"/>
              </a:solidFill>
            </a:endParaRPr>
          </a:p>
          <a:p>
            <a:r>
              <a:rPr lang="en-US" sz="3200" dirty="0" smtClean="0">
                <a:solidFill>
                  <a:srgbClr val="FF00FF"/>
                </a:solidFill>
              </a:rPr>
              <a:t>	</a:t>
            </a:r>
            <a:r>
              <a:rPr lang="en-US" sz="3200" dirty="0" smtClean="0">
                <a:solidFill>
                  <a:srgbClr val="FFFF00"/>
                </a:solidFill>
              </a:rPr>
              <a:t>iii</a:t>
            </a:r>
            <a:r>
              <a:rPr lang="en-US" sz="3200" dirty="0">
                <a:solidFill>
                  <a:srgbClr val="FFFF00"/>
                </a:solidFill>
              </a:rPr>
              <a:t>. </a:t>
            </a:r>
            <a:r>
              <a:rPr lang="en-US" sz="3200" cap="small" dirty="0" smtClean="0">
                <a:solidFill>
                  <a:srgbClr val="FFFF00"/>
                </a:solidFill>
              </a:rPr>
              <a:t>P</a:t>
            </a:r>
            <a:r>
              <a:rPr lang="en-US" sz="3200" dirty="0" smtClean="0">
                <a:solidFill>
                  <a:srgbClr val="FFFF00"/>
                </a:solidFill>
              </a:rPr>
              <a:t>er </a:t>
            </a:r>
            <a:r>
              <a:rPr lang="en-US" sz="3200" dirty="0">
                <a:solidFill>
                  <a:srgbClr val="FFFF00"/>
                </a:solidFill>
              </a:rPr>
              <a:t>local code or the AHJ.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40450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Lessons Learned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6720" y="1417638"/>
            <a:ext cx="8229600" cy="5257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>
                <a:solidFill>
                  <a:srgbClr val="FFFF00"/>
                </a:solidFill>
              </a:rPr>
              <a:t>You should now be able to explain why the final test after repairs should be to verify </a:t>
            </a:r>
            <a:r>
              <a:rPr lang="en-US" dirty="0" smtClean="0">
                <a:solidFill>
                  <a:srgbClr val="FFFF00"/>
                </a:solidFill>
              </a:rPr>
              <a:t>that the </a:t>
            </a:r>
            <a:r>
              <a:rPr lang="en-US" dirty="0" smtClean="0">
                <a:solidFill>
                  <a:srgbClr val="FFFF00"/>
                </a:solidFill>
              </a:rPr>
              <a:t>required airflow </a:t>
            </a:r>
            <a:r>
              <a:rPr lang="en-US" dirty="0" smtClean="0">
                <a:solidFill>
                  <a:srgbClr val="FFFF00"/>
                </a:solidFill>
              </a:rPr>
              <a:t>is passing through </a:t>
            </a:r>
            <a:r>
              <a:rPr lang="en-US" dirty="0" smtClean="0">
                <a:solidFill>
                  <a:srgbClr val="FFFF00"/>
                </a:solidFill>
              </a:rPr>
              <a:t>the equipment.</a:t>
            </a:r>
          </a:p>
          <a:p>
            <a:pPr marL="0" indent="0">
              <a:buNone/>
            </a:pPr>
            <a:endParaRPr lang="en-US" sz="1000" dirty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rgbClr val="FFFF00"/>
                </a:solidFill>
              </a:rPr>
              <a:t>You should now be able to name several methods for proving </a:t>
            </a:r>
            <a:r>
              <a:rPr lang="en-US" dirty="0" smtClean="0">
                <a:solidFill>
                  <a:srgbClr val="FFFF00"/>
                </a:solidFill>
              </a:rPr>
              <a:t>that the airflow </a:t>
            </a:r>
            <a:r>
              <a:rPr lang="en-US" dirty="0" smtClean="0">
                <a:solidFill>
                  <a:srgbClr val="FFFF00"/>
                </a:solidFill>
              </a:rPr>
              <a:t>through the HVAC system is correct.</a:t>
            </a:r>
            <a:endParaRPr lang="en-US" sz="1100" dirty="0" smtClean="0">
              <a:solidFill>
                <a:srgbClr val="FFFF00"/>
              </a:solidFill>
            </a:endParaRPr>
          </a:p>
          <a:p>
            <a:pPr marL="0" indent="0">
              <a:buNone/>
            </a:pPr>
            <a:endParaRPr lang="en-US" sz="1000" dirty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rgbClr val="FFFF00"/>
                </a:solidFill>
              </a:rPr>
              <a:t>You should be able to verify airflow meets ANSI/ACCA 5 QI-2015 requirements.  </a:t>
            </a:r>
            <a:endParaRPr lang="en-US" dirty="0">
              <a:solidFill>
                <a:srgbClr val="FFFF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24458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800600"/>
            <a:ext cx="8991600" cy="6096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FF"/>
                </a:solidFill>
              </a:rPr>
              <a:t/>
            </a:r>
            <a:br>
              <a:rPr lang="en-US" dirty="0" smtClean="0">
                <a:solidFill>
                  <a:srgbClr val="FF00FF"/>
                </a:solidFill>
              </a:rPr>
            </a:br>
            <a:r>
              <a:rPr lang="en-US" dirty="0">
                <a:solidFill>
                  <a:srgbClr val="FF00FF"/>
                </a:solidFill>
              </a:rPr>
              <a:t/>
            </a:r>
            <a:br>
              <a:rPr lang="en-US" dirty="0">
                <a:solidFill>
                  <a:srgbClr val="FF00FF"/>
                </a:solidFill>
              </a:rPr>
            </a:br>
            <a:r>
              <a:rPr lang="en-US" dirty="0" smtClean="0"/>
              <a:t>Section 4.3: System Verification</a:t>
            </a:r>
            <a:r>
              <a:rPr lang="en-US" dirty="0">
                <a:solidFill>
                  <a:srgbClr val="FF00FF"/>
                </a:solidFill>
              </a:rPr>
              <a:t/>
            </a:r>
            <a:br>
              <a:rPr lang="en-US" dirty="0">
                <a:solidFill>
                  <a:srgbClr val="FF00FF"/>
                </a:solidFill>
              </a:rPr>
            </a:br>
            <a:r>
              <a:rPr lang="en-US" dirty="0" smtClean="0">
                <a:solidFill>
                  <a:srgbClr val="FF00FF"/>
                </a:solidFill>
              </a:rPr>
              <a:t/>
            </a:r>
            <a:br>
              <a:rPr lang="en-US" dirty="0" smtClean="0">
                <a:solidFill>
                  <a:srgbClr val="FF00FF"/>
                </a:solidFill>
              </a:rPr>
            </a:br>
            <a:endParaRPr lang="en-US" dirty="0">
              <a:solidFill>
                <a:srgbClr val="FF00FF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676400" y="2743200"/>
            <a:ext cx="518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dirty="0"/>
          </a:p>
        </p:txBody>
      </p:sp>
      <p:pic>
        <p:nvPicPr>
          <p:cNvPr id="1029" name="Picture 5" descr="H:\IMAGES\ACCALogoSolidBlack.pn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52400"/>
            <a:ext cx="6682154" cy="434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54280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453"/>
    </mc:Choice>
    <mc:Fallback xmlns="">
      <p:transition spd="slow" advTm="21453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Verifying System Fan Flow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2063" y="1417638"/>
            <a:ext cx="8229600" cy="521176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>
                <a:solidFill>
                  <a:srgbClr val="FFFF00"/>
                </a:solidFill>
              </a:rPr>
              <a:t>A variety of methods have been used to measure airflow in ducts.  Methods accepted by the HVAC industry in ANSI/ACCA 5 QI-2015 include the following:</a:t>
            </a:r>
          </a:p>
          <a:p>
            <a:pPr lvl="0"/>
            <a:r>
              <a:rPr lang="en-US" dirty="0">
                <a:solidFill>
                  <a:srgbClr val="FFFF00"/>
                </a:solidFill>
              </a:rPr>
              <a:t>CFM/Static Pressure (using equipment manufacturer’s tables )</a:t>
            </a:r>
          </a:p>
          <a:p>
            <a:pPr lvl="0"/>
            <a:r>
              <a:rPr lang="en-US" dirty="0">
                <a:solidFill>
                  <a:srgbClr val="FFFF00"/>
                </a:solidFill>
              </a:rPr>
              <a:t>Traversing the duct</a:t>
            </a:r>
          </a:p>
          <a:p>
            <a:pPr lvl="0"/>
            <a:r>
              <a:rPr lang="en-US" dirty="0">
                <a:solidFill>
                  <a:srgbClr val="FFFF00"/>
                </a:solidFill>
              </a:rPr>
              <a:t>Flow Grid Measurement</a:t>
            </a:r>
          </a:p>
          <a:p>
            <a:pPr lvl="0"/>
            <a:r>
              <a:rPr lang="en-US" dirty="0">
                <a:solidFill>
                  <a:srgbClr val="FFFF00"/>
                </a:solidFill>
              </a:rPr>
              <a:t>Pressure Matching Method</a:t>
            </a:r>
          </a:p>
          <a:p>
            <a:pPr lvl="0"/>
            <a:r>
              <a:rPr lang="en-US" dirty="0">
                <a:solidFill>
                  <a:srgbClr val="FFFF00"/>
                </a:solidFill>
              </a:rPr>
              <a:t>Temperature Rise Method (for heating only applications)</a:t>
            </a:r>
          </a:p>
          <a:p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79380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399" y="40652"/>
            <a:ext cx="8229600" cy="1143000"/>
          </a:xfrm>
        </p:spPr>
        <p:txBody>
          <a:bodyPr/>
          <a:lstStyle/>
          <a:p>
            <a:r>
              <a:rPr lang="en-US" dirty="0"/>
              <a:t>AMD Airflow Measurement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57400" y="914400"/>
            <a:ext cx="4724400" cy="579407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23957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74638"/>
            <a:ext cx="85344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ESP Measurements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/>
          <a:srcRect l="1414" t="1770" r="2876" b="2147"/>
          <a:stretch/>
        </p:blipFill>
        <p:spPr>
          <a:xfrm>
            <a:off x="-3" y="2190565"/>
            <a:ext cx="3114677" cy="36576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5"/>
          <a:srcRect r="1297" b="2813"/>
          <a:stretch/>
        </p:blipFill>
        <p:spPr>
          <a:xfrm>
            <a:off x="3047447" y="2190565"/>
            <a:ext cx="3128113" cy="36576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823986" y="3428999"/>
            <a:ext cx="69602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b="1" dirty="0" smtClean="0">
                <a:solidFill>
                  <a:srgbClr val="FF0000"/>
                </a:solidFill>
              </a:rPr>
              <a:t>+</a:t>
            </a:r>
            <a:endParaRPr lang="en-US" sz="8000" b="1" dirty="0">
              <a:solidFill>
                <a:srgbClr val="FF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75560" y="2190565"/>
            <a:ext cx="2948562" cy="36576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938663" y="3428999"/>
            <a:ext cx="69602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b="1" dirty="0" smtClean="0">
                <a:solidFill>
                  <a:srgbClr val="FF0000"/>
                </a:solidFill>
              </a:rPr>
              <a:t>=</a:t>
            </a:r>
            <a:endParaRPr lang="en-US" sz="8000" b="1" dirty="0">
              <a:solidFill>
                <a:srgbClr val="FF0000"/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7156198" y="1905000"/>
            <a:ext cx="914400" cy="914400"/>
          </a:xfrm>
          <a:prstGeom prst="ellipse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6698998" y="4850939"/>
            <a:ext cx="914400" cy="914400"/>
          </a:xfrm>
          <a:prstGeom prst="ellipse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01304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  <p:bldP spid="5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74638"/>
            <a:ext cx="85344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Finding CFM Using ESP Measurements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5564268"/>
              </p:ext>
            </p:extLst>
          </p:nvPr>
        </p:nvGraphicFramePr>
        <p:xfrm>
          <a:off x="76201" y="1752600"/>
          <a:ext cx="8991598" cy="4114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17418"/>
                <a:gridCol w="817418"/>
                <a:gridCol w="817418"/>
                <a:gridCol w="817418"/>
                <a:gridCol w="817418"/>
                <a:gridCol w="817418"/>
                <a:gridCol w="817418"/>
                <a:gridCol w="817418"/>
                <a:gridCol w="817418"/>
                <a:gridCol w="817418"/>
                <a:gridCol w="817418"/>
              </a:tblGrid>
              <a:tr h="0">
                <a:tc rowSpan="2"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External Static Pressure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Air Volume and Motor Watts at Specific Blower Taps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Low Speed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Medium Speed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High Speed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In. wg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Pa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Cfm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L/s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Watts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Cfm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L/s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Watts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Cfm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L/s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Watts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.00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700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330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245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895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420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310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1030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485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375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.05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690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325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240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875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415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305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1010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475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370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.10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680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320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235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865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410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300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990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470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365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.15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35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665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315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230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850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400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290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970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460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355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.20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50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655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310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225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830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390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285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955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450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350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.25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60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640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300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220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810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385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280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925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440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345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.30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75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625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295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215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795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375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270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900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425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335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.40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100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595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280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210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750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355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255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850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400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320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.50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125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555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260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195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700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330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240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800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380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305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.60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150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510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240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185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640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300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225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725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340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290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.70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175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395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185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165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-----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-----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-----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620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295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265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.75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185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-----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-----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-----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-----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-----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-----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570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270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255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6" name="Oval 5"/>
          <p:cNvSpPr/>
          <p:nvPr/>
        </p:nvSpPr>
        <p:spPr>
          <a:xfrm>
            <a:off x="228600" y="4038600"/>
            <a:ext cx="609600" cy="609600"/>
          </a:xfrm>
          <a:prstGeom prst="ellipse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495800" y="1828800"/>
            <a:ext cx="1905000" cy="609600"/>
          </a:xfrm>
          <a:prstGeom prst="ellipse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267200" y="4038600"/>
            <a:ext cx="609600" cy="609600"/>
          </a:xfrm>
          <a:prstGeom prst="ellipse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80173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Traversing Duct</a:t>
            </a:r>
            <a:endParaRPr lang="en-US" dirty="0"/>
          </a:p>
        </p:txBody>
      </p:sp>
      <p:pic>
        <p:nvPicPr>
          <p:cNvPr id="1026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99" t="1080"/>
          <a:stretch>
            <a:fillRect/>
          </a:stretch>
        </p:blipFill>
        <p:spPr bwMode="auto">
          <a:xfrm>
            <a:off x="2438399" y="1295400"/>
            <a:ext cx="4056845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14534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Traversing </a:t>
            </a:r>
            <a:r>
              <a:rPr lang="en-US" dirty="0" smtClean="0"/>
              <a:t>Tools</a:t>
            </a:r>
            <a:endParaRPr lang="en-US" dirty="0"/>
          </a:p>
        </p:txBody>
      </p:sp>
      <p:pic>
        <p:nvPicPr>
          <p:cNvPr id="6146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0" t="22223" r="8118"/>
          <a:stretch>
            <a:fillRect/>
          </a:stretch>
        </p:blipFill>
        <p:spPr bwMode="auto">
          <a:xfrm>
            <a:off x="609600" y="1600200"/>
            <a:ext cx="7593390" cy="498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1631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Pressure Matching </a:t>
            </a:r>
            <a:endParaRPr lang="en-US" dirty="0"/>
          </a:p>
        </p:txBody>
      </p:sp>
      <p:pic>
        <p:nvPicPr>
          <p:cNvPr id="2050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87" t="1425" r="15477" b="6837"/>
          <a:stretch>
            <a:fillRect/>
          </a:stretch>
        </p:blipFill>
        <p:spPr bwMode="auto">
          <a:xfrm>
            <a:off x="2362200" y="1295400"/>
            <a:ext cx="4186237" cy="5421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06506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GO" val="ComfortU_Logo.jpg"/>
  <p:tag name="ARTICULATE_PRESENTER" val="Donald Prather"/>
  <p:tag name="ARTICULATE_PRESENTER_GUID" val="0067420A16B5"/>
  <p:tag name="ARTICULATE_LMS" val="0"/>
  <p:tag name="ARTICULATE_TEMPLATE" val="Corporate Communications"/>
  <p:tag name="ARTICULATE_TEMPLATE_GUID" val="1a000000-6000-0000-b000-000000000001"/>
  <p:tag name="PRESENTER_PREVIEW_MODE" val="0"/>
  <p:tag name="PRESENTER_PREVIEW_START" val="1"/>
  <p:tag name="PLAYERLOGOHEIGHT" val="162"/>
  <p:tag name="PLAYERLOGOWIDTH" val="351"/>
  <p:tag name="LAUNCHINNEWWINDOW" val="0"/>
  <p:tag name="LASTPUBLISHED" val="C:\Users\Craig\Documents\My Articulate Projects\2.1 Why Balance a House\player.html"/>
  <p:tag name="ARTICULATE_META_COURSE_VERSION" val="1.0"/>
  <p:tag name="ARTICULATE_META_COURSE_VERSION_SET" val="True"/>
  <p:tag name="ARTICULATE_PROJECT_OPEN" val="1"/>
  <p:tag name="ARTICULATE_SLIDE_COUNT" val="15"/>
  <p:tag name="TAG_BACKING_FORM_KEY" val="1707002-c:\users\don\desktop\power points\4.3 verifying system fan flow .pptx"/>
  <p:tag name="ARTICULATE_PRESENTER_VERSION" val="7"/>
  <p:tag name="ARTICULATE_USED_PAGE_ORIENTATION" val="1"/>
  <p:tag name="ARTICULATE_USED_PAGE_SIZE" val="1"/>
  <p:tag name="ARTICULATE_REFERENCE_ID" val="910a15ea-44ee-470a-a3c9-f45353bc25b9"/>
  <p:tag name="ARTICULATE_REFERENCE_COUNT" val="0"/>
  <p:tag name="ARTICULATE_PLAYER_GLOSSARY_XML" val="&lt;?xml version=&quot;1.0&quot; encoding=&quot;utf-16&quot;?&gt;&lt;glossary xmlns:xsi=&quot;http://www.w3.org/2001/XMLSchema-instance&quot; xmlns:xsd=&quot;http://www.w3.org/2001/XMLSchema&quot;&gt;&lt;terms /&gt;&lt;/glossary&gt;"/>
  <p:tag name="ARTICULATE_META_DESCRIPTION" val="Requirements for airflow testing and for Duct Testing"/>
  <p:tag name="ARTICULATE_META_COURSE_ID" val="2_1_Why_Balance_a_House"/>
  <p:tag name="ARTICULATE_META_NAME_SET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368"/>
  <p:tag name="ARTICULATE_AUDIO_RECORDED" val="1"/>
  <p:tag name="ELAPSEDTIME" val="45.3"/>
  <p:tag name="ANNOTATION_COUNT" val="0"/>
  <p:tag name="ARTICULATE_USED_LAYOUT" val="2"/>
  <p:tag name="ARTICULATE_NAV_LEVEL" val="1"/>
  <p:tag name="ARTICULATE_SLIDE_PRESENTER_GUID" val="1453dd37-3702-445b-b50a-02a6119972d6"/>
  <p:tag name="ARTICULATE_SLIDE_PAUSE" val="0"/>
  <p:tag name="ARTICULATE_LOCK_SLIDE" val="0"/>
  <p:tag name="ARTICULATE_HIDE_SLIDE" val="0"/>
  <p:tag name="ARTICULATE_PLAYER_CONTROL_PREVIOUS" val="True"/>
  <p:tag name="ARTICULATE_PLAYER_CONTROL_NEXT" val="Tru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351"/>
  <p:tag name="ARTICULATE_AUDIO_RECORDED" val="1"/>
  <p:tag name="ELAPSEDTIME" val="54.2"/>
  <p:tag name="ANNOTATION_COUNT" val="0"/>
  <p:tag name="ARTICULATE_USED_LAYOUT" val="2"/>
  <p:tag name="ARTICULATE_NAV_LEVEL" val="1"/>
  <p:tag name="ARTICULATE_SLIDE_PRESENTER_GUID" val="1453dd37-3702-445b-b50a-02a6119972d6"/>
  <p:tag name="ARTICULATE_SLIDE_PAUSE" val="0"/>
  <p:tag name="ARTICULATE_LOCK_SLIDE" val="0"/>
  <p:tag name="ARTICULATE_HIDE_SLIDE" val="0"/>
  <p:tag name="ARTICULATE_PLAYER_CONTROL_PREVIOUS" val="True"/>
  <p:tag name="ARTICULATE_PLAYER_CONTROL_NEXT" val="Tru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366"/>
  <p:tag name="ARTICULATE_AUDIO_RECORDED" val="1"/>
  <p:tag name="ELAPSEDTIME" val="91"/>
  <p:tag name="ANNOTATION_COUNT" val="0"/>
  <p:tag name="ARTICULATE_USED_LAYOUT" val="2"/>
  <p:tag name="ARTICULATE_NAV_LEVEL" val="1"/>
  <p:tag name="ARTICULATE_SLIDE_PRESENTER_GUID" val="1453dd37-3702-445b-b50a-02a6119972d6"/>
  <p:tag name="ARTICULATE_SLIDE_PAUSE" val="0"/>
  <p:tag name="ARTICULATE_LOCK_SLIDE" val="0"/>
  <p:tag name="ARTICULATE_HIDE_SLIDE" val="0"/>
  <p:tag name="ARTICULATE_PLAYER_CONTROL_PREVIOUS" val="True"/>
  <p:tag name="ARTICULATE_PLAYER_CONTROL_NEXT" val="Tru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352"/>
  <p:tag name="ARTICULATE_AUDIO_RECORDED" val="1"/>
  <p:tag name="ELAPSEDTIME" val="26"/>
  <p:tag name="ANNOTATION_COUNT" val="0"/>
  <p:tag name="ARTICULATE_USED_LAYOUT" val="2"/>
  <p:tag name="ARTICULATE_NAV_LEVEL" val="1"/>
  <p:tag name="ARTICULATE_SLIDE_PRESENTER_GUID" val="1453dd37-3702-445b-b50a-02a6119972d6"/>
  <p:tag name="ARTICULATE_SLIDE_PAUSE" val="0"/>
  <p:tag name="ARTICULATE_LOCK_SLIDE" val="0"/>
  <p:tag name="ARTICULATE_HIDE_SLIDE" val="0"/>
  <p:tag name="ARTICULATE_PLAYER_CONTROL_PREVIOUS" val="True"/>
  <p:tag name="ARTICULATE_PLAYER_CONTROL_NEXT" val="Tru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354"/>
  <p:tag name="ARTICULATE_AUDIO_RECORDED" val="1"/>
  <p:tag name="ELAPSEDTIME" val="41.5"/>
  <p:tag name="ANNOTATION_COUNT" val="0"/>
  <p:tag name="ARTICULATE_USED_LAYOUT" val="2"/>
  <p:tag name="ARTICULATE_NAV_LEVEL" val="1"/>
  <p:tag name="ARTICULATE_SLIDE_PRESENTER_GUID" val="1453dd37-3702-445b-b50a-02a6119972d6"/>
  <p:tag name="ARTICULATE_SLIDE_PAUSE" val="0"/>
  <p:tag name="ARTICULATE_LOCK_SLIDE" val="0"/>
  <p:tag name="ARTICULATE_HIDE_SLIDE" val="0"/>
  <p:tag name="ARTICULATE_PLAYER_CONTROL_PREVIOUS" val="True"/>
  <p:tag name="ARTICULATE_PLAYER_CONTROL_NEXT" val="Tru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356"/>
  <p:tag name="ARTICULATE_AUDIO_RECORDED" val="1"/>
  <p:tag name="ELAPSEDTIME" val="45.6"/>
  <p:tag name="ANNOTATION_COUNT" val="0"/>
  <p:tag name="ARTICULATE_USED_LAYOUT" val="2"/>
  <p:tag name="ARTICULATE_NAV_LEVEL" val="1"/>
  <p:tag name="ARTICULATE_SLIDE_PRESENTER_GUID" val="1453dd37-3702-445b-b50a-02a6119972d6"/>
  <p:tag name="ARTICULATE_SLIDE_PAUSE" val="0"/>
  <p:tag name="ARTICULATE_LOCK_SLIDE" val="0"/>
  <p:tag name="ARTICULATE_HIDE_SLIDE" val="0"/>
  <p:tag name="ARTICULATE_PLAYER_CONTROL_PREVIOUS" val="True"/>
  <p:tag name="ARTICULATE_PLAYER_CONTROL_NEXT" val="Tru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360"/>
  <p:tag name="ARTICULATE_AUDIO_RECORDED" val="1"/>
  <p:tag name="ELAPSEDTIME" val="25.4"/>
  <p:tag name="ANNOTATION_COUNT" val="0"/>
  <p:tag name="ARTICULATE_USED_LAYOUT" val="2"/>
  <p:tag name="ARTICULATE_NAV_LEVEL" val="1"/>
  <p:tag name="ARTICULATE_SLIDE_PRESENTER_GUID" val="1453dd37-3702-445b-b50a-02a6119972d6"/>
  <p:tag name="ARTICULATE_SLIDE_PAUSE" val="0"/>
  <p:tag name="ARTICULATE_LOCK_SLIDE" val="0"/>
  <p:tag name="ARTICULATE_HIDE_SLIDE" val="0"/>
  <p:tag name="ARTICULATE_PLAYER_CONTROL_PREVIOUS" val="True"/>
  <p:tag name="ARTICULATE_PLAYER_CONTROL_NEXT" val="Tru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361"/>
  <p:tag name="ARTICULATE_AUDIO_RECORDED" val="1"/>
  <p:tag name="ELAPSEDTIME" val="55.4"/>
  <p:tag name="ANNOTATION_COUNT" val="0"/>
  <p:tag name="ARTICULATE_USED_LAYOUT" val="2"/>
  <p:tag name="ARTICULATE_NAV_LEVEL" val="1"/>
  <p:tag name="ARTICULATE_SLIDE_PRESENTER_GUID" val="1453dd37-3702-445b-b50a-02a6119972d6"/>
  <p:tag name="ARTICULATE_SLIDE_PAUSE" val="0"/>
  <p:tag name="ARTICULATE_LOCK_SLIDE" val="0"/>
  <p:tag name="ARTICULATE_HIDE_SLIDE" val="0"/>
  <p:tag name="ARTICULATE_PLAYER_CONTROL_PREVIOUS" val="True"/>
  <p:tag name="ARTICULATE_PLAYER_CONTROL_NEXT" val="Tru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344"/>
  <p:tag name="ARTICULATE_AUDIO_RECORDED" val="1"/>
  <p:tag name="ELAPSEDTIME" val="22.5"/>
  <p:tag name="ANNOTATION_COUNT" val="0"/>
  <p:tag name="ARTICULATE_USED_LAYOUT" val="2"/>
  <p:tag name="ARTICULATE_SLIDE_THUMBNAIL_REFRESH" val="1"/>
  <p:tag name="ARTICULATE_NAV_LEVEL" val="1"/>
  <p:tag name="ARTICULATE_SLIDE_PRESENTER_GUID" val="1453dd37-3702-445b-b50a-02a6119972d6"/>
  <p:tag name="ARTICULATE_SLIDE_PAUSE" val="0"/>
  <p:tag name="ARTICULATE_LOCK_SLIDE" val="0"/>
  <p:tag name="ARTICULATE_HIDE_SLIDE" val="0"/>
  <p:tag name="ARTICULATE_PLAYER_CONTROL_PREVIOUS" val="True"/>
  <p:tag name="ARTICULATE_PLAYER_CONTROL_NEXT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NAV" val="1"/>
  <p:tag name="ARTICULATE_SLIDE_GUID" val="6aac7893-bf6d-4d34-9e8a-5d85bbcdb0ad"/>
  <p:tag name="AUDIO_ID" val="316"/>
  <p:tag name="ARTICULATE_AUDIO_RECORDED" val="1"/>
  <p:tag name="ELAPSEDTIME" val="5.5"/>
  <p:tag name="ANNOTATION_COUNT" val="0"/>
  <p:tag name="ARTICULATE_USED_LAYOUT" val="1"/>
  <p:tag name="ARTICULATE_NAV_LEVEL" val="1"/>
  <p:tag name="ARTICULATE_SLIDE_PRESENTER_GUID" val="1453dd37-3702-445b-b50a-02a6119972d6"/>
  <p:tag name="ARTICULATE_SLIDE_PAUSE" val="0"/>
  <p:tag name="ARTICULATE_LOCK_SLIDE" val="0"/>
  <p:tag name="ARTICULATE_HIDE_SLIDE" val="0"/>
  <p:tag name="ARTICULATE_PLAYER_CONTROL_PREVIOUS" val="True"/>
  <p:tag name="ARTICULATE_PLAYER_CONTROL_NEXT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Users\Craig\AppData\Local\Temp\articulate\presenter\imgtemp\tODGD1uj_files\slide0001_image001.png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NAV" val="1"/>
  <p:tag name="ARTICULATE_SLIDE_GUID" val="6aac7893-bf6d-4d34-9e8a-5d85bbcdb0ad"/>
  <p:tag name="AUDIO_ID" val="323"/>
  <p:tag name="ARTICULATE_AUDIO_RECORDED" val="1"/>
  <p:tag name="ELAPSEDTIME" val="3.4"/>
  <p:tag name="ANNOTATION_COUNT" val="0"/>
  <p:tag name="ARTICULATE_USED_LAYOUT" val="1"/>
  <p:tag name="ARTICULATE_NAV_LEVEL" val="1"/>
  <p:tag name="ARTICULATE_SLIDE_PRESENTER_GUID" val="1453dd37-3702-445b-b50a-02a6119972d6"/>
  <p:tag name="ARTICULATE_SLIDE_PAUSE" val="0"/>
  <p:tag name="ARTICULATE_LOCK_SLIDE" val="0"/>
  <p:tag name="ARTICULATE_HIDE_SLIDE" val="0"/>
  <p:tag name="ARTICULATE_PLAYER_CONTROL_PREVIOUS" val="True"/>
  <p:tag name="ARTICULATE_PLAYER_CONTROL_NEXT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Users\Craig\AppData\Local\Temp\articulate\presenter\imgtemp\tODGD1uj_files\slide0001_image001.png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364"/>
  <p:tag name="ARTICULATE_AUDIO_RECORDED" val="1"/>
  <p:tag name="ELAPSEDTIME" val="51.9"/>
  <p:tag name="ANNOTATION_COUNT" val="0"/>
  <p:tag name="ARTICULATE_USED_LAYOUT" val="2"/>
  <p:tag name="ARTICULATE_NAV_LEVEL" val="1"/>
  <p:tag name="ARTICULATE_SLIDE_PRESENTER_GUID" val="1453dd37-3702-445b-b50a-02a6119972d6"/>
  <p:tag name="ARTICULATE_SLIDE_PAUSE" val="0"/>
  <p:tag name="ARTICULATE_LOCK_SLIDE" val="0"/>
  <p:tag name="ARTICULATE_HIDE_SLIDE" val="0"/>
  <p:tag name="ARTICULATE_PLAYER_CONTROL_PREVIOUS" val="True"/>
  <p:tag name="ARTICULATE_PLAYER_CONTROL_NEXT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363"/>
  <p:tag name="ARTICULATE_AUDIO_RECORDED" val="1"/>
  <p:tag name="ELAPSEDTIME" val="17.9"/>
  <p:tag name="ANNOTATION_COUNT" val="0"/>
  <p:tag name="ARTICULATE_USED_LAYOUT" val="2"/>
  <p:tag name="ARTICULATE_NAV_LEVEL" val="1"/>
  <p:tag name="ARTICULATE_SLIDE_PRESENTER_GUID" val="1453dd37-3702-445b-b50a-02a6119972d6"/>
  <p:tag name="ARTICULATE_SLIDE_PAUSE" val="0"/>
  <p:tag name="ARTICULATE_LOCK_SLIDE" val="0"/>
  <p:tag name="ARTICULATE_HIDE_SLIDE" val="0"/>
  <p:tag name="ARTICULATE_PLAYER_CONTROL_PREVIOUS" val="True"/>
  <p:tag name="ARTICULATE_PLAYER_CONTROL_NEXT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350"/>
  <p:tag name="ARTICULATE_AUDIO_RECORDED" val="1"/>
  <p:tag name="TIMELINE" val="1.6/13.6/27.4/28.6/30.1/68.6"/>
  <p:tag name="ELAPSEDTIME" val="78.5"/>
  <p:tag name="ANNOTATION_COUNT" val="0"/>
  <p:tag name="ARTICULATE_USED_LAYOUT" val="2"/>
  <p:tag name="ARTICULATE_NAV_LEVEL" val="1"/>
  <p:tag name="ARTICULATE_SLIDE_PRESENTER_GUID" val="1453dd37-3702-445b-b50a-02a6119972d6"/>
  <p:tag name="ARTICULATE_SLIDE_PAUSE" val="0"/>
  <p:tag name="ARTICULATE_LOCK_SLIDE" val="0"/>
  <p:tag name="ARTICULATE_HIDE_SLIDE" val="0"/>
  <p:tag name="ARTICULATE_PLAYER_CONTROL_PREVIOUS" val="True"/>
  <p:tag name="ARTICULATE_PLAYER_CONTROL_NEXT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365"/>
  <p:tag name="ARTICULATE_AUDIO_RECORDED" val="1"/>
  <p:tag name="TIMELINE" val="3.9/14.2/15.4"/>
  <p:tag name="ELAPSEDTIME" val="51.8"/>
  <p:tag name="ANNOTATION_COUNT" val="0"/>
  <p:tag name="ARTICULATE_USED_LAYOUT" val="2"/>
  <p:tag name="ARTICULATE_NAV_LEVEL" val="1"/>
  <p:tag name="ARTICULATE_SLIDE_PRESENTER_GUID" val="1453dd37-3702-445b-b50a-02a6119972d6"/>
  <p:tag name="ARTICULATE_SLIDE_PAUSE" val="0"/>
  <p:tag name="ARTICULATE_LOCK_SLIDE" val="0"/>
  <p:tag name="ARTICULATE_HIDE_SLIDE" val="0"/>
  <p:tag name="ARTICULATE_PLAYER_CONTROL_PREVIOUS" val="True"/>
  <p:tag name="ARTICULATE_PLAYER_CONTROL_NEXT" val="Tru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1979</TotalTime>
  <Words>444</Words>
  <Application>Microsoft Office PowerPoint</Application>
  <PresentationFormat>On-screen Show (4:3)</PresentationFormat>
  <Paragraphs>212</Paragraphs>
  <Slides>15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Calibri</vt:lpstr>
      <vt:lpstr>Times New Roman</vt:lpstr>
      <vt:lpstr>Office Theme</vt:lpstr>
      <vt:lpstr>  Technician’s Guide &amp; Workbook for Duct Diagnostics and Repair  </vt:lpstr>
      <vt:lpstr>  Section 4.3: System Verification  </vt:lpstr>
      <vt:lpstr>Verifying System Fan Flow</vt:lpstr>
      <vt:lpstr>AMD Airflow Measurement</vt:lpstr>
      <vt:lpstr>ESP Measurements</vt:lpstr>
      <vt:lpstr>Finding CFM Using ESP Measurements</vt:lpstr>
      <vt:lpstr>Traversing Duct</vt:lpstr>
      <vt:lpstr>Traversing Tools</vt:lpstr>
      <vt:lpstr>Pressure Matching </vt:lpstr>
      <vt:lpstr>Flow Grid Method</vt:lpstr>
      <vt:lpstr>Temperature Rise Method</vt:lpstr>
      <vt:lpstr>Step 4 Deciding What To Do</vt:lpstr>
      <vt:lpstr>Duct Leakage ANSI/ACCA 5 QI-2015</vt:lpstr>
      <vt:lpstr>ANSI/ACCA 5 QI-2015</vt:lpstr>
      <vt:lpstr>Lessons Learned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Don</dc:creator>
  <cp:lastModifiedBy>Don</cp:lastModifiedBy>
  <cp:revision>251</cp:revision>
  <dcterms:created xsi:type="dcterms:W3CDTF">2013-05-23T13:04:32Z</dcterms:created>
  <dcterms:modified xsi:type="dcterms:W3CDTF">2016-07-21T20:09:21Z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UseProject">
    <vt:lpwstr>1</vt:lpwstr>
  </property>
  <property fmtid="{D5CDD505-2E9C-101B-9397-08002B2CF9AE}" pid="3" name="ArticulatePath">
    <vt:lpwstr>2.1 Why Balance a House  </vt:lpwstr>
  </property>
  <property fmtid="{D5CDD505-2E9C-101B-9397-08002B2CF9AE}" pid="4" name="ArticulateProjectVersion">
    <vt:lpwstr>7</vt:lpwstr>
  </property>
  <property fmtid="{D5CDD505-2E9C-101B-9397-08002B2CF9AE}" pid="5" name="ArticulateGUID">
    <vt:lpwstr>B9E33B11-45FB-41A4-95A9-BC5A004ACCB6</vt:lpwstr>
  </property>
  <property fmtid="{D5CDD505-2E9C-101B-9397-08002B2CF9AE}" pid="6" name="ArticulateProjectFull">
    <vt:lpwstr>C:\Users\Don\Desktop\Power Points\4.3 Verifying System Fan Flow .ppta</vt:lpwstr>
  </property>
</Properties>
</file>