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316" r:id="rId2"/>
    <p:sldId id="323" r:id="rId3"/>
    <p:sldId id="366" r:id="rId4"/>
    <p:sldId id="373" r:id="rId5"/>
    <p:sldId id="362" r:id="rId6"/>
    <p:sldId id="363" r:id="rId7"/>
    <p:sldId id="350" r:id="rId8"/>
    <p:sldId id="378" r:id="rId9"/>
    <p:sldId id="379" r:id="rId10"/>
    <p:sldId id="380" r:id="rId11"/>
    <p:sldId id="381" r:id="rId12"/>
    <p:sldId id="351" r:id="rId13"/>
    <p:sldId id="352" r:id="rId14"/>
    <p:sldId id="372" r:id="rId15"/>
    <p:sldId id="370" r:id="rId16"/>
    <p:sldId id="375" r:id="rId17"/>
    <p:sldId id="371" r:id="rId18"/>
    <p:sldId id="377" r:id="rId19"/>
    <p:sldId id="376" r:id="rId20"/>
    <p:sldId id="344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3F3F3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5" autoAdjust="0"/>
    <p:restoredTop sz="94660"/>
  </p:normalViewPr>
  <p:slideViewPr>
    <p:cSldViewPr>
      <p:cViewPr varScale="1">
        <p:scale>
          <a:sx n="90" d="100"/>
          <a:sy n="90" d="100"/>
        </p:scale>
        <p:origin x="90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22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025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2940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39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7105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4760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508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12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3652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03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57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883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658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386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24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98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19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69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06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01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Part 10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Technician’s </a:t>
            </a:r>
            <a:r>
              <a:rPr lang="en-US" dirty="0" smtClean="0"/>
              <a:t>Guide &amp; Workbook for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Duct Diagnostics and Repair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14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for Subtraction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Looking </a:t>
            </a:r>
            <a:r>
              <a:rPr lang="en-US" dirty="0">
                <a:solidFill>
                  <a:srgbClr val="FFFF00"/>
                </a:solidFill>
              </a:rPr>
              <a:t>at the measurements it now appears that for the supply duct we are losing 155 CFM (1,390 – 1,235) and on the return we are leaking in 95 CFM (1,390 – 1,295). Thus, the actual leakage rate will not pass the 6% leakage test using this secondary method for verifying the measured values.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5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for Subtraction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final result is 250 CFM of duct leakage (155 supply + 95 return) would not pass the 6% duct leakage test (250÷1390 x 100 = 18% leakage).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17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Traversing Duct</a:t>
            </a:r>
            <a:endParaRPr lang="en-US" dirty="0"/>
          </a:p>
        </p:txBody>
      </p:sp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t="22223" r="8118"/>
          <a:stretch>
            <a:fillRect/>
          </a:stretch>
        </p:blipFill>
        <p:spPr bwMode="auto">
          <a:xfrm>
            <a:off x="609600" y="1600200"/>
            <a:ext cx="7593390" cy="498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63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Grid Method</a:t>
            </a:r>
            <a:endParaRPr lang="en-US" dirty="0"/>
          </a:p>
        </p:txBody>
      </p:sp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5086571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596" y="1752600"/>
            <a:ext cx="346607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8" t="76953" r="19473" b="21889"/>
          <a:stretch/>
        </p:blipFill>
        <p:spPr bwMode="auto">
          <a:xfrm>
            <a:off x="4038600" y="4953000"/>
            <a:ext cx="3429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8" t="76953" r="19473" b="21889"/>
          <a:stretch/>
        </p:blipFill>
        <p:spPr bwMode="auto">
          <a:xfrm rot="2856167">
            <a:off x="7467908" y="5079879"/>
            <a:ext cx="342900" cy="15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904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Technician’s Guide and Workbook for Home Evaluations and Performance Improvement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828800"/>
            <a:ext cx="3810000" cy="48605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38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40652"/>
            <a:ext cx="8229600" cy="1143000"/>
          </a:xfrm>
        </p:spPr>
        <p:txBody>
          <a:bodyPr/>
          <a:lstStyle/>
          <a:p>
            <a:r>
              <a:rPr lang="en-US" dirty="0" smtClean="0"/>
              <a:t>Pressure Pan Duct Leakage Testing</a:t>
            </a:r>
            <a:endParaRPr lang="en-US" dirty="0"/>
          </a:p>
        </p:txBody>
      </p:sp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4"/>
          <a:stretch>
            <a:fillRect/>
          </a:stretch>
        </p:blipFill>
        <p:spPr bwMode="auto">
          <a:xfrm>
            <a:off x="2438400" y="2057400"/>
            <a:ext cx="385010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5" t="62500" r="39814" b="25000"/>
          <a:stretch/>
        </p:blipFill>
        <p:spPr bwMode="auto">
          <a:xfrm>
            <a:off x="3810000" y="3617281"/>
            <a:ext cx="762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62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40652"/>
            <a:ext cx="8229600" cy="1143000"/>
          </a:xfrm>
        </p:spPr>
        <p:txBody>
          <a:bodyPr/>
          <a:lstStyle/>
          <a:p>
            <a:r>
              <a:rPr lang="en-US" dirty="0" smtClean="0"/>
              <a:t>Pressure Pan Duct Leakage Testing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739" y="1183652"/>
            <a:ext cx="5715000" cy="571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7" t="34666" r="57333" b="54667"/>
          <a:stretch/>
        </p:blipFill>
        <p:spPr>
          <a:xfrm>
            <a:off x="5736039" y="2945920"/>
            <a:ext cx="914400" cy="6096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5"/>
          <a:stretch>
            <a:fillRect/>
          </a:stretch>
        </p:blipFill>
        <p:spPr>
          <a:xfrm>
            <a:off x="0" y="1183652"/>
            <a:ext cx="4724400" cy="5791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133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4065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Pressure Differential Leakage Test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038600" y="2286000"/>
            <a:ext cx="4572000" cy="4267200"/>
          </a:xfrm>
          <a:prstGeom prst="rect">
            <a:avLst/>
          </a:prstGeom>
          <a:solidFill>
            <a:schemeClr val="tx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019800" y="2286000"/>
            <a:ext cx="76200" cy="426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65225" y="4157990"/>
            <a:ext cx="132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Room 1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6999" y="4157990"/>
            <a:ext cx="132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Room 2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2286000"/>
            <a:ext cx="3228538" cy="44840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5" t="16749" r="32093" b="79852"/>
          <a:stretch/>
        </p:blipFill>
        <p:spPr>
          <a:xfrm>
            <a:off x="1066800" y="3124200"/>
            <a:ext cx="1433732" cy="24240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" t="12021" r="909" b="15221"/>
          <a:stretch/>
        </p:blipFill>
        <p:spPr>
          <a:xfrm rot="16415680">
            <a:off x="4516929" y="3040332"/>
            <a:ext cx="1227667" cy="914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" t="12021" r="909" b="15221"/>
          <a:stretch/>
        </p:blipFill>
        <p:spPr>
          <a:xfrm rot="16415680">
            <a:off x="6357952" y="2968052"/>
            <a:ext cx="1227667" cy="914400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>
            <a:off x="2218772" y="1605739"/>
            <a:ext cx="2810428" cy="1351721"/>
          </a:xfrm>
          <a:custGeom>
            <a:avLst/>
            <a:gdLst>
              <a:gd name="connsiteX0" fmla="*/ 2810428 w 2810428"/>
              <a:gd name="connsiteY0" fmla="*/ 1351721 h 1351721"/>
              <a:gd name="connsiteX1" fmla="*/ 2757420 w 2810428"/>
              <a:gd name="connsiteY1" fmla="*/ 1285460 h 1351721"/>
              <a:gd name="connsiteX2" fmla="*/ 2730915 w 2810428"/>
              <a:gd name="connsiteY2" fmla="*/ 1192695 h 1351721"/>
              <a:gd name="connsiteX3" fmla="*/ 2744168 w 2810428"/>
              <a:gd name="connsiteY3" fmla="*/ 795130 h 1351721"/>
              <a:gd name="connsiteX4" fmla="*/ 2757420 w 2810428"/>
              <a:gd name="connsiteY4" fmla="*/ 742121 h 1351721"/>
              <a:gd name="connsiteX5" fmla="*/ 2744168 w 2810428"/>
              <a:gd name="connsiteY5" fmla="*/ 596347 h 1351721"/>
              <a:gd name="connsiteX6" fmla="*/ 2717663 w 2810428"/>
              <a:gd name="connsiteY6" fmla="*/ 463826 h 1351721"/>
              <a:gd name="connsiteX7" fmla="*/ 2691159 w 2810428"/>
              <a:gd name="connsiteY7" fmla="*/ 410817 h 1351721"/>
              <a:gd name="connsiteX8" fmla="*/ 2585141 w 2810428"/>
              <a:gd name="connsiteY8" fmla="*/ 278295 h 1351721"/>
              <a:gd name="connsiteX9" fmla="*/ 2545385 w 2810428"/>
              <a:gd name="connsiteY9" fmla="*/ 251791 h 1351721"/>
              <a:gd name="connsiteX10" fmla="*/ 2505628 w 2810428"/>
              <a:gd name="connsiteY10" fmla="*/ 238539 h 1351721"/>
              <a:gd name="connsiteX11" fmla="*/ 2399611 w 2810428"/>
              <a:gd name="connsiteY11" fmla="*/ 185530 h 1351721"/>
              <a:gd name="connsiteX12" fmla="*/ 2346602 w 2810428"/>
              <a:gd name="connsiteY12" fmla="*/ 159026 h 1351721"/>
              <a:gd name="connsiteX13" fmla="*/ 2306846 w 2810428"/>
              <a:gd name="connsiteY13" fmla="*/ 132521 h 1351721"/>
              <a:gd name="connsiteX14" fmla="*/ 2187576 w 2810428"/>
              <a:gd name="connsiteY14" fmla="*/ 106017 h 1351721"/>
              <a:gd name="connsiteX15" fmla="*/ 2041802 w 2810428"/>
              <a:gd name="connsiteY15" fmla="*/ 66260 h 1351721"/>
              <a:gd name="connsiteX16" fmla="*/ 1949037 w 2810428"/>
              <a:gd name="connsiteY16" fmla="*/ 53008 h 1351721"/>
              <a:gd name="connsiteX17" fmla="*/ 1882776 w 2810428"/>
              <a:gd name="connsiteY17" fmla="*/ 39756 h 1351721"/>
              <a:gd name="connsiteX18" fmla="*/ 1776759 w 2810428"/>
              <a:gd name="connsiteY18" fmla="*/ 26504 h 1351721"/>
              <a:gd name="connsiteX19" fmla="*/ 1697246 w 2810428"/>
              <a:gd name="connsiteY19" fmla="*/ 13252 h 1351721"/>
              <a:gd name="connsiteX20" fmla="*/ 1445454 w 2810428"/>
              <a:gd name="connsiteY20" fmla="*/ 0 h 1351721"/>
              <a:gd name="connsiteX21" fmla="*/ 438289 w 2810428"/>
              <a:gd name="connsiteY21" fmla="*/ 13252 h 1351721"/>
              <a:gd name="connsiteX22" fmla="*/ 372028 w 2810428"/>
              <a:gd name="connsiteY22" fmla="*/ 53008 h 1351721"/>
              <a:gd name="connsiteX23" fmla="*/ 358776 w 2810428"/>
              <a:gd name="connsiteY23" fmla="*/ 92765 h 1351721"/>
              <a:gd name="connsiteX24" fmla="*/ 332272 w 2810428"/>
              <a:gd name="connsiteY24" fmla="*/ 132521 h 1351721"/>
              <a:gd name="connsiteX25" fmla="*/ 279263 w 2810428"/>
              <a:gd name="connsiteY25" fmla="*/ 251791 h 1351721"/>
              <a:gd name="connsiteX26" fmla="*/ 239507 w 2810428"/>
              <a:gd name="connsiteY26" fmla="*/ 371060 h 1351721"/>
              <a:gd name="connsiteX27" fmla="*/ 226254 w 2810428"/>
              <a:gd name="connsiteY27" fmla="*/ 410817 h 1351721"/>
              <a:gd name="connsiteX28" fmla="*/ 199750 w 2810428"/>
              <a:gd name="connsiteY28" fmla="*/ 450573 h 1351721"/>
              <a:gd name="connsiteX29" fmla="*/ 173246 w 2810428"/>
              <a:gd name="connsiteY29" fmla="*/ 530086 h 1351721"/>
              <a:gd name="connsiteX30" fmla="*/ 159994 w 2810428"/>
              <a:gd name="connsiteY30" fmla="*/ 569843 h 1351721"/>
              <a:gd name="connsiteX31" fmla="*/ 133489 w 2810428"/>
              <a:gd name="connsiteY31" fmla="*/ 596347 h 1351721"/>
              <a:gd name="connsiteX32" fmla="*/ 120237 w 2810428"/>
              <a:gd name="connsiteY32" fmla="*/ 636104 h 1351721"/>
              <a:gd name="connsiteX33" fmla="*/ 80481 w 2810428"/>
              <a:gd name="connsiteY33" fmla="*/ 662608 h 1351721"/>
              <a:gd name="connsiteX34" fmla="*/ 53976 w 2810428"/>
              <a:gd name="connsiteY34" fmla="*/ 689113 h 1351721"/>
              <a:gd name="connsiteX35" fmla="*/ 40724 w 2810428"/>
              <a:gd name="connsiteY35" fmla="*/ 728869 h 1351721"/>
              <a:gd name="connsiteX36" fmla="*/ 968 w 2810428"/>
              <a:gd name="connsiteY36" fmla="*/ 808382 h 1351721"/>
              <a:gd name="connsiteX37" fmla="*/ 968 w 2810428"/>
              <a:gd name="connsiteY37" fmla="*/ 848139 h 1351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810428" h="1351721">
                <a:moveTo>
                  <a:pt x="2810428" y="1351721"/>
                </a:moveTo>
                <a:cubicBezTo>
                  <a:pt x="2792759" y="1329634"/>
                  <a:pt x="2772411" y="1309446"/>
                  <a:pt x="2757420" y="1285460"/>
                </a:cubicBezTo>
                <a:cubicBezTo>
                  <a:pt x="2749499" y="1272787"/>
                  <a:pt x="2733095" y="1201414"/>
                  <a:pt x="2730915" y="1192695"/>
                </a:cubicBezTo>
                <a:cubicBezTo>
                  <a:pt x="2735333" y="1060173"/>
                  <a:pt x="2736382" y="927496"/>
                  <a:pt x="2744168" y="795130"/>
                </a:cubicBezTo>
                <a:cubicBezTo>
                  <a:pt x="2745238" y="776948"/>
                  <a:pt x="2757420" y="760334"/>
                  <a:pt x="2757420" y="742121"/>
                </a:cubicBezTo>
                <a:cubicBezTo>
                  <a:pt x="2757420" y="693329"/>
                  <a:pt x="2751068" y="644648"/>
                  <a:pt x="2744168" y="596347"/>
                </a:cubicBezTo>
                <a:cubicBezTo>
                  <a:pt x="2737797" y="551751"/>
                  <a:pt x="2737809" y="504119"/>
                  <a:pt x="2717663" y="463826"/>
                </a:cubicBezTo>
                <a:cubicBezTo>
                  <a:pt x="2708828" y="446156"/>
                  <a:pt x="2701323" y="427757"/>
                  <a:pt x="2691159" y="410817"/>
                </a:cubicBezTo>
                <a:cubicBezTo>
                  <a:pt x="2655049" y="350633"/>
                  <a:pt x="2636544" y="322355"/>
                  <a:pt x="2585141" y="278295"/>
                </a:cubicBezTo>
                <a:cubicBezTo>
                  <a:pt x="2573048" y="267930"/>
                  <a:pt x="2559631" y="258914"/>
                  <a:pt x="2545385" y="251791"/>
                </a:cubicBezTo>
                <a:cubicBezTo>
                  <a:pt x="2532891" y="245544"/>
                  <a:pt x="2518880" y="242956"/>
                  <a:pt x="2505628" y="238539"/>
                </a:cubicBezTo>
                <a:cubicBezTo>
                  <a:pt x="2445751" y="178660"/>
                  <a:pt x="2521429" y="246438"/>
                  <a:pt x="2399611" y="185530"/>
                </a:cubicBezTo>
                <a:cubicBezTo>
                  <a:pt x="2381941" y="176695"/>
                  <a:pt x="2363754" y="168827"/>
                  <a:pt x="2346602" y="159026"/>
                </a:cubicBezTo>
                <a:cubicBezTo>
                  <a:pt x="2332773" y="151124"/>
                  <a:pt x="2321485" y="138795"/>
                  <a:pt x="2306846" y="132521"/>
                </a:cubicBezTo>
                <a:cubicBezTo>
                  <a:pt x="2287802" y="124359"/>
                  <a:pt x="2202669" y="109790"/>
                  <a:pt x="2187576" y="106017"/>
                </a:cubicBezTo>
                <a:cubicBezTo>
                  <a:pt x="2101316" y="84452"/>
                  <a:pt x="2192525" y="87792"/>
                  <a:pt x="2041802" y="66260"/>
                </a:cubicBezTo>
                <a:cubicBezTo>
                  <a:pt x="2010880" y="61843"/>
                  <a:pt x="1979848" y="58143"/>
                  <a:pt x="1949037" y="53008"/>
                </a:cubicBezTo>
                <a:cubicBezTo>
                  <a:pt x="1926819" y="49305"/>
                  <a:pt x="1905038" y="43181"/>
                  <a:pt x="1882776" y="39756"/>
                </a:cubicBezTo>
                <a:cubicBezTo>
                  <a:pt x="1847576" y="34341"/>
                  <a:pt x="1812015" y="31541"/>
                  <a:pt x="1776759" y="26504"/>
                </a:cubicBezTo>
                <a:cubicBezTo>
                  <a:pt x="1750159" y="22704"/>
                  <a:pt x="1724030" y="15395"/>
                  <a:pt x="1697246" y="13252"/>
                </a:cubicBezTo>
                <a:cubicBezTo>
                  <a:pt x="1613467" y="6550"/>
                  <a:pt x="1529385" y="4417"/>
                  <a:pt x="1445454" y="0"/>
                </a:cubicBezTo>
                <a:lnTo>
                  <a:pt x="438289" y="13252"/>
                </a:lnTo>
                <a:cubicBezTo>
                  <a:pt x="402990" y="14146"/>
                  <a:pt x="393822" y="31215"/>
                  <a:pt x="372028" y="53008"/>
                </a:cubicBezTo>
                <a:cubicBezTo>
                  <a:pt x="367611" y="66260"/>
                  <a:pt x="365023" y="80271"/>
                  <a:pt x="358776" y="92765"/>
                </a:cubicBezTo>
                <a:cubicBezTo>
                  <a:pt x="351653" y="107011"/>
                  <a:pt x="338740" y="117967"/>
                  <a:pt x="332272" y="132521"/>
                </a:cubicBezTo>
                <a:cubicBezTo>
                  <a:pt x="269192" y="274453"/>
                  <a:pt x="339246" y="161817"/>
                  <a:pt x="279263" y="251791"/>
                </a:cubicBezTo>
                <a:lnTo>
                  <a:pt x="239507" y="371060"/>
                </a:lnTo>
                <a:cubicBezTo>
                  <a:pt x="235089" y="384312"/>
                  <a:pt x="234003" y="399194"/>
                  <a:pt x="226254" y="410817"/>
                </a:cubicBezTo>
                <a:lnTo>
                  <a:pt x="199750" y="450573"/>
                </a:lnTo>
                <a:lnTo>
                  <a:pt x="173246" y="530086"/>
                </a:lnTo>
                <a:cubicBezTo>
                  <a:pt x="168829" y="543338"/>
                  <a:pt x="169872" y="559966"/>
                  <a:pt x="159994" y="569843"/>
                </a:cubicBezTo>
                <a:lnTo>
                  <a:pt x="133489" y="596347"/>
                </a:lnTo>
                <a:cubicBezTo>
                  <a:pt x="129072" y="609599"/>
                  <a:pt x="128963" y="625196"/>
                  <a:pt x="120237" y="636104"/>
                </a:cubicBezTo>
                <a:cubicBezTo>
                  <a:pt x="110288" y="648541"/>
                  <a:pt x="92918" y="652659"/>
                  <a:pt x="80481" y="662608"/>
                </a:cubicBezTo>
                <a:cubicBezTo>
                  <a:pt x="70724" y="670413"/>
                  <a:pt x="62811" y="680278"/>
                  <a:pt x="53976" y="689113"/>
                </a:cubicBezTo>
                <a:cubicBezTo>
                  <a:pt x="49559" y="702365"/>
                  <a:pt x="46971" y="716375"/>
                  <a:pt x="40724" y="728869"/>
                </a:cubicBezTo>
                <a:cubicBezTo>
                  <a:pt x="17830" y="774658"/>
                  <a:pt x="9295" y="758420"/>
                  <a:pt x="968" y="808382"/>
                </a:cubicBezTo>
                <a:cubicBezTo>
                  <a:pt x="-1211" y="821454"/>
                  <a:pt x="968" y="834887"/>
                  <a:pt x="968" y="848139"/>
                </a:cubicBezTo>
              </a:path>
            </a:pathLst>
          </a:cu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1417983" y="964168"/>
            <a:ext cx="5393634" cy="1898302"/>
          </a:xfrm>
          <a:custGeom>
            <a:avLst/>
            <a:gdLst>
              <a:gd name="connsiteX0" fmla="*/ 5380382 w 5393634"/>
              <a:gd name="connsiteY0" fmla="*/ 1898302 h 1898302"/>
              <a:gd name="connsiteX1" fmla="*/ 5393634 w 5393634"/>
              <a:gd name="connsiteY1" fmla="*/ 1832041 h 1898302"/>
              <a:gd name="connsiteX2" fmla="*/ 5380382 w 5393634"/>
              <a:gd name="connsiteY2" fmla="*/ 1606754 h 1898302"/>
              <a:gd name="connsiteX3" fmla="*/ 5353878 w 5393634"/>
              <a:gd name="connsiteY3" fmla="*/ 1487484 h 1898302"/>
              <a:gd name="connsiteX4" fmla="*/ 5340626 w 5393634"/>
              <a:gd name="connsiteY4" fmla="*/ 1407971 h 1898302"/>
              <a:gd name="connsiteX5" fmla="*/ 5314121 w 5393634"/>
              <a:gd name="connsiteY5" fmla="*/ 1288702 h 1898302"/>
              <a:gd name="connsiteX6" fmla="*/ 5300869 w 5393634"/>
              <a:gd name="connsiteY6" fmla="*/ 1209189 h 1898302"/>
              <a:gd name="connsiteX7" fmla="*/ 5194852 w 5393634"/>
              <a:gd name="connsiteY7" fmla="*/ 1010406 h 1898302"/>
              <a:gd name="connsiteX8" fmla="*/ 5181600 w 5393634"/>
              <a:gd name="connsiteY8" fmla="*/ 970649 h 1898302"/>
              <a:gd name="connsiteX9" fmla="*/ 5115339 w 5393634"/>
              <a:gd name="connsiteY9" fmla="*/ 877884 h 1898302"/>
              <a:gd name="connsiteX10" fmla="*/ 5062330 w 5393634"/>
              <a:gd name="connsiteY10" fmla="*/ 798371 h 1898302"/>
              <a:gd name="connsiteX11" fmla="*/ 4996069 w 5393634"/>
              <a:gd name="connsiteY11" fmla="*/ 718858 h 1898302"/>
              <a:gd name="connsiteX12" fmla="*/ 4956313 w 5393634"/>
              <a:gd name="connsiteY12" fmla="*/ 652597 h 1898302"/>
              <a:gd name="connsiteX13" fmla="*/ 4916556 w 5393634"/>
              <a:gd name="connsiteY13" fmla="*/ 599589 h 1898302"/>
              <a:gd name="connsiteX14" fmla="*/ 4890052 w 5393634"/>
              <a:gd name="connsiteY14" fmla="*/ 573084 h 1898302"/>
              <a:gd name="connsiteX15" fmla="*/ 4863547 w 5393634"/>
              <a:gd name="connsiteY15" fmla="*/ 520075 h 1898302"/>
              <a:gd name="connsiteX16" fmla="*/ 4810539 w 5393634"/>
              <a:gd name="connsiteY16" fmla="*/ 453815 h 1898302"/>
              <a:gd name="connsiteX17" fmla="*/ 4744278 w 5393634"/>
              <a:gd name="connsiteY17" fmla="*/ 387554 h 1898302"/>
              <a:gd name="connsiteX18" fmla="*/ 4717774 w 5393634"/>
              <a:gd name="connsiteY18" fmla="*/ 334545 h 1898302"/>
              <a:gd name="connsiteX19" fmla="*/ 4558747 w 5393634"/>
              <a:gd name="connsiteY19" fmla="*/ 202023 h 1898302"/>
              <a:gd name="connsiteX20" fmla="*/ 4399721 w 5393634"/>
              <a:gd name="connsiteY20" fmla="*/ 188771 h 1898302"/>
              <a:gd name="connsiteX21" fmla="*/ 4293704 w 5393634"/>
              <a:gd name="connsiteY21" fmla="*/ 162267 h 1898302"/>
              <a:gd name="connsiteX22" fmla="*/ 4214191 w 5393634"/>
              <a:gd name="connsiteY22" fmla="*/ 149015 h 1898302"/>
              <a:gd name="connsiteX23" fmla="*/ 3935895 w 5393634"/>
              <a:gd name="connsiteY23" fmla="*/ 135762 h 1898302"/>
              <a:gd name="connsiteX24" fmla="*/ 3790121 w 5393634"/>
              <a:gd name="connsiteY24" fmla="*/ 96006 h 1898302"/>
              <a:gd name="connsiteX25" fmla="*/ 3657600 w 5393634"/>
              <a:gd name="connsiteY25" fmla="*/ 82754 h 1898302"/>
              <a:gd name="connsiteX26" fmla="*/ 3538330 w 5393634"/>
              <a:gd name="connsiteY26" fmla="*/ 56249 h 1898302"/>
              <a:gd name="connsiteX27" fmla="*/ 3379304 w 5393634"/>
              <a:gd name="connsiteY27" fmla="*/ 42997 h 1898302"/>
              <a:gd name="connsiteX28" fmla="*/ 2663687 w 5393634"/>
              <a:gd name="connsiteY28" fmla="*/ 42997 h 1898302"/>
              <a:gd name="connsiteX29" fmla="*/ 2584174 w 5393634"/>
              <a:gd name="connsiteY29" fmla="*/ 56249 h 1898302"/>
              <a:gd name="connsiteX30" fmla="*/ 2491408 w 5393634"/>
              <a:gd name="connsiteY30" fmla="*/ 69502 h 1898302"/>
              <a:gd name="connsiteX31" fmla="*/ 2358887 w 5393634"/>
              <a:gd name="connsiteY31" fmla="*/ 96006 h 1898302"/>
              <a:gd name="connsiteX32" fmla="*/ 2199860 w 5393634"/>
              <a:gd name="connsiteY32" fmla="*/ 109258 h 1898302"/>
              <a:gd name="connsiteX33" fmla="*/ 1736034 w 5393634"/>
              <a:gd name="connsiteY33" fmla="*/ 135762 h 1898302"/>
              <a:gd name="connsiteX34" fmla="*/ 1457739 w 5393634"/>
              <a:gd name="connsiteY34" fmla="*/ 162267 h 1898302"/>
              <a:gd name="connsiteX35" fmla="*/ 1338469 w 5393634"/>
              <a:gd name="connsiteY35" fmla="*/ 188771 h 1898302"/>
              <a:gd name="connsiteX36" fmla="*/ 1219200 w 5393634"/>
              <a:gd name="connsiteY36" fmla="*/ 202023 h 1898302"/>
              <a:gd name="connsiteX37" fmla="*/ 1113182 w 5393634"/>
              <a:gd name="connsiteY37" fmla="*/ 241780 h 1898302"/>
              <a:gd name="connsiteX38" fmla="*/ 1073426 w 5393634"/>
              <a:gd name="connsiteY38" fmla="*/ 255032 h 1898302"/>
              <a:gd name="connsiteX39" fmla="*/ 954156 w 5393634"/>
              <a:gd name="connsiteY39" fmla="*/ 268284 h 1898302"/>
              <a:gd name="connsiteX40" fmla="*/ 861391 w 5393634"/>
              <a:gd name="connsiteY40" fmla="*/ 294789 h 1898302"/>
              <a:gd name="connsiteX41" fmla="*/ 702365 w 5393634"/>
              <a:gd name="connsiteY41" fmla="*/ 361049 h 1898302"/>
              <a:gd name="connsiteX42" fmla="*/ 675860 w 5393634"/>
              <a:gd name="connsiteY42" fmla="*/ 387554 h 1898302"/>
              <a:gd name="connsiteX43" fmla="*/ 636104 w 5393634"/>
              <a:gd name="connsiteY43" fmla="*/ 414058 h 1898302"/>
              <a:gd name="connsiteX44" fmla="*/ 583095 w 5393634"/>
              <a:gd name="connsiteY44" fmla="*/ 480319 h 1898302"/>
              <a:gd name="connsiteX45" fmla="*/ 490330 w 5393634"/>
              <a:gd name="connsiteY45" fmla="*/ 586336 h 1898302"/>
              <a:gd name="connsiteX46" fmla="*/ 437321 w 5393634"/>
              <a:gd name="connsiteY46" fmla="*/ 665849 h 1898302"/>
              <a:gd name="connsiteX47" fmla="*/ 410817 w 5393634"/>
              <a:gd name="connsiteY47" fmla="*/ 718858 h 1898302"/>
              <a:gd name="connsiteX48" fmla="*/ 357808 w 5393634"/>
              <a:gd name="connsiteY48" fmla="*/ 785119 h 1898302"/>
              <a:gd name="connsiteX49" fmla="*/ 304800 w 5393634"/>
              <a:gd name="connsiteY49" fmla="*/ 917641 h 1898302"/>
              <a:gd name="connsiteX50" fmla="*/ 225287 w 5393634"/>
              <a:gd name="connsiteY50" fmla="*/ 944145 h 1898302"/>
              <a:gd name="connsiteX51" fmla="*/ 172278 w 5393634"/>
              <a:gd name="connsiteY51" fmla="*/ 997154 h 1898302"/>
              <a:gd name="connsiteX52" fmla="*/ 119269 w 5393634"/>
              <a:gd name="connsiteY52" fmla="*/ 1063415 h 1898302"/>
              <a:gd name="connsiteX53" fmla="*/ 79513 w 5393634"/>
              <a:gd name="connsiteY53" fmla="*/ 1142928 h 1898302"/>
              <a:gd name="connsiteX54" fmla="*/ 39756 w 5393634"/>
              <a:gd name="connsiteY54" fmla="*/ 1209189 h 1898302"/>
              <a:gd name="connsiteX55" fmla="*/ 26504 w 5393634"/>
              <a:gd name="connsiteY55" fmla="*/ 1248945 h 1898302"/>
              <a:gd name="connsiteX56" fmla="*/ 0 w 5393634"/>
              <a:gd name="connsiteY56" fmla="*/ 1434475 h 189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393634" h="1898302">
                <a:moveTo>
                  <a:pt x="5380382" y="1898302"/>
                </a:moveTo>
                <a:cubicBezTo>
                  <a:pt x="5384799" y="1876215"/>
                  <a:pt x="5393634" y="1854565"/>
                  <a:pt x="5393634" y="1832041"/>
                </a:cubicBezTo>
                <a:cubicBezTo>
                  <a:pt x="5393634" y="1756816"/>
                  <a:pt x="5387193" y="1681671"/>
                  <a:pt x="5380382" y="1606754"/>
                </a:cubicBezTo>
                <a:cubicBezTo>
                  <a:pt x="5376525" y="1564322"/>
                  <a:pt x="5362108" y="1528635"/>
                  <a:pt x="5353878" y="1487484"/>
                </a:cubicBezTo>
                <a:cubicBezTo>
                  <a:pt x="5348608" y="1461136"/>
                  <a:pt x="5345896" y="1434319"/>
                  <a:pt x="5340626" y="1407971"/>
                </a:cubicBezTo>
                <a:cubicBezTo>
                  <a:pt x="5298081" y="1195241"/>
                  <a:pt x="5360417" y="1543321"/>
                  <a:pt x="5314121" y="1288702"/>
                </a:cubicBezTo>
                <a:cubicBezTo>
                  <a:pt x="5309314" y="1262266"/>
                  <a:pt x="5310304" y="1234348"/>
                  <a:pt x="5300869" y="1209189"/>
                </a:cubicBezTo>
                <a:cubicBezTo>
                  <a:pt x="5238393" y="1042586"/>
                  <a:pt x="5252036" y="1124776"/>
                  <a:pt x="5194852" y="1010406"/>
                </a:cubicBezTo>
                <a:cubicBezTo>
                  <a:pt x="5188605" y="997912"/>
                  <a:pt x="5187847" y="983143"/>
                  <a:pt x="5181600" y="970649"/>
                </a:cubicBezTo>
                <a:cubicBezTo>
                  <a:pt x="5170834" y="949117"/>
                  <a:pt x="5125835" y="892879"/>
                  <a:pt x="5115339" y="877884"/>
                </a:cubicBezTo>
                <a:cubicBezTo>
                  <a:pt x="5097072" y="851788"/>
                  <a:pt x="5081443" y="823854"/>
                  <a:pt x="5062330" y="798371"/>
                </a:cubicBezTo>
                <a:cubicBezTo>
                  <a:pt x="5041629" y="770770"/>
                  <a:pt x="5016361" y="746760"/>
                  <a:pt x="4996069" y="718858"/>
                </a:cubicBezTo>
                <a:cubicBezTo>
                  <a:pt x="4980919" y="698027"/>
                  <a:pt x="4970601" y="674029"/>
                  <a:pt x="4956313" y="652597"/>
                </a:cubicBezTo>
                <a:cubicBezTo>
                  <a:pt x="4944061" y="634220"/>
                  <a:pt x="4930696" y="616557"/>
                  <a:pt x="4916556" y="599589"/>
                </a:cubicBezTo>
                <a:cubicBezTo>
                  <a:pt x="4908557" y="589991"/>
                  <a:pt x="4896983" y="583480"/>
                  <a:pt x="4890052" y="573084"/>
                </a:cubicBezTo>
                <a:cubicBezTo>
                  <a:pt x="4879094" y="556647"/>
                  <a:pt x="4874505" y="536512"/>
                  <a:pt x="4863547" y="520075"/>
                </a:cubicBezTo>
                <a:cubicBezTo>
                  <a:pt x="4847857" y="496541"/>
                  <a:pt x="4829460" y="474839"/>
                  <a:pt x="4810539" y="453815"/>
                </a:cubicBezTo>
                <a:cubicBezTo>
                  <a:pt x="4789643" y="430598"/>
                  <a:pt x="4744278" y="387554"/>
                  <a:pt x="4744278" y="387554"/>
                </a:cubicBezTo>
                <a:cubicBezTo>
                  <a:pt x="4735443" y="369884"/>
                  <a:pt x="4730115" y="349971"/>
                  <a:pt x="4717774" y="334545"/>
                </a:cubicBezTo>
                <a:cubicBezTo>
                  <a:pt x="4702733" y="315744"/>
                  <a:pt x="4595514" y="205087"/>
                  <a:pt x="4558747" y="202023"/>
                </a:cubicBezTo>
                <a:lnTo>
                  <a:pt x="4399721" y="188771"/>
                </a:lnTo>
                <a:cubicBezTo>
                  <a:pt x="4344547" y="170380"/>
                  <a:pt x="4364068" y="175060"/>
                  <a:pt x="4293704" y="162267"/>
                </a:cubicBezTo>
                <a:cubicBezTo>
                  <a:pt x="4267267" y="157460"/>
                  <a:pt x="4240987" y="151000"/>
                  <a:pt x="4214191" y="149015"/>
                </a:cubicBezTo>
                <a:cubicBezTo>
                  <a:pt x="4121574" y="142154"/>
                  <a:pt x="4028660" y="140180"/>
                  <a:pt x="3935895" y="135762"/>
                </a:cubicBezTo>
                <a:cubicBezTo>
                  <a:pt x="3873735" y="115042"/>
                  <a:pt x="3852559" y="104331"/>
                  <a:pt x="3790121" y="96006"/>
                </a:cubicBezTo>
                <a:cubicBezTo>
                  <a:pt x="3746116" y="90139"/>
                  <a:pt x="3701774" y="87171"/>
                  <a:pt x="3657600" y="82754"/>
                </a:cubicBezTo>
                <a:cubicBezTo>
                  <a:pt x="3625070" y="74622"/>
                  <a:pt x="3570100" y="59987"/>
                  <a:pt x="3538330" y="56249"/>
                </a:cubicBezTo>
                <a:cubicBezTo>
                  <a:pt x="3485502" y="50034"/>
                  <a:pt x="3432313" y="47414"/>
                  <a:pt x="3379304" y="42997"/>
                </a:cubicBezTo>
                <a:cubicBezTo>
                  <a:pt x="3127577" y="-40910"/>
                  <a:pt x="3324529" y="19810"/>
                  <a:pt x="2663687" y="42997"/>
                </a:cubicBezTo>
                <a:cubicBezTo>
                  <a:pt x="2636834" y="43939"/>
                  <a:pt x="2610731" y="52163"/>
                  <a:pt x="2584174" y="56249"/>
                </a:cubicBezTo>
                <a:cubicBezTo>
                  <a:pt x="2553301" y="60999"/>
                  <a:pt x="2522140" y="63914"/>
                  <a:pt x="2491408" y="69502"/>
                </a:cubicBezTo>
                <a:cubicBezTo>
                  <a:pt x="2388002" y="88303"/>
                  <a:pt x="2492259" y="81187"/>
                  <a:pt x="2358887" y="96006"/>
                </a:cubicBezTo>
                <a:cubicBezTo>
                  <a:pt x="2306020" y="101880"/>
                  <a:pt x="2252945" y="105870"/>
                  <a:pt x="2199860" y="109258"/>
                </a:cubicBezTo>
                <a:lnTo>
                  <a:pt x="1736034" y="135762"/>
                </a:lnTo>
                <a:cubicBezTo>
                  <a:pt x="1598160" y="170233"/>
                  <a:pt x="1750304" y="135671"/>
                  <a:pt x="1457739" y="162267"/>
                </a:cubicBezTo>
                <a:cubicBezTo>
                  <a:pt x="1377988" y="169517"/>
                  <a:pt x="1409796" y="177798"/>
                  <a:pt x="1338469" y="188771"/>
                </a:cubicBezTo>
                <a:cubicBezTo>
                  <a:pt x="1298933" y="194853"/>
                  <a:pt x="1258956" y="197606"/>
                  <a:pt x="1219200" y="202023"/>
                </a:cubicBezTo>
                <a:cubicBezTo>
                  <a:pt x="1136853" y="243197"/>
                  <a:pt x="1197385" y="217722"/>
                  <a:pt x="1113182" y="241780"/>
                </a:cubicBezTo>
                <a:cubicBezTo>
                  <a:pt x="1099751" y="245617"/>
                  <a:pt x="1087205" y="252736"/>
                  <a:pt x="1073426" y="255032"/>
                </a:cubicBezTo>
                <a:cubicBezTo>
                  <a:pt x="1033969" y="261608"/>
                  <a:pt x="993913" y="263867"/>
                  <a:pt x="954156" y="268284"/>
                </a:cubicBezTo>
                <a:cubicBezTo>
                  <a:pt x="931654" y="273909"/>
                  <a:pt x="884635" y="284224"/>
                  <a:pt x="861391" y="294789"/>
                </a:cubicBezTo>
                <a:cubicBezTo>
                  <a:pt x="711910" y="362735"/>
                  <a:pt x="806231" y="335083"/>
                  <a:pt x="702365" y="361049"/>
                </a:cubicBezTo>
                <a:cubicBezTo>
                  <a:pt x="693530" y="369884"/>
                  <a:pt x="685617" y="379749"/>
                  <a:pt x="675860" y="387554"/>
                </a:cubicBezTo>
                <a:cubicBezTo>
                  <a:pt x="663423" y="397503"/>
                  <a:pt x="646053" y="401621"/>
                  <a:pt x="636104" y="414058"/>
                </a:cubicBezTo>
                <a:cubicBezTo>
                  <a:pt x="562952" y="505500"/>
                  <a:pt x="697029" y="404365"/>
                  <a:pt x="583095" y="480319"/>
                </a:cubicBezTo>
                <a:cubicBezTo>
                  <a:pt x="521252" y="573084"/>
                  <a:pt x="556591" y="542163"/>
                  <a:pt x="490330" y="586336"/>
                </a:cubicBezTo>
                <a:cubicBezTo>
                  <a:pt x="461903" y="671620"/>
                  <a:pt x="499364" y="578989"/>
                  <a:pt x="437321" y="665849"/>
                </a:cubicBezTo>
                <a:cubicBezTo>
                  <a:pt x="425838" y="681924"/>
                  <a:pt x="420618" y="701706"/>
                  <a:pt x="410817" y="718858"/>
                </a:cubicBezTo>
                <a:cubicBezTo>
                  <a:pt x="388526" y="757868"/>
                  <a:pt x="386834" y="756095"/>
                  <a:pt x="357808" y="785119"/>
                </a:cubicBezTo>
                <a:cubicBezTo>
                  <a:pt x="355697" y="791452"/>
                  <a:pt x="322132" y="904642"/>
                  <a:pt x="304800" y="917641"/>
                </a:cubicBezTo>
                <a:cubicBezTo>
                  <a:pt x="282450" y="934404"/>
                  <a:pt x="225287" y="944145"/>
                  <a:pt x="225287" y="944145"/>
                </a:cubicBezTo>
                <a:cubicBezTo>
                  <a:pt x="207617" y="961815"/>
                  <a:pt x="186139" y="976362"/>
                  <a:pt x="172278" y="997154"/>
                </a:cubicBezTo>
                <a:cubicBezTo>
                  <a:pt x="138843" y="1047306"/>
                  <a:pt x="157036" y="1025648"/>
                  <a:pt x="119269" y="1063415"/>
                </a:cubicBezTo>
                <a:cubicBezTo>
                  <a:pt x="85962" y="1163335"/>
                  <a:pt x="130889" y="1040177"/>
                  <a:pt x="79513" y="1142928"/>
                </a:cubicBezTo>
                <a:cubicBezTo>
                  <a:pt x="45107" y="1211740"/>
                  <a:pt x="91523" y="1157420"/>
                  <a:pt x="39756" y="1209189"/>
                </a:cubicBezTo>
                <a:cubicBezTo>
                  <a:pt x="35339" y="1222441"/>
                  <a:pt x="28350" y="1235099"/>
                  <a:pt x="26504" y="1248945"/>
                </a:cubicBezTo>
                <a:cubicBezTo>
                  <a:pt x="918" y="1440842"/>
                  <a:pt x="39178" y="1356118"/>
                  <a:pt x="0" y="1434475"/>
                </a:cubicBez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455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Pressure Differential Leakage Test</a:t>
            </a:r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" r="8461"/>
          <a:stretch>
            <a:fillRect/>
          </a:stretch>
        </p:blipFill>
        <p:spPr bwMode="auto">
          <a:xfrm>
            <a:off x="483704" y="1524000"/>
            <a:ext cx="7893957" cy="47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53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Blower Door Smoke Test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30890"/>
            <a:ext cx="4495800" cy="4267200"/>
          </a:xfrm>
          <a:prstGeom prst="rect">
            <a:avLst/>
          </a:prstGeom>
        </p:spPr>
      </p:pic>
      <p:pic>
        <p:nvPicPr>
          <p:cNvPr id="5" name="Content Placeholder 4" descr="http://www.energyconservatory.com/sites/default/files/blower_door1.jpg"/>
          <p:cNvPicPr>
            <a:picLocks noGrp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8" r="-1"/>
          <a:stretch/>
        </p:blipFill>
        <p:spPr bwMode="auto">
          <a:xfrm>
            <a:off x="5105400" y="1143000"/>
            <a:ext cx="3733800" cy="5486400"/>
          </a:xfrm>
          <a:prstGeom prst="rect">
            <a:avLst/>
          </a:prstGeom>
          <a:noFill/>
          <a:extLst/>
        </p:spPr>
      </p:pic>
      <p:pic>
        <p:nvPicPr>
          <p:cNvPr id="6" name="Content Placeholder 4" descr="http://www.energyconservatory.com/sites/default/files/blower_door1.jpg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1" t="80411" r="11712" b="14034"/>
          <a:stretch/>
        </p:blipFill>
        <p:spPr bwMode="auto">
          <a:xfrm rot="1085528">
            <a:off x="7261840" y="5844368"/>
            <a:ext cx="990600" cy="304800"/>
          </a:xfrm>
          <a:prstGeom prst="rect">
            <a:avLst/>
          </a:prstGeom>
          <a:noFill/>
          <a:ex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380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Section 4.2: Duct Leakage Testing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28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identify several duct leakage evaluating procedures.</a:t>
            </a:r>
          </a:p>
          <a:p>
            <a:pPr marL="0" indent="0">
              <a:buNone/>
            </a:pPr>
            <a:endParaRPr lang="en-US" sz="1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explain how to use the subtraction method for duct leakage evaluations.</a:t>
            </a:r>
            <a:endParaRPr lang="en-US" sz="11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sz="1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explain how to a pressure pan test works.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4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Technician’s Guide &amp; Workbook for Quality Installations or Manual B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752600"/>
            <a:ext cx="3756105" cy="49377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51" y="1752600"/>
            <a:ext cx="3854349" cy="49101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154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Leakage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063" y="1417638"/>
            <a:ext cx="8229600" cy="5211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Duct leakage test methods </a:t>
            </a:r>
            <a:r>
              <a:rPr lang="en-US" dirty="0">
                <a:solidFill>
                  <a:srgbClr val="FFFF00"/>
                </a:solidFill>
              </a:rPr>
              <a:t>accepted by the HVAC industry in ANSI/ACCA 5 QI-2015 include the following:</a:t>
            </a:r>
          </a:p>
          <a:p>
            <a:pPr lvl="0"/>
            <a:r>
              <a:rPr lang="en-US" dirty="0" smtClean="0">
                <a:solidFill>
                  <a:srgbClr val="FFFF00"/>
                </a:solidFill>
              </a:rPr>
              <a:t>Duct Pressurization Test (covered in the previous section) or ANSI/SMACNA Air Duct Leakage Test</a:t>
            </a:r>
            <a:endParaRPr lang="en-US" dirty="0">
              <a:solidFill>
                <a:srgbClr val="FFFF00"/>
              </a:solidFill>
            </a:endParaRPr>
          </a:p>
          <a:p>
            <a:pPr lvl="0"/>
            <a:r>
              <a:rPr lang="en-US" dirty="0" smtClean="0">
                <a:solidFill>
                  <a:srgbClr val="FFFF00"/>
                </a:solidFill>
              </a:rPr>
              <a:t>Subtraction Method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Note: other types of testing for leakage repairs is allowable</a:t>
            </a:r>
            <a:endParaRPr lang="en-US" dirty="0">
              <a:solidFill>
                <a:srgbClr val="FFFF00"/>
              </a:solidFill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144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40652"/>
            <a:ext cx="8229600" cy="1143000"/>
          </a:xfrm>
        </p:spPr>
        <p:txBody>
          <a:bodyPr/>
          <a:lstStyle/>
          <a:p>
            <a:r>
              <a:rPr lang="en-US" dirty="0" smtClean="0"/>
              <a:t>Airflow Comparison Method</a:t>
            </a:r>
            <a:endParaRPr lang="en-US" dirty="0"/>
          </a:p>
        </p:txBody>
      </p:sp>
      <p:pic>
        <p:nvPicPr>
          <p:cNvPr id="1026" name="Picture 2" descr="1-FH 2x2V2 croppe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6943"/>
            <a:ext cx="4953000" cy="516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1-FH 2x2V2 croppe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5" t="35379" r="47692" b="57251"/>
          <a:stretch/>
        </p:blipFill>
        <p:spPr bwMode="auto">
          <a:xfrm>
            <a:off x="3429000" y="2514600"/>
            <a:ext cx="1295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1-FH 2x2V2 croppe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9" t="32431" r="44616" b="61673"/>
          <a:stretch/>
        </p:blipFill>
        <p:spPr bwMode="auto">
          <a:xfrm>
            <a:off x="4724400" y="2514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457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4065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Fan Powered AMD</a:t>
            </a:r>
            <a:endParaRPr lang="en-US" dirty="0"/>
          </a:p>
        </p:txBody>
      </p:sp>
      <p:pic>
        <p:nvPicPr>
          <p:cNvPr id="1026" name="Picture 2" descr="1-FH 2x2V2 croppe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16943"/>
            <a:ext cx="4953000" cy="516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1-FH 2x2V2 croppe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5" t="35379" r="47692" b="57251"/>
          <a:stretch/>
        </p:blipFill>
        <p:spPr bwMode="auto">
          <a:xfrm>
            <a:off x="3429000" y="2514600"/>
            <a:ext cx="1295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1-FH 2x2V2 croppe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9" t="32431" r="44616" b="61673"/>
          <a:stretch/>
        </p:blipFill>
        <p:spPr bwMode="auto">
          <a:xfrm>
            <a:off x="4724400" y="2514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587" y="1066557"/>
            <a:ext cx="4429909" cy="54699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395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/>
          <a:lstStyle/>
          <a:p>
            <a:r>
              <a:rPr lang="en-US" dirty="0" smtClean="0"/>
              <a:t>Finding CFM Using OEM ESP Table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763611"/>
              </p:ext>
            </p:extLst>
          </p:nvPr>
        </p:nvGraphicFramePr>
        <p:xfrm>
          <a:off x="76201" y="1752600"/>
          <a:ext cx="8991598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</a:tblGrid>
              <a:tr h="0">
                <a:tc rowSpan="2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External Static Pressure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Air Volume and Motor Watts at Specific Blower Taps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Low Speed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Medium Speed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High Speed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In. wg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Cfm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L/s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Cfm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L/s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Cfm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L/s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.05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235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345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255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152400" y="3810000"/>
            <a:ext cx="609600" cy="6096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1828800"/>
            <a:ext cx="1905000" cy="6096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67200" y="3810000"/>
            <a:ext cx="609600" cy="6096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30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for Subtraction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CFM </a:t>
            </a:r>
            <a:r>
              <a:rPr lang="en-US" dirty="0">
                <a:solidFill>
                  <a:srgbClr val="FFFF00"/>
                </a:solidFill>
              </a:rPr>
              <a:t>values for the supply diffusers added up to 1,235 CFM and the return grilles added up to 1,295 CFM. Thus, the difference is 1,295-1,235 = 60 CFM. </a:t>
            </a:r>
            <a:endParaRPr lang="en-US" dirty="0" smtClean="0">
              <a:solidFill>
                <a:srgbClr val="FFFF00"/>
              </a:solidFill>
            </a:endParaRP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60 </a:t>
            </a:r>
            <a:r>
              <a:rPr lang="en-US" dirty="0">
                <a:solidFill>
                  <a:srgbClr val="FFFF00"/>
                </a:solidFill>
              </a:rPr>
              <a:t>CFM would pass the 6% leakage test.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259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for Subtraction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However</a:t>
            </a:r>
            <a:r>
              <a:rPr lang="en-US" dirty="0">
                <a:solidFill>
                  <a:srgbClr val="FFFF00"/>
                </a:solidFill>
              </a:rPr>
              <a:t>, the picture changes drastically when the airflow across the equipment is measured using the OEM ESP and the airflow is found to actually be 1,390 CFM. 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928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2.1 Why Balance a House\player.html"/>
  <p:tag name="ARTICULATE_META_COURSE_VERSION" val="1.0"/>
  <p:tag name="ARTICULATE_META_COURSE_VERSION_SET" val="True"/>
  <p:tag name="ARTICULATE_SLIDE_COUNT" val="20"/>
  <p:tag name="TAG_BACKING_FORM_KEY" val="461240-c:\users\don\desktop\power points\4.2 duct leakage testing .pptx"/>
  <p:tag name="ARTICULATE_PRESENTER_VERSION" val="7"/>
  <p:tag name="ARTICULATE_USED_PAGE_ORIENTATION" val="1"/>
  <p:tag name="ARTICULATE_USED_PAGE_SIZE" val="1"/>
  <p:tag name="ARTICULATE_REFERENCE_ID" val="0ea1f082-b72f-4f44-a075-b2c2dc0113bd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META_DESCRIPTION" val="Subtraction method, pressure pan and pressure differential testing"/>
  <p:tag name="ARTICULATE_META_COURSE_ID" val="2_1_Why_Balance_a_House"/>
  <p:tag name="ARTICULATE_META_NAME_SET" val="True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0"/>
  <p:tag name="ARTICULATE_AUDIO_RECORDED" val="1"/>
  <p:tag name="TIMELINE" val="16.9/22.3/23.6"/>
  <p:tag name="ELAPSEDTIME" val="37.3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8"/>
  <p:tag name="ARTICULATE_AUDIO_RECORDED" val="1"/>
  <p:tag name="ELAPSEDTIME" val="41.1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9"/>
  <p:tag name="ARTICULATE_AUDIO_RECORDED" val="1"/>
  <p:tag name="ELAPSEDTIME" val="15.1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80"/>
  <p:tag name="ARTICULATE_AUDIO_RECORDED" val="1"/>
  <p:tag name="ELAPSEDTIME" val="37.7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81"/>
  <p:tag name="ARTICULATE_AUDIO_RECORDED" val="1"/>
  <p:tag name="ELAPSEDTIME" val="45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1"/>
  <p:tag name="ARTICULATE_AUDIO_RECORDED" val="1"/>
  <p:tag name="ELAPSEDTIME" val="9.8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2"/>
  <p:tag name="ARTICULATE_AUDIO_RECORDED" val="1"/>
  <p:tag name="ELAPSEDTIME" val="4.2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2"/>
  <p:tag name="ARTICULATE_AUDIO_RECORDED" val="1"/>
  <p:tag name="ELAPSEDTIME" val="19.3"/>
  <p:tag name="ANNOTATION_COUNT" val="0"/>
  <p:tag name="ARTICULATE_SLIDE_THUMBNAIL_REFRESH" val="1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0"/>
  <p:tag name="ARTICULATE_AUDIO_RECORDED" val="1"/>
  <p:tag name="ELAPSEDTIME" val="16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5"/>
  <p:tag name="ARTICULATE_AUDIO_RECORDED" val="1"/>
  <p:tag name="TIMELINE" val="4.5"/>
  <p:tag name="ELAPSEDTIME" val="15.1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16"/>
  <p:tag name="ARTICULATE_AUDIO_RECORDED" val="1"/>
  <p:tag name="ELAPSEDTIME" val="6.1"/>
  <p:tag name="ANNOTATION_COUNT" val="0"/>
  <p:tag name="ARTICULATE_USED_LAYOUT" val="1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1"/>
  <p:tag name="ARTICULATE_AUDIO_RECORDED" val="1"/>
  <p:tag name="ELAPSEDTIME" val="22.8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7"/>
  <p:tag name="ARTICULATE_AUDIO_RECORDED" val="1"/>
  <p:tag name="ELAPSEDTIME" val="25.2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6"/>
  <p:tag name="ARTICULATE_AUDIO_RECORDED" val="1"/>
  <p:tag name="ELAPSEDTIME" val="39.6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4"/>
  <p:tag name="ARTICULATE_AUDIO_RECORDED" val="1"/>
  <p:tag name="ELAPSEDTIME" val="12.4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23"/>
  <p:tag name="ARTICULATE_AUDIO_RECORDED" val="1"/>
  <p:tag name="ELAPSEDTIME" val="4.1"/>
  <p:tag name="ANNOTATION_COUNT" val="0"/>
  <p:tag name="ARTICULATE_USED_LAYOUT" val="1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6"/>
  <p:tag name="ARTICULATE_AUDIO_RECORDED" val="1"/>
  <p:tag name="ELAPSEDTIME" val="28.7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73"/>
  <p:tag name="ARTICULATE_AUDIO_RECORDED" val="1"/>
  <p:tag name="ELAPSEDTIME" val="30.5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2"/>
  <p:tag name="ARTICULATE_AUDIO_RECORDED" val="1"/>
  <p:tag name="ELAPSEDTIME" val="19.9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3"/>
  <p:tag name="ARTICULATE_AUDIO_RECORDED" val="1"/>
  <p:tag name="TIMELINE" val="6.5/25.9/26.6"/>
  <p:tag name="ELAPSEDTIME" val="47.5"/>
  <p:tag name="ANNOTATION_COUNT" val="0"/>
  <p:tag name="ARTICULATE_USED_LAYOUT" val="2"/>
  <p:tag name="ARTICULATE_NAV_LEVEL" val="1"/>
  <p:tag name="ARTICULATE_SLIDE_PRESENTER_GUID" val="df79314f-9a48-4816-877f-b0a273f80d19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2021</TotalTime>
  <Words>536</Words>
  <Application>Microsoft Office PowerPoint</Application>
  <PresentationFormat>On-screen Show (4:3)</PresentationFormat>
  <Paragraphs>205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Office Theme</vt:lpstr>
      <vt:lpstr>  Part 10 Technician’s Guide &amp; Workbook for Duct Diagnostics and Repair  </vt:lpstr>
      <vt:lpstr>  Section 4.2: Duct Leakage Testing  </vt:lpstr>
      <vt:lpstr>Technician’s Guide &amp; Workbook for Quality Installations or Manual B</vt:lpstr>
      <vt:lpstr>Duct Leakage Testing</vt:lpstr>
      <vt:lpstr>Airflow Comparison Method</vt:lpstr>
      <vt:lpstr>Fan Powered AMD</vt:lpstr>
      <vt:lpstr>Finding CFM Using OEM ESP Table</vt:lpstr>
      <vt:lpstr>Example for Subtraction Method</vt:lpstr>
      <vt:lpstr>Example for Subtraction Method</vt:lpstr>
      <vt:lpstr>Example for Subtraction Method</vt:lpstr>
      <vt:lpstr>Example for Subtraction Method</vt:lpstr>
      <vt:lpstr>Traversing Duct</vt:lpstr>
      <vt:lpstr>Flow Grid Method</vt:lpstr>
      <vt:lpstr>Technician’s Guide and Workbook for Home Evaluations and Performance Improvement </vt:lpstr>
      <vt:lpstr>Pressure Pan Duct Leakage Testing</vt:lpstr>
      <vt:lpstr>Pressure Pan Duct Leakage Testing</vt:lpstr>
      <vt:lpstr>Pressure Differential Leakage Test</vt:lpstr>
      <vt:lpstr>Pressure Differential Leakage Test</vt:lpstr>
      <vt:lpstr>Blower Door Smoke Test</vt:lpstr>
      <vt:lpstr>Lessons Learned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</cp:lastModifiedBy>
  <cp:revision>262</cp:revision>
  <dcterms:created xsi:type="dcterms:W3CDTF">2013-05-23T13:04:32Z</dcterms:created>
  <dcterms:modified xsi:type="dcterms:W3CDTF">2016-07-27T12:47:52Z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2.1 Why Balance a House  </vt:lpwstr>
  </property>
  <property fmtid="{D5CDD505-2E9C-101B-9397-08002B2CF9AE}" pid="4" name="ArticulateProjectVersion">
    <vt:lpwstr>7</vt:lpwstr>
  </property>
  <property fmtid="{D5CDD505-2E9C-101B-9397-08002B2CF9AE}" pid="5" name="ArticulateGUID">
    <vt:lpwstr>282EC81B-2E27-4E56-BD10-9C8AF6B0D1A9</vt:lpwstr>
  </property>
  <property fmtid="{D5CDD505-2E9C-101B-9397-08002B2CF9AE}" pid="6" name="ArticulateProjectFull">
    <vt:lpwstr>C:\Users\Don\Desktop\Power Points\4.2 Duct Leakage Testing .ppta</vt:lpwstr>
  </property>
</Properties>
</file>