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tags/tag20.xml" ContentType="application/vnd.openxmlformats-officedocument.presentationml.tags+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notesSlides/notesSlide15.xml" ContentType="application/vnd.openxmlformats-officedocument.presentationml.notesSlide+xml"/>
  <Override PartName="/ppt/tags/tag23.xml" ContentType="application/vnd.openxmlformats-officedocument.presentationml.tags+xml"/>
  <Override PartName="/ppt/notesSlides/notesSlide16.xml" ContentType="application/vnd.openxmlformats-officedocument.presentationml.notesSlide+xml"/>
  <Override PartName="/ppt/tags/tag24.xml" ContentType="application/vnd.openxmlformats-officedocument.presentationml.tags+xml"/>
  <Override PartName="/ppt/notesSlides/notesSlide17.xml" ContentType="application/vnd.openxmlformats-officedocument.presentationml.notesSlide+xml"/>
  <Override PartName="/ppt/tags/tag25.xml" ContentType="application/vnd.openxmlformats-officedocument.presentationml.tags+xml"/>
  <Override PartName="/ppt/notesSlides/notesSlide18.xml" ContentType="application/vnd.openxmlformats-officedocument.presentationml.notesSlide+xml"/>
  <Override PartName="/ppt/tags/tag26.xml" ContentType="application/vnd.openxmlformats-officedocument.presentationml.tags+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tags/tag28.xml" ContentType="application/vnd.openxmlformats-officedocument.presentationml.tags+xml"/>
  <Override PartName="/ppt/notesSlides/notesSlide21.xml" ContentType="application/vnd.openxmlformats-officedocument.presentationml.notesSlide+xml"/>
  <Override PartName="/ppt/tags/tag29.xml" ContentType="application/vnd.openxmlformats-officedocument.presentationml.tags+xml"/>
  <Override PartName="/ppt/notesSlides/notesSlide22.xml" ContentType="application/vnd.openxmlformats-officedocument.presentationml.notesSlide+xml"/>
  <Override PartName="/ppt/tags/tag30.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sldIdLst>
    <p:sldId id="316" r:id="rId2"/>
    <p:sldId id="351" r:id="rId3"/>
    <p:sldId id="323" r:id="rId4"/>
    <p:sldId id="322" r:id="rId5"/>
    <p:sldId id="334" r:id="rId6"/>
    <p:sldId id="335" r:id="rId7"/>
    <p:sldId id="326" r:id="rId8"/>
    <p:sldId id="327" r:id="rId9"/>
    <p:sldId id="345" r:id="rId10"/>
    <p:sldId id="346" r:id="rId11"/>
    <p:sldId id="347" r:id="rId12"/>
    <p:sldId id="348" r:id="rId13"/>
    <p:sldId id="324" r:id="rId14"/>
    <p:sldId id="325" r:id="rId15"/>
    <p:sldId id="336" r:id="rId16"/>
    <p:sldId id="337" r:id="rId17"/>
    <p:sldId id="349" r:id="rId18"/>
    <p:sldId id="350" r:id="rId19"/>
    <p:sldId id="332" r:id="rId20"/>
    <p:sldId id="333" r:id="rId21"/>
    <p:sldId id="331" r:id="rId22"/>
    <p:sldId id="340" r:id="rId23"/>
    <p:sldId id="341" r:id="rId24"/>
    <p:sldId id="344"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4203445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2123092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1396604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3764881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1048991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2286805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17</a:t>
            </a:fld>
            <a:endParaRPr lang="en-US"/>
          </a:p>
        </p:txBody>
      </p:sp>
    </p:spTree>
    <p:extLst>
      <p:ext uri="{BB962C8B-B14F-4D97-AF65-F5344CB8AC3E}">
        <p14:creationId xmlns:p14="http://schemas.microsoft.com/office/powerpoint/2010/main" val="17243956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18</a:t>
            </a:fld>
            <a:endParaRPr lang="en-US"/>
          </a:p>
        </p:txBody>
      </p:sp>
    </p:spTree>
    <p:extLst>
      <p:ext uri="{BB962C8B-B14F-4D97-AF65-F5344CB8AC3E}">
        <p14:creationId xmlns:p14="http://schemas.microsoft.com/office/powerpoint/2010/main" val="2590814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19</a:t>
            </a:fld>
            <a:endParaRPr lang="en-US"/>
          </a:p>
        </p:txBody>
      </p:sp>
    </p:spTree>
    <p:extLst>
      <p:ext uri="{BB962C8B-B14F-4D97-AF65-F5344CB8AC3E}">
        <p14:creationId xmlns:p14="http://schemas.microsoft.com/office/powerpoint/2010/main" val="4253171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20</a:t>
            </a:fld>
            <a:endParaRPr lang="en-US"/>
          </a:p>
        </p:txBody>
      </p:sp>
    </p:spTree>
    <p:extLst>
      <p:ext uri="{BB962C8B-B14F-4D97-AF65-F5344CB8AC3E}">
        <p14:creationId xmlns:p14="http://schemas.microsoft.com/office/powerpoint/2010/main" val="2978092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21</a:t>
            </a:fld>
            <a:endParaRPr lang="en-US"/>
          </a:p>
        </p:txBody>
      </p:sp>
    </p:spTree>
    <p:extLst>
      <p:ext uri="{BB962C8B-B14F-4D97-AF65-F5344CB8AC3E}">
        <p14:creationId xmlns:p14="http://schemas.microsoft.com/office/powerpoint/2010/main" val="1214279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22</a:t>
            </a:fld>
            <a:endParaRPr lang="en-US"/>
          </a:p>
        </p:txBody>
      </p:sp>
    </p:spTree>
    <p:extLst>
      <p:ext uri="{BB962C8B-B14F-4D97-AF65-F5344CB8AC3E}">
        <p14:creationId xmlns:p14="http://schemas.microsoft.com/office/powerpoint/2010/main" val="73224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23</a:t>
            </a:fld>
            <a:endParaRPr lang="en-US"/>
          </a:p>
        </p:txBody>
      </p:sp>
    </p:spTree>
    <p:extLst>
      <p:ext uri="{BB962C8B-B14F-4D97-AF65-F5344CB8AC3E}">
        <p14:creationId xmlns:p14="http://schemas.microsoft.com/office/powerpoint/2010/main" val="18211832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24</a:t>
            </a:fld>
            <a:endParaRPr lang="en-US"/>
          </a:p>
        </p:txBody>
      </p:sp>
    </p:spTree>
    <p:extLst>
      <p:ext uri="{BB962C8B-B14F-4D97-AF65-F5344CB8AC3E}">
        <p14:creationId xmlns:p14="http://schemas.microsoft.com/office/powerpoint/2010/main" val="1488068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609884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1446649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1757700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2274340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1788405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3390817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2500170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image" Target="../media/image11.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16.e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hyperlink" Target="https://www.energycodes.gov/sites/default/files/documents/cn_commercial_duct_insulation_sealing.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1 </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sz="3600" dirty="0" smtClean="0"/>
              <a:t>2015 International Energy Conservation Code</a:t>
            </a:r>
            <a:r>
              <a:rPr lang="en-US" sz="3600" dirty="0" smtClean="0">
                <a:solidFill>
                  <a:srgbClr val="FF00FF"/>
                </a:solidFill>
              </a:rPr>
              <a:t/>
            </a:r>
            <a:br>
              <a:rPr lang="en-US" sz="3600" dirty="0" smtClean="0">
                <a:solidFill>
                  <a:srgbClr val="FF00FF"/>
                </a:solidFill>
              </a:rPr>
            </a:br>
            <a:r>
              <a:rPr lang="en-US" sz="3600" dirty="0" smtClean="0"/>
              <a:t>Residential Insulation </a:t>
            </a:r>
            <a:endParaRPr lang="en-US" sz="3600" dirty="0"/>
          </a:p>
        </p:txBody>
      </p:sp>
      <p:sp>
        <p:nvSpPr>
          <p:cNvPr id="4" name="TextBox 3"/>
          <p:cNvSpPr txBox="1"/>
          <p:nvPr/>
        </p:nvSpPr>
        <p:spPr>
          <a:xfrm>
            <a:off x="133669" y="1447800"/>
            <a:ext cx="8876661" cy="4524315"/>
          </a:xfrm>
          <a:prstGeom prst="rect">
            <a:avLst/>
          </a:prstGeom>
          <a:noFill/>
        </p:spPr>
        <p:txBody>
          <a:bodyPr wrap="none" rtlCol="0">
            <a:spAutoFit/>
          </a:bodyPr>
          <a:lstStyle/>
          <a:p>
            <a:r>
              <a:rPr lang="en-US" sz="3200" dirty="0">
                <a:solidFill>
                  <a:srgbClr val="FFFF00"/>
                </a:solidFill>
              </a:rPr>
              <a:t>R</a:t>
            </a:r>
            <a:r>
              <a:rPr lang="en-US" sz="3200" dirty="0" smtClean="0">
                <a:solidFill>
                  <a:srgbClr val="FFFF00"/>
                </a:solidFill>
              </a:rPr>
              <a:t>esidential </a:t>
            </a:r>
            <a:r>
              <a:rPr lang="en-US" sz="3200" dirty="0">
                <a:solidFill>
                  <a:srgbClr val="FFFF00"/>
                </a:solidFill>
              </a:rPr>
              <a:t>prescriptive section (R403.3.1) calls </a:t>
            </a:r>
            <a:r>
              <a:rPr lang="en-US" sz="3200" dirty="0" smtClean="0">
                <a:solidFill>
                  <a:srgbClr val="FFFF00"/>
                </a:solidFill>
              </a:rPr>
              <a:t>for:</a:t>
            </a:r>
          </a:p>
          <a:p>
            <a:r>
              <a:rPr lang="en-US" sz="3200" dirty="0" smtClean="0">
                <a:solidFill>
                  <a:srgbClr val="FFFF00"/>
                </a:solidFill>
              </a:rPr>
              <a:t> </a:t>
            </a:r>
            <a:r>
              <a:rPr lang="en-US" sz="3200" dirty="0">
                <a:solidFill>
                  <a:srgbClr val="FFFF00"/>
                </a:solidFill>
              </a:rPr>
              <a:t>a minimum of R-8 insulation for supply and return </a:t>
            </a:r>
            <a:endParaRPr lang="en-US" sz="3200" dirty="0" smtClean="0">
              <a:solidFill>
                <a:srgbClr val="FFFF00"/>
              </a:solidFill>
            </a:endParaRPr>
          </a:p>
          <a:p>
            <a:r>
              <a:rPr lang="en-US" sz="3200" dirty="0" smtClean="0">
                <a:solidFill>
                  <a:srgbClr val="FFFF00"/>
                </a:solidFill>
              </a:rPr>
              <a:t>ducts </a:t>
            </a:r>
            <a:r>
              <a:rPr lang="en-US" sz="3200" dirty="0">
                <a:solidFill>
                  <a:srgbClr val="FFFF00"/>
                </a:solidFill>
              </a:rPr>
              <a:t>with a diameter is greater than 3” and a R-6 </a:t>
            </a:r>
            <a:endParaRPr lang="en-US" sz="3200" dirty="0" smtClean="0">
              <a:solidFill>
                <a:srgbClr val="FFFF00"/>
              </a:solidFill>
            </a:endParaRPr>
          </a:p>
          <a:p>
            <a:r>
              <a:rPr lang="en-US" sz="3200" dirty="0" smtClean="0">
                <a:solidFill>
                  <a:srgbClr val="FFFF00"/>
                </a:solidFill>
              </a:rPr>
              <a:t>insulation </a:t>
            </a:r>
            <a:r>
              <a:rPr lang="en-US" sz="3200" dirty="0">
                <a:solidFill>
                  <a:srgbClr val="FFFF00"/>
                </a:solidFill>
              </a:rPr>
              <a:t>for ducts smaller than 3”. It also requires </a:t>
            </a:r>
            <a:endParaRPr lang="en-US" sz="3200" dirty="0" smtClean="0">
              <a:solidFill>
                <a:srgbClr val="FFFF00"/>
              </a:solidFill>
            </a:endParaRPr>
          </a:p>
          <a:p>
            <a:r>
              <a:rPr lang="en-US" sz="3200" dirty="0" smtClean="0">
                <a:solidFill>
                  <a:srgbClr val="FFFF00"/>
                </a:solidFill>
              </a:rPr>
              <a:t>supply </a:t>
            </a:r>
            <a:r>
              <a:rPr lang="en-US" sz="3200" dirty="0">
                <a:solidFill>
                  <a:srgbClr val="FFFF00"/>
                </a:solidFill>
              </a:rPr>
              <a:t>and return ducts in other building areas </a:t>
            </a:r>
            <a:endParaRPr lang="en-US" sz="3200" dirty="0" smtClean="0">
              <a:solidFill>
                <a:srgbClr val="FFFF00"/>
              </a:solidFill>
            </a:endParaRPr>
          </a:p>
          <a:p>
            <a:r>
              <a:rPr lang="en-US" sz="3200" dirty="0" smtClean="0">
                <a:solidFill>
                  <a:srgbClr val="FFFF00"/>
                </a:solidFill>
              </a:rPr>
              <a:t>above </a:t>
            </a:r>
            <a:r>
              <a:rPr lang="en-US" sz="3200" dirty="0">
                <a:solidFill>
                  <a:srgbClr val="FFFF00"/>
                </a:solidFill>
              </a:rPr>
              <a:t>3” in diameter to be insulated to the R-6 </a:t>
            </a:r>
            <a:r>
              <a:rPr lang="en-US" sz="3200" dirty="0" smtClean="0">
                <a:solidFill>
                  <a:srgbClr val="FFFF00"/>
                </a:solidFill>
              </a:rPr>
              <a:t>level</a:t>
            </a:r>
          </a:p>
          <a:p>
            <a:r>
              <a:rPr lang="en-US" sz="3200" dirty="0" smtClean="0">
                <a:solidFill>
                  <a:srgbClr val="FFFF00"/>
                </a:solidFill>
              </a:rPr>
              <a:t>and </a:t>
            </a:r>
            <a:r>
              <a:rPr lang="en-US" sz="3200" dirty="0">
                <a:solidFill>
                  <a:srgbClr val="FFFF00"/>
                </a:solidFill>
              </a:rPr>
              <a:t>those below 3” to an R-4.2 level.  Existing duct </a:t>
            </a:r>
            <a:endParaRPr lang="en-US" sz="3200" dirty="0" smtClean="0">
              <a:solidFill>
                <a:srgbClr val="FFFF00"/>
              </a:solidFill>
            </a:endParaRPr>
          </a:p>
          <a:p>
            <a:r>
              <a:rPr lang="en-US" sz="3200" dirty="0" smtClean="0">
                <a:solidFill>
                  <a:srgbClr val="FFFF00"/>
                </a:solidFill>
              </a:rPr>
              <a:t>systems </a:t>
            </a:r>
            <a:r>
              <a:rPr lang="en-US" sz="3200" dirty="0">
                <a:solidFill>
                  <a:srgbClr val="FFFF00"/>
                </a:solidFill>
              </a:rPr>
              <a:t>were installed to meet various outdated </a:t>
            </a:r>
            <a:endParaRPr lang="en-US" sz="3200" dirty="0" smtClean="0">
              <a:solidFill>
                <a:srgbClr val="FFFF00"/>
              </a:solidFill>
            </a:endParaRPr>
          </a:p>
          <a:p>
            <a:r>
              <a:rPr lang="en-US" sz="3200" dirty="0" smtClean="0">
                <a:solidFill>
                  <a:srgbClr val="FFFF00"/>
                </a:solidFill>
              </a:rPr>
              <a:t>code </a:t>
            </a:r>
            <a:r>
              <a:rPr lang="en-US" sz="3200" dirty="0">
                <a:solidFill>
                  <a:srgbClr val="FFFF00"/>
                </a:solidFill>
              </a:rPr>
              <a:t>requirements. </a:t>
            </a:r>
          </a:p>
        </p:txBody>
      </p:sp>
    </p:spTree>
    <p:custDataLst>
      <p:tags r:id="rId1"/>
    </p:custDataLst>
    <p:extLst>
      <p:ext uri="{BB962C8B-B14F-4D97-AF65-F5344CB8AC3E}">
        <p14:creationId xmlns:p14="http://schemas.microsoft.com/office/powerpoint/2010/main" val="1538444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sz="3600" dirty="0" smtClean="0"/>
              <a:t>2015 International Energy Conservation Code</a:t>
            </a:r>
            <a:r>
              <a:rPr lang="en-US" sz="3600" dirty="0" smtClean="0">
                <a:solidFill>
                  <a:srgbClr val="FF00FF"/>
                </a:solidFill>
              </a:rPr>
              <a:t/>
            </a:r>
            <a:br>
              <a:rPr lang="en-US" sz="3600" dirty="0" smtClean="0">
                <a:solidFill>
                  <a:srgbClr val="FF00FF"/>
                </a:solidFill>
              </a:rPr>
            </a:br>
            <a:r>
              <a:rPr lang="en-US" sz="3600" dirty="0" smtClean="0"/>
              <a:t>Commercial Insulation </a:t>
            </a:r>
            <a:endParaRPr lang="en-US" sz="3600" dirty="0"/>
          </a:p>
        </p:txBody>
      </p:sp>
      <p:sp>
        <p:nvSpPr>
          <p:cNvPr id="3" name="TextBox 2"/>
          <p:cNvSpPr txBox="1"/>
          <p:nvPr/>
        </p:nvSpPr>
        <p:spPr>
          <a:xfrm>
            <a:off x="0" y="1447800"/>
            <a:ext cx="9268371" cy="5016758"/>
          </a:xfrm>
          <a:prstGeom prst="rect">
            <a:avLst/>
          </a:prstGeom>
          <a:noFill/>
        </p:spPr>
        <p:txBody>
          <a:bodyPr wrap="none" rtlCol="0">
            <a:spAutoFit/>
          </a:bodyPr>
          <a:lstStyle/>
          <a:p>
            <a:r>
              <a:rPr lang="en-US" sz="3200" dirty="0" smtClean="0">
                <a:solidFill>
                  <a:srgbClr val="FFFF00"/>
                </a:solidFill>
              </a:rPr>
              <a:t>Commercial section C403.2.9, </a:t>
            </a:r>
            <a:r>
              <a:rPr lang="en-US" sz="3200" dirty="0">
                <a:solidFill>
                  <a:srgbClr val="FFFF00"/>
                </a:solidFill>
              </a:rPr>
              <a:t>the requirement for </a:t>
            </a:r>
            <a:endParaRPr lang="en-US" sz="3200" dirty="0" smtClean="0">
              <a:solidFill>
                <a:srgbClr val="FFFF00"/>
              </a:solidFill>
            </a:endParaRPr>
          </a:p>
          <a:p>
            <a:r>
              <a:rPr lang="en-US" sz="3200" dirty="0" smtClean="0">
                <a:solidFill>
                  <a:srgbClr val="FFFF00"/>
                </a:solidFill>
              </a:rPr>
              <a:t>supply </a:t>
            </a:r>
            <a:r>
              <a:rPr lang="en-US" sz="3200" dirty="0">
                <a:solidFill>
                  <a:srgbClr val="FFFF00"/>
                </a:solidFill>
              </a:rPr>
              <a:t>and return ducting in unconditioned space is; </a:t>
            </a:r>
            <a:endParaRPr lang="en-US" sz="3200" dirty="0" smtClean="0">
              <a:solidFill>
                <a:srgbClr val="FFFF00"/>
              </a:solidFill>
            </a:endParaRPr>
          </a:p>
          <a:p>
            <a:r>
              <a:rPr lang="en-US" sz="3200" dirty="0" smtClean="0">
                <a:solidFill>
                  <a:srgbClr val="FFFF00"/>
                </a:solidFill>
              </a:rPr>
              <a:t>it </a:t>
            </a:r>
            <a:r>
              <a:rPr lang="en-US" sz="3200" dirty="0">
                <a:solidFill>
                  <a:srgbClr val="FFFF00"/>
                </a:solidFill>
              </a:rPr>
              <a:t>must have an insulation value of R-6 unless they </a:t>
            </a:r>
            <a:endParaRPr lang="en-US" sz="3200" dirty="0" smtClean="0">
              <a:solidFill>
                <a:srgbClr val="FFFF00"/>
              </a:solidFill>
            </a:endParaRPr>
          </a:p>
          <a:p>
            <a:r>
              <a:rPr lang="en-US" sz="3200" dirty="0" smtClean="0">
                <a:solidFill>
                  <a:srgbClr val="FFFF00"/>
                </a:solidFill>
              </a:rPr>
              <a:t>are </a:t>
            </a:r>
            <a:r>
              <a:rPr lang="en-US" sz="3200" dirty="0">
                <a:solidFill>
                  <a:srgbClr val="FFFF00"/>
                </a:solidFill>
              </a:rPr>
              <a:t>in climate zones </a:t>
            </a:r>
            <a:r>
              <a:rPr lang="en-US" sz="3200" dirty="0" smtClean="0">
                <a:solidFill>
                  <a:srgbClr val="FFFF00"/>
                </a:solidFill>
              </a:rPr>
              <a:t>1 through </a:t>
            </a:r>
            <a:r>
              <a:rPr lang="en-US" sz="3200" dirty="0">
                <a:solidFill>
                  <a:srgbClr val="FFFF00"/>
                </a:solidFill>
              </a:rPr>
              <a:t>4 where R-8 is required </a:t>
            </a:r>
            <a:endParaRPr lang="en-US" sz="3200" dirty="0" smtClean="0">
              <a:solidFill>
                <a:srgbClr val="FFFF00"/>
              </a:solidFill>
            </a:endParaRPr>
          </a:p>
          <a:p>
            <a:r>
              <a:rPr lang="en-US" sz="3200" dirty="0" smtClean="0">
                <a:solidFill>
                  <a:srgbClr val="FFFF00"/>
                </a:solidFill>
              </a:rPr>
              <a:t>or </a:t>
            </a:r>
            <a:r>
              <a:rPr lang="en-US" sz="3200" dirty="0">
                <a:solidFill>
                  <a:srgbClr val="FFFF00"/>
                </a:solidFill>
              </a:rPr>
              <a:t>zones 5 through 8 where a value of R-12 is </a:t>
            </a:r>
            <a:endParaRPr lang="en-US" sz="3200" dirty="0" smtClean="0">
              <a:solidFill>
                <a:srgbClr val="FFFF00"/>
              </a:solidFill>
            </a:endParaRPr>
          </a:p>
          <a:p>
            <a:r>
              <a:rPr lang="en-US" sz="3200" dirty="0" smtClean="0">
                <a:solidFill>
                  <a:srgbClr val="FFFF00"/>
                </a:solidFill>
              </a:rPr>
              <a:t>required</a:t>
            </a:r>
            <a:r>
              <a:rPr lang="en-US" sz="3200" dirty="0">
                <a:solidFill>
                  <a:srgbClr val="FFFF00"/>
                </a:solidFill>
              </a:rPr>
              <a:t>; plus all duct in a building envelope </a:t>
            </a:r>
            <a:endParaRPr lang="en-US" sz="3200" dirty="0" smtClean="0">
              <a:solidFill>
                <a:srgbClr val="FFFF00"/>
              </a:solidFill>
            </a:endParaRPr>
          </a:p>
          <a:p>
            <a:r>
              <a:rPr lang="en-US" sz="3200" dirty="0" smtClean="0">
                <a:solidFill>
                  <a:srgbClr val="FFFF00"/>
                </a:solidFill>
              </a:rPr>
              <a:t>assembly </a:t>
            </a:r>
            <a:r>
              <a:rPr lang="en-US" sz="3200" dirty="0">
                <a:solidFill>
                  <a:srgbClr val="FFFF00"/>
                </a:solidFill>
              </a:rPr>
              <a:t>must be separated from the building </a:t>
            </a:r>
            <a:endParaRPr lang="en-US" sz="3200" dirty="0" smtClean="0">
              <a:solidFill>
                <a:srgbClr val="FFFF00"/>
              </a:solidFill>
            </a:endParaRPr>
          </a:p>
          <a:p>
            <a:r>
              <a:rPr lang="en-US" sz="3200" dirty="0" smtClean="0">
                <a:solidFill>
                  <a:srgbClr val="FFFF00"/>
                </a:solidFill>
              </a:rPr>
              <a:t>exterior </a:t>
            </a:r>
            <a:r>
              <a:rPr lang="en-US" sz="3200" dirty="0">
                <a:solidFill>
                  <a:srgbClr val="FFFF00"/>
                </a:solidFill>
              </a:rPr>
              <a:t>or unconditioned spaces by a minimum of </a:t>
            </a:r>
            <a:endParaRPr lang="en-US" sz="3200" dirty="0" smtClean="0">
              <a:solidFill>
                <a:srgbClr val="FFFF00"/>
              </a:solidFill>
            </a:endParaRPr>
          </a:p>
          <a:p>
            <a:r>
              <a:rPr lang="en-US" sz="3200" dirty="0" smtClean="0">
                <a:solidFill>
                  <a:srgbClr val="FFFF00"/>
                </a:solidFill>
              </a:rPr>
              <a:t>R-8 </a:t>
            </a:r>
            <a:r>
              <a:rPr lang="en-US" sz="3200" dirty="0">
                <a:solidFill>
                  <a:srgbClr val="FFFF00"/>
                </a:solidFill>
              </a:rPr>
              <a:t>insulation for zones 1 through 4 and  R-12 in </a:t>
            </a:r>
            <a:endParaRPr lang="en-US" sz="3200" dirty="0" smtClean="0">
              <a:solidFill>
                <a:srgbClr val="FFFF00"/>
              </a:solidFill>
            </a:endParaRPr>
          </a:p>
          <a:p>
            <a:r>
              <a:rPr lang="en-US" sz="3200" dirty="0" smtClean="0">
                <a:solidFill>
                  <a:srgbClr val="FFFF00"/>
                </a:solidFill>
              </a:rPr>
              <a:t>zones </a:t>
            </a:r>
            <a:r>
              <a:rPr lang="en-US" sz="3200" dirty="0">
                <a:solidFill>
                  <a:srgbClr val="FFFF00"/>
                </a:solidFill>
              </a:rPr>
              <a:t>5 through </a:t>
            </a:r>
            <a:r>
              <a:rPr lang="en-US" sz="3200" dirty="0" smtClean="0">
                <a:solidFill>
                  <a:srgbClr val="FFFF00"/>
                </a:solidFill>
              </a:rPr>
              <a:t>8.</a:t>
            </a:r>
            <a:endParaRPr lang="en-US" sz="3200" dirty="0">
              <a:solidFill>
                <a:srgbClr val="FFFF00"/>
              </a:solidFill>
            </a:endParaRPr>
          </a:p>
        </p:txBody>
      </p:sp>
    </p:spTree>
    <p:custDataLst>
      <p:tags r:id="rId1"/>
    </p:custDataLst>
    <p:extLst>
      <p:ext uri="{BB962C8B-B14F-4D97-AF65-F5344CB8AC3E}">
        <p14:creationId xmlns:p14="http://schemas.microsoft.com/office/powerpoint/2010/main" val="3389625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 </a:t>
            </a:r>
            <a:r>
              <a:rPr lang="en-US" sz="3600" b="1" dirty="0" smtClean="0"/>
              <a:t>Department </a:t>
            </a:r>
            <a:r>
              <a:rPr lang="en-US" sz="3600" b="1" dirty="0"/>
              <a:t>of Energy (DOE) Climate Zones</a:t>
            </a:r>
            <a:endParaRPr lang="en-US" sz="3600" dirty="0"/>
          </a:p>
        </p:txBody>
      </p:sp>
      <p:sp>
        <p:nvSpPr>
          <p:cNvPr id="4" name="Rectangle 2"/>
          <p:cNvSpPr>
            <a:spLocks noChangeArrowheads="1"/>
          </p:cNvSpPr>
          <p:nvPr/>
        </p:nvSpPr>
        <p:spPr bwMode="auto">
          <a:xfrm>
            <a:off x="121763" y="1676399"/>
            <a:ext cx="12557101" cy="49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3073" name="Picture 1" descr="973"/>
          <p:cNvPicPr>
            <a:picLocks noChangeAspect="1" noChangeArrowheads="1"/>
          </p:cNvPicPr>
          <p:nvPr/>
        </p:nvPicPr>
        <p:blipFill>
          <a:blip r:embed="rId4" cstate="print">
            <a:extLst>
              <a:ext uri="{28A0092B-C50C-407E-A947-70E740481C1C}">
                <a14:useLocalDpi xmlns:a14="http://schemas.microsoft.com/office/drawing/2010/main" val="0"/>
              </a:ext>
            </a:extLst>
          </a:blip>
          <a:srcRect l="1863" t="5461" b="4375"/>
          <a:stretch>
            <a:fillRect/>
          </a:stretch>
        </p:blipFill>
        <p:spPr bwMode="auto">
          <a:xfrm>
            <a:off x="60881" y="1600200"/>
            <a:ext cx="9022237" cy="512220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387955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Losses &amp; Costs</a:t>
            </a:r>
            <a:endParaRPr lang="en-US" dirty="0"/>
          </a:p>
        </p:txBody>
      </p:sp>
      <p:sp>
        <p:nvSpPr>
          <p:cNvPr id="5" name="TextBox 4"/>
          <p:cNvSpPr txBox="1"/>
          <p:nvPr/>
        </p:nvSpPr>
        <p:spPr>
          <a:xfrm>
            <a:off x="228600" y="1676400"/>
            <a:ext cx="8096640" cy="1077218"/>
          </a:xfrm>
          <a:prstGeom prst="rect">
            <a:avLst/>
          </a:prstGeom>
          <a:noFill/>
        </p:spPr>
        <p:txBody>
          <a:bodyPr wrap="none" rtlCol="0">
            <a:spAutoFit/>
          </a:bodyPr>
          <a:lstStyle/>
          <a:p>
            <a:r>
              <a:rPr lang="en-US" sz="3200" dirty="0">
                <a:solidFill>
                  <a:srgbClr val="FFFF00"/>
                </a:solidFill>
              </a:rPr>
              <a:t>Repairs to leaking or poorly insulated duct may </a:t>
            </a:r>
            <a:endParaRPr lang="en-US" sz="3200" dirty="0" smtClean="0">
              <a:solidFill>
                <a:srgbClr val="FFFF00"/>
              </a:solidFill>
            </a:endParaRPr>
          </a:p>
          <a:p>
            <a:r>
              <a:rPr lang="en-US" sz="3200" dirty="0" smtClean="0">
                <a:solidFill>
                  <a:srgbClr val="FFFF00"/>
                </a:solidFill>
              </a:rPr>
              <a:t>result </a:t>
            </a:r>
            <a:r>
              <a:rPr lang="en-US" sz="3200" dirty="0">
                <a:solidFill>
                  <a:srgbClr val="FFFF00"/>
                </a:solidFill>
              </a:rPr>
              <a:t>in a 50% reduction in energy </a:t>
            </a:r>
            <a:r>
              <a:rPr lang="en-US" sz="3200" dirty="0" smtClean="0">
                <a:solidFill>
                  <a:srgbClr val="FFFF00"/>
                </a:solidFill>
              </a:rPr>
              <a:t>loss!</a:t>
            </a:r>
            <a:endParaRPr lang="en-US" sz="3200" dirty="0">
              <a:solidFill>
                <a:srgbClr val="FFFF00"/>
              </a:solidFill>
            </a:endParaRPr>
          </a:p>
        </p:txBody>
      </p:sp>
      <p:sp>
        <p:nvSpPr>
          <p:cNvPr id="7" name="TextBox 6"/>
          <p:cNvSpPr txBox="1"/>
          <p:nvPr/>
        </p:nvSpPr>
        <p:spPr>
          <a:xfrm>
            <a:off x="228600" y="2984898"/>
            <a:ext cx="8707064" cy="2062103"/>
          </a:xfrm>
          <a:prstGeom prst="rect">
            <a:avLst/>
          </a:prstGeom>
          <a:noFill/>
        </p:spPr>
        <p:txBody>
          <a:bodyPr wrap="none" rtlCol="0">
            <a:spAutoFit/>
          </a:bodyPr>
          <a:lstStyle/>
          <a:p>
            <a:r>
              <a:rPr lang="en-US" sz="3200" dirty="0" smtClean="0">
                <a:solidFill>
                  <a:srgbClr val="FFFF00"/>
                </a:solidFill>
              </a:rPr>
              <a:t>Based on a national average of $0.92 per </a:t>
            </a:r>
            <a:r>
              <a:rPr lang="en-US" sz="3200" dirty="0" err="1" smtClean="0">
                <a:solidFill>
                  <a:srgbClr val="FFFF00"/>
                </a:solidFill>
              </a:rPr>
              <a:t>therm</a:t>
            </a:r>
            <a:r>
              <a:rPr lang="en-US" sz="3200" dirty="0" smtClean="0">
                <a:solidFill>
                  <a:srgbClr val="FFFF00"/>
                </a:solidFill>
              </a:rPr>
              <a:t> </a:t>
            </a:r>
          </a:p>
          <a:p>
            <a:r>
              <a:rPr lang="en-US" sz="3200" dirty="0" smtClean="0">
                <a:solidFill>
                  <a:srgbClr val="FFFF00"/>
                </a:solidFill>
              </a:rPr>
              <a:t>(100,000 Btu natural gas) and $0.11 cents per </a:t>
            </a:r>
          </a:p>
          <a:p>
            <a:r>
              <a:rPr lang="en-US" sz="3200" dirty="0" smtClean="0">
                <a:solidFill>
                  <a:srgbClr val="FFFF00"/>
                </a:solidFill>
              </a:rPr>
              <a:t>Kilowatt-hour electrical cost, a typical home would </a:t>
            </a:r>
          </a:p>
          <a:p>
            <a:r>
              <a:rPr lang="en-US" sz="3200" dirty="0" smtClean="0">
                <a:solidFill>
                  <a:srgbClr val="FFFF00"/>
                </a:solidFill>
              </a:rPr>
              <a:t>save $2,000.00 per year in utility costs. </a:t>
            </a:r>
            <a:endParaRPr lang="en-US" sz="3200" dirty="0">
              <a:solidFill>
                <a:srgbClr val="FFFF00"/>
              </a:solidFill>
            </a:endParaRPr>
          </a:p>
        </p:txBody>
      </p:sp>
      <p:sp>
        <p:nvSpPr>
          <p:cNvPr id="8" name="TextBox 7"/>
          <p:cNvSpPr txBox="1"/>
          <p:nvPr/>
        </p:nvSpPr>
        <p:spPr>
          <a:xfrm>
            <a:off x="143200" y="5369965"/>
            <a:ext cx="8899616" cy="584775"/>
          </a:xfrm>
          <a:prstGeom prst="rect">
            <a:avLst/>
          </a:prstGeom>
          <a:noFill/>
        </p:spPr>
        <p:txBody>
          <a:bodyPr wrap="none" rtlCol="0">
            <a:spAutoFit/>
          </a:bodyPr>
          <a:lstStyle/>
          <a:p>
            <a:r>
              <a:rPr lang="en-US" sz="3200" dirty="0" smtClean="0">
                <a:solidFill>
                  <a:srgbClr val="FFFF00"/>
                </a:solidFill>
              </a:rPr>
              <a:t>Payback for insulation repairs often less than a year! </a:t>
            </a:r>
            <a:endParaRPr lang="en-US" sz="3200" dirty="0">
              <a:solidFill>
                <a:srgbClr val="FFFF00"/>
              </a:solidFill>
            </a:endParaRPr>
          </a:p>
        </p:txBody>
      </p:sp>
    </p:spTree>
    <p:custDataLst>
      <p:tags r:id="rId1"/>
    </p:custDataLst>
    <p:extLst>
      <p:ext uri="{BB962C8B-B14F-4D97-AF65-F5344CB8AC3E}">
        <p14:creationId xmlns:p14="http://schemas.microsoft.com/office/powerpoint/2010/main" val="257456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Losses &amp; Costs</a:t>
            </a:r>
            <a:endParaRPr lang="en-US" dirty="0"/>
          </a:p>
        </p:txBody>
      </p:sp>
      <p:sp>
        <p:nvSpPr>
          <p:cNvPr id="5" name="TextBox 4"/>
          <p:cNvSpPr txBox="1"/>
          <p:nvPr/>
        </p:nvSpPr>
        <p:spPr>
          <a:xfrm>
            <a:off x="228600" y="1676400"/>
            <a:ext cx="7161961" cy="2231380"/>
          </a:xfrm>
          <a:prstGeom prst="rect">
            <a:avLst/>
          </a:prstGeom>
          <a:noFill/>
        </p:spPr>
        <p:txBody>
          <a:bodyPr wrap="none" rtlCol="0">
            <a:spAutoFit/>
          </a:bodyPr>
          <a:lstStyle/>
          <a:p>
            <a:r>
              <a:rPr lang="en-US" sz="3200" dirty="0" smtClean="0">
                <a:solidFill>
                  <a:srgbClr val="FFFF00"/>
                </a:solidFill>
              </a:rPr>
              <a:t>Ducts loose energy in one of two ways:</a:t>
            </a:r>
            <a:endParaRPr lang="en-US" sz="1000" dirty="0" smtClean="0">
              <a:solidFill>
                <a:srgbClr val="FFFF00"/>
              </a:solidFill>
            </a:endParaRPr>
          </a:p>
          <a:p>
            <a:endParaRPr lang="en-US" sz="1100" dirty="0" smtClean="0">
              <a:solidFill>
                <a:srgbClr val="FFFF00"/>
              </a:solidFill>
            </a:endParaRPr>
          </a:p>
          <a:p>
            <a:r>
              <a:rPr lang="en-US" sz="3200" dirty="0">
                <a:solidFill>
                  <a:srgbClr val="FFFF00"/>
                </a:solidFill>
              </a:rPr>
              <a:t>Conduction of heat through the duct wall </a:t>
            </a:r>
            <a:endParaRPr lang="en-US" sz="3200" dirty="0" smtClean="0">
              <a:solidFill>
                <a:srgbClr val="FFFF00"/>
              </a:solidFill>
            </a:endParaRPr>
          </a:p>
          <a:p>
            <a:r>
              <a:rPr lang="en-US" sz="3200" dirty="0" smtClean="0">
                <a:solidFill>
                  <a:srgbClr val="FFFF00"/>
                </a:solidFill>
              </a:rPr>
              <a:t>And</a:t>
            </a:r>
            <a:endParaRPr lang="en-US" sz="3200" dirty="0">
              <a:solidFill>
                <a:srgbClr val="FFFF00"/>
              </a:solidFill>
            </a:endParaRPr>
          </a:p>
          <a:p>
            <a:r>
              <a:rPr lang="en-US" sz="3200" dirty="0">
                <a:solidFill>
                  <a:srgbClr val="FFFF00"/>
                </a:solidFill>
              </a:rPr>
              <a:t>Leaks through holes, cracks and seems</a:t>
            </a:r>
            <a:r>
              <a:rPr lang="en-US" sz="3200" dirty="0" smtClean="0">
                <a:solidFill>
                  <a:srgbClr val="FFFF00"/>
                </a:solidFill>
              </a:rPr>
              <a:t>.</a:t>
            </a:r>
            <a:endParaRPr lang="en-US" sz="3200" dirty="0">
              <a:solidFill>
                <a:srgbClr val="FFFF00"/>
              </a:solidFill>
            </a:endParaRPr>
          </a:p>
        </p:txBody>
      </p:sp>
      <p:sp>
        <p:nvSpPr>
          <p:cNvPr id="6" name="TextBox 5"/>
          <p:cNvSpPr txBox="1"/>
          <p:nvPr/>
        </p:nvSpPr>
        <p:spPr>
          <a:xfrm>
            <a:off x="961637" y="4572000"/>
            <a:ext cx="7715638" cy="1077218"/>
          </a:xfrm>
          <a:prstGeom prst="rect">
            <a:avLst/>
          </a:prstGeom>
          <a:noFill/>
        </p:spPr>
        <p:txBody>
          <a:bodyPr wrap="none" rtlCol="0">
            <a:spAutoFit/>
          </a:bodyPr>
          <a:lstStyle/>
          <a:p>
            <a:r>
              <a:rPr lang="en-US" sz="3200" dirty="0" smtClean="0">
                <a:solidFill>
                  <a:srgbClr val="FFFF00"/>
                </a:solidFill>
              </a:rPr>
              <a:t>Note: in cooling mode condensation may </a:t>
            </a:r>
          </a:p>
          <a:p>
            <a:r>
              <a:rPr lang="en-US" sz="3200" dirty="0" smtClean="0">
                <a:solidFill>
                  <a:srgbClr val="FFFF00"/>
                </a:solidFill>
              </a:rPr>
              <a:t>damage insulation that is not properly sealed</a:t>
            </a:r>
            <a:endParaRPr lang="en-US" sz="3200" dirty="0">
              <a:solidFill>
                <a:srgbClr val="FFFF00"/>
              </a:solidFill>
            </a:endParaRPr>
          </a:p>
        </p:txBody>
      </p:sp>
    </p:spTree>
    <p:custDataLst>
      <p:tags r:id="rId1"/>
    </p:custDataLst>
    <p:extLst>
      <p:ext uri="{BB962C8B-B14F-4D97-AF65-F5344CB8AC3E}">
        <p14:creationId xmlns:p14="http://schemas.microsoft.com/office/powerpoint/2010/main" val="49717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234" y="124563"/>
            <a:ext cx="8229600" cy="1143000"/>
          </a:xfrm>
        </p:spPr>
        <p:txBody>
          <a:bodyPr/>
          <a:lstStyle/>
          <a:p>
            <a:r>
              <a:rPr lang="en-US" dirty="0" smtClean="0"/>
              <a:t>Conduction</a:t>
            </a:r>
            <a:endParaRPr lang="en-US" dirty="0"/>
          </a:p>
        </p:txBody>
      </p:sp>
      <p:sp>
        <p:nvSpPr>
          <p:cNvPr id="4" name="Cube 3"/>
          <p:cNvSpPr/>
          <p:nvPr/>
        </p:nvSpPr>
        <p:spPr>
          <a:xfrm>
            <a:off x="609600" y="2362200"/>
            <a:ext cx="7740869" cy="2900855"/>
          </a:xfrm>
          <a:prstGeom prst="cube">
            <a:avLst/>
          </a:prstGeom>
          <a:solidFill>
            <a:schemeClr val="tx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rved Left Arrow 4"/>
          <p:cNvSpPr/>
          <p:nvPr/>
        </p:nvSpPr>
        <p:spPr>
          <a:xfrm rot="13616343">
            <a:off x="1080375" y="1044229"/>
            <a:ext cx="1127449" cy="1778200"/>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urved Left Arrow 5"/>
          <p:cNvSpPr/>
          <p:nvPr/>
        </p:nvSpPr>
        <p:spPr>
          <a:xfrm rot="13616343">
            <a:off x="6496597" y="1494433"/>
            <a:ext cx="821795" cy="2079153"/>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011507" y="1092277"/>
            <a:ext cx="5338962" cy="1077218"/>
          </a:xfrm>
          <a:prstGeom prst="rect">
            <a:avLst/>
          </a:prstGeom>
          <a:noFill/>
        </p:spPr>
        <p:txBody>
          <a:bodyPr wrap="none" rtlCol="0">
            <a:spAutoFit/>
          </a:bodyPr>
          <a:lstStyle/>
          <a:p>
            <a:r>
              <a:rPr lang="en-US" sz="3200" dirty="0" smtClean="0">
                <a:solidFill>
                  <a:srgbClr val="FFFF00"/>
                </a:solidFill>
              </a:rPr>
              <a:t>Heat Leaving The Duct Surface </a:t>
            </a:r>
          </a:p>
          <a:p>
            <a:r>
              <a:rPr lang="en-US" sz="3200" dirty="0" smtClean="0">
                <a:solidFill>
                  <a:srgbClr val="FFFF00"/>
                </a:solidFill>
              </a:rPr>
              <a:t>During Heating Season</a:t>
            </a:r>
            <a:endParaRPr lang="en-US" sz="3200" dirty="0">
              <a:solidFill>
                <a:srgbClr val="FFFF00"/>
              </a:solidFill>
            </a:endParaRPr>
          </a:p>
        </p:txBody>
      </p:sp>
      <p:sp>
        <p:nvSpPr>
          <p:cNvPr id="10" name="Curved Left Arrow 9"/>
          <p:cNvSpPr/>
          <p:nvPr/>
        </p:nvSpPr>
        <p:spPr>
          <a:xfrm rot="20376232">
            <a:off x="4222740" y="4145678"/>
            <a:ext cx="821795" cy="2079153"/>
          </a:xfrm>
          <a:prstGeom prst="curvedLeftArrow">
            <a:avLst>
              <a:gd name="adj1" fmla="val 25000"/>
              <a:gd name="adj2" fmla="val 33185"/>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3264325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234" y="124563"/>
            <a:ext cx="8229600" cy="1143000"/>
          </a:xfrm>
        </p:spPr>
        <p:txBody>
          <a:bodyPr/>
          <a:lstStyle/>
          <a:p>
            <a:r>
              <a:rPr lang="en-US" dirty="0" smtClean="0"/>
              <a:t>Conduction</a:t>
            </a:r>
            <a:endParaRPr lang="en-US" dirty="0"/>
          </a:p>
        </p:txBody>
      </p:sp>
      <p:sp>
        <p:nvSpPr>
          <p:cNvPr id="4" name="Cube 3"/>
          <p:cNvSpPr/>
          <p:nvPr/>
        </p:nvSpPr>
        <p:spPr>
          <a:xfrm>
            <a:off x="609600" y="2362200"/>
            <a:ext cx="7740869" cy="2900855"/>
          </a:xfrm>
          <a:prstGeom prst="cube">
            <a:avLst/>
          </a:prstGeom>
          <a:solidFill>
            <a:schemeClr val="tx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rved Left Arrow 4"/>
          <p:cNvSpPr/>
          <p:nvPr/>
        </p:nvSpPr>
        <p:spPr>
          <a:xfrm rot="18237612">
            <a:off x="1080375" y="1044229"/>
            <a:ext cx="1127449" cy="1778200"/>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urved Left Arrow 5"/>
          <p:cNvSpPr/>
          <p:nvPr/>
        </p:nvSpPr>
        <p:spPr>
          <a:xfrm rot="705801">
            <a:off x="6496597" y="1494433"/>
            <a:ext cx="821795" cy="2079153"/>
          </a:xfrm>
          <a:prstGeom prst="curved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3011507" y="1092277"/>
            <a:ext cx="5478616" cy="1077218"/>
          </a:xfrm>
          <a:prstGeom prst="rect">
            <a:avLst/>
          </a:prstGeom>
          <a:noFill/>
        </p:spPr>
        <p:txBody>
          <a:bodyPr wrap="none" rtlCol="0">
            <a:spAutoFit/>
          </a:bodyPr>
          <a:lstStyle/>
          <a:p>
            <a:r>
              <a:rPr lang="en-US" sz="3200" dirty="0" smtClean="0">
                <a:solidFill>
                  <a:srgbClr val="FFFF00"/>
                </a:solidFill>
              </a:rPr>
              <a:t>Heat Entering The Duct Surface </a:t>
            </a:r>
          </a:p>
          <a:p>
            <a:r>
              <a:rPr lang="en-US" sz="3200" dirty="0" smtClean="0">
                <a:solidFill>
                  <a:srgbClr val="FFFF00"/>
                </a:solidFill>
              </a:rPr>
              <a:t>During Cooling Season</a:t>
            </a:r>
            <a:endParaRPr lang="en-US" sz="3200" dirty="0">
              <a:solidFill>
                <a:srgbClr val="FFFF00"/>
              </a:solidFill>
            </a:endParaRPr>
          </a:p>
        </p:txBody>
      </p:sp>
      <p:sp>
        <p:nvSpPr>
          <p:cNvPr id="10" name="Curved Left Arrow 9"/>
          <p:cNvSpPr/>
          <p:nvPr/>
        </p:nvSpPr>
        <p:spPr>
          <a:xfrm rot="9399293">
            <a:off x="4222740" y="4145678"/>
            <a:ext cx="821795" cy="2079153"/>
          </a:xfrm>
          <a:prstGeom prst="curvedLeftArrow">
            <a:avLst>
              <a:gd name="adj1" fmla="val 25000"/>
              <a:gd name="adj2" fmla="val 33185"/>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313604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234" y="124563"/>
            <a:ext cx="8229600" cy="1143000"/>
          </a:xfrm>
        </p:spPr>
        <p:txBody>
          <a:bodyPr/>
          <a:lstStyle/>
          <a:p>
            <a:r>
              <a:rPr lang="en-US" dirty="0" smtClean="0"/>
              <a:t>Conduction</a:t>
            </a:r>
            <a:endParaRPr lang="en-US" dirty="0"/>
          </a:p>
        </p:txBody>
      </p:sp>
      <p:pic>
        <p:nvPicPr>
          <p:cNvPr id="8" name="Picture 2" descr="C:\Users\Isaac\Desktop\Photos to file soon\IMG_4892.JPG"/>
          <p:cNvPicPr>
            <a:picLocks noChangeAspect="1" noChangeArrowheads="1"/>
          </p:cNvPicPr>
          <p:nvPr/>
        </p:nvPicPr>
        <p:blipFill rotWithShape="1">
          <a:blip r:embed="rId4" cstate="print"/>
          <a:srcRect t="3756" b="21134"/>
          <a:stretch/>
        </p:blipFill>
        <p:spPr bwMode="auto">
          <a:xfrm>
            <a:off x="0" y="1600200"/>
            <a:ext cx="5843016" cy="3291840"/>
          </a:xfrm>
          <a:prstGeom prst="rect">
            <a:avLst/>
          </a:prstGeom>
          <a:noFill/>
          <a:ln w="9525">
            <a:noFill/>
            <a:miter lim="800000"/>
            <a:headEnd/>
            <a:tailEnd/>
          </a:ln>
        </p:spPr>
      </p:pic>
      <p:pic>
        <p:nvPicPr>
          <p:cNvPr id="11" name="Content Placeholder 3" descr="IR_0832.jpg"/>
          <p:cNvPicPr>
            <a:picLocks noGrp="1" noChangeAspect="1"/>
          </p:cNvPicPr>
          <p:nvPr>
            <p:ph idx="1"/>
          </p:nvPr>
        </p:nvPicPr>
        <p:blipFill>
          <a:blip r:embed="rId5" cstate="print"/>
          <a:stretch>
            <a:fillRect/>
          </a:stretch>
        </p:blipFill>
        <p:spPr>
          <a:xfrm>
            <a:off x="5843016" y="1600986"/>
            <a:ext cx="3291840" cy="3291840"/>
          </a:xfrm>
        </p:spPr>
      </p:pic>
    </p:spTree>
    <p:custDataLst>
      <p:tags r:id="rId1"/>
    </p:custDataLst>
    <p:extLst>
      <p:ext uri="{BB962C8B-B14F-4D97-AF65-F5344CB8AC3E}">
        <p14:creationId xmlns:p14="http://schemas.microsoft.com/office/powerpoint/2010/main" val="2806044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Conduction</a:t>
            </a:r>
            <a:endParaRPr lang="en-US" dirty="0"/>
          </a:p>
        </p:txBody>
      </p:sp>
      <p:pic>
        <p:nvPicPr>
          <p:cNvPr id="20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295400"/>
            <a:ext cx="3581400" cy="5056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457852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Leaks </a:t>
            </a:r>
            <a:endParaRPr lang="en-US" dirty="0"/>
          </a:p>
        </p:txBody>
      </p:sp>
      <p:pic>
        <p:nvPicPr>
          <p:cNvPr id="2050" name="Picture 4" descr="leakyduct"/>
          <p:cNvPicPr>
            <a:picLocks noChangeAspect="1" noChangeArrowheads="1"/>
          </p:cNvPicPr>
          <p:nvPr/>
        </p:nvPicPr>
        <p:blipFill>
          <a:blip r:embed="rId4">
            <a:extLst>
              <a:ext uri="{28A0092B-C50C-407E-A947-70E740481C1C}">
                <a14:useLocalDpi xmlns:a14="http://schemas.microsoft.com/office/drawing/2010/main" val="0"/>
              </a:ext>
            </a:extLst>
          </a:blip>
          <a:srcRect r="-400" b="28799"/>
          <a:stretch>
            <a:fillRect/>
          </a:stretch>
        </p:blipFill>
        <p:spPr bwMode="auto">
          <a:xfrm>
            <a:off x="990600" y="1981200"/>
            <a:ext cx="6873461"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219200" y="990600"/>
            <a:ext cx="973343" cy="584775"/>
          </a:xfrm>
          <a:prstGeom prst="rect">
            <a:avLst/>
          </a:prstGeom>
          <a:noFill/>
        </p:spPr>
        <p:txBody>
          <a:bodyPr wrap="none" rtlCol="0">
            <a:spAutoFit/>
          </a:bodyPr>
          <a:lstStyle/>
          <a:p>
            <a:r>
              <a:rPr lang="en-US" sz="3200" b="1" dirty="0" smtClean="0">
                <a:solidFill>
                  <a:srgbClr val="FFFF00"/>
                </a:solidFill>
              </a:rPr>
              <a:t>Hole</a:t>
            </a:r>
            <a:endParaRPr lang="en-US" sz="3200" b="1" dirty="0">
              <a:solidFill>
                <a:srgbClr val="FFFF00"/>
              </a:solidFill>
            </a:endParaRPr>
          </a:p>
        </p:txBody>
      </p:sp>
      <p:cxnSp>
        <p:nvCxnSpPr>
          <p:cNvPr id="7" name="Straight Arrow Connector 6"/>
          <p:cNvCxnSpPr/>
          <p:nvPr/>
        </p:nvCxnSpPr>
        <p:spPr>
          <a:xfrm>
            <a:off x="2163968" y="1364238"/>
            <a:ext cx="664957" cy="812512"/>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427330" y="3200400"/>
            <a:ext cx="525670" cy="1803112"/>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953000" y="3200400"/>
            <a:ext cx="990600" cy="1600200"/>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91039" y="2615625"/>
            <a:ext cx="1284326" cy="584775"/>
          </a:xfrm>
          <a:prstGeom prst="rect">
            <a:avLst/>
          </a:prstGeom>
          <a:noFill/>
        </p:spPr>
        <p:txBody>
          <a:bodyPr wrap="none" rtlCol="0">
            <a:spAutoFit/>
          </a:bodyPr>
          <a:lstStyle/>
          <a:p>
            <a:r>
              <a:rPr lang="en-US" sz="3200" b="1" dirty="0" smtClean="0">
                <a:solidFill>
                  <a:srgbClr val="FFFF00"/>
                </a:solidFill>
              </a:rPr>
              <a:t>Seams</a:t>
            </a:r>
            <a:endParaRPr lang="en-US" sz="3200" b="1" dirty="0">
              <a:solidFill>
                <a:srgbClr val="FFFF00"/>
              </a:solidFill>
            </a:endParaRPr>
          </a:p>
        </p:txBody>
      </p:sp>
    </p:spTree>
    <p:custDataLst>
      <p:tags r:id="rId1"/>
    </p:custDataLst>
    <p:extLst>
      <p:ext uri="{BB962C8B-B14F-4D97-AF65-F5344CB8AC3E}">
        <p14:creationId xmlns:p14="http://schemas.microsoft.com/office/powerpoint/2010/main" val="2454732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Technician’s Guide &amp; Workbook for Duct Diagnostics and Repair</a:t>
            </a:r>
            <a:endParaRPr lang="en-US" dirty="0"/>
          </a:p>
        </p:txBody>
      </p:sp>
      <p:pic>
        <p:nvPicPr>
          <p:cNvPr id="4" name="Picture 3"/>
          <p:cNvPicPr>
            <a:picLocks noChangeAspect="1"/>
          </p:cNvPicPr>
          <p:nvPr/>
        </p:nvPicPr>
        <p:blipFill rotWithShape="1">
          <a:blip r:embed="rId3"/>
          <a:srcRect l="1753" t="64"/>
          <a:stretch/>
        </p:blipFill>
        <p:spPr>
          <a:xfrm>
            <a:off x="2481012" y="1676400"/>
            <a:ext cx="4181976" cy="5029200"/>
          </a:xfrm>
          <a:prstGeom prst="rect">
            <a:avLst/>
          </a:prstGeom>
          <a:ln w="12700">
            <a:solidFill>
              <a:schemeClr val="bg1"/>
            </a:solidFill>
          </a:ln>
        </p:spPr>
      </p:pic>
    </p:spTree>
    <p:custDataLst>
      <p:tags r:id="rId1"/>
    </p:custDataLst>
    <p:extLst>
      <p:ext uri="{BB962C8B-B14F-4D97-AF65-F5344CB8AC3E}">
        <p14:creationId xmlns:p14="http://schemas.microsoft.com/office/powerpoint/2010/main" val="3076674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Sealed</a:t>
            </a:r>
            <a:endParaRPr lang="en-US" dirty="0"/>
          </a:p>
        </p:txBody>
      </p:sp>
      <p:pic>
        <p:nvPicPr>
          <p:cNvPr id="3075" name="Picture 2"/>
          <p:cNvPicPr>
            <a:picLocks noChangeAspect="1" noChangeArrowheads="1"/>
          </p:cNvPicPr>
          <p:nvPr/>
        </p:nvPicPr>
        <p:blipFill>
          <a:blip r:embed="rId4">
            <a:extLst>
              <a:ext uri="{28A0092B-C50C-407E-A947-70E740481C1C}">
                <a14:useLocalDpi xmlns:a14="http://schemas.microsoft.com/office/drawing/2010/main" val="0"/>
              </a:ext>
            </a:extLst>
          </a:blip>
          <a:srcRect l="31206"/>
          <a:stretch>
            <a:fillRect/>
          </a:stretch>
        </p:blipFill>
        <p:spPr bwMode="auto">
          <a:xfrm>
            <a:off x="2362200" y="1590230"/>
            <a:ext cx="4724400" cy="4591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429000" y="3852862"/>
            <a:ext cx="1858201" cy="584775"/>
          </a:xfrm>
          <a:prstGeom prst="rect">
            <a:avLst/>
          </a:prstGeom>
          <a:noFill/>
        </p:spPr>
        <p:txBody>
          <a:bodyPr wrap="none" rtlCol="0">
            <a:spAutoFit/>
          </a:bodyPr>
          <a:lstStyle/>
          <a:p>
            <a:r>
              <a:rPr lang="en-US" sz="3200" b="1" dirty="0" smtClean="0">
                <a:solidFill>
                  <a:srgbClr val="FFFF00"/>
                </a:solidFill>
              </a:rPr>
              <a:t>NO LEAKS</a:t>
            </a:r>
            <a:endParaRPr lang="en-US" sz="3200" b="1" dirty="0">
              <a:solidFill>
                <a:srgbClr val="FFFF00"/>
              </a:solidFill>
            </a:endParaRPr>
          </a:p>
        </p:txBody>
      </p:sp>
    </p:spTree>
    <p:custDataLst>
      <p:tags r:id="rId1"/>
    </p:custDataLst>
    <p:extLst>
      <p:ext uri="{BB962C8B-B14F-4D97-AF65-F5344CB8AC3E}">
        <p14:creationId xmlns:p14="http://schemas.microsoft.com/office/powerpoint/2010/main" val="275189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76200"/>
            <a:ext cx="8229600" cy="1143000"/>
          </a:xfrm>
        </p:spPr>
        <p:txBody>
          <a:bodyPr/>
          <a:lstStyle/>
          <a:p>
            <a:r>
              <a:rPr lang="en-US" dirty="0" smtClean="0"/>
              <a:t>Totally Sealed Duct System</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81967222"/>
              </p:ext>
            </p:extLst>
          </p:nvPr>
        </p:nvGraphicFramePr>
        <p:xfrm>
          <a:off x="914400" y="1219200"/>
          <a:ext cx="7143718" cy="5456197"/>
        </p:xfrm>
        <a:graphic>
          <a:graphicData uri="http://schemas.openxmlformats.org/presentationml/2006/ole">
            <mc:AlternateContent xmlns:mc="http://schemas.openxmlformats.org/markup-compatibility/2006">
              <mc:Choice xmlns:v="urn:schemas-microsoft-com:vml" Requires="v">
                <p:oleObj spid="_x0000_s1056" r:id="rId5" imgW="9420120" imgH="5952960" progId="">
                  <p:embed/>
                </p:oleObj>
              </mc:Choice>
              <mc:Fallback>
                <p:oleObj r:id="rId5" imgW="9420120" imgH="595296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219200"/>
                        <a:ext cx="7143718" cy="5456197"/>
                      </a:xfrm>
                      <a:prstGeom prst="rect">
                        <a:avLst/>
                      </a:prstGeom>
                      <a:solidFill>
                        <a:schemeClr val="tx1"/>
                      </a:solidFill>
                      <a:ln>
                        <a:noFill/>
                      </a:ln>
                    </p:spPr>
                  </p:pic>
                </p:oleObj>
              </mc:Fallback>
            </mc:AlternateContent>
          </a:graphicData>
        </a:graphic>
      </p:graphicFrame>
    </p:spTree>
    <p:custDataLst>
      <p:tags r:id="rId2"/>
    </p:custDataLst>
    <p:extLst>
      <p:ext uri="{BB962C8B-B14F-4D97-AF65-F5344CB8AC3E}">
        <p14:creationId xmlns:p14="http://schemas.microsoft.com/office/powerpoint/2010/main" val="31853933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76200"/>
            <a:ext cx="8229600" cy="1143000"/>
          </a:xfrm>
        </p:spPr>
        <p:txBody>
          <a:bodyPr/>
          <a:lstStyle/>
          <a:p>
            <a:r>
              <a:rPr lang="en-US" dirty="0" smtClean="0"/>
              <a:t>Leaking Return Duct</a:t>
            </a:r>
            <a:endParaRPr lang="en-US" dirty="0"/>
          </a:p>
        </p:txBody>
      </p:sp>
      <p:sp>
        <p:nvSpPr>
          <p:cNvPr id="2" name="Rectangle 1"/>
          <p:cNvSpPr/>
          <p:nvPr/>
        </p:nvSpPr>
        <p:spPr>
          <a:xfrm>
            <a:off x="742950" y="1066800"/>
            <a:ext cx="914400" cy="5638800"/>
          </a:xfrm>
          <a:prstGeom prst="rect">
            <a:avLst/>
          </a:prstGeom>
          <a:solidFill>
            <a:schemeClr val="tx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1066800"/>
            <a:ext cx="7467600" cy="5638800"/>
          </a:xfrm>
          <a:prstGeom prst="rect">
            <a:avLst/>
          </a:prstGeom>
          <a:solidFill>
            <a:schemeClr val="tx1"/>
          </a:solidFill>
          <a:ln>
            <a:solidFill>
              <a:srgbClr val="FFFFFF"/>
            </a:solidFill>
          </a:ln>
        </p:spPr>
      </p:pic>
    </p:spTree>
    <p:custDataLst>
      <p:tags r:id="rId1"/>
    </p:custDataLst>
    <p:extLst>
      <p:ext uri="{BB962C8B-B14F-4D97-AF65-F5344CB8AC3E}">
        <p14:creationId xmlns:p14="http://schemas.microsoft.com/office/powerpoint/2010/main" val="42519110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76200"/>
            <a:ext cx="8229600" cy="1143000"/>
          </a:xfrm>
        </p:spPr>
        <p:txBody>
          <a:bodyPr/>
          <a:lstStyle/>
          <a:p>
            <a:r>
              <a:rPr lang="en-US" dirty="0" smtClean="0"/>
              <a:t>Leaking Supply Duct</a:t>
            </a:r>
            <a:endParaRPr lang="en-US" dirty="0"/>
          </a:p>
        </p:txBody>
      </p:sp>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950" y="1021081"/>
            <a:ext cx="8001000" cy="5808344"/>
          </a:xfrm>
          <a:prstGeom prst="rect">
            <a:avLst/>
          </a:prstGeom>
          <a:solidFill>
            <a:schemeClr val="tx1"/>
          </a:solidFill>
          <a:ln>
            <a:solidFill>
              <a:srgbClr val="FFFFFF"/>
            </a:solidFill>
          </a:ln>
        </p:spPr>
      </p:pic>
      <p:sp>
        <p:nvSpPr>
          <p:cNvPr id="2" name="Rectangle 1"/>
          <p:cNvSpPr/>
          <p:nvPr/>
        </p:nvSpPr>
        <p:spPr>
          <a:xfrm flipH="1">
            <a:off x="447675" y="1021081"/>
            <a:ext cx="266700" cy="5808344"/>
          </a:xfrm>
          <a:prstGeom prst="rect">
            <a:avLst/>
          </a:prstGeom>
          <a:solidFill>
            <a:schemeClr val="tx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5228437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26720" y="1417638"/>
            <a:ext cx="8229600" cy="5257800"/>
          </a:xfrm>
        </p:spPr>
        <p:txBody>
          <a:bodyPr>
            <a:normAutofit/>
          </a:bodyPr>
          <a:lstStyle/>
          <a:p>
            <a:pPr marL="0" indent="0">
              <a:buNone/>
            </a:pPr>
            <a:r>
              <a:rPr lang="en-US" dirty="0" smtClean="0">
                <a:solidFill>
                  <a:srgbClr val="FFFF00"/>
                </a:solidFill>
              </a:rPr>
              <a:t>You should now be able to explain why fixing leaks in duct systems should be recommended.</a:t>
            </a:r>
          </a:p>
          <a:p>
            <a:pPr marL="0" indent="0">
              <a:buNone/>
            </a:pPr>
            <a:endParaRPr lang="en-US" sz="1000" dirty="0">
              <a:solidFill>
                <a:srgbClr val="FFFF00"/>
              </a:solidFill>
            </a:endParaRPr>
          </a:p>
          <a:p>
            <a:pPr marL="0" indent="0">
              <a:buNone/>
            </a:pPr>
            <a:r>
              <a:rPr lang="en-US" dirty="0" smtClean="0">
                <a:solidFill>
                  <a:srgbClr val="FFFF00"/>
                </a:solidFill>
              </a:rPr>
              <a:t>You should now be able to recommend insulation values for duct repairs.</a:t>
            </a:r>
          </a:p>
          <a:p>
            <a:pPr marL="0" indent="0">
              <a:buNone/>
            </a:pPr>
            <a:endParaRPr lang="en-US" sz="1100" dirty="0" smtClean="0">
              <a:solidFill>
                <a:srgbClr val="FFFF00"/>
              </a:solidFill>
            </a:endParaRPr>
          </a:p>
          <a:p>
            <a:pPr marL="0" indent="0">
              <a:buNone/>
            </a:pPr>
            <a:endParaRPr lang="en-US" sz="1000" dirty="0">
              <a:solidFill>
                <a:srgbClr val="FFFF00"/>
              </a:solidFill>
            </a:endParaRPr>
          </a:p>
          <a:p>
            <a:pPr marL="0" indent="0">
              <a:buNone/>
            </a:pPr>
            <a:r>
              <a:rPr lang="en-US" dirty="0" smtClean="0">
                <a:solidFill>
                  <a:srgbClr val="FFFF00"/>
                </a:solidFill>
              </a:rPr>
              <a:t>You should now be able to explain where outside air leaks in for supply and return duct leaks (based on the duct location).</a:t>
            </a:r>
            <a:endParaRPr lang="en-US" dirty="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1.1 Duct Basics</a:t>
            </a:r>
            <a:r>
              <a:rPr lang="en-US" smtClean="0"/>
              <a:t>: Energy Losses</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Proven Design Practices</a:t>
            </a:r>
          </a:p>
        </p:txBody>
      </p:sp>
      <p:sp>
        <p:nvSpPr>
          <p:cNvPr id="30723" name="Content Placeholder 2"/>
          <p:cNvSpPr>
            <a:spLocks noGrp="1"/>
          </p:cNvSpPr>
          <p:nvPr>
            <p:ph idx="1"/>
          </p:nvPr>
        </p:nvSpPr>
        <p:spPr/>
        <p:txBody>
          <a:bodyPr/>
          <a:lstStyle/>
          <a:p>
            <a:endParaRPr lang="en-US" smtClean="0"/>
          </a:p>
        </p:txBody>
      </p:sp>
      <p:pic>
        <p:nvPicPr>
          <p:cNvPr id="30724" name="Picture 2" descr="C:\Users\Don\AppData\Local\Microsoft\Windows\Temporary Internet Files\Content.Outlook\WYKL7HZX\Whole single line less WIC - Final.TIF"/>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91440" y="125166"/>
            <a:ext cx="9052560" cy="6716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200400" y="125166"/>
            <a:ext cx="3835240" cy="523220"/>
          </a:xfrm>
          <a:prstGeom prst="rect">
            <a:avLst/>
          </a:prstGeom>
          <a:noFill/>
        </p:spPr>
        <p:txBody>
          <a:bodyPr wrap="square" rtlCol="0">
            <a:spAutoFit/>
          </a:bodyPr>
          <a:lstStyle/>
          <a:p>
            <a:r>
              <a:rPr lang="en-US" sz="2800" b="1" dirty="0" smtClean="0">
                <a:solidFill>
                  <a:schemeClr val="bg1"/>
                </a:solidFill>
                <a:latin typeface="Times New Roman" pitchFamily="18" charset="0"/>
                <a:cs typeface="Times New Roman" pitchFamily="18" charset="0"/>
              </a:rPr>
              <a:t>TOTAL CFM =</a:t>
            </a:r>
            <a:r>
              <a:rPr lang="en-US" sz="2800" dirty="0">
                <a:solidFill>
                  <a:srgbClr val="FFFF00"/>
                </a:solidFill>
              </a:rPr>
              <a:t> </a:t>
            </a:r>
            <a:r>
              <a:rPr lang="en-US" sz="2800" b="1" dirty="0">
                <a:solidFill>
                  <a:schemeClr val="bg1"/>
                </a:solidFill>
                <a:latin typeface="Times New Roman" pitchFamily="18" charset="0"/>
                <a:cs typeface="Times New Roman" pitchFamily="18" charset="0"/>
              </a:rPr>
              <a:t>1267 </a:t>
            </a:r>
          </a:p>
        </p:txBody>
      </p:sp>
      <p:sp>
        <p:nvSpPr>
          <p:cNvPr id="2" name="Oval 1"/>
          <p:cNvSpPr/>
          <p:nvPr/>
        </p:nvSpPr>
        <p:spPr>
          <a:xfrm>
            <a:off x="2514600" y="2743200"/>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3578816" y="2362200"/>
            <a:ext cx="1539204" cy="584775"/>
          </a:xfrm>
          <a:prstGeom prst="rect">
            <a:avLst/>
          </a:prstGeom>
          <a:noFill/>
        </p:spPr>
        <p:txBody>
          <a:bodyPr wrap="none" rtlCol="0">
            <a:spAutoFit/>
          </a:bodyPr>
          <a:lstStyle/>
          <a:p>
            <a:r>
              <a:rPr lang="en-US" sz="3200" b="1" dirty="0" smtClean="0">
                <a:solidFill>
                  <a:srgbClr val="FF0000"/>
                </a:solidFill>
              </a:rPr>
              <a:t>Furnace</a:t>
            </a:r>
            <a:endParaRPr lang="en-US" sz="3200" b="1" dirty="0">
              <a:solidFill>
                <a:srgbClr val="FF0000"/>
              </a:solidFill>
            </a:endParaRPr>
          </a:p>
        </p:txBody>
      </p:sp>
      <p:pic>
        <p:nvPicPr>
          <p:cNvPr id="8" name="Picture 42" descr="Furnace w-out Humidifier or EA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01414" y="2066793"/>
            <a:ext cx="1698403" cy="359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ight Arrow 3"/>
          <p:cNvSpPr/>
          <p:nvPr/>
        </p:nvSpPr>
        <p:spPr>
          <a:xfrm>
            <a:off x="4755010" y="4953000"/>
            <a:ext cx="978408" cy="484632"/>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383666" y="4383215"/>
            <a:ext cx="1929503" cy="584775"/>
          </a:xfrm>
          <a:prstGeom prst="rect">
            <a:avLst/>
          </a:prstGeom>
          <a:solidFill>
            <a:schemeClr val="tx1"/>
          </a:solidFill>
        </p:spPr>
        <p:txBody>
          <a:bodyPr wrap="none" rtlCol="0">
            <a:spAutoFit/>
          </a:bodyPr>
          <a:lstStyle/>
          <a:p>
            <a:r>
              <a:rPr lang="en-US" sz="3200" b="1" dirty="0" smtClean="0">
                <a:solidFill>
                  <a:schemeClr val="accent1"/>
                </a:solidFill>
              </a:rPr>
              <a:t>Return Air</a:t>
            </a:r>
            <a:endParaRPr lang="en-US" sz="3200" b="1" dirty="0">
              <a:solidFill>
                <a:schemeClr val="accent1"/>
              </a:solidFill>
            </a:endParaRPr>
          </a:p>
        </p:txBody>
      </p:sp>
      <p:sp>
        <p:nvSpPr>
          <p:cNvPr id="11" name="Right Arrow 10"/>
          <p:cNvSpPr/>
          <p:nvPr/>
        </p:nvSpPr>
        <p:spPr>
          <a:xfrm rot="16200000">
            <a:off x="6153912" y="1664526"/>
            <a:ext cx="978408" cy="48463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 name="TextBox 11"/>
          <p:cNvSpPr txBox="1"/>
          <p:nvPr/>
        </p:nvSpPr>
        <p:spPr>
          <a:xfrm>
            <a:off x="6797964" y="989575"/>
            <a:ext cx="1332416" cy="1077218"/>
          </a:xfrm>
          <a:prstGeom prst="rect">
            <a:avLst/>
          </a:prstGeom>
          <a:noFill/>
        </p:spPr>
        <p:txBody>
          <a:bodyPr wrap="none" rtlCol="0">
            <a:spAutoFit/>
          </a:bodyPr>
          <a:lstStyle/>
          <a:p>
            <a:r>
              <a:rPr lang="en-US" sz="3200" b="1" dirty="0" smtClean="0">
                <a:solidFill>
                  <a:srgbClr val="FF0000"/>
                </a:solidFill>
              </a:rPr>
              <a:t>Supply</a:t>
            </a:r>
          </a:p>
          <a:p>
            <a:r>
              <a:rPr lang="en-US" sz="3200" b="1" dirty="0" smtClean="0">
                <a:solidFill>
                  <a:srgbClr val="FF0000"/>
                </a:solidFill>
              </a:rPr>
              <a:t>Air</a:t>
            </a:r>
            <a:endParaRPr lang="en-US" sz="3200" b="1" dirty="0">
              <a:solidFill>
                <a:srgbClr val="FF0000"/>
              </a:solidFill>
            </a:endParaRPr>
          </a:p>
        </p:txBody>
      </p:sp>
    </p:spTree>
    <p:custDataLst>
      <p:tags r:id="rId1"/>
    </p:custDataLst>
    <p:extLst>
      <p:ext uri="{BB962C8B-B14F-4D97-AF65-F5344CB8AC3E}">
        <p14:creationId xmlns:p14="http://schemas.microsoft.com/office/powerpoint/2010/main" val="2875409674"/>
      </p:ext>
    </p:extLst>
  </p:cSld>
  <p:clrMapOvr>
    <a:masterClrMapping/>
  </p:clrMapOvr>
  <mc:AlternateContent xmlns:mc="http://schemas.openxmlformats.org/markup-compatibility/2006" xmlns:p14="http://schemas.microsoft.com/office/powerpoint/2010/main">
    <mc:Choice Requires="p14">
      <p:transition spd="slow" p14:dur="2000" advTm="31910"/>
    </mc:Choice>
    <mc:Fallback xmlns="">
      <p:transition spd="slow" advTm="319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0" grpId="0" animBg="1"/>
      <p:bldP spid="11"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Proven Design Practices</a:t>
            </a:r>
          </a:p>
        </p:txBody>
      </p:sp>
      <p:sp>
        <p:nvSpPr>
          <p:cNvPr id="30723" name="Content Placeholder 2"/>
          <p:cNvSpPr>
            <a:spLocks noGrp="1"/>
          </p:cNvSpPr>
          <p:nvPr>
            <p:ph idx="1"/>
          </p:nvPr>
        </p:nvSpPr>
        <p:spPr/>
        <p:txBody>
          <a:bodyPr/>
          <a:lstStyle/>
          <a:p>
            <a:endParaRPr lang="en-US" dirty="0" smtClean="0"/>
          </a:p>
        </p:txBody>
      </p:sp>
      <p:pic>
        <p:nvPicPr>
          <p:cNvPr id="30724" name="Picture 2" descr="C:\Users\Don\AppData\Local\Microsoft\Windows\Temporary Internet Files\Content.Outlook\WYKL7HZX\Whole single line less WIC - Final.TIF"/>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91440" y="125166"/>
            <a:ext cx="9052560" cy="6716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200400" y="125166"/>
            <a:ext cx="3835240" cy="523220"/>
          </a:xfrm>
          <a:prstGeom prst="rect">
            <a:avLst/>
          </a:prstGeom>
          <a:noFill/>
        </p:spPr>
        <p:txBody>
          <a:bodyPr wrap="square" rtlCol="0">
            <a:spAutoFit/>
          </a:bodyPr>
          <a:lstStyle/>
          <a:p>
            <a:r>
              <a:rPr lang="en-US" sz="2800" b="1" dirty="0" smtClean="0">
                <a:solidFill>
                  <a:schemeClr val="bg1"/>
                </a:solidFill>
                <a:latin typeface="Times New Roman" pitchFamily="18" charset="0"/>
                <a:cs typeface="Times New Roman" pitchFamily="18" charset="0"/>
              </a:rPr>
              <a:t>TOTAL CFM =</a:t>
            </a:r>
            <a:r>
              <a:rPr lang="en-US" sz="2800" dirty="0">
                <a:solidFill>
                  <a:srgbClr val="FFFF00"/>
                </a:solidFill>
              </a:rPr>
              <a:t> </a:t>
            </a:r>
            <a:r>
              <a:rPr lang="en-US" sz="2800" b="1" dirty="0">
                <a:solidFill>
                  <a:schemeClr val="bg1"/>
                </a:solidFill>
                <a:latin typeface="Times New Roman" pitchFamily="18" charset="0"/>
                <a:cs typeface="Times New Roman" pitchFamily="18" charset="0"/>
              </a:rPr>
              <a:t>1267 </a:t>
            </a:r>
          </a:p>
        </p:txBody>
      </p:sp>
      <p:sp>
        <p:nvSpPr>
          <p:cNvPr id="2" name="Oval 1"/>
          <p:cNvSpPr/>
          <p:nvPr/>
        </p:nvSpPr>
        <p:spPr>
          <a:xfrm>
            <a:off x="1609725" y="3264187"/>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981200" y="2806987"/>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75485" y="3903949"/>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434018" y="3863181"/>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6"/>
          <a:stretch>
            <a:fillRect/>
          </a:stretch>
        </p:blipFill>
        <p:spPr>
          <a:xfrm>
            <a:off x="6006940" y="1741830"/>
            <a:ext cx="2057400" cy="1752600"/>
          </a:xfrm>
          <a:prstGeom prst="rect">
            <a:avLst/>
          </a:prstGeom>
        </p:spPr>
      </p:pic>
      <p:sp>
        <p:nvSpPr>
          <p:cNvPr id="16" name="TextBox 15"/>
          <p:cNvSpPr txBox="1"/>
          <p:nvPr/>
        </p:nvSpPr>
        <p:spPr>
          <a:xfrm>
            <a:off x="2753594" y="2130931"/>
            <a:ext cx="3383811" cy="584775"/>
          </a:xfrm>
          <a:prstGeom prst="rect">
            <a:avLst/>
          </a:prstGeom>
          <a:solidFill>
            <a:schemeClr val="tx1"/>
          </a:solidFill>
        </p:spPr>
        <p:txBody>
          <a:bodyPr wrap="none" rtlCol="0">
            <a:spAutoFit/>
          </a:bodyPr>
          <a:lstStyle/>
          <a:p>
            <a:r>
              <a:rPr lang="en-US" sz="3200" b="1" dirty="0" smtClean="0">
                <a:solidFill>
                  <a:srgbClr val="FF0000"/>
                </a:solidFill>
              </a:rPr>
              <a:t>Return Grille Inlets</a:t>
            </a:r>
            <a:endParaRPr lang="en-US" sz="3200" b="1" dirty="0">
              <a:solidFill>
                <a:srgbClr val="FF0000"/>
              </a:solidFill>
            </a:endParaRPr>
          </a:p>
        </p:txBody>
      </p:sp>
      <p:cxnSp>
        <p:nvCxnSpPr>
          <p:cNvPr id="12" name="Straight Connector 11"/>
          <p:cNvCxnSpPr/>
          <p:nvPr/>
        </p:nvCxnSpPr>
        <p:spPr>
          <a:xfrm>
            <a:off x="6180042" y="1834698"/>
            <a:ext cx="1711195" cy="38910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186470" y="2806987"/>
            <a:ext cx="1585930" cy="457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772400" y="2187223"/>
            <a:ext cx="59418" cy="10769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6223957" y="1834698"/>
            <a:ext cx="23206" cy="10061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235560" y="1847660"/>
            <a:ext cx="1536840" cy="141652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55845017"/>
      </p:ext>
    </p:extLst>
  </p:cSld>
  <p:clrMapOvr>
    <a:masterClrMapping/>
  </p:clrMapOvr>
  <mc:AlternateContent xmlns:mc="http://schemas.openxmlformats.org/markup-compatibility/2006" xmlns:p14="http://schemas.microsoft.com/office/powerpoint/2010/main">
    <mc:Choice Requires="p14">
      <p:transition spd="slow" p14:dur="2000" advTm="31910"/>
    </mc:Choice>
    <mc:Fallback xmlns="">
      <p:transition spd="slow" advTm="319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1"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Proven Design Practices</a:t>
            </a:r>
          </a:p>
        </p:txBody>
      </p:sp>
      <p:sp>
        <p:nvSpPr>
          <p:cNvPr id="30723" name="Content Placeholder 2"/>
          <p:cNvSpPr>
            <a:spLocks noGrp="1"/>
          </p:cNvSpPr>
          <p:nvPr>
            <p:ph idx="1"/>
          </p:nvPr>
        </p:nvSpPr>
        <p:spPr/>
        <p:txBody>
          <a:bodyPr/>
          <a:lstStyle/>
          <a:p>
            <a:endParaRPr lang="en-US" smtClean="0"/>
          </a:p>
        </p:txBody>
      </p:sp>
      <p:pic>
        <p:nvPicPr>
          <p:cNvPr id="30724" name="Picture 2" descr="C:\Users\Don\AppData\Local\Microsoft\Windows\Temporary Internet Files\Content.Outlook\WYKL7HZX\Whole single line less WIC - Final.TIF"/>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91440" y="125166"/>
            <a:ext cx="9052560" cy="6716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200400" y="125166"/>
            <a:ext cx="3835240" cy="523220"/>
          </a:xfrm>
          <a:prstGeom prst="rect">
            <a:avLst/>
          </a:prstGeom>
          <a:noFill/>
        </p:spPr>
        <p:txBody>
          <a:bodyPr wrap="square" rtlCol="0">
            <a:spAutoFit/>
          </a:bodyPr>
          <a:lstStyle/>
          <a:p>
            <a:r>
              <a:rPr lang="en-US" sz="2800" b="1" dirty="0" smtClean="0">
                <a:solidFill>
                  <a:schemeClr val="bg1"/>
                </a:solidFill>
                <a:latin typeface="Times New Roman" pitchFamily="18" charset="0"/>
                <a:cs typeface="Times New Roman" pitchFamily="18" charset="0"/>
              </a:rPr>
              <a:t>TOTAL CFM =</a:t>
            </a:r>
            <a:r>
              <a:rPr lang="en-US" sz="2800" dirty="0">
                <a:solidFill>
                  <a:srgbClr val="FFFF00"/>
                </a:solidFill>
              </a:rPr>
              <a:t> </a:t>
            </a:r>
            <a:r>
              <a:rPr lang="en-US" sz="2800" b="1" dirty="0">
                <a:solidFill>
                  <a:schemeClr val="bg1"/>
                </a:solidFill>
                <a:latin typeface="Times New Roman" pitchFamily="18" charset="0"/>
                <a:cs typeface="Times New Roman" pitchFamily="18" charset="0"/>
              </a:rPr>
              <a:t>1267 </a:t>
            </a:r>
          </a:p>
        </p:txBody>
      </p:sp>
      <p:sp>
        <p:nvSpPr>
          <p:cNvPr id="3" name="TextBox 2"/>
          <p:cNvSpPr txBox="1"/>
          <p:nvPr/>
        </p:nvSpPr>
        <p:spPr>
          <a:xfrm>
            <a:off x="2832840" y="2146915"/>
            <a:ext cx="4303358" cy="584775"/>
          </a:xfrm>
          <a:prstGeom prst="rect">
            <a:avLst/>
          </a:prstGeom>
          <a:solidFill>
            <a:schemeClr val="tx1"/>
          </a:solidFill>
        </p:spPr>
        <p:txBody>
          <a:bodyPr wrap="none" rtlCol="0">
            <a:spAutoFit/>
          </a:bodyPr>
          <a:lstStyle/>
          <a:p>
            <a:r>
              <a:rPr lang="en-US" sz="3200" b="1" dirty="0" smtClean="0">
                <a:solidFill>
                  <a:srgbClr val="FF0000"/>
                </a:solidFill>
              </a:rPr>
              <a:t>Supply Register Outlets</a:t>
            </a:r>
            <a:endParaRPr lang="en-US" sz="3200" b="1" dirty="0">
              <a:solidFill>
                <a:srgbClr val="FF0000"/>
              </a:solidFill>
            </a:endParaRPr>
          </a:p>
        </p:txBody>
      </p:sp>
      <p:sp>
        <p:nvSpPr>
          <p:cNvPr id="8" name="Oval 7"/>
          <p:cNvSpPr/>
          <p:nvPr/>
        </p:nvSpPr>
        <p:spPr>
          <a:xfrm>
            <a:off x="228600" y="597067"/>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625680" y="597067"/>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03720" y="639562"/>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5540" y="597067"/>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743291" y="777876"/>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323413" y="5524043"/>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151241" y="739523"/>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832840" y="4609475"/>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959867" y="5469193"/>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82757" y="4648200"/>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281505" y="5144414"/>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8229600" y="2216970"/>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8333410" y="3473501"/>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162206" y="5469193"/>
            <a:ext cx="685800" cy="63976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6"/>
          <a:srcRect l="5185" t="795" b="-1"/>
          <a:stretch/>
        </p:blipFill>
        <p:spPr>
          <a:xfrm>
            <a:off x="4960495" y="2731690"/>
            <a:ext cx="1887511" cy="1436290"/>
          </a:xfrm>
          <a:prstGeom prst="rect">
            <a:avLst/>
          </a:prstGeom>
        </p:spPr>
      </p:pic>
      <p:cxnSp>
        <p:nvCxnSpPr>
          <p:cNvPr id="25" name="Straight Connector 24"/>
          <p:cNvCxnSpPr/>
          <p:nvPr/>
        </p:nvCxnSpPr>
        <p:spPr>
          <a:xfrm>
            <a:off x="4984519" y="2731690"/>
            <a:ext cx="1842783" cy="45605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76682" y="3644385"/>
            <a:ext cx="1592635" cy="46887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6669317" y="3215396"/>
            <a:ext cx="123079" cy="89786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003720" y="2752638"/>
            <a:ext cx="47739" cy="88404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051459" y="2759340"/>
            <a:ext cx="1581511" cy="13335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5026957" y="3208694"/>
            <a:ext cx="1758547" cy="3829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65353046"/>
      </p:ext>
    </p:extLst>
  </p:cSld>
  <p:clrMapOvr>
    <a:masterClrMapping/>
  </p:clrMapOvr>
  <mc:AlternateContent xmlns:mc="http://schemas.openxmlformats.org/markup-compatibility/2006" xmlns:p14="http://schemas.microsoft.com/office/powerpoint/2010/main">
    <mc:Choice Requires="p14">
      <p:transition spd="slow" p14:dur="2000" advTm="31910"/>
    </mc:Choice>
    <mc:Fallback xmlns="">
      <p:transition spd="slow" advTm="319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US" dirty="0" smtClean="0"/>
              <a:t>Proven Design &amp; Installation Practices</a:t>
            </a:r>
          </a:p>
        </p:txBody>
      </p:sp>
      <p:sp>
        <p:nvSpPr>
          <p:cNvPr id="6" name="TextBox 5"/>
          <p:cNvSpPr txBox="1"/>
          <p:nvPr/>
        </p:nvSpPr>
        <p:spPr>
          <a:xfrm>
            <a:off x="124223" y="1524000"/>
            <a:ext cx="8500147" cy="2062103"/>
          </a:xfrm>
          <a:prstGeom prst="rect">
            <a:avLst/>
          </a:prstGeom>
          <a:noFill/>
        </p:spPr>
        <p:txBody>
          <a:bodyPr wrap="none" rtlCol="0">
            <a:spAutoFit/>
          </a:bodyPr>
          <a:lstStyle/>
          <a:p>
            <a:r>
              <a:rPr lang="en-US" sz="3200" dirty="0" smtClean="0">
                <a:solidFill>
                  <a:srgbClr val="FFFF00"/>
                </a:solidFill>
              </a:rPr>
              <a:t>Meeting the duct leakage testing requirements in </a:t>
            </a:r>
          </a:p>
          <a:p>
            <a:r>
              <a:rPr lang="en-US" sz="3200" dirty="0" smtClean="0">
                <a:solidFill>
                  <a:srgbClr val="FFFF00"/>
                </a:solidFill>
              </a:rPr>
              <a:t>the ANSI/ACCA 5-2015 </a:t>
            </a:r>
            <a:r>
              <a:rPr lang="en-US" sz="3200" i="1" dirty="0" smtClean="0">
                <a:solidFill>
                  <a:srgbClr val="FFFF00"/>
                </a:solidFill>
              </a:rPr>
              <a:t>HVAC Quality Installation </a:t>
            </a:r>
          </a:p>
          <a:p>
            <a:r>
              <a:rPr lang="en-US" sz="3200" i="1" dirty="0" smtClean="0">
                <a:solidFill>
                  <a:srgbClr val="FFFF00"/>
                </a:solidFill>
              </a:rPr>
              <a:t>Specification </a:t>
            </a:r>
            <a:r>
              <a:rPr lang="en-US" sz="3200" dirty="0" smtClean="0">
                <a:solidFill>
                  <a:srgbClr val="FFFF00"/>
                </a:solidFill>
              </a:rPr>
              <a:t>will provide energy savings over </a:t>
            </a:r>
          </a:p>
          <a:p>
            <a:r>
              <a:rPr lang="en-US" sz="3200" dirty="0" smtClean="0">
                <a:solidFill>
                  <a:srgbClr val="FFFF00"/>
                </a:solidFill>
              </a:rPr>
              <a:t>traditional duct Installation practices.</a:t>
            </a:r>
            <a:endParaRPr lang="en-US" sz="3200" dirty="0">
              <a:solidFill>
                <a:srgbClr val="FFFF00"/>
              </a:solidFill>
            </a:endParaRPr>
          </a:p>
        </p:txBody>
      </p:sp>
      <p:pic>
        <p:nvPicPr>
          <p:cNvPr id="2" name="Picture 1"/>
          <p:cNvPicPr>
            <a:picLocks noChangeAspect="1"/>
          </p:cNvPicPr>
          <p:nvPr/>
        </p:nvPicPr>
        <p:blipFill rotWithShape="1">
          <a:blip r:embed="rId4"/>
          <a:srcRect t="2655" r="2377" b="1190"/>
          <a:stretch/>
        </p:blipFill>
        <p:spPr>
          <a:xfrm>
            <a:off x="6518426" y="3124200"/>
            <a:ext cx="2362201" cy="3015576"/>
          </a:xfrm>
          <a:prstGeom prst="rect">
            <a:avLst/>
          </a:prstGeom>
        </p:spPr>
      </p:pic>
      <p:sp>
        <p:nvSpPr>
          <p:cNvPr id="10" name="TextBox 9"/>
          <p:cNvSpPr txBox="1"/>
          <p:nvPr/>
        </p:nvSpPr>
        <p:spPr>
          <a:xfrm>
            <a:off x="457200" y="6033275"/>
            <a:ext cx="8387937" cy="523220"/>
          </a:xfrm>
          <a:prstGeom prst="rect">
            <a:avLst/>
          </a:prstGeom>
          <a:noFill/>
        </p:spPr>
        <p:txBody>
          <a:bodyPr wrap="none" rtlCol="0">
            <a:spAutoFit/>
          </a:bodyPr>
          <a:lstStyle/>
          <a:p>
            <a:r>
              <a:rPr lang="en-US" sz="2800" dirty="0" smtClean="0">
                <a:solidFill>
                  <a:srgbClr val="FFFF00"/>
                </a:solidFill>
              </a:rPr>
              <a:t>Available for free downloading at: www.acca.org/quality</a:t>
            </a:r>
            <a:endParaRPr lang="en-US" sz="2800" dirty="0">
              <a:solidFill>
                <a:srgbClr val="FFFF00"/>
              </a:solidFill>
            </a:endParaRPr>
          </a:p>
        </p:txBody>
      </p:sp>
    </p:spTree>
    <p:custDataLst>
      <p:tags r:id="rId1"/>
    </p:custDataLst>
    <p:extLst>
      <p:ext uri="{BB962C8B-B14F-4D97-AF65-F5344CB8AC3E}">
        <p14:creationId xmlns:p14="http://schemas.microsoft.com/office/powerpoint/2010/main" val="2482091477"/>
      </p:ext>
    </p:extLst>
  </p:cSld>
  <p:clrMapOvr>
    <a:masterClrMapping/>
  </p:clrMapOvr>
  <mc:AlternateContent xmlns:mc="http://schemas.openxmlformats.org/markup-compatibility/2006" xmlns:p14="http://schemas.microsoft.com/office/powerpoint/2010/main">
    <mc:Choice Requires="p14">
      <p:transition spd="slow" p14:dur="2000" advTm="31910"/>
    </mc:Choice>
    <mc:Fallback xmlns="">
      <p:transition spd="slow" advTm="319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dirty="0" smtClean="0"/>
              <a:t>Proven Design &amp; Repair Practices</a:t>
            </a:r>
          </a:p>
        </p:txBody>
      </p:sp>
      <p:sp>
        <p:nvSpPr>
          <p:cNvPr id="6" name="TextBox 5"/>
          <p:cNvSpPr txBox="1"/>
          <p:nvPr/>
        </p:nvSpPr>
        <p:spPr>
          <a:xfrm>
            <a:off x="228600" y="1219200"/>
            <a:ext cx="7749237" cy="1077218"/>
          </a:xfrm>
          <a:prstGeom prst="rect">
            <a:avLst/>
          </a:prstGeom>
          <a:noFill/>
        </p:spPr>
        <p:txBody>
          <a:bodyPr wrap="none" rtlCol="0">
            <a:spAutoFit/>
          </a:bodyPr>
          <a:lstStyle/>
          <a:p>
            <a:r>
              <a:rPr lang="en-US" sz="3200" dirty="0" smtClean="0">
                <a:solidFill>
                  <a:srgbClr val="FFFF00"/>
                </a:solidFill>
              </a:rPr>
              <a:t>Upgrading to the latest local insulation levels.</a:t>
            </a:r>
          </a:p>
          <a:p>
            <a:r>
              <a:rPr lang="en-US" sz="3200" dirty="0">
                <a:solidFill>
                  <a:srgbClr val="FFFF00"/>
                </a:solidFill>
              </a:rPr>
              <a:t>Repairing </a:t>
            </a:r>
            <a:r>
              <a:rPr lang="en-US" sz="3200" dirty="0" smtClean="0">
                <a:solidFill>
                  <a:srgbClr val="FFFF00"/>
                </a:solidFill>
              </a:rPr>
              <a:t>and seal damaged insulation.</a:t>
            </a:r>
            <a:endParaRPr lang="en-US" sz="3200" dirty="0">
              <a:solidFill>
                <a:srgbClr val="FFFF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79378462"/>
              </p:ext>
            </p:extLst>
          </p:nvPr>
        </p:nvGraphicFramePr>
        <p:xfrm>
          <a:off x="214312" y="162420"/>
          <a:ext cx="8686799" cy="6466980"/>
        </p:xfrm>
        <a:graphic>
          <a:graphicData uri="http://schemas.openxmlformats.org/drawingml/2006/table">
            <a:tbl>
              <a:tblPr firstRow="1" firstCol="1" bandRow="1">
                <a:tableStyleId>{5C22544A-7EE6-4342-B048-85BDC9FD1C3A}</a:tableStyleId>
              </a:tblPr>
              <a:tblGrid>
                <a:gridCol w="2765876"/>
                <a:gridCol w="1972812"/>
                <a:gridCol w="1875078"/>
                <a:gridCol w="2073033"/>
              </a:tblGrid>
              <a:tr h="359592">
                <a:tc gridSpan="4">
                  <a:txBody>
                    <a:bodyPr/>
                    <a:lstStyle/>
                    <a:p>
                      <a:pPr marL="0" marR="0" algn="ctr">
                        <a:spcBef>
                          <a:spcPts val="0"/>
                        </a:spcBef>
                        <a:spcAft>
                          <a:spcPts val="0"/>
                        </a:spcAft>
                      </a:pPr>
                      <a:r>
                        <a:rPr lang="en-US" sz="2400" dirty="0">
                          <a:effectLst/>
                        </a:rPr>
                        <a:t>ENERGY STAR™ Cost Effective Duct Insulation R-Values</a:t>
                      </a:r>
                      <a:r>
                        <a:rPr lang="en-US" sz="2400" baseline="-25000" dirty="0">
                          <a:effectLst/>
                        </a:rPr>
                        <a:t>*</a:t>
                      </a:r>
                      <a:endParaRPr lang="en-US" sz="2400" b="1" dirty="0">
                        <a:effectLst/>
                        <a:latin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220625">
                <a:tc gridSpan="2">
                  <a:txBody>
                    <a:bodyPr/>
                    <a:lstStyle/>
                    <a:p>
                      <a:pPr marL="0" marR="0" algn="ctr">
                        <a:spcBef>
                          <a:spcPts val="0"/>
                        </a:spcBef>
                        <a:spcAft>
                          <a:spcPts val="0"/>
                        </a:spcAft>
                      </a:pPr>
                      <a:r>
                        <a:rPr lang="en-US" sz="1400" dirty="0">
                          <a:effectLst/>
                        </a:rPr>
                        <a:t> </a:t>
                      </a:r>
                      <a:endParaRPr lang="en-US" sz="1400" b="1" dirty="0">
                        <a:effectLst/>
                        <a:latin typeface="Times New Roman" panose="02020603050405020304" pitchFamily="18" charset="0"/>
                      </a:endParaRPr>
                    </a:p>
                  </a:txBody>
                  <a:tcPr marL="68580" marR="68580" marT="0" marB="0"/>
                </a:tc>
                <a:tc hMerge="1">
                  <a:txBody>
                    <a:bodyPr/>
                    <a:lstStyle/>
                    <a:p>
                      <a:endParaRPr lang="en-US"/>
                    </a:p>
                  </a:txBody>
                  <a:tcPr/>
                </a:tc>
                <a:tc rowSpan="2">
                  <a:txBody>
                    <a:bodyPr/>
                    <a:lstStyle/>
                    <a:p>
                      <a:pPr marL="0" marR="0" algn="ctr">
                        <a:spcBef>
                          <a:spcPts val="0"/>
                        </a:spcBef>
                        <a:spcAft>
                          <a:spcPts val="0"/>
                        </a:spcAft>
                      </a:pPr>
                      <a:r>
                        <a:rPr lang="en-US" sz="1800">
                          <a:effectLst/>
                        </a:rPr>
                        <a:t>Unheated /unconditioned Attic***</a:t>
                      </a:r>
                      <a:endParaRPr lang="en-US" sz="1800" b="1">
                        <a:effectLst/>
                        <a:latin typeface="Times New Roman" panose="02020603050405020304" pitchFamily="18" charset="0"/>
                      </a:endParaRPr>
                    </a:p>
                  </a:txBody>
                  <a:tcPr marL="68580" marR="68580" marT="0" marB="0" anchor="ctr"/>
                </a:tc>
                <a:tc rowSpan="2">
                  <a:txBody>
                    <a:bodyPr/>
                    <a:lstStyle/>
                    <a:p>
                      <a:pPr marL="0" marR="0" algn="ctr">
                        <a:spcBef>
                          <a:spcPts val="0"/>
                        </a:spcBef>
                        <a:spcAft>
                          <a:spcPts val="0"/>
                        </a:spcAft>
                      </a:pPr>
                      <a:r>
                        <a:rPr lang="en-US" sz="1800" dirty="0">
                          <a:effectLst/>
                        </a:rPr>
                        <a:t>Unheated /unconditioned Basement</a:t>
                      </a:r>
                      <a:r>
                        <a:rPr lang="en-US" sz="1800" dirty="0" smtClean="0">
                          <a:effectLst/>
                        </a:rPr>
                        <a:t>/</a:t>
                      </a:r>
                    </a:p>
                    <a:p>
                      <a:pPr marL="0" marR="0" algn="ctr">
                        <a:spcBef>
                          <a:spcPts val="0"/>
                        </a:spcBef>
                        <a:spcAft>
                          <a:spcPts val="0"/>
                        </a:spcAft>
                      </a:pPr>
                      <a:r>
                        <a:rPr lang="en-US" sz="1800" dirty="0" smtClean="0">
                          <a:effectLst/>
                        </a:rPr>
                        <a:t>Crawlspace</a:t>
                      </a:r>
                      <a:r>
                        <a:rPr lang="en-US" sz="1800" dirty="0">
                          <a:effectLst/>
                        </a:rPr>
                        <a:t>***</a:t>
                      </a:r>
                      <a:endParaRPr lang="en-US" sz="1800" b="1" dirty="0">
                        <a:effectLst/>
                        <a:latin typeface="Times New Roman" panose="02020603050405020304" pitchFamily="18" charset="0"/>
                      </a:endParaRPr>
                    </a:p>
                  </a:txBody>
                  <a:tcPr marL="68580" marR="68580" marT="0" marB="0" anchor="ctr"/>
                </a:tc>
              </a:tr>
              <a:tr h="709295">
                <a:tc>
                  <a:txBody>
                    <a:bodyPr/>
                    <a:lstStyle/>
                    <a:p>
                      <a:pPr marL="0" marR="0" algn="ctr">
                        <a:spcBef>
                          <a:spcPts val="0"/>
                        </a:spcBef>
                        <a:spcAft>
                          <a:spcPts val="0"/>
                        </a:spcAft>
                      </a:pPr>
                      <a:r>
                        <a:rPr lang="en-US" sz="1600" dirty="0">
                          <a:effectLst/>
                        </a:rPr>
                        <a:t>If you live in a climate that is:</a:t>
                      </a:r>
                      <a:endParaRPr lang="en-US" sz="1600" b="1" dirty="0">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effectLst/>
                        </a:rPr>
                        <a:t>System Type</a:t>
                      </a:r>
                      <a:r>
                        <a:rPr lang="en-US" sz="1800" baseline="-25000" dirty="0">
                          <a:effectLst/>
                        </a:rPr>
                        <a:t>**</a:t>
                      </a:r>
                      <a:endParaRPr lang="en-US" sz="1800" b="1" dirty="0">
                        <a:effectLst/>
                        <a:latin typeface="Times New Roman" panose="02020603050405020304" pitchFamily="18" charset="0"/>
                      </a:endParaRPr>
                    </a:p>
                  </a:txBody>
                  <a:tcPr marL="68580" marR="68580" marT="0" marB="0" anchor="ctr"/>
                </a:tc>
                <a:tc vMerge="1">
                  <a:txBody>
                    <a:bodyPr/>
                    <a:lstStyle/>
                    <a:p>
                      <a:endParaRPr lang="en-US"/>
                    </a:p>
                  </a:txBody>
                  <a:tcPr/>
                </a:tc>
                <a:tc vMerge="1">
                  <a:txBody>
                    <a:bodyPr/>
                    <a:lstStyle/>
                    <a:p>
                      <a:endParaRPr lang="en-US"/>
                    </a:p>
                  </a:txBody>
                  <a:tcPr/>
                </a:tc>
              </a:tr>
              <a:tr h="464960">
                <a:tc rowSpan="2">
                  <a:txBody>
                    <a:bodyPr/>
                    <a:lstStyle/>
                    <a:p>
                      <a:pPr marL="0" marR="0">
                        <a:spcBef>
                          <a:spcPts val="0"/>
                        </a:spcBef>
                        <a:spcAft>
                          <a:spcPts val="0"/>
                        </a:spcAft>
                      </a:pPr>
                      <a:r>
                        <a:rPr lang="en-US" sz="1600" dirty="0">
                          <a:effectLst/>
                        </a:rPr>
                        <a:t>Warm with cooling and minimal heating requirements (i.e. FL &amp; HI; costal CA; southeast TX; southern LA, AR, MS, AL &amp; GA)</a:t>
                      </a:r>
                      <a:endParaRPr lang="en-US" sz="1600" b="1" dirty="0">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a:effectLst/>
                        </a:rPr>
                        <a:t>Gas/oil or heat pump</a:t>
                      </a:r>
                      <a:endParaRPr lang="en-US" sz="1800" b="1">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dirty="0">
                          <a:effectLst/>
                        </a:rPr>
                        <a:t>R4 to R8</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a:effectLst/>
                        </a:rPr>
                        <a:t>None to R-4</a:t>
                      </a:r>
                      <a:endParaRPr lang="en-US" sz="1800" b="1">
                        <a:effectLst/>
                        <a:latin typeface="Times New Roman" panose="02020603050405020304" pitchFamily="18" charset="0"/>
                      </a:endParaRPr>
                    </a:p>
                  </a:txBody>
                  <a:tcPr marL="68580" marR="68580" marT="0" marB="0" anchor="ctr"/>
                </a:tc>
              </a:tr>
              <a:tr h="731520">
                <a:tc vMerge="1">
                  <a:txBody>
                    <a:bodyPr/>
                    <a:lstStyle/>
                    <a:p>
                      <a:endParaRPr lang="en-US"/>
                    </a:p>
                  </a:txBody>
                  <a:tcPr/>
                </a:tc>
                <a:tc>
                  <a:txBody>
                    <a:bodyPr/>
                    <a:lstStyle/>
                    <a:p>
                      <a:pPr marL="0" marR="0" algn="ctr">
                        <a:spcBef>
                          <a:spcPts val="0"/>
                        </a:spcBef>
                        <a:spcAft>
                          <a:spcPts val="0"/>
                        </a:spcAft>
                      </a:pPr>
                      <a:r>
                        <a:rPr lang="en-US" sz="1800" dirty="0">
                          <a:effectLst/>
                        </a:rPr>
                        <a:t>Electric resistance</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a:effectLst/>
                        </a:rPr>
                        <a:t>R4 to R8</a:t>
                      </a:r>
                      <a:endParaRPr lang="en-US" sz="1800" b="1">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a:effectLst/>
                        </a:rPr>
                        <a:t>None to R-4</a:t>
                      </a:r>
                      <a:endParaRPr lang="en-US" sz="1800" b="1">
                        <a:effectLst/>
                        <a:latin typeface="Times New Roman" panose="02020603050405020304" pitchFamily="18" charset="0"/>
                      </a:endParaRPr>
                    </a:p>
                  </a:txBody>
                  <a:tcPr marL="68580" marR="68580" marT="0" marB="0" anchor="ctr"/>
                </a:tc>
              </a:tr>
              <a:tr h="464960">
                <a:tc rowSpan="2">
                  <a:txBody>
                    <a:bodyPr/>
                    <a:lstStyle/>
                    <a:p>
                      <a:pPr marL="0" marR="0">
                        <a:spcBef>
                          <a:spcPts val="0"/>
                        </a:spcBef>
                        <a:spcAft>
                          <a:spcPts val="0"/>
                        </a:spcAft>
                      </a:pPr>
                      <a:r>
                        <a:rPr lang="en-US" sz="1600">
                          <a:effectLst/>
                        </a:rPr>
                        <a:t>Mixed with moderate heating and cooling requirements (i.e., VA, WV, KY, MO, NE, OK, OR, WA, &amp; ID; southern IN, KS, NM,7 AZ; northern LA, AR, MS, AL, &amp; GA; inland CA &amp; western NV.)</a:t>
                      </a:r>
                      <a:endParaRPr lang="en-US" sz="1600" b="1">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a:effectLst/>
                        </a:rPr>
                        <a:t>Gas/oil or heat pump</a:t>
                      </a:r>
                      <a:endParaRPr lang="en-US" sz="1800" b="1">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a:effectLst/>
                        </a:rPr>
                        <a:t>R4 to R8</a:t>
                      </a:r>
                      <a:endParaRPr lang="en-US" sz="1800" b="1">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a:effectLst/>
                        </a:rPr>
                        <a:t>R2 to R8</a:t>
                      </a:r>
                      <a:endParaRPr lang="en-US" sz="1800" b="1">
                        <a:effectLst/>
                        <a:latin typeface="Times New Roman" panose="02020603050405020304" pitchFamily="18" charset="0"/>
                      </a:endParaRPr>
                    </a:p>
                  </a:txBody>
                  <a:tcPr marL="68580" marR="68580" marT="0" marB="0" anchor="ctr"/>
                </a:tc>
              </a:tr>
              <a:tr h="1234160">
                <a:tc vMerge="1">
                  <a:txBody>
                    <a:bodyPr/>
                    <a:lstStyle/>
                    <a:p>
                      <a:endParaRPr lang="en-US"/>
                    </a:p>
                  </a:txBody>
                  <a:tcPr/>
                </a:tc>
                <a:tc>
                  <a:txBody>
                    <a:bodyPr/>
                    <a:lstStyle/>
                    <a:p>
                      <a:pPr marL="0" marR="0" algn="ctr">
                        <a:spcBef>
                          <a:spcPts val="0"/>
                        </a:spcBef>
                        <a:spcAft>
                          <a:spcPts val="0"/>
                        </a:spcAft>
                      </a:pPr>
                      <a:r>
                        <a:rPr lang="en-US" sz="1800" dirty="0">
                          <a:effectLst/>
                        </a:rPr>
                        <a:t>Electric resistance</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dirty="0">
                          <a:effectLst/>
                        </a:rPr>
                        <a:t>R4 to R8</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dirty="0">
                          <a:effectLst/>
                        </a:rPr>
                        <a:t>R2 to R8</a:t>
                      </a:r>
                      <a:endParaRPr lang="en-US" sz="1800" b="1" dirty="0">
                        <a:effectLst/>
                        <a:latin typeface="Times New Roman" panose="02020603050405020304" pitchFamily="18" charset="0"/>
                      </a:endParaRPr>
                    </a:p>
                  </a:txBody>
                  <a:tcPr marL="68580" marR="68580" marT="0" marB="0" anchor="ctr"/>
                </a:tc>
              </a:tr>
              <a:tr h="232480">
                <a:tc rowSpan="2">
                  <a:txBody>
                    <a:bodyPr/>
                    <a:lstStyle/>
                    <a:p>
                      <a:pPr marL="0" marR="0">
                        <a:spcBef>
                          <a:spcPts val="0"/>
                        </a:spcBef>
                        <a:spcAft>
                          <a:spcPts val="0"/>
                        </a:spcAft>
                      </a:pPr>
                      <a:r>
                        <a:rPr lang="en-US" sz="1600" dirty="0">
                          <a:effectLst/>
                        </a:rPr>
                        <a:t>Cold [</a:t>
                      </a:r>
                      <a:r>
                        <a:rPr lang="en-US" sz="1600" dirty="0" err="1">
                          <a:effectLst/>
                        </a:rPr>
                        <a:t>ie</a:t>
                      </a:r>
                      <a:r>
                        <a:rPr lang="en-US" sz="1600" dirty="0">
                          <a:effectLst/>
                        </a:rPr>
                        <a:t>., PA, NY, New England, northern Midwest, Great Lakes area, mountainous area (e.g., CO, WY, UT, etc.)]</a:t>
                      </a:r>
                      <a:endParaRPr lang="en-US" sz="1600" b="1" dirty="0">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a:effectLst/>
                        </a:rPr>
                        <a:t>Gas/oil</a:t>
                      </a:r>
                      <a:endParaRPr lang="en-US" sz="1800" b="1">
                        <a:effectLst/>
                        <a:latin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800">
                          <a:effectLst/>
                        </a:rPr>
                        <a:t>R6 to R11</a:t>
                      </a:r>
                      <a:endParaRPr lang="en-US" sz="1800" b="1">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a:effectLst/>
                        </a:rPr>
                        <a:t>R2 to R11</a:t>
                      </a:r>
                      <a:endParaRPr lang="en-US" sz="1800" b="1">
                        <a:effectLst/>
                        <a:latin typeface="Times New Roman" panose="02020603050405020304" pitchFamily="18" charset="0"/>
                      </a:endParaRPr>
                    </a:p>
                  </a:txBody>
                  <a:tcPr marL="68580" marR="68580" marT="0" marB="0" anchor="ctr"/>
                </a:tc>
              </a:tr>
              <a:tr h="784160">
                <a:tc vMerge="1">
                  <a:txBody>
                    <a:bodyPr/>
                    <a:lstStyle/>
                    <a:p>
                      <a:endParaRPr lang="en-US"/>
                    </a:p>
                  </a:txBody>
                  <a:tcPr/>
                </a:tc>
                <a:tc>
                  <a:txBody>
                    <a:bodyPr/>
                    <a:lstStyle/>
                    <a:p>
                      <a:pPr marL="0" marR="0" algn="ctr">
                        <a:spcBef>
                          <a:spcPts val="0"/>
                        </a:spcBef>
                        <a:spcAft>
                          <a:spcPts val="0"/>
                        </a:spcAft>
                      </a:pPr>
                      <a:r>
                        <a:rPr lang="en-US" sz="1800" dirty="0">
                          <a:effectLst/>
                        </a:rPr>
                        <a:t>Heat pump or electric resistance</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dirty="0">
                          <a:effectLst/>
                        </a:rPr>
                        <a:t>R6 to R11</a:t>
                      </a:r>
                      <a:endParaRPr lang="en-US" sz="1800" b="1" dirty="0">
                        <a:effectLst/>
                        <a:latin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dirty="0">
                          <a:effectLst/>
                        </a:rPr>
                        <a:t>R2 to R11</a:t>
                      </a:r>
                      <a:endParaRPr lang="en-US" sz="1800" b="1" dirty="0">
                        <a:effectLst/>
                        <a:latin typeface="Times New Roman" panose="02020603050405020304" pitchFamily="18" charset="0"/>
                      </a:endParaRPr>
                    </a:p>
                  </a:txBody>
                  <a:tcPr marL="68580" marR="68580" marT="0" marB="0" anchor="ctr"/>
                </a:tc>
              </a:tr>
              <a:tr h="882500">
                <a:tc gridSpan="4">
                  <a:txBody>
                    <a:bodyPr/>
                    <a:lstStyle/>
                    <a:p>
                      <a:pPr marL="0" marR="0">
                        <a:spcBef>
                          <a:spcPts val="0"/>
                        </a:spcBef>
                        <a:spcAft>
                          <a:spcPts val="0"/>
                        </a:spcAft>
                        <a:tabLst>
                          <a:tab pos="114300" algn="l"/>
                        </a:tabLst>
                      </a:pPr>
                      <a:r>
                        <a:rPr lang="en-US" sz="1400" dirty="0">
                          <a:effectLst/>
                        </a:rPr>
                        <a:t>* Adapted from </a:t>
                      </a:r>
                      <a:r>
                        <a:rPr lang="en-US" sz="1400" dirty="0" err="1">
                          <a:effectLst/>
                        </a:rPr>
                        <a:t>Modera</a:t>
                      </a:r>
                      <a:r>
                        <a:rPr lang="en-US" sz="1400" dirty="0">
                          <a:effectLst/>
                        </a:rPr>
                        <a:t> et al., “Impacts of Residential Duct Insulation on HVAC Energy Use and Life Cycle Cost 	to Consumers,” ASHRAE Transactions (#AT-96-13-4). </a:t>
                      </a:r>
                    </a:p>
                    <a:p>
                      <a:pPr marL="0" marR="0">
                        <a:spcBef>
                          <a:spcPts val="0"/>
                        </a:spcBef>
                        <a:spcAft>
                          <a:spcPts val="0"/>
                        </a:spcAft>
                      </a:pPr>
                      <a:r>
                        <a:rPr lang="en-US" sz="1400" dirty="0">
                          <a:effectLst/>
                        </a:rPr>
                        <a:t>** Insulation is also effective at reducing cooling bills. </a:t>
                      </a:r>
                    </a:p>
                    <a:p>
                      <a:pPr marL="0" marR="0">
                        <a:spcBef>
                          <a:spcPts val="0"/>
                        </a:spcBef>
                        <a:spcAft>
                          <a:spcPts val="0"/>
                        </a:spcAft>
                      </a:pPr>
                      <a:r>
                        <a:rPr lang="en-US" sz="1400" dirty="0">
                          <a:effectLst/>
                        </a:rPr>
                        <a:t>*** Updated to 2015 values</a:t>
                      </a:r>
                      <a:endParaRPr lang="en-US" sz="1400" dirty="0">
                        <a:solidFill>
                          <a:srgbClr val="000000"/>
                        </a:solidFill>
                        <a:effectLst/>
                        <a:latin typeface="DNDDJA+ArialNarrow"/>
                        <a:ea typeface="Times New Roman" panose="02020603050405020304" pitchFamily="18" charset="0"/>
                        <a:cs typeface="DNDDJA+ArialNarrow"/>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ustDataLst>
      <p:tags r:id="rId1"/>
    </p:custDataLst>
    <p:extLst>
      <p:ext uri="{BB962C8B-B14F-4D97-AF65-F5344CB8AC3E}">
        <p14:creationId xmlns:p14="http://schemas.microsoft.com/office/powerpoint/2010/main" val="322145317"/>
      </p:ext>
    </p:extLst>
  </p:cSld>
  <p:clrMapOvr>
    <a:masterClrMapping/>
  </p:clrMapOvr>
  <mc:AlternateContent xmlns:mc="http://schemas.openxmlformats.org/markup-compatibility/2006" xmlns:p14="http://schemas.microsoft.com/office/powerpoint/2010/main">
    <mc:Choice Requires="p14">
      <p:transition spd="slow" p14:dur="2000" advTm="31910"/>
    </mc:Choice>
    <mc:Fallback xmlns="">
      <p:transition spd="slow" advTm="3191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33249870"/>
              </p:ext>
            </p:extLst>
          </p:nvPr>
        </p:nvGraphicFramePr>
        <p:xfrm>
          <a:off x="152400" y="228600"/>
          <a:ext cx="8610599" cy="6160157"/>
        </p:xfrm>
        <a:graphic>
          <a:graphicData uri="http://schemas.openxmlformats.org/drawingml/2006/table">
            <a:tbl>
              <a:tblPr firstRow="1" firstCol="1" bandRow="1">
                <a:tableStyleId>{5C22544A-7EE6-4342-B048-85BDC9FD1C3A}</a:tableStyleId>
              </a:tblPr>
              <a:tblGrid>
                <a:gridCol w="1041256"/>
                <a:gridCol w="1043055"/>
                <a:gridCol w="1034962"/>
                <a:gridCol w="1055644"/>
                <a:gridCol w="1057442"/>
                <a:gridCol w="1263355"/>
                <a:gridCol w="1083519"/>
                <a:gridCol w="1031366"/>
              </a:tblGrid>
              <a:tr h="243518">
                <a:tc gridSpan="8">
                  <a:txBody>
                    <a:bodyPr/>
                    <a:lstStyle/>
                    <a:p>
                      <a:pPr marL="0" marR="0" algn="ctr">
                        <a:spcBef>
                          <a:spcPts val="0"/>
                        </a:spcBef>
                        <a:spcAft>
                          <a:spcPts val="0"/>
                        </a:spcAft>
                      </a:pPr>
                      <a:r>
                        <a:rPr lang="en-US" sz="1600" dirty="0">
                          <a:effectLst/>
                        </a:rPr>
                        <a:t>U.S. Department of Energy Duct Insulation and Sealing Requirements in Commercial Buildings* </a:t>
                      </a:r>
                      <a:endParaRPr lang="en-US" sz="16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1120">
                <a:tc gridSpan="8">
                  <a:txBody>
                    <a:bodyPr/>
                    <a:lstStyle/>
                    <a:p>
                      <a:pPr marL="0" marR="0" algn="ctr">
                        <a:spcBef>
                          <a:spcPts val="0"/>
                        </a:spcBef>
                        <a:spcAft>
                          <a:spcPts val="0"/>
                        </a:spcAft>
                      </a:pPr>
                      <a:r>
                        <a:rPr lang="en-US" sz="1600">
                          <a:effectLst/>
                        </a:rPr>
                        <a:t>Duct Locations</a:t>
                      </a:r>
                      <a:endParaRPr lang="en-US" sz="16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5601">
                <a:tc>
                  <a:txBody>
                    <a:bodyPr/>
                    <a:lstStyle/>
                    <a:p>
                      <a:pPr marL="0" marR="0" algn="ctr">
                        <a:spcBef>
                          <a:spcPts val="0"/>
                        </a:spcBef>
                        <a:spcAft>
                          <a:spcPts val="0"/>
                        </a:spcAft>
                      </a:pPr>
                      <a:r>
                        <a:rPr lang="en-US" sz="1600">
                          <a:effectLst/>
                        </a:rPr>
                        <a:t>Climate Zone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Exterior</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Vented Attic</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Unvented Attic above Insulated Ceiling</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Unvented Attic with Roof Insulation**</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Unconditioned Space***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Indirectly Conditioned Space****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Buried</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gridSpan="8">
                  <a:txBody>
                    <a:bodyPr/>
                    <a:lstStyle/>
                    <a:p>
                      <a:pPr marL="0" marR="0" algn="ctr">
                        <a:spcBef>
                          <a:spcPts val="0"/>
                        </a:spcBef>
                        <a:spcAft>
                          <a:spcPts val="0"/>
                        </a:spcAft>
                      </a:pPr>
                      <a:r>
                        <a:rPr lang="en-US" sz="1600">
                          <a:effectLst/>
                        </a:rPr>
                        <a:t>Supply Ducts</a:t>
                      </a:r>
                      <a:endParaRPr lang="en-US" sz="16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1120">
                <a:tc>
                  <a:txBody>
                    <a:bodyPr/>
                    <a:lstStyle/>
                    <a:p>
                      <a:pPr marL="0" marR="0" algn="ctr">
                        <a:spcBef>
                          <a:spcPts val="0"/>
                        </a:spcBef>
                        <a:spcAft>
                          <a:spcPts val="0"/>
                        </a:spcAft>
                      </a:pPr>
                      <a:r>
                        <a:rPr lang="en-US" sz="1600">
                          <a:effectLst/>
                        </a:rPr>
                        <a:t>1</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2</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3</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4</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R-1.9</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R-1.9</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7</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R-1.9</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a:txBody>
                    <a:bodyPr/>
                    <a:lstStyle/>
                    <a:p>
                      <a:pPr marL="0" marR="0" algn="ctr">
                        <a:spcBef>
                          <a:spcPts val="0"/>
                        </a:spcBef>
                        <a:spcAft>
                          <a:spcPts val="0"/>
                        </a:spcAft>
                      </a:pPr>
                      <a:r>
                        <a:rPr lang="en-US" sz="1600">
                          <a:effectLst/>
                        </a:rPr>
                        <a:t>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R-1.9</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R-6</a:t>
                      </a:r>
                      <a:endParaRPr lang="en-US" sz="1600">
                        <a:effectLst/>
                        <a:latin typeface="Times New Roman" panose="02020603050405020304" pitchFamily="18" charset="0"/>
                        <a:ea typeface="Times New Roman" panose="02020603050405020304" pitchFamily="18" charset="0"/>
                      </a:endParaRPr>
                    </a:p>
                  </a:txBody>
                  <a:tcPr marL="68580" marR="68580" marT="0" marB="0"/>
                </a:tc>
              </a:tr>
              <a:tr h="231120">
                <a:tc gridSpan="8">
                  <a:txBody>
                    <a:bodyPr/>
                    <a:lstStyle/>
                    <a:p>
                      <a:pPr marL="0" marR="0" algn="ctr">
                        <a:spcBef>
                          <a:spcPts val="0"/>
                        </a:spcBef>
                        <a:spcAft>
                          <a:spcPts val="0"/>
                        </a:spcAft>
                      </a:pPr>
                      <a:r>
                        <a:rPr lang="en-US" sz="1600">
                          <a:effectLst/>
                        </a:rPr>
                        <a:t>Return Ducts</a:t>
                      </a:r>
                      <a:endParaRPr lang="en-US" sz="160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1120">
                <a:tc>
                  <a:txBody>
                    <a:bodyPr/>
                    <a:lstStyle/>
                    <a:p>
                      <a:pPr marL="0" marR="0" algn="ctr">
                        <a:spcBef>
                          <a:spcPts val="0"/>
                        </a:spcBef>
                        <a:spcAft>
                          <a:spcPts val="0"/>
                        </a:spcAft>
                      </a:pPr>
                      <a:r>
                        <a:rPr lang="en-US" sz="1600">
                          <a:effectLst/>
                        </a:rPr>
                        <a:t>1 to 8</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R-3.5</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effectLst/>
                        </a:rPr>
                        <a:t>none</a:t>
                      </a:r>
                      <a:endParaRPr lang="en-US"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effectLst/>
                        </a:rPr>
                        <a:t>none</a:t>
                      </a:r>
                      <a:endParaRPr lang="en-US" sz="1600" dirty="0">
                        <a:effectLst/>
                        <a:latin typeface="Times New Roman" panose="02020603050405020304" pitchFamily="18" charset="0"/>
                        <a:ea typeface="Times New Roman" panose="02020603050405020304" pitchFamily="18" charset="0"/>
                      </a:endParaRPr>
                    </a:p>
                  </a:txBody>
                  <a:tcPr marL="68580" marR="68580" marT="0" marB="0"/>
                </a:tc>
              </a:tr>
              <a:tr h="1771037">
                <a:tc gridSpan="8">
                  <a:txBody>
                    <a:bodyPr/>
                    <a:lstStyle/>
                    <a:p>
                      <a:pPr marL="0" marR="0">
                        <a:spcBef>
                          <a:spcPts val="0"/>
                        </a:spcBef>
                        <a:spcAft>
                          <a:spcPts val="0"/>
                        </a:spcAft>
                      </a:pPr>
                      <a:r>
                        <a:rPr lang="en-US" sz="1000" dirty="0">
                          <a:effectLst/>
                        </a:rPr>
                        <a:t>   * </a:t>
                      </a:r>
                      <a:r>
                        <a:rPr lang="en-US" sz="1000" u="sng" dirty="0">
                          <a:effectLst/>
                          <a:hlinkClick r:id="rId4"/>
                        </a:rPr>
                        <a:t>https://www.energycodes.gov/sites/default/files/documents/cn_commercial_duct_insulation_sealing.pdf</a:t>
                      </a:r>
                      <a:r>
                        <a:rPr lang="en-US" sz="1000" dirty="0">
                          <a:effectLst/>
                        </a:rPr>
                        <a:t> </a:t>
                      </a:r>
                    </a:p>
                    <a:p>
                      <a:pPr marL="228600" marR="0" indent="-285750">
                        <a:spcBef>
                          <a:spcPts val="0"/>
                        </a:spcBef>
                        <a:spcAft>
                          <a:spcPts val="0"/>
                        </a:spcAft>
                      </a:pPr>
                      <a:r>
                        <a:rPr lang="en-US" sz="1000" dirty="0">
                          <a:effectLst/>
                        </a:rPr>
                        <a:t>   ** Insulation R-Values, measured in (h-ft</a:t>
                      </a:r>
                      <a:r>
                        <a:rPr lang="en-US" sz="1000" baseline="30000" dirty="0">
                          <a:effectLst/>
                        </a:rPr>
                        <a:t>2</a:t>
                      </a:r>
                      <a:r>
                        <a:rPr lang="en-US" sz="1000" dirty="0">
                          <a:effectLst/>
                        </a:rPr>
                        <a:t> </a:t>
                      </a:r>
                      <a:r>
                        <a:rPr lang="en-US" sz="1000" baseline="30000" dirty="0">
                          <a:effectLst/>
                        </a:rPr>
                        <a:t>O</a:t>
                      </a:r>
                      <a:r>
                        <a:rPr lang="en-US" sz="1000" dirty="0">
                          <a:effectLst/>
                        </a:rPr>
                        <a:t>F) ÷ BTU, are for insulation as installed and do not include film resistance. The required minimum thicknesses do not consider water vapor transmission and possible surface condensation. Where exterior walls are used as plenum walls, wall insulation shall be as required by the most restrictive condition of Section 6.4.4.2 or Section 5. Insulation resistance measured on a horizontal plane in accordance with ASTM C518 at a mean temperature of 75</a:t>
                      </a:r>
                      <a:r>
                        <a:rPr lang="en-US" sz="1000" baseline="30000" dirty="0">
                          <a:effectLst/>
                        </a:rPr>
                        <a:t>O</a:t>
                      </a:r>
                      <a:r>
                        <a:rPr lang="en-US" sz="1000" dirty="0">
                          <a:effectLst/>
                        </a:rPr>
                        <a:t>F at the installed thickness.</a:t>
                      </a:r>
                    </a:p>
                    <a:p>
                      <a:pPr marL="0" marR="0">
                        <a:spcBef>
                          <a:spcPts val="0"/>
                        </a:spcBef>
                        <a:spcAft>
                          <a:spcPts val="0"/>
                        </a:spcAft>
                      </a:pPr>
                      <a:r>
                        <a:rPr lang="en-US" sz="1000" dirty="0">
                          <a:effectLst/>
                        </a:rPr>
                        <a:t>***  Includes Crawl Spaces</a:t>
                      </a:r>
                    </a:p>
                    <a:p>
                      <a:pPr marL="0" marR="0">
                        <a:spcBef>
                          <a:spcPts val="0"/>
                        </a:spcBef>
                        <a:spcAft>
                          <a:spcPts val="0"/>
                        </a:spcAft>
                      </a:pPr>
                      <a:r>
                        <a:rPr lang="en-US" sz="1000" dirty="0">
                          <a:effectLst/>
                        </a:rPr>
                        <a:t>****Includes return air plenums with or without exposed roofs above.</a:t>
                      </a:r>
                      <a:endParaRPr lang="en-U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ustDataLst>
      <p:tags r:id="rId1"/>
    </p:custDataLst>
    <p:extLst>
      <p:ext uri="{BB962C8B-B14F-4D97-AF65-F5344CB8AC3E}">
        <p14:creationId xmlns:p14="http://schemas.microsoft.com/office/powerpoint/2010/main" val="9555006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SLIDE_COUNT" val="24"/>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bJRIDPi4_files\slide0001_image001.png"/>
</p:tagLst>
</file>

<file path=ppt/tags/tag11.xml><?xml version="1.0" encoding="utf-8"?>
<p:tagLst xmlns:a="http://schemas.openxmlformats.org/drawingml/2006/main" xmlns:r="http://schemas.openxmlformats.org/officeDocument/2006/relationships" xmlns:p="http://schemas.openxmlformats.org/presentationml/2006/main">
  <p:tag name="ARTICULATE_SLIDE_NAV" val="7"/>
  <p:tag name="ARTICULATE_SLIDE_GUID" val="57836cdf-cbb2-4995-9890-a9d89d9540d5"/>
  <p:tag name="AUDIO_ID" val="335"/>
  <p:tag name="ARTICULATE_AUDIO_RECORDED" val="1"/>
  <p:tag name="TIMELINE" val="13.0"/>
  <p:tag name="ELAPSEDTIME" val="56.2"/>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bJRIDPi4_files\slide0001_image001.png"/>
</p:tagLst>
</file>

<file path=ppt/tags/tag13.xml><?xml version="1.0" encoding="utf-8"?>
<p:tagLst xmlns:a="http://schemas.openxmlformats.org/drawingml/2006/main" xmlns:r="http://schemas.openxmlformats.org/officeDocument/2006/relationships" xmlns:p="http://schemas.openxmlformats.org/presentationml/2006/main">
  <p:tag name="ARTICULATE_SLIDE_NAV" val="7"/>
  <p:tag name="ARTICULATE_SLIDE_GUID" val="57836cdf-cbb2-4995-9890-a9d89d9540d5"/>
  <p:tag name="AUDIO_ID" val="326"/>
  <p:tag name="ARTICULATE_AUDIO_RECORDED" val="1"/>
  <p:tag name="TIMELINE" val="44.8"/>
  <p:tag name="ELAPSEDTIME" val="53.5"/>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4.xml><?xml version="1.0" encoding="utf-8"?>
<p:tagLst xmlns:a="http://schemas.openxmlformats.org/drawingml/2006/main" xmlns:r="http://schemas.openxmlformats.org/officeDocument/2006/relationships" xmlns:p="http://schemas.openxmlformats.org/presentationml/2006/main">
  <p:tag name="ARTICULATE_SLIDE_NAV" val="7"/>
  <p:tag name="ARTICULATE_SLIDE_GUID" val="57836cdf-cbb2-4995-9890-a9d89d9540d5"/>
  <p:tag name="AUDIO_ID" val="327"/>
  <p:tag name="ARTICULATE_AUDIO_RECORDED" val="1"/>
  <p:tag name="ELAPSEDTIME" val="87.7"/>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5.xml><?xml version="1.0" encoding="utf-8"?>
<p:tagLst xmlns:a="http://schemas.openxmlformats.org/drawingml/2006/main" xmlns:r="http://schemas.openxmlformats.org/officeDocument/2006/relationships" xmlns:p="http://schemas.openxmlformats.org/presentationml/2006/main">
  <p:tag name="AUDIO_ID" val="345"/>
  <p:tag name="ARTICULATE_AUDIO_RECORDED" val="1"/>
  <p:tag name="ELAPSEDTIME" val="35.7"/>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6.xml><?xml version="1.0" encoding="utf-8"?>
<p:tagLst xmlns:a="http://schemas.openxmlformats.org/drawingml/2006/main" xmlns:r="http://schemas.openxmlformats.org/officeDocument/2006/relationships" xmlns:p="http://schemas.openxmlformats.org/presentationml/2006/main">
  <p:tag name="AUDIO_ID" val="346"/>
  <p:tag name="ARTICULATE_AUDIO_RECORDED" val="1"/>
  <p:tag name="ELAPSEDTIME" val="60.4"/>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7.xml><?xml version="1.0" encoding="utf-8"?>
<p:tagLst xmlns:a="http://schemas.openxmlformats.org/drawingml/2006/main" xmlns:r="http://schemas.openxmlformats.org/officeDocument/2006/relationships" xmlns:p="http://schemas.openxmlformats.org/presentationml/2006/main">
  <p:tag name="AUDIO_ID" val="347"/>
  <p:tag name="ARTICULATE_AUDIO_RECORDED" val="1"/>
  <p:tag name="ELAPSEDTIME" val="53.5"/>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8.xml><?xml version="1.0" encoding="utf-8"?>
<p:tagLst xmlns:a="http://schemas.openxmlformats.org/drawingml/2006/main" xmlns:r="http://schemas.openxmlformats.org/officeDocument/2006/relationships" xmlns:p="http://schemas.openxmlformats.org/presentationml/2006/main">
  <p:tag name="AUDIO_ID" val="348"/>
  <p:tag name="ARTICULATE_AUDIO_RECORDED" val="1"/>
  <p:tag name="ELAPSEDTIME" val="59.6"/>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19.xml><?xml version="1.0" encoding="utf-8"?>
<p:tagLst xmlns:a="http://schemas.openxmlformats.org/drawingml/2006/main" xmlns:r="http://schemas.openxmlformats.org/officeDocument/2006/relationships" xmlns:p="http://schemas.openxmlformats.org/presentationml/2006/main">
  <p:tag name="AUDIO_ID" val="324"/>
  <p:tag name="ARTICULATE_AUDIO_RECORDED" val="1"/>
  <p:tag name="TIMELINE" val="7.9/24.9"/>
  <p:tag name="ELAPSEDTIME" val="71.5"/>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NNOTATION_TYPE_1" val="0"/>
  <p:tag name="ANNOTATION_START_1" val="14.4"/>
  <p:tag name="ANNOTATION_TOP_1" val="528"/>
  <p:tag name="ANNOTATION_LEFT_1" val="280"/>
  <p:tag name="ANNOTATION_WIDTH_1" val="149"/>
  <p:tag name="ANNOTATION_HEIGHT_1" val="150"/>
  <p:tag name="ANNOTATION_ANIMATION_1" val="4"/>
  <p:tag name="ANNOTATION_ROTATION_1" val="0"/>
  <p:tag name="ANNOTATION_SUB_TYPE_1" val="3"/>
  <p:tag name="ANNOTATION_LOOP_COUNT_1" val="1"/>
  <p:tag name="ANNOTATION_BOX_RADIUS_1" val="0"/>
  <p:tag name="ANNOTATION_SCALE_1" val="100"/>
  <p:tag name="ANNOTATION_BORDER_ALPHA_1" val="100"/>
  <p:tag name="ANNOTATION_BORDER_COLOR_1" val="16777215"/>
  <p:tag name="ANNOTATION_FILL_COLOR_1" val="3969653"/>
  <p:tag name="ANNOTATION_FILL_ALPHA_1" val="100"/>
  <p:tag name="ANNOTATION_BORDER_WIDTH_1" val="2"/>
  <p:tag name="ANNOTATION_SLIDE_WIDTH_1" val="960"/>
  <p:tag name="ANNOTATION_SLIDE_HEIGHT_1" val="720"/>
  <p:tag name="AUDIO_ID" val="325"/>
  <p:tag name="ARTICULATE_AUDIO_RECORDED" val="1"/>
  <p:tag name="TIMELINE" val="25.5"/>
  <p:tag name="ELAPSEDTIME" val="64.3"/>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1.xml><?xml version="1.0" encoding="utf-8"?>
<p:tagLst xmlns:a="http://schemas.openxmlformats.org/drawingml/2006/main" xmlns:r="http://schemas.openxmlformats.org/officeDocument/2006/relationships" xmlns:p="http://schemas.openxmlformats.org/presentationml/2006/main">
  <p:tag name="AUDIO_ID" val="336"/>
  <p:tag name="ARTICULATE_AUDIO_RECORDED" val="1"/>
  <p:tag name="TIMELINE" val="9.3"/>
  <p:tag name="ELAPSEDTIME" val="19.4"/>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2.xml><?xml version="1.0" encoding="utf-8"?>
<p:tagLst xmlns:a="http://schemas.openxmlformats.org/drawingml/2006/main" xmlns:r="http://schemas.openxmlformats.org/officeDocument/2006/relationships" xmlns:p="http://schemas.openxmlformats.org/presentationml/2006/main">
  <p:tag name="AUDIO_ID" val="337"/>
  <p:tag name="ARTICULATE_AUDIO_RECORDED" val="1"/>
  <p:tag name="TIMELINE" val="6.9"/>
  <p:tag name="ELAPSEDTIME" val="12.6"/>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3.xml><?xml version="1.0" encoding="utf-8"?>
<p:tagLst xmlns:a="http://schemas.openxmlformats.org/drawingml/2006/main" xmlns:r="http://schemas.openxmlformats.org/officeDocument/2006/relationships" xmlns:p="http://schemas.openxmlformats.org/presentationml/2006/main">
  <p:tag name="AUDIO_ID" val="349"/>
  <p:tag name="ARTICULATE_AUDIO_RECORDED" val="1"/>
  <p:tag name="TIMELINE" val="12.8"/>
  <p:tag name="ELAPSEDTIME" val="25"/>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4.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36.3"/>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5.xml><?xml version="1.0" encoding="utf-8"?>
<p:tagLst xmlns:a="http://schemas.openxmlformats.org/drawingml/2006/main" xmlns:r="http://schemas.openxmlformats.org/officeDocument/2006/relationships" xmlns:p="http://schemas.openxmlformats.org/presentationml/2006/main">
  <p:tag name="AUDIO_ID" val="332"/>
  <p:tag name="ARTICULATE_AUDIO_RECORDED" val="1"/>
  <p:tag name="TIMELINE" val="1.7/11.5"/>
  <p:tag name="ELAPSEDTIME" val="24"/>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UDIO_ID" val="333"/>
  <p:tag name="ARTICULATE_AUDIO_RECORDED" val="1"/>
  <p:tag name="TIMELINE" val="17.0"/>
  <p:tag name="ELAPSEDTIME" val="27.4"/>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7.xml><?xml version="1.0" encoding="utf-8"?>
<p:tagLst xmlns:a="http://schemas.openxmlformats.org/drawingml/2006/main" xmlns:r="http://schemas.openxmlformats.org/officeDocument/2006/relationships" xmlns:p="http://schemas.openxmlformats.org/presentationml/2006/main">
  <p:tag name="AUDIO_ID" val="331"/>
  <p:tag name="ARTICULATE_AUDIO_RECORDED" val="1"/>
  <p:tag name="ELAPSEDTIME" val="30.7"/>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8.xml><?xml version="1.0" encoding="utf-8"?>
<p:tagLst xmlns:a="http://schemas.openxmlformats.org/drawingml/2006/main" xmlns:r="http://schemas.openxmlformats.org/officeDocument/2006/relationships" xmlns:p="http://schemas.openxmlformats.org/presentationml/2006/main">
  <p:tag name="AUDIO_ID" val="340"/>
  <p:tag name="ARTICULATE_AUDIO_RECORDED" val="1"/>
  <p:tag name="ELAPSEDTIME" val="41.6"/>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29.xml><?xml version="1.0" encoding="utf-8"?>
<p:tagLst xmlns:a="http://schemas.openxmlformats.org/drawingml/2006/main" xmlns:r="http://schemas.openxmlformats.org/officeDocument/2006/relationships" xmlns:p="http://schemas.openxmlformats.org/presentationml/2006/main">
  <p:tag name="AUDIO_ID" val="341"/>
  <p:tag name="ARTICULATE_AUDIO_RECORDED" val="1"/>
  <p:tag name="ELAPSEDTIME" val="43.6"/>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30.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25.8"/>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9.2"/>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7.xml><?xml version="1.0" encoding="utf-8"?>
<p:tagLst xmlns:a="http://schemas.openxmlformats.org/drawingml/2006/main" xmlns:r="http://schemas.openxmlformats.org/officeDocument/2006/relationships" xmlns:p="http://schemas.openxmlformats.org/presentationml/2006/main">
  <p:tag name="ARTICULATE_SLIDE_NAV" val="7"/>
  <p:tag name="ARTICULATE_SLIDE_GUID" val="57836cdf-cbb2-4995-9890-a9d89d9540d5"/>
  <p:tag name="AUDIO_ID" val="322"/>
  <p:tag name="ARTICULATE_AUDIO_RECORDED" val="1"/>
  <p:tag name="TIMELINE" val="7.8/11.2/17.9/20.1"/>
  <p:tag name="ELAPSEDTIME" val="43.2"/>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bJRIDPi4_files\slide0001_image001.png"/>
</p:tagLst>
</file>

<file path=ppt/tags/tag9.xml><?xml version="1.0" encoding="utf-8"?>
<p:tagLst xmlns:a="http://schemas.openxmlformats.org/drawingml/2006/main" xmlns:r="http://schemas.openxmlformats.org/officeDocument/2006/relationships" xmlns:p="http://schemas.openxmlformats.org/presentationml/2006/main">
  <p:tag name="ARTICULATE_SLIDE_NAV" val="7"/>
  <p:tag name="ARTICULATE_SLIDE_GUID" val="57836cdf-cbb2-4995-9890-a9d89d9540d5"/>
  <p:tag name="AUDIO_ID" val="334"/>
  <p:tag name="ARTICULATE_AUDIO_RECORDED" val="1"/>
  <p:tag name="TIMELINE" val="2.7/8.0"/>
  <p:tag name="ELAPSEDTIME" val="32.2"/>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1965</TotalTime>
  <Words>961</Words>
  <Application>Microsoft Office PowerPoint</Application>
  <PresentationFormat>On-screen Show (4:3)</PresentationFormat>
  <Paragraphs>227</Paragraphs>
  <Slides>24</Slides>
  <Notes>23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24</vt:i4>
      </vt:variant>
    </vt:vector>
  </HeadingPairs>
  <TitlesOfParts>
    <vt:vector size="29" baseType="lpstr">
      <vt:lpstr>Arial</vt:lpstr>
      <vt:lpstr>Calibri</vt:lpstr>
      <vt:lpstr>DNDDJA+ArialNarrow</vt:lpstr>
      <vt:lpstr>Times New Roman</vt:lpstr>
      <vt:lpstr>Office Theme</vt:lpstr>
      <vt:lpstr>  Part 1  Technician’s Guide &amp; Workbook for Duct Diagnostics and Repair  </vt:lpstr>
      <vt:lpstr>Technician’s Guide &amp; Workbook for Duct Diagnostics and Repair</vt:lpstr>
      <vt:lpstr>  Section 1.1 Duct Basics: Energy Losses  </vt:lpstr>
      <vt:lpstr>Proven Design Practices</vt:lpstr>
      <vt:lpstr>Proven Design Practices</vt:lpstr>
      <vt:lpstr>Proven Design Practices</vt:lpstr>
      <vt:lpstr>Proven Design &amp; Installation Practices</vt:lpstr>
      <vt:lpstr>Proven Design &amp; Repair Practices</vt:lpstr>
      <vt:lpstr>PowerPoint Presentation</vt:lpstr>
      <vt:lpstr>2015 International Energy Conservation Code Residential Insulation </vt:lpstr>
      <vt:lpstr>2015 International Energy Conservation Code Commercial Insulation </vt:lpstr>
      <vt:lpstr> Department of Energy (DOE) Climate Zones</vt:lpstr>
      <vt:lpstr>Energy Losses &amp; Costs</vt:lpstr>
      <vt:lpstr>Energy Losses &amp; Costs</vt:lpstr>
      <vt:lpstr>Conduction</vt:lpstr>
      <vt:lpstr>Conduction</vt:lpstr>
      <vt:lpstr>Conduction</vt:lpstr>
      <vt:lpstr>Conduction</vt:lpstr>
      <vt:lpstr>Leaks </vt:lpstr>
      <vt:lpstr>Duct Sealed</vt:lpstr>
      <vt:lpstr>Totally Sealed Duct System</vt:lpstr>
      <vt:lpstr>Leaking Return Duct</vt:lpstr>
      <vt:lpstr>Leaking Supply Duct</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240</cp:revision>
  <dcterms:created xsi:type="dcterms:W3CDTF">2013-05-23T13:04:32Z</dcterms:created>
  <dcterms:modified xsi:type="dcterms:W3CDTF">2016-07-27T12:13:38Z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49617F5B-0D68-43CB-9CD4-F106D0900FBE</vt:lpwstr>
  </property>
  <property fmtid="{D5CDD505-2E9C-101B-9397-08002B2CF9AE}" pid="6" name="ArticulateProjectFull">
    <vt:lpwstr>C:\Users\Don\Desktop\Power Points\1.1 Energy Losses.ppta</vt:lpwstr>
  </property>
</Properties>
</file>