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ppt/tags/tag11.xml" ContentType="application/vnd.openxmlformats-officedocument.presentationml.tags+xml"/>
  <Override PartName="/ppt/notesSlides/notesSlide9.xml" ContentType="application/vnd.openxmlformats-officedocument.presentationml.notesSlide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Override PartName="/ppt/tags/tag13.xml" ContentType="application/vnd.openxmlformats-officedocument.presentationml.tags+xml"/>
  <Override PartName="/ppt/notesSlides/notesSlide11.xml" ContentType="application/vnd.openxmlformats-officedocument.presentationml.notesSlide+xml"/>
  <Override PartName="/ppt/tags/tag14.xml" ContentType="application/vnd.openxmlformats-officedocument.presentationml.tags+xml"/>
  <Override PartName="/ppt/notesSlides/notesSlide12.xml" ContentType="application/vnd.openxmlformats-officedocument.presentationml.notesSlide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tags/tag16.xml" ContentType="application/vnd.openxmlformats-officedocument.presentationml.tags+xml"/>
  <Override PartName="/ppt/notesSlides/notesSlide14.xml" ContentType="application/vnd.openxmlformats-officedocument.presentationml.notesSlide+xml"/>
  <Override PartName="/ppt/tags/tag17.xml" ContentType="application/vnd.openxmlformats-officedocument.presentationml.tags+xml"/>
  <Override PartName="/ppt/notesSlides/notesSlide15.xml" ContentType="application/vnd.openxmlformats-officedocument.presentationml.notesSlide+xml"/>
  <Override PartName="/ppt/tags/tag18.xml" ContentType="application/vnd.openxmlformats-officedocument.presentationml.tags+xml"/>
  <Override PartName="/ppt/notesSlides/notesSlide16.xml" ContentType="application/vnd.openxmlformats-officedocument.presentationml.notesSlide+xml"/>
  <Override PartName="/ppt/tags/tag19.xml" ContentType="application/vnd.openxmlformats-officedocument.presentationml.tags+xml"/>
  <Override PartName="/ppt/notesSlides/notesSlide17.xml" ContentType="application/vnd.openxmlformats-officedocument.presentationml.notesSlide+xml"/>
  <Override PartName="/ppt/tags/tag20.xml" ContentType="application/vnd.openxmlformats-officedocument.presentationml.tags+xml"/>
  <Override PartName="/ppt/notesSlides/notesSlide18.xml" ContentType="application/vnd.openxmlformats-officedocument.presentationml.notesSlide+xml"/>
  <Override PartName="/ppt/tags/tag21.xml" ContentType="application/vnd.openxmlformats-officedocument.presentationml.tags+xml"/>
  <Override PartName="/ppt/notesSlides/notesSlide19.xml" ContentType="application/vnd.openxmlformats-officedocument.presentationml.notesSlide+xml"/>
  <Override PartName="/ppt/tags/tag22.xml" ContentType="application/vnd.openxmlformats-officedocument.presentationml.tags+xml"/>
  <Override PartName="/ppt/notesSlides/notesSlide20.xml" ContentType="application/vnd.openxmlformats-officedocument.presentationml.notesSlide+xml"/>
  <Override PartName="/ppt/tags/tag23.xml" ContentType="application/vnd.openxmlformats-officedocument.presentationml.tags+xml"/>
  <Override PartName="/ppt/notesSlides/notesSlide21.xml" ContentType="application/vnd.openxmlformats-officedocument.presentationml.notesSlide+xml"/>
  <Override PartName="/ppt/tags/tag24.xml" ContentType="application/vnd.openxmlformats-officedocument.presentationml.tags+xml"/>
  <Override PartName="/ppt/notesSlides/notesSlide22.xml" ContentType="application/vnd.openxmlformats-officedocument.presentationml.notesSlide+xml"/>
  <Override PartName="/ppt/tags/tag25.xml" ContentType="application/vnd.openxmlformats-officedocument.presentationml.tags+xml"/>
  <Override PartName="/ppt/notesSlides/notesSlide23.xml" ContentType="application/vnd.openxmlformats-officedocument.presentationml.notesSlide+xml"/>
  <Override PartName="/ppt/tags/tag26.xml" ContentType="application/vnd.openxmlformats-officedocument.presentationml.tags+xml"/>
  <Override PartName="/ppt/notesSlides/notesSlide24.xml" ContentType="application/vnd.openxmlformats-officedocument.presentationml.notesSlide+xml"/>
  <Override PartName="/ppt/tags/tag27.xml" ContentType="application/vnd.openxmlformats-officedocument.presentationml.tags+xml"/>
  <Override PartName="/ppt/notesSlides/notesSlide25.xml" ContentType="application/vnd.openxmlformats-officedocument.presentationml.notesSlide+xml"/>
  <Override PartName="/ppt/tags/tag28.xml" ContentType="application/vnd.openxmlformats-officedocument.presentationml.tags+xml"/>
  <Override PartName="/ppt/notesSlides/notesSlide26.xml" ContentType="application/vnd.openxmlformats-officedocument.presentationml.notesSlide+xml"/>
  <Override PartName="/ppt/tags/tag29.xml" ContentType="application/vnd.openxmlformats-officedocument.presentationml.tags+xml"/>
  <Override PartName="/ppt/notesSlides/notesSlide27.xml" ContentType="application/vnd.openxmlformats-officedocument.presentationml.notesSlide+xml"/>
  <Override PartName="/ppt/tags/tag30.xml" ContentType="application/vnd.openxmlformats-officedocument.presentationml.tags+xml"/>
  <Override PartName="/ppt/notesSlides/notesSlide28.xml" ContentType="application/vnd.openxmlformats-officedocument.presentationml.notesSlide+xml"/>
  <Override PartName="/ppt/tags/tag31.xml" ContentType="application/vnd.openxmlformats-officedocument.presentationml.tags+xml"/>
  <Override PartName="/ppt/notesSlides/notesSlide29.xml" ContentType="application/vnd.openxmlformats-officedocument.presentationml.notesSlide+xml"/>
  <Override PartName="/ppt/tags/tag32.xml" ContentType="application/vnd.openxmlformats-officedocument.presentationml.tags+xml"/>
  <Override PartName="/ppt/notesSlides/notesSlide30.xml" ContentType="application/vnd.openxmlformats-officedocument.presentationml.notesSlide+xml"/>
  <Override PartName="/ppt/tags/tag33.xml" ContentType="application/vnd.openxmlformats-officedocument.presentationml.tags+xml"/>
  <Override PartName="/ppt/notesSlides/notesSlide31.xml" ContentType="application/vnd.openxmlformats-officedocument.presentationml.notesSlide+xml"/>
  <Override PartName="/ppt/tags/tag34.xml" ContentType="application/vnd.openxmlformats-officedocument.presentationml.tags+xml"/>
  <Override PartName="/ppt/notesSlides/notesSlide32.xml" ContentType="application/vnd.openxmlformats-officedocument.presentationml.notesSlide+xml"/>
  <Override PartName="/ppt/tags/tag35.xml" ContentType="application/vnd.openxmlformats-officedocument.presentationml.tags+xml"/>
  <Override PartName="/ppt/notesSlides/notesSlide33.xml" ContentType="application/vnd.openxmlformats-officedocument.presentationml.notesSlide+xml"/>
  <Override PartName="/ppt/tags/tag36.xml" ContentType="application/vnd.openxmlformats-officedocument.presentationml.tags+xml"/>
  <Override PartName="/ppt/notesSlides/notesSlide34.xml" ContentType="application/vnd.openxmlformats-officedocument.presentationml.notesSlide+xml"/>
  <Override PartName="/ppt/tags/tag37.xml" ContentType="application/vnd.openxmlformats-officedocument.presentationml.tags+xml"/>
  <Override PartName="/ppt/notesSlides/notesSlide35.xml" ContentType="application/vnd.openxmlformats-officedocument.presentationml.notesSlide+xml"/>
  <Override PartName="/ppt/tags/tag38.xml" ContentType="application/vnd.openxmlformats-officedocument.presentationml.tags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8"/>
  </p:notesMasterIdLst>
  <p:sldIdLst>
    <p:sldId id="407" r:id="rId2"/>
    <p:sldId id="496" r:id="rId3"/>
    <p:sldId id="497" r:id="rId4"/>
    <p:sldId id="499" r:id="rId5"/>
    <p:sldId id="500" r:id="rId6"/>
    <p:sldId id="498" r:id="rId7"/>
    <p:sldId id="504" r:id="rId8"/>
    <p:sldId id="505" r:id="rId9"/>
    <p:sldId id="507" r:id="rId10"/>
    <p:sldId id="508" r:id="rId11"/>
    <p:sldId id="509" r:id="rId12"/>
    <p:sldId id="523" r:id="rId13"/>
    <p:sldId id="510" r:id="rId14"/>
    <p:sldId id="511" r:id="rId15"/>
    <p:sldId id="513" r:id="rId16"/>
    <p:sldId id="515" r:id="rId17"/>
    <p:sldId id="516" r:id="rId18"/>
    <p:sldId id="519" r:id="rId19"/>
    <p:sldId id="524" r:id="rId20"/>
    <p:sldId id="520" r:id="rId21"/>
    <p:sldId id="525" r:id="rId22"/>
    <p:sldId id="521" r:id="rId23"/>
    <p:sldId id="512" r:id="rId24"/>
    <p:sldId id="527" r:id="rId25"/>
    <p:sldId id="526" r:id="rId26"/>
    <p:sldId id="530" r:id="rId27"/>
    <p:sldId id="528" r:id="rId28"/>
    <p:sldId id="531" r:id="rId29"/>
    <p:sldId id="532" r:id="rId30"/>
    <p:sldId id="542" r:id="rId31"/>
    <p:sldId id="536" r:id="rId32"/>
    <p:sldId id="540" r:id="rId33"/>
    <p:sldId id="537" r:id="rId34"/>
    <p:sldId id="538" r:id="rId35"/>
    <p:sldId id="494" r:id="rId36"/>
    <p:sldId id="466" r:id="rId37"/>
  </p:sldIdLst>
  <p:sldSz cx="9144000" cy="6858000" type="screen4x3"/>
  <p:notesSz cx="7010400" cy="9296400"/>
  <p:custDataLst>
    <p:tags r:id="rId3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 showScrollbar="0"/>
    <p:sldAll/>
    <p:penClr>
      <a:prstClr val="red"/>
    </p:penClr>
    <p:extLst>
      <p:ext uri="{F99C55AA-B7CB-42B0-86F8-08522FDF87E8}">
        <p14:browseMode xmlns:p14="http://schemas.microsoft.com/office/powerpoint/2010/main" showStatus="0"/>
      </p:ex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3F3F"/>
    <a:srgbClr val="454545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>
      <p:cViewPr varScale="1">
        <p:scale>
          <a:sx n="101" d="100"/>
          <a:sy n="101" d="100"/>
        </p:scale>
        <p:origin x="120" y="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E83A6E7-60DE-4005-B552-9C8674E4BA66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2C46B63-F3D0-4FCB-B9C7-2DF26E8BC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39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0532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6058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3811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1201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4668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8536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7426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911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090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3930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692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169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2180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4328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4765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013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73582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4217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006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997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7247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292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512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02936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54795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26659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11367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69138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8455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073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1999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9968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4426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18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4503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955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460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2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34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3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2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3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9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51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1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93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0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A4F02-61AA-4C81-BD1C-511DDA14D550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293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5" Type="http://schemas.openxmlformats.org/officeDocument/2006/relationships/image" Target="../media/image7.png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5" Type="http://schemas.openxmlformats.org/officeDocument/2006/relationships/image" Target="../media/image7.png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Relationship Id="rId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Relationship Id="rId4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Relationship Id="rId4" Type="http://schemas.openxmlformats.org/officeDocument/2006/relationships/image" Target="../media/image2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Relationship Id="rId4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Relationship Id="rId4" Type="http://schemas.openxmlformats.org/officeDocument/2006/relationships/image" Target="../media/image2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Relationship Id="rId4" Type="http://schemas.openxmlformats.org/officeDocument/2006/relationships/image" Target="../media/image2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Relationship Id="rId4" Type="http://schemas.openxmlformats.org/officeDocument/2006/relationships/image" Target="../media/image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4800600"/>
            <a:ext cx="8991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 smtClean="0"/>
              <a:t>Duct </a:t>
            </a:r>
            <a:r>
              <a:rPr lang="en-US" dirty="0"/>
              <a:t>Design Basics:</a:t>
            </a:r>
            <a:r>
              <a:rPr lang="en-US" dirty="0">
                <a:solidFill>
                  <a:srgbClr val="FF00FF"/>
                </a:solidFill>
              </a:rPr>
              <a:t/>
            </a:r>
            <a:br>
              <a:rPr lang="en-US" dirty="0">
                <a:solidFill>
                  <a:srgbClr val="FF00FF"/>
                </a:solidFill>
              </a:rPr>
            </a:br>
            <a:r>
              <a:rPr lang="en-US" dirty="0" smtClean="0"/>
              <a:t>Lesson 5 Manual D </a:t>
            </a:r>
            <a:r>
              <a:rPr lang="en-US" dirty="0" err="1" smtClean="0"/>
              <a:t>Speedsheet</a:t>
            </a:r>
            <a:r>
              <a:rPr lang="en-US" dirty="0" smtClean="0"/>
              <a:t> Primer</a:t>
            </a: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76400" y="2743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029" name="Picture 5" descr="H:\IMAGES\ACCALogoSolidBlack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298" y="76200"/>
            <a:ext cx="668215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4770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19"/>
    </mc:Choice>
    <mc:Fallback xmlns="">
      <p:transition spd="slow" advTm="841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Whole House single l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600"/>
            <a:ext cx="905444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251460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260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0800" y="25146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67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8194" y="3856865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284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43200" y="61722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45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0627" y="5987534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91 CFM each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32071" y="6356866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104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52926" y="548640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104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69917" y="543370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182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01773" y="488991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612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06207" y="3654003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88242" y="1905000"/>
            <a:ext cx="90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71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3779" y="19050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68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93101" y="19050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91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42102" y="4293632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92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27081" y="6172200"/>
            <a:ext cx="151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100 CFM each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17163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52926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04365" y="40415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0530" y="57794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48515" y="63568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42469" y="57018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21415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24944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620331" y="58557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503180" y="48153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276177" y="24150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73075" y="232993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50930" y="41887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99386" y="46952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2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4470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3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93086" y="230947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09593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4</a:t>
            </a:r>
            <a:endParaRPr lang="en-US" dirty="0">
              <a:solidFill>
                <a:schemeClr val="bg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06522" y="4687145"/>
            <a:ext cx="154813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1350837" y="2551951"/>
            <a:ext cx="1589" cy="210682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 flipV="1">
            <a:off x="779693" y="4687145"/>
            <a:ext cx="477628" cy="805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1364199" y="5801150"/>
            <a:ext cx="253198" cy="74998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628349" y="4760478"/>
            <a:ext cx="39657" cy="86363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344801" y="4714892"/>
            <a:ext cx="404743" cy="112497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985861" y="4573443"/>
            <a:ext cx="1" cy="8533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44801" y="4014849"/>
            <a:ext cx="976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Trunk 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08721" y="476292"/>
            <a:ext cx="25310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2 Main Trunks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2985861" y="4687145"/>
            <a:ext cx="5396139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3483645" y="2599730"/>
            <a:ext cx="5158" cy="2053793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 flipV="1">
            <a:off x="5355147" y="2502228"/>
            <a:ext cx="5386" cy="217867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 flipV="1">
            <a:off x="6606542" y="2472573"/>
            <a:ext cx="5386" cy="217867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4744221" y="4714892"/>
            <a:ext cx="6008" cy="183624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7543800" y="4760478"/>
            <a:ext cx="1" cy="841583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 flipV="1">
            <a:off x="8122448" y="2642058"/>
            <a:ext cx="3412" cy="204911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7655001" y="4979891"/>
            <a:ext cx="301686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8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8318645" y="5538984"/>
            <a:ext cx="301686" cy="369332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7</a:t>
            </a:r>
            <a:endParaRPr lang="en-US" b="1" dirty="0">
              <a:solidFill>
                <a:srgbClr val="00B0F0"/>
              </a:solidFill>
            </a:endParaRPr>
          </a:p>
        </p:txBody>
      </p:sp>
      <p:cxnSp>
        <p:nvCxnSpPr>
          <p:cNvPr id="79" name="Straight Connector 78"/>
          <p:cNvCxnSpPr/>
          <p:nvPr/>
        </p:nvCxnSpPr>
        <p:spPr>
          <a:xfrm flipH="1">
            <a:off x="6556108" y="5671066"/>
            <a:ext cx="958561" cy="895134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H="1" flipV="1">
            <a:off x="7637516" y="5665691"/>
            <a:ext cx="1107437" cy="550846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3721711" y="4167692"/>
            <a:ext cx="12011" cy="415352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>
            <a:off x="3124767" y="4752850"/>
            <a:ext cx="286418" cy="769156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Arc 87"/>
          <p:cNvSpPr/>
          <p:nvPr/>
        </p:nvSpPr>
        <p:spPr>
          <a:xfrm rot="15519219">
            <a:off x="2998828" y="5644670"/>
            <a:ext cx="393098" cy="142100"/>
          </a:xfrm>
          <a:prstGeom prst="arc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cxnSp>
        <p:nvCxnSpPr>
          <p:cNvPr id="90" name="Straight Connector 89"/>
          <p:cNvCxnSpPr/>
          <p:nvPr/>
        </p:nvCxnSpPr>
        <p:spPr>
          <a:xfrm>
            <a:off x="3114679" y="5715720"/>
            <a:ext cx="10262" cy="8543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5881724" y="4758870"/>
            <a:ext cx="976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Trunk 2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92" name="Freeform 91"/>
          <p:cNvSpPr/>
          <p:nvPr/>
        </p:nvSpPr>
        <p:spPr>
          <a:xfrm>
            <a:off x="7934325" y="4743450"/>
            <a:ext cx="847725" cy="219075"/>
          </a:xfrm>
          <a:custGeom>
            <a:avLst/>
            <a:gdLst>
              <a:gd name="connsiteX0" fmla="*/ 0 w 847725"/>
              <a:gd name="connsiteY0" fmla="*/ 0 h 219075"/>
              <a:gd name="connsiteX1" fmla="*/ 9525 w 847725"/>
              <a:gd name="connsiteY1" fmla="*/ 133350 h 219075"/>
              <a:gd name="connsiteX2" fmla="*/ 57150 w 847725"/>
              <a:gd name="connsiteY2" fmla="*/ 180975 h 219075"/>
              <a:gd name="connsiteX3" fmla="*/ 85725 w 847725"/>
              <a:gd name="connsiteY3" fmla="*/ 190500 h 219075"/>
              <a:gd name="connsiteX4" fmla="*/ 190500 w 847725"/>
              <a:gd name="connsiteY4" fmla="*/ 209550 h 219075"/>
              <a:gd name="connsiteX5" fmla="*/ 238125 w 847725"/>
              <a:gd name="connsiteY5" fmla="*/ 219075 h 219075"/>
              <a:gd name="connsiteX6" fmla="*/ 361950 w 847725"/>
              <a:gd name="connsiteY6" fmla="*/ 209550 h 219075"/>
              <a:gd name="connsiteX7" fmla="*/ 390525 w 847725"/>
              <a:gd name="connsiteY7" fmla="*/ 200025 h 219075"/>
              <a:gd name="connsiteX8" fmla="*/ 476250 w 847725"/>
              <a:gd name="connsiteY8" fmla="*/ 190500 h 219075"/>
              <a:gd name="connsiteX9" fmla="*/ 571500 w 847725"/>
              <a:gd name="connsiteY9" fmla="*/ 161925 h 219075"/>
              <a:gd name="connsiteX10" fmla="*/ 657225 w 847725"/>
              <a:gd name="connsiteY10" fmla="*/ 152400 h 219075"/>
              <a:gd name="connsiteX11" fmla="*/ 714375 w 847725"/>
              <a:gd name="connsiteY11" fmla="*/ 123825 h 219075"/>
              <a:gd name="connsiteX12" fmla="*/ 762000 w 847725"/>
              <a:gd name="connsiteY12" fmla="*/ 85725 h 219075"/>
              <a:gd name="connsiteX13" fmla="*/ 790575 w 847725"/>
              <a:gd name="connsiteY13" fmla="*/ 28575 h 219075"/>
              <a:gd name="connsiteX14" fmla="*/ 819150 w 847725"/>
              <a:gd name="connsiteY14" fmla="*/ 19050 h 219075"/>
              <a:gd name="connsiteX15" fmla="*/ 847725 w 847725"/>
              <a:gd name="connsiteY15" fmla="*/ 19050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47725" h="219075">
                <a:moveTo>
                  <a:pt x="0" y="0"/>
                </a:moveTo>
                <a:cubicBezTo>
                  <a:pt x="3175" y="44450"/>
                  <a:pt x="1781" y="89465"/>
                  <a:pt x="9525" y="133350"/>
                </a:cubicBezTo>
                <a:cubicBezTo>
                  <a:pt x="13212" y="154244"/>
                  <a:pt x="40763" y="172781"/>
                  <a:pt x="57150" y="180975"/>
                </a:cubicBezTo>
                <a:cubicBezTo>
                  <a:pt x="66130" y="185465"/>
                  <a:pt x="76071" y="187742"/>
                  <a:pt x="85725" y="190500"/>
                </a:cubicBezTo>
                <a:cubicBezTo>
                  <a:pt x="136928" y="205129"/>
                  <a:pt x="125747" y="198758"/>
                  <a:pt x="190500" y="209550"/>
                </a:cubicBezTo>
                <a:cubicBezTo>
                  <a:pt x="206469" y="212212"/>
                  <a:pt x="222250" y="215900"/>
                  <a:pt x="238125" y="219075"/>
                </a:cubicBezTo>
                <a:cubicBezTo>
                  <a:pt x="279400" y="215900"/>
                  <a:pt x="320873" y="214685"/>
                  <a:pt x="361950" y="209550"/>
                </a:cubicBezTo>
                <a:cubicBezTo>
                  <a:pt x="371913" y="208305"/>
                  <a:pt x="380621" y="201676"/>
                  <a:pt x="390525" y="200025"/>
                </a:cubicBezTo>
                <a:cubicBezTo>
                  <a:pt x="418885" y="195298"/>
                  <a:pt x="447675" y="193675"/>
                  <a:pt x="476250" y="190500"/>
                </a:cubicBezTo>
                <a:cubicBezTo>
                  <a:pt x="498502" y="183083"/>
                  <a:pt x="544766" y="166038"/>
                  <a:pt x="571500" y="161925"/>
                </a:cubicBezTo>
                <a:cubicBezTo>
                  <a:pt x="599917" y="157553"/>
                  <a:pt x="628650" y="155575"/>
                  <a:pt x="657225" y="152400"/>
                </a:cubicBezTo>
                <a:cubicBezTo>
                  <a:pt x="680466" y="144653"/>
                  <a:pt x="695911" y="142289"/>
                  <a:pt x="714375" y="123825"/>
                </a:cubicBezTo>
                <a:cubicBezTo>
                  <a:pt x="757459" y="80741"/>
                  <a:pt x="706370" y="104268"/>
                  <a:pt x="762000" y="85725"/>
                </a:cubicBezTo>
                <a:cubicBezTo>
                  <a:pt x="768275" y="66901"/>
                  <a:pt x="773789" y="42004"/>
                  <a:pt x="790575" y="28575"/>
                </a:cubicBezTo>
                <a:cubicBezTo>
                  <a:pt x="798415" y="22303"/>
                  <a:pt x="809246" y="20701"/>
                  <a:pt x="819150" y="19050"/>
                </a:cubicBezTo>
                <a:cubicBezTo>
                  <a:pt x="828545" y="17484"/>
                  <a:pt x="838200" y="19050"/>
                  <a:pt x="847725" y="19050"/>
                </a:cubicBezTo>
              </a:path>
            </a:pathLst>
          </a:cu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8276130" y="5024211"/>
            <a:ext cx="301686" cy="369332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6</a:t>
            </a:r>
            <a:endParaRPr lang="en-US" b="1" dirty="0">
              <a:solidFill>
                <a:srgbClr val="00B0F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2993615" y="3842694"/>
            <a:ext cx="442149" cy="49839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 flipV="1">
            <a:off x="2979842" y="4743892"/>
            <a:ext cx="450092" cy="57430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 flipV="1">
            <a:off x="1398255" y="4777382"/>
            <a:ext cx="450092" cy="57430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H="1" flipV="1">
            <a:off x="1417979" y="2622989"/>
            <a:ext cx="450092" cy="57430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49103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76" y="1143000"/>
            <a:ext cx="9094472" cy="576072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H="1" flipV="1">
            <a:off x="1219200" y="3581400"/>
            <a:ext cx="1122604" cy="3704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557133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595" y="1600200"/>
            <a:ext cx="8915205" cy="3810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343400" y="2895600"/>
            <a:ext cx="914400" cy="914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919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43" y="1097280"/>
            <a:ext cx="9027789" cy="576072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958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97280"/>
            <a:ext cx="9088834" cy="576072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6669474" y="5410200"/>
            <a:ext cx="645726" cy="97342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376028" y="5376930"/>
            <a:ext cx="789583" cy="12192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399937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2" y="1097280"/>
            <a:ext cx="8999472" cy="576072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4376028" y="5376930"/>
            <a:ext cx="789583" cy="12192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524000" y="3276600"/>
            <a:ext cx="1828800" cy="914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505200" y="3262648"/>
            <a:ext cx="1714073" cy="914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1910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873" y="784086"/>
            <a:ext cx="8302922" cy="605888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62000" y="5638800"/>
            <a:ext cx="7543800" cy="457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667000" y="4191000"/>
            <a:ext cx="5638800" cy="457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124200" y="4876800"/>
            <a:ext cx="0" cy="7620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114800" y="4876800"/>
            <a:ext cx="0" cy="7620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019800" y="4876800"/>
            <a:ext cx="0" cy="7620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010400" y="4910070"/>
            <a:ext cx="0" cy="7620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924800" y="4910070"/>
            <a:ext cx="0" cy="7620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029200" y="4876800"/>
            <a:ext cx="0" cy="7620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890568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Whole House single l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600"/>
            <a:ext cx="905444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251460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260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0800" y="25146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67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8194" y="3856865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284 CFM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43200" y="61722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45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0627" y="5987534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91 CFM each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32071" y="6356866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104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52926" y="548640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104 CFM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69917" y="543370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182 CFM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01773" y="488991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612 CFM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06207" y="3654003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88242" y="1905000"/>
            <a:ext cx="90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71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3779" y="19050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68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93101" y="19050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91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42102" y="4293632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92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27081" y="6172200"/>
            <a:ext cx="151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100 CFM each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17163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52926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04365" y="40415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0530" y="57794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48515" y="63568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42469" y="57018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21415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24944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620331" y="58557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503180" y="48153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276177" y="24150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73075" y="232993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50930" y="41887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99386" y="46952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4470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93086" y="230947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09593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Freeform 1"/>
          <p:cNvSpPr/>
          <p:nvPr/>
        </p:nvSpPr>
        <p:spPr>
          <a:xfrm>
            <a:off x="2886075" y="4874757"/>
            <a:ext cx="1067974" cy="459243"/>
          </a:xfrm>
          <a:custGeom>
            <a:avLst/>
            <a:gdLst>
              <a:gd name="connsiteX0" fmla="*/ 0 w 1067974"/>
              <a:gd name="connsiteY0" fmla="*/ 40143 h 459243"/>
              <a:gd name="connsiteX1" fmla="*/ 114300 w 1067974"/>
              <a:gd name="connsiteY1" fmla="*/ 30618 h 459243"/>
              <a:gd name="connsiteX2" fmla="*/ 152400 w 1067974"/>
              <a:gd name="connsiteY2" fmla="*/ 21093 h 459243"/>
              <a:gd name="connsiteX3" fmla="*/ 295275 w 1067974"/>
              <a:gd name="connsiteY3" fmla="*/ 11568 h 459243"/>
              <a:gd name="connsiteX4" fmla="*/ 428625 w 1067974"/>
              <a:gd name="connsiteY4" fmla="*/ 11568 h 459243"/>
              <a:gd name="connsiteX5" fmla="*/ 600075 w 1067974"/>
              <a:gd name="connsiteY5" fmla="*/ 21093 h 459243"/>
              <a:gd name="connsiteX6" fmla="*/ 647700 w 1067974"/>
              <a:gd name="connsiteY6" fmla="*/ 30618 h 459243"/>
              <a:gd name="connsiteX7" fmla="*/ 704850 w 1067974"/>
              <a:gd name="connsiteY7" fmla="*/ 49668 h 459243"/>
              <a:gd name="connsiteX8" fmla="*/ 828675 w 1067974"/>
              <a:gd name="connsiteY8" fmla="*/ 30618 h 459243"/>
              <a:gd name="connsiteX9" fmla="*/ 857250 w 1067974"/>
              <a:gd name="connsiteY9" fmla="*/ 11568 h 459243"/>
              <a:gd name="connsiteX10" fmla="*/ 971550 w 1067974"/>
              <a:gd name="connsiteY10" fmla="*/ 21093 h 459243"/>
              <a:gd name="connsiteX11" fmla="*/ 1000125 w 1067974"/>
              <a:gd name="connsiteY11" fmla="*/ 30618 h 459243"/>
              <a:gd name="connsiteX12" fmla="*/ 1019175 w 1067974"/>
              <a:gd name="connsiteY12" fmla="*/ 87768 h 459243"/>
              <a:gd name="connsiteX13" fmla="*/ 1028700 w 1067974"/>
              <a:gd name="connsiteY13" fmla="*/ 116343 h 459243"/>
              <a:gd name="connsiteX14" fmla="*/ 1038225 w 1067974"/>
              <a:gd name="connsiteY14" fmla="*/ 144918 h 459243"/>
              <a:gd name="connsiteX15" fmla="*/ 1047750 w 1067974"/>
              <a:gd name="connsiteY15" fmla="*/ 183018 h 459243"/>
              <a:gd name="connsiteX16" fmla="*/ 1057275 w 1067974"/>
              <a:gd name="connsiteY16" fmla="*/ 287793 h 459243"/>
              <a:gd name="connsiteX17" fmla="*/ 1066800 w 1067974"/>
              <a:gd name="connsiteY17" fmla="*/ 316368 h 459243"/>
              <a:gd name="connsiteX18" fmla="*/ 1066800 w 1067974"/>
              <a:gd name="connsiteY18" fmla="*/ 459243 h 45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067974" h="459243">
                <a:moveTo>
                  <a:pt x="0" y="40143"/>
                </a:moveTo>
                <a:cubicBezTo>
                  <a:pt x="38100" y="36968"/>
                  <a:pt x="76363" y="35360"/>
                  <a:pt x="114300" y="30618"/>
                </a:cubicBezTo>
                <a:cubicBezTo>
                  <a:pt x="127290" y="28994"/>
                  <a:pt x="139381" y="22463"/>
                  <a:pt x="152400" y="21093"/>
                </a:cubicBezTo>
                <a:cubicBezTo>
                  <a:pt x="199868" y="16096"/>
                  <a:pt x="247650" y="14743"/>
                  <a:pt x="295275" y="11568"/>
                </a:cubicBezTo>
                <a:cubicBezTo>
                  <a:pt x="358912" y="-9644"/>
                  <a:pt x="307591" y="3221"/>
                  <a:pt x="428625" y="11568"/>
                </a:cubicBezTo>
                <a:cubicBezTo>
                  <a:pt x="485727" y="15506"/>
                  <a:pt x="542925" y="17918"/>
                  <a:pt x="600075" y="21093"/>
                </a:cubicBezTo>
                <a:cubicBezTo>
                  <a:pt x="615950" y="24268"/>
                  <a:pt x="632081" y="26358"/>
                  <a:pt x="647700" y="30618"/>
                </a:cubicBezTo>
                <a:cubicBezTo>
                  <a:pt x="667073" y="35902"/>
                  <a:pt x="704850" y="49668"/>
                  <a:pt x="704850" y="49668"/>
                </a:cubicBezTo>
                <a:cubicBezTo>
                  <a:pt x="732167" y="46936"/>
                  <a:pt x="794348" y="47781"/>
                  <a:pt x="828675" y="30618"/>
                </a:cubicBezTo>
                <a:cubicBezTo>
                  <a:pt x="838914" y="25498"/>
                  <a:pt x="847725" y="17918"/>
                  <a:pt x="857250" y="11568"/>
                </a:cubicBezTo>
                <a:cubicBezTo>
                  <a:pt x="895350" y="14743"/>
                  <a:pt x="933653" y="16040"/>
                  <a:pt x="971550" y="21093"/>
                </a:cubicBezTo>
                <a:cubicBezTo>
                  <a:pt x="981502" y="22420"/>
                  <a:pt x="994289" y="22448"/>
                  <a:pt x="1000125" y="30618"/>
                </a:cubicBezTo>
                <a:cubicBezTo>
                  <a:pt x="1011797" y="46958"/>
                  <a:pt x="1012825" y="68718"/>
                  <a:pt x="1019175" y="87768"/>
                </a:cubicBezTo>
                <a:lnTo>
                  <a:pt x="1028700" y="116343"/>
                </a:lnTo>
                <a:cubicBezTo>
                  <a:pt x="1031875" y="125868"/>
                  <a:pt x="1035790" y="135178"/>
                  <a:pt x="1038225" y="144918"/>
                </a:cubicBezTo>
                <a:lnTo>
                  <a:pt x="1047750" y="183018"/>
                </a:lnTo>
                <a:cubicBezTo>
                  <a:pt x="1050925" y="217943"/>
                  <a:pt x="1052315" y="253076"/>
                  <a:pt x="1057275" y="287793"/>
                </a:cubicBezTo>
                <a:cubicBezTo>
                  <a:pt x="1058695" y="297732"/>
                  <a:pt x="1066243" y="306343"/>
                  <a:pt x="1066800" y="316368"/>
                </a:cubicBezTo>
                <a:cubicBezTo>
                  <a:pt x="1069442" y="363920"/>
                  <a:pt x="1066800" y="411618"/>
                  <a:pt x="1066800" y="459243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438375" y="4991100"/>
            <a:ext cx="409600" cy="447675"/>
          </a:xfrm>
          <a:custGeom>
            <a:avLst/>
            <a:gdLst>
              <a:gd name="connsiteX0" fmla="*/ 390550 w 409600"/>
              <a:gd name="connsiteY0" fmla="*/ 0 h 447675"/>
              <a:gd name="connsiteX1" fmla="*/ 352450 w 409600"/>
              <a:gd name="connsiteY1" fmla="*/ 47625 h 447675"/>
              <a:gd name="connsiteX2" fmla="*/ 361975 w 409600"/>
              <a:gd name="connsiteY2" fmla="*/ 76200 h 447675"/>
              <a:gd name="connsiteX3" fmla="*/ 371500 w 409600"/>
              <a:gd name="connsiteY3" fmla="*/ 123825 h 447675"/>
              <a:gd name="connsiteX4" fmla="*/ 390550 w 409600"/>
              <a:gd name="connsiteY4" fmla="*/ 152400 h 447675"/>
              <a:gd name="connsiteX5" fmla="*/ 409600 w 409600"/>
              <a:gd name="connsiteY5" fmla="*/ 209550 h 447675"/>
              <a:gd name="connsiteX6" fmla="*/ 400075 w 409600"/>
              <a:gd name="connsiteY6" fmla="*/ 266700 h 447675"/>
              <a:gd name="connsiteX7" fmla="*/ 390550 w 409600"/>
              <a:gd name="connsiteY7" fmla="*/ 295275 h 447675"/>
              <a:gd name="connsiteX8" fmla="*/ 361975 w 409600"/>
              <a:gd name="connsiteY8" fmla="*/ 304800 h 447675"/>
              <a:gd name="connsiteX9" fmla="*/ 342925 w 409600"/>
              <a:gd name="connsiteY9" fmla="*/ 333375 h 447675"/>
              <a:gd name="connsiteX10" fmla="*/ 314350 w 409600"/>
              <a:gd name="connsiteY10" fmla="*/ 342900 h 447675"/>
              <a:gd name="connsiteX11" fmla="*/ 285775 w 409600"/>
              <a:gd name="connsiteY11" fmla="*/ 361950 h 447675"/>
              <a:gd name="connsiteX12" fmla="*/ 247675 w 409600"/>
              <a:gd name="connsiteY12" fmla="*/ 371475 h 447675"/>
              <a:gd name="connsiteX13" fmla="*/ 66700 w 409600"/>
              <a:gd name="connsiteY13" fmla="*/ 381000 h 447675"/>
              <a:gd name="connsiteX14" fmla="*/ 9550 w 409600"/>
              <a:gd name="connsiteY14" fmla="*/ 409575 h 447675"/>
              <a:gd name="connsiteX15" fmla="*/ 25 w 409600"/>
              <a:gd name="connsiteY15" fmla="*/ 447675 h 44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9600" h="447675">
                <a:moveTo>
                  <a:pt x="390550" y="0"/>
                </a:moveTo>
                <a:cubicBezTo>
                  <a:pt x="377850" y="15875"/>
                  <a:pt x="359588" y="28590"/>
                  <a:pt x="352450" y="47625"/>
                </a:cubicBezTo>
                <a:cubicBezTo>
                  <a:pt x="348925" y="57026"/>
                  <a:pt x="359540" y="66460"/>
                  <a:pt x="361975" y="76200"/>
                </a:cubicBezTo>
                <a:cubicBezTo>
                  <a:pt x="365902" y="91906"/>
                  <a:pt x="365816" y="108666"/>
                  <a:pt x="371500" y="123825"/>
                </a:cubicBezTo>
                <a:cubicBezTo>
                  <a:pt x="375520" y="134544"/>
                  <a:pt x="385901" y="141939"/>
                  <a:pt x="390550" y="152400"/>
                </a:cubicBezTo>
                <a:cubicBezTo>
                  <a:pt x="398705" y="170750"/>
                  <a:pt x="409600" y="209550"/>
                  <a:pt x="409600" y="209550"/>
                </a:cubicBezTo>
                <a:cubicBezTo>
                  <a:pt x="406425" y="228600"/>
                  <a:pt x="404265" y="247847"/>
                  <a:pt x="400075" y="266700"/>
                </a:cubicBezTo>
                <a:cubicBezTo>
                  <a:pt x="397897" y="276501"/>
                  <a:pt x="397650" y="288175"/>
                  <a:pt x="390550" y="295275"/>
                </a:cubicBezTo>
                <a:cubicBezTo>
                  <a:pt x="383450" y="302375"/>
                  <a:pt x="371500" y="301625"/>
                  <a:pt x="361975" y="304800"/>
                </a:cubicBezTo>
                <a:cubicBezTo>
                  <a:pt x="355625" y="314325"/>
                  <a:pt x="351864" y="326224"/>
                  <a:pt x="342925" y="333375"/>
                </a:cubicBezTo>
                <a:cubicBezTo>
                  <a:pt x="335085" y="339647"/>
                  <a:pt x="323330" y="338410"/>
                  <a:pt x="314350" y="342900"/>
                </a:cubicBezTo>
                <a:cubicBezTo>
                  <a:pt x="304111" y="348020"/>
                  <a:pt x="296297" y="357441"/>
                  <a:pt x="285775" y="361950"/>
                </a:cubicBezTo>
                <a:cubicBezTo>
                  <a:pt x="273743" y="367107"/>
                  <a:pt x="260717" y="370341"/>
                  <a:pt x="247675" y="371475"/>
                </a:cubicBezTo>
                <a:cubicBezTo>
                  <a:pt x="187494" y="376708"/>
                  <a:pt x="127025" y="377825"/>
                  <a:pt x="66700" y="381000"/>
                </a:cubicBezTo>
                <a:cubicBezTo>
                  <a:pt x="47876" y="387275"/>
                  <a:pt x="22979" y="392789"/>
                  <a:pt x="9550" y="409575"/>
                </a:cubicBezTo>
                <a:cubicBezTo>
                  <a:pt x="-979" y="422736"/>
                  <a:pt x="25" y="433937"/>
                  <a:pt x="25" y="447675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152650" y="4886325"/>
            <a:ext cx="619125" cy="19050"/>
          </a:xfrm>
          <a:custGeom>
            <a:avLst/>
            <a:gdLst>
              <a:gd name="connsiteX0" fmla="*/ 619125 w 619125"/>
              <a:gd name="connsiteY0" fmla="*/ 19050 h 19050"/>
              <a:gd name="connsiteX1" fmla="*/ 552450 w 619125"/>
              <a:gd name="connsiteY1" fmla="*/ 9525 h 19050"/>
              <a:gd name="connsiteX2" fmla="*/ 523875 w 619125"/>
              <a:gd name="connsiteY2" fmla="*/ 0 h 19050"/>
              <a:gd name="connsiteX3" fmla="*/ 381000 w 619125"/>
              <a:gd name="connsiteY3" fmla="*/ 9525 h 19050"/>
              <a:gd name="connsiteX4" fmla="*/ 0 w 619125"/>
              <a:gd name="connsiteY4" fmla="*/ 19050 h 1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19050">
                <a:moveTo>
                  <a:pt x="619125" y="19050"/>
                </a:moveTo>
                <a:cubicBezTo>
                  <a:pt x="596900" y="15875"/>
                  <a:pt x="574465" y="13928"/>
                  <a:pt x="552450" y="9525"/>
                </a:cubicBezTo>
                <a:cubicBezTo>
                  <a:pt x="542605" y="7556"/>
                  <a:pt x="533915" y="0"/>
                  <a:pt x="523875" y="0"/>
                </a:cubicBezTo>
                <a:cubicBezTo>
                  <a:pt x="476144" y="0"/>
                  <a:pt x="428697" y="7725"/>
                  <a:pt x="381000" y="9525"/>
                </a:cubicBezTo>
                <a:cubicBezTo>
                  <a:pt x="124161" y="19217"/>
                  <a:pt x="133878" y="19050"/>
                  <a:pt x="0" y="19050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2305050" y="4390613"/>
            <a:ext cx="476250" cy="9937"/>
          </a:xfrm>
          <a:custGeom>
            <a:avLst/>
            <a:gdLst>
              <a:gd name="connsiteX0" fmla="*/ 476250 w 476250"/>
              <a:gd name="connsiteY0" fmla="*/ 9937 h 9937"/>
              <a:gd name="connsiteX1" fmla="*/ 0 w 476250"/>
              <a:gd name="connsiteY1" fmla="*/ 412 h 9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6250" h="9937">
                <a:moveTo>
                  <a:pt x="476250" y="9937"/>
                </a:moveTo>
                <a:cubicBezTo>
                  <a:pt x="165172" y="-3025"/>
                  <a:pt x="323916" y="412"/>
                  <a:pt x="0" y="412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2773938" y="4457700"/>
            <a:ext cx="54987" cy="381001"/>
          </a:xfrm>
          <a:custGeom>
            <a:avLst/>
            <a:gdLst>
              <a:gd name="connsiteX0" fmla="*/ 26412 w 54987"/>
              <a:gd name="connsiteY0" fmla="*/ 0 h 381001"/>
              <a:gd name="connsiteX1" fmla="*/ 35937 w 54987"/>
              <a:gd name="connsiteY1" fmla="*/ 47625 h 381001"/>
              <a:gd name="connsiteX2" fmla="*/ 54987 w 54987"/>
              <a:gd name="connsiteY2" fmla="*/ 381000 h 381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987" h="381001">
                <a:moveTo>
                  <a:pt x="26412" y="0"/>
                </a:moveTo>
                <a:cubicBezTo>
                  <a:pt x="29587" y="15875"/>
                  <a:pt x="35129" y="31456"/>
                  <a:pt x="35937" y="47625"/>
                </a:cubicBezTo>
                <a:cubicBezTo>
                  <a:pt x="52764" y="384174"/>
                  <a:pt x="-65914" y="381000"/>
                  <a:pt x="54987" y="381000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4595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3635" y="914400"/>
            <a:ext cx="5076825" cy="5943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73634" y="4038600"/>
            <a:ext cx="5076825" cy="28194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611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-331" t="52997"/>
          <a:stretch/>
        </p:blipFill>
        <p:spPr>
          <a:xfrm>
            <a:off x="76200" y="1295400"/>
            <a:ext cx="9030770" cy="4953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6200" y="1295400"/>
            <a:ext cx="9030770" cy="4953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001596" y="582543"/>
            <a:ext cx="914400" cy="9144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4833228" y="582543"/>
            <a:ext cx="8164" cy="117005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841392" y="658743"/>
            <a:ext cx="3616808" cy="109385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833228" y="620643"/>
            <a:ext cx="1917232" cy="113195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236300" y="658743"/>
            <a:ext cx="1596928" cy="113195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ight Brace 18"/>
          <p:cNvSpPr/>
          <p:nvPr/>
        </p:nvSpPr>
        <p:spPr>
          <a:xfrm>
            <a:off x="1143000" y="3352800"/>
            <a:ext cx="688848" cy="2362200"/>
          </a:xfrm>
          <a:prstGeom prst="rightBrac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39260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06" y="152400"/>
            <a:ext cx="7881588" cy="658368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7120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72" y="1295400"/>
            <a:ext cx="9073847" cy="50292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876800" y="5715000"/>
            <a:ext cx="914400" cy="914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7759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" y="1524000"/>
            <a:ext cx="8983021" cy="11887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96" y="3733800"/>
            <a:ext cx="8967878" cy="35399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5257800" y="4194475"/>
            <a:ext cx="762000" cy="9144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871237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750816"/>
            <a:ext cx="4719638" cy="593650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62966" t="71093" r="11201" b="23773"/>
          <a:stretch/>
        </p:blipFill>
        <p:spPr>
          <a:xfrm>
            <a:off x="2895600" y="4953000"/>
            <a:ext cx="1447800" cy="3429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2492" y="750816"/>
            <a:ext cx="4048508" cy="344018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4744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914400"/>
            <a:ext cx="6630147" cy="571500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5410200" y="1219200"/>
            <a:ext cx="609600" cy="3048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6593018" y="1411762"/>
            <a:ext cx="378745" cy="63168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7543800" y="1676400"/>
            <a:ext cx="801384" cy="42929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7143108" y="2514600"/>
            <a:ext cx="801384" cy="42929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7057436" y="3962400"/>
            <a:ext cx="801384" cy="42929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7105732" y="4241443"/>
            <a:ext cx="801384" cy="42929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038748" y="4544096"/>
            <a:ext cx="801384" cy="42929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7106327" y="4766793"/>
            <a:ext cx="801384" cy="42929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836059" y="5562600"/>
            <a:ext cx="1937087" cy="101099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9439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96" y="1230987"/>
            <a:ext cx="9006915" cy="266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1295400"/>
            <a:ext cx="705193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200" b="1" u="sng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Step 3:</a:t>
            </a:r>
            <a:endParaRPr lang="en-US" sz="1200" b="1" u="sng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6679973" y="4877336"/>
            <a:ext cx="762000" cy="9144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96" y="4523341"/>
            <a:ext cx="8967878" cy="35399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12598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0" y="784086"/>
            <a:ext cx="5410200" cy="591030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828800" y="784086"/>
            <a:ext cx="5410200" cy="241631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3107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01779" y="381000"/>
            <a:ext cx="45484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rgbClr val="FFFF00"/>
                </a:solidFill>
              </a:rPr>
              <a:t>Duct Sketch/Drawing</a:t>
            </a:r>
          </a:p>
        </p:txBody>
      </p:sp>
      <p:pic>
        <p:nvPicPr>
          <p:cNvPr id="3" name="Picture 3" descr="Whole House single l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600"/>
            <a:ext cx="905444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17163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52926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04365" y="40415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930" y="59318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8515" y="63568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2469" y="57018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24944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21415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620331" y="58557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03180" y="48153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6177" y="24150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73075" y="232993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3086" y="230947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50930" y="41887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99386" y="46952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2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34470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3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09593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4</a:t>
            </a:r>
            <a:endParaRPr lang="en-US" dirty="0">
              <a:solidFill>
                <a:schemeClr val="bg2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185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-1" t="369" r="267" b="59117"/>
          <a:stretch/>
        </p:blipFill>
        <p:spPr>
          <a:xfrm>
            <a:off x="-26831" y="1371599"/>
            <a:ext cx="9121847" cy="404800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417" y="1304802"/>
            <a:ext cx="9082138" cy="41148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7162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1304801"/>
            <a:ext cx="9117555" cy="417887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551" y="1304801"/>
            <a:ext cx="3101649" cy="273379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750460" y="880933"/>
            <a:ext cx="640940" cy="70644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391400" y="880933"/>
            <a:ext cx="1066800" cy="56515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124339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4740" y="1301337"/>
            <a:ext cx="8724900" cy="397192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1301337"/>
            <a:ext cx="3101649" cy="273379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6750460" y="880933"/>
            <a:ext cx="640940" cy="70644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391400" y="880933"/>
            <a:ext cx="1066800" cy="56515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2718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7400" y="132255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8400" y="1094530"/>
            <a:ext cx="4502822" cy="563403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2438400" y="5562600"/>
            <a:ext cx="914400" cy="9144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00074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Whole House single l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600"/>
            <a:ext cx="905444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251460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260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0800" y="25146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67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8194" y="3856865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284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43200" y="61722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45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0627" y="5987534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91 CFM each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32071" y="6356866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104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52926" y="548640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104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69917" y="543370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182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01773" y="488991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612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06207" y="3654003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88242" y="1905000"/>
            <a:ext cx="90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71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3779" y="19050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68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93101" y="19050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91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42102" y="4293632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92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27081" y="6172200"/>
            <a:ext cx="151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100 CFM each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17163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52926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04365" y="40415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0530" y="57794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48515" y="63568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42469" y="57018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21415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24944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620331" y="58557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503180" y="48153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276177" y="24150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73075" y="232993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50930" y="41887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99386" y="46952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2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4470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3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93086" y="230947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09593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4</a:t>
            </a:r>
            <a:endParaRPr lang="en-US" dirty="0">
              <a:solidFill>
                <a:schemeClr val="bg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06522" y="4687145"/>
            <a:ext cx="154813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1350837" y="2551951"/>
            <a:ext cx="1589" cy="210682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 flipV="1">
            <a:off x="779693" y="4687145"/>
            <a:ext cx="477628" cy="805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1364199" y="5801150"/>
            <a:ext cx="253198" cy="74998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628349" y="4760478"/>
            <a:ext cx="39657" cy="86363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344801" y="4714892"/>
            <a:ext cx="404743" cy="112497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985861" y="4573443"/>
            <a:ext cx="1" cy="8533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44801" y="4014849"/>
            <a:ext cx="976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Trunk 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08721" y="476292"/>
            <a:ext cx="38453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Manual D </a:t>
            </a:r>
            <a:r>
              <a:rPr lang="en-US" sz="3200" dirty="0" err="1" smtClean="0">
                <a:solidFill>
                  <a:srgbClr val="FFFF00"/>
                </a:solidFill>
              </a:rPr>
              <a:t>Speedsheet</a:t>
            </a:r>
            <a:endParaRPr lang="en-US" sz="3200" dirty="0">
              <a:solidFill>
                <a:srgbClr val="FFFF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2985861" y="4687145"/>
            <a:ext cx="5396139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3483645" y="2599730"/>
            <a:ext cx="5158" cy="2053793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 flipV="1">
            <a:off x="5355147" y="2502228"/>
            <a:ext cx="5386" cy="217867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 flipV="1">
            <a:off x="6606542" y="2472573"/>
            <a:ext cx="5386" cy="217867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4744221" y="4714892"/>
            <a:ext cx="6008" cy="183624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7543800" y="4760478"/>
            <a:ext cx="1" cy="841583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 flipV="1">
            <a:off x="8122448" y="2642058"/>
            <a:ext cx="3412" cy="204911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7655001" y="4979891"/>
            <a:ext cx="301686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8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8318645" y="5538984"/>
            <a:ext cx="301686" cy="369332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7</a:t>
            </a:r>
            <a:endParaRPr lang="en-US" b="1" dirty="0">
              <a:solidFill>
                <a:srgbClr val="00B0F0"/>
              </a:solidFill>
            </a:endParaRPr>
          </a:p>
        </p:txBody>
      </p:sp>
      <p:cxnSp>
        <p:nvCxnSpPr>
          <p:cNvPr id="79" name="Straight Connector 78"/>
          <p:cNvCxnSpPr/>
          <p:nvPr/>
        </p:nvCxnSpPr>
        <p:spPr>
          <a:xfrm flipH="1">
            <a:off x="6556108" y="5671066"/>
            <a:ext cx="958561" cy="895134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H="1" flipV="1">
            <a:off x="7637516" y="5665691"/>
            <a:ext cx="1107437" cy="550846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3721711" y="4167692"/>
            <a:ext cx="12011" cy="415352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>
            <a:off x="3124767" y="4752850"/>
            <a:ext cx="286418" cy="769156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Arc 87"/>
          <p:cNvSpPr/>
          <p:nvPr/>
        </p:nvSpPr>
        <p:spPr>
          <a:xfrm rot="15519219">
            <a:off x="2998828" y="5644670"/>
            <a:ext cx="393098" cy="142100"/>
          </a:xfrm>
          <a:prstGeom prst="arc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cxnSp>
        <p:nvCxnSpPr>
          <p:cNvPr id="90" name="Straight Connector 89"/>
          <p:cNvCxnSpPr/>
          <p:nvPr/>
        </p:nvCxnSpPr>
        <p:spPr>
          <a:xfrm>
            <a:off x="3114679" y="5715720"/>
            <a:ext cx="10262" cy="8543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5881724" y="4758870"/>
            <a:ext cx="976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Trunk 2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92" name="Freeform 91"/>
          <p:cNvSpPr/>
          <p:nvPr/>
        </p:nvSpPr>
        <p:spPr>
          <a:xfrm>
            <a:off x="7934325" y="4743450"/>
            <a:ext cx="847725" cy="219075"/>
          </a:xfrm>
          <a:custGeom>
            <a:avLst/>
            <a:gdLst>
              <a:gd name="connsiteX0" fmla="*/ 0 w 847725"/>
              <a:gd name="connsiteY0" fmla="*/ 0 h 219075"/>
              <a:gd name="connsiteX1" fmla="*/ 9525 w 847725"/>
              <a:gd name="connsiteY1" fmla="*/ 133350 h 219075"/>
              <a:gd name="connsiteX2" fmla="*/ 57150 w 847725"/>
              <a:gd name="connsiteY2" fmla="*/ 180975 h 219075"/>
              <a:gd name="connsiteX3" fmla="*/ 85725 w 847725"/>
              <a:gd name="connsiteY3" fmla="*/ 190500 h 219075"/>
              <a:gd name="connsiteX4" fmla="*/ 190500 w 847725"/>
              <a:gd name="connsiteY4" fmla="*/ 209550 h 219075"/>
              <a:gd name="connsiteX5" fmla="*/ 238125 w 847725"/>
              <a:gd name="connsiteY5" fmla="*/ 219075 h 219075"/>
              <a:gd name="connsiteX6" fmla="*/ 361950 w 847725"/>
              <a:gd name="connsiteY6" fmla="*/ 209550 h 219075"/>
              <a:gd name="connsiteX7" fmla="*/ 390525 w 847725"/>
              <a:gd name="connsiteY7" fmla="*/ 200025 h 219075"/>
              <a:gd name="connsiteX8" fmla="*/ 476250 w 847725"/>
              <a:gd name="connsiteY8" fmla="*/ 190500 h 219075"/>
              <a:gd name="connsiteX9" fmla="*/ 571500 w 847725"/>
              <a:gd name="connsiteY9" fmla="*/ 161925 h 219075"/>
              <a:gd name="connsiteX10" fmla="*/ 657225 w 847725"/>
              <a:gd name="connsiteY10" fmla="*/ 152400 h 219075"/>
              <a:gd name="connsiteX11" fmla="*/ 714375 w 847725"/>
              <a:gd name="connsiteY11" fmla="*/ 123825 h 219075"/>
              <a:gd name="connsiteX12" fmla="*/ 762000 w 847725"/>
              <a:gd name="connsiteY12" fmla="*/ 85725 h 219075"/>
              <a:gd name="connsiteX13" fmla="*/ 790575 w 847725"/>
              <a:gd name="connsiteY13" fmla="*/ 28575 h 219075"/>
              <a:gd name="connsiteX14" fmla="*/ 819150 w 847725"/>
              <a:gd name="connsiteY14" fmla="*/ 19050 h 219075"/>
              <a:gd name="connsiteX15" fmla="*/ 847725 w 847725"/>
              <a:gd name="connsiteY15" fmla="*/ 19050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47725" h="219075">
                <a:moveTo>
                  <a:pt x="0" y="0"/>
                </a:moveTo>
                <a:cubicBezTo>
                  <a:pt x="3175" y="44450"/>
                  <a:pt x="1781" y="89465"/>
                  <a:pt x="9525" y="133350"/>
                </a:cubicBezTo>
                <a:cubicBezTo>
                  <a:pt x="13212" y="154244"/>
                  <a:pt x="40763" y="172781"/>
                  <a:pt x="57150" y="180975"/>
                </a:cubicBezTo>
                <a:cubicBezTo>
                  <a:pt x="66130" y="185465"/>
                  <a:pt x="76071" y="187742"/>
                  <a:pt x="85725" y="190500"/>
                </a:cubicBezTo>
                <a:cubicBezTo>
                  <a:pt x="136928" y="205129"/>
                  <a:pt x="125747" y="198758"/>
                  <a:pt x="190500" y="209550"/>
                </a:cubicBezTo>
                <a:cubicBezTo>
                  <a:pt x="206469" y="212212"/>
                  <a:pt x="222250" y="215900"/>
                  <a:pt x="238125" y="219075"/>
                </a:cubicBezTo>
                <a:cubicBezTo>
                  <a:pt x="279400" y="215900"/>
                  <a:pt x="320873" y="214685"/>
                  <a:pt x="361950" y="209550"/>
                </a:cubicBezTo>
                <a:cubicBezTo>
                  <a:pt x="371913" y="208305"/>
                  <a:pt x="380621" y="201676"/>
                  <a:pt x="390525" y="200025"/>
                </a:cubicBezTo>
                <a:cubicBezTo>
                  <a:pt x="418885" y="195298"/>
                  <a:pt x="447675" y="193675"/>
                  <a:pt x="476250" y="190500"/>
                </a:cubicBezTo>
                <a:cubicBezTo>
                  <a:pt x="498502" y="183083"/>
                  <a:pt x="544766" y="166038"/>
                  <a:pt x="571500" y="161925"/>
                </a:cubicBezTo>
                <a:cubicBezTo>
                  <a:pt x="599917" y="157553"/>
                  <a:pt x="628650" y="155575"/>
                  <a:pt x="657225" y="152400"/>
                </a:cubicBezTo>
                <a:cubicBezTo>
                  <a:pt x="680466" y="144653"/>
                  <a:pt x="695911" y="142289"/>
                  <a:pt x="714375" y="123825"/>
                </a:cubicBezTo>
                <a:cubicBezTo>
                  <a:pt x="757459" y="80741"/>
                  <a:pt x="706370" y="104268"/>
                  <a:pt x="762000" y="85725"/>
                </a:cubicBezTo>
                <a:cubicBezTo>
                  <a:pt x="768275" y="66901"/>
                  <a:pt x="773789" y="42004"/>
                  <a:pt x="790575" y="28575"/>
                </a:cubicBezTo>
                <a:cubicBezTo>
                  <a:pt x="798415" y="22303"/>
                  <a:pt x="809246" y="20701"/>
                  <a:pt x="819150" y="19050"/>
                </a:cubicBezTo>
                <a:cubicBezTo>
                  <a:pt x="828545" y="17484"/>
                  <a:pt x="838200" y="19050"/>
                  <a:pt x="847725" y="19050"/>
                </a:cubicBezTo>
              </a:path>
            </a:pathLst>
          </a:cu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8276130" y="5024211"/>
            <a:ext cx="301686" cy="369332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6</a:t>
            </a:r>
            <a:endParaRPr lang="en-US" b="1" dirty="0">
              <a:solidFill>
                <a:srgbClr val="00B0F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34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0" y="784086"/>
            <a:ext cx="5410200" cy="591030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828800" y="3124200"/>
            <a:ext cx="5410200" cy="3124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818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6903" y="1447800"/>
            <a:ext cx="8955664" cy="5029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903" y="1485900"/>
            <a:ext cx="8955664" cy="49911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6507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33" y="1042987"/>
            <a:ext cx="8839942" cy="482441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5213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0" y="981075"/>
            <a:ext cx="5339116" cy="587692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2540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Whole House single l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600"/>
            <a:ext cx="905444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251460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260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0800" y="25146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67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8194" y="3856865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284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43200" y="61722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45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0627" y="5987534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91 CFM each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32071" y="6356866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104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52926" y="548640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104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69917" y="543370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182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01773" y="488991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612 CFM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06207" y="3654003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88242" y="1905000"/>
            <a:ext cx="90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71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3779" y="19050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68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93101" y="19050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91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42102" y="4293632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92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27081" y="6172200"/>
            <a:ext cx="151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100 CFM each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17163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52926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04365" y="40415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0530" y="57794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48515" y="63568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42469" y="57018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21415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24944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620331" y="58557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503180" y="48153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276177" y="24150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73075" y="232993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50930" y="41887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99386" y="46952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2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4470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3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93086" y="230947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09593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4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1358015" y="5237367"/>
            <a:ext cx="3810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496498" y="4900704"/>
            <a:ext cx="3810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2403237" y="4631992"/>
            <a:ext cx="381000" cy="34789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1287006" y="2894405"/>
            <a:ext cx="3810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326663" y="293584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9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392974" y="462299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0204" y="4909158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6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361543" y="52636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6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06522" y="4687145"/>
            <a:ext cx="154813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1350837" y="2551951"/>
            <a:ext cx="1589" cy="210682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 flipV="1">
            <a:off x="779693" y="4687145"/>
            <a:ext cx="477628" cy="805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1364199" y="5801150"/>
            <a:ext cx="253198" cy="74998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628349" y="4760478"/>
            <a:ext cx="39657" cy="86363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344801" y="4714892"/>
            <a:ext cx="404743" cy="112497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985861" y="4573443"/>
            <a:ext cx="1" cy="8533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44801" y="4014849"/>
            <a:ext cx="976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Trunk 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2985861" y="4687145"/>
            <a:ext cx="5396139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3483645" y="2599730"/>
            <a:ext cx="5158" cy="2053793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 flipV="1">
            <a:off x="5355147" y="2502228"/>
            <a:ext cx="5386" cy="217867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 flipV="1">
            <a:off x="6606542" y="2472573"/>
            <a:ext cx="5386" cy="2178672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4744221" y="4714892"/>
            <a:ext cx="6008" cy="183624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7543800" y="4760478"/>
            <a:ext cx="1" cy="841583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 flipV="1">
            <a:off x="8122448" y="2642058"/>
            <a:ext cx="3412" cy="204911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591990" y="3032589"/>
            <a:ext cx="301686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6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475543" y="3235680"/>
            <a:ext cx="301686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5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761068" y="3235680"/>
            <a:ext cx="301686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6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231157" y="3366439"/>
            <a:ext cx="301686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6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836130" y="5417394"/>
            <a:ext cx="301686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7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655001" y="4979891"/>
            <a:ext cx="301686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8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93540" y="5695831"/>
            <a:ext cx="301686" cy="369332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7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8318645" y="5538984"/>
            <a:ext cx="301686" cy="369332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7</a:t>
            </a:r>
            <a:endParaRPr lang="en-US" b="1" dirty="0">
              <a:solidFill>
                <a:srgbClr val="00B0F0"/>
              </a:solidFill>
            </a:endParaRPr>
          </a:p>
        </p:txBody>
      </p:sp>
      <p:cxnSp>
        <p:nvCxnSpPr>
          <p:cNvPr id="79" name="Straight Connector 78"/>
          <p:cNvCxnSpPr/>
          <p:nvPr/>
        </p:nvCxnSpPr>
        <p:spPr>
          <a:xfrm flipH="1">
            <a:off x="6556108" y="5671066"/>
            <a:ext cx="958561" cy="895134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H="1" flipV="1">
            <a:off x="7637516" y="5665691"/>
            <a:ext cx="1107437" cy="550846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3721711" y="4167692"/>
            <a:ext cx="12011" cy="415352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>
            <a:off x="3124767" y="4752850"/>
            <a:ext cx="286418" cy="769156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Arc 87"/>
          <p:cNvSpPr/>
          <p:nvPr/>
        </p:nvSpPr>
        <p:spPr>
          <a:xfrm rot="15519219">
            <a:off x="2998828" y="5644670"/>
            <a:ext cx="393098" cy="142100"/>
          </a:xfrm>
          <a:prstGeom prst="arc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cxnSp>
        <p:nvCxnSpPr>
          <p:cNvPr id="90" name="Straight Connector 89"/>
          <p:cNvCxnSpPr/>
          <p:nvPr/>
        </p:nvCxnSpPr>
        <p:spPr>
          <a:xfrm>
            <a:off x="3114679" y="5715720"/>
            <a:ext cx="10262" cy="8543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309306" y="5332521"/>
            <a:ext cx="301686" cy="369332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5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167273" y="4077431"/>
            <a:ext cx="301686" cy="369332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4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881724" y="4758870"/>
            <a:ext cx="976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Trunk 2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92" name="Freeform 91"/>
          <p:cNvSpPr/>
          <p:nvPr/>
        </p:nvSpPr>
        <p:spPr>
          <a:xfrm>
            <a:off x="7934325" y="4743450"/>
            <a:ext cx="847725" cy="219075"/>
          </a:xfrm>
          <a:custGeom>
            <a:avLst/>
            <a:gdLst>
              <a:gd name="connsiteX0" fmla="*/ 0 w 847725"/>
              <a:gd name="connsiteY0" fmla="*/ 0 h 219075"/>
              <a:gd name="connsiteX1" fmla="*/ 9525 w 847725"/>
              <a:gd name="connsiteY1" fmla="*/ 133350 h 219075"/>
              <a:gd name="connsiteX2" fmla="*/ 57150 w 847725"/>
              <a:gd name="connsiteY2" fmla="*/ 180975 h 219075"/>
              <a:gd name="connsiteX3" fmla="*/ 85725 w 847725"/>
              <a:gd name="connsiteY3" fmla="*/ 190500 h 219075"/>
              <a:gd name="connsiteX4" fmla="*/ 190500 w 847725"/>
              <a:gd name="connsiteY4" fmla="*/ 209550 h 219075"/>
              <a:gd name="connsiteX5" fmla="*/ 238125 w 847725"/>
              <a:gd name="connsiteY5" fmla="*/ 219075 h 219075"/>
              <a:gd name="connsiteX6" fmla="*/ 361950 w 847725"/>
              <a:gd name="connsiteY6" fmla="*/ 209550 h 219075"/>
              <a:gd name="connsiteX7" fmla="*/ 390525 w 847725"/>
              <a:gd name="connsiteY7" fmla="*/ 200025 h 219075"/>
              <a:gd name="connsiteX8" fmla="*/ 476250 w 847725"/>
              <a:gd name="connsiteY8" fmla="*/ 190500 h 219075"/>
              <a:gd name="connsiteX9" fmla="*/ 571500 w 847725"/>
              <a:gd name="connsiteY9" fmla="*/ 161925 h 219075"/>
              <a:gd name="connsiteX10" fmla="*/ 657225 w 847725"/>
              <a:gd name="connsiteY10" fmla="*/ 152400 h 219075"/>
              <a:gd name="connsiteX11" fmla="*/ 714375 w 847725"/>
              <a:gd name="connsiteY11" fmla="*/ 123825 h 219075"/>
              <a:gd name="connsiteX12" fmla="*/ 762000 w 847725"/>
              <a:gd name="connsiteY12" fmla="*/ 85725 h 219075"/>
              <a:gd name="connsiteX13" fmla="*/ 790575 w 847725"/>
              <a:gd name="connsiteY13" fmla="*/ 28575 h 219075"/>
              <a:gd name="connsiteX14" fmla="*/ 819150 w 847725"/>
              <a:gd name="connsiteY14" fmla="*/ 19050 h 219075"/>
              <a:gd name="connsiteX15" fmla="*/ 847725 w 847725"/>
              <a:gd name="connsiteY15" fmla="*/ 19050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47725" h="219075">
                <a:moveTo>
                  <a:pt x="0" y="0"/>
                </a:moveTo>
                <a:cubicBezTo>
                  <a:pt x="3175" y="44450"/>
                  <a:pt x="1781" y="89465"/>
                  <a:pt x="9525" y="133350"/>
                </a:cubicBezTo>
                <a:cubicBezTo>
                  <a:pt x="13212" y="154244"/>
                  <a:pt x="40763" y="172781"/>
                  <a:pt x="57150" y="180975"/>
                </a:cubicBezTo>
                <a:cubicBezTo>
                  <a:pt x="66130" y="185465"/>
                  <a:pt x="76071" y="187742"/>
                  <a:pt x="85725" y="190500"/>
                </a:cubicBezTo>
                <a:cubicBezTo>
                  <a:pt x="136928" y="205129"/>
                  <a:pt x="125747" y="198758"/>
                  <a:pt x="190500" y="209550"/>
                </a:cubicBezTo>
                <a:cubicBezTo>
                  <a:pt x="206469" y="212212"/>
                  <a:pt x="222250" y="215900"/>
                  <a:pt x="238125" y="219075"/>
                </a:cubicBezTo>
                <a:cubicBezTo>
                  <a:pt x="279400" y="215900"/>
                  <a:pt x="320873" y="214685"/>
                  <a:pt x="361950" y="209550"/>
                </a:cubicBezTo>
                <a:cubicBezTo>
                  <a:pt x="371913" y="208305"/>
                  <a:pt x="380621" y="201676"/>
                  <a:pt x="390525" y="200025"/>
                </a:cubicBezTo>
                <a:cubicBezTo>
                  <a:pt x="418885" y="195298"/>
                  <a:pt x="447675" y="193675"/>
                  <a:pt x="476250" y="190500"/>
                </a:cubicBezTo>
                <a:cubicBezTo>
                  <a:pt x="498502" y="183083"/>
                  <a:pt x="544766" y="166038"/>
                  <a:pt x="571500" y="161925"/>
                </a:cubicBezTo>
                <a:cubicBezTo>
                  <a:pt x="599917" y="157553"/>
                  <a:pt x="628650" y="155575"/>
                  <a:pt x="657225" y="152400"/>
                </a:cubicBezTo>
                <a:cubicBezTo>
                  <a:pt x="680466" y="144653"/>
                  <a:pt x="695911" y="142289"/>
                  <a:pt x="714375" y="123825"/>
                </a:cubicBezTo>
                <a:cubicBezTo>
                  <a:pt x="757459" y="80741"/>
                  <a:pt x="706370" y="104268"/>
                  <a:pt x="762000" y="85725"/>
                </a:cubicBezTo>
                <a:cubicBezTo>
                  <a:pt x="768275" y="66901"/>
                  <a:pt x="773789" y="42004"/>
                  <a:pt x="790575" y="28575"/>
                </a:cubicBezTo>
                <a:cubicBezTo>
                  <a:pt x="798415" y="22303"/>
                  <a:pt x="809246" y="20701"/>
                  <a:pt x="819150" y="19050"/>
                </a:cubicBezTo>
                <a:cubicBezTo>
                  <a:pt x="828545" y="17484"/>
                  <a:pt x="838200" y="19050"/>
                  <a:pt x="847725" y="19050"/>
                </a:cubicBezTo>
              </a:path>
            </a:pathLst>
          </a:cu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8276130" y="5024211"/>
            <a:ext cx="301686" cy="369332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7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028401" y="4749448"/>
            <a:ext cx="418704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14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4184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Whole House single l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600"/>
            <a:ext cx="905444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251460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260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0800" y="25146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67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8194" y="3856865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284 CFM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43200" y="61722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45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0627" y="5987534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91 CFM each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32071" y="6356866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104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52926" y="548640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104 CFM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69917" y="543370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182 CFM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01773" y="488991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612 CFM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06207" y="3654003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88242" y="1905000"/>
            <a:ext cx="90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71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3779" y="19050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68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93101" y="19050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91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42102" y="4293632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92 CFM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27081" y="6172200"/>
            <a:ext cx="151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100 CFM each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17163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52926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04365" y="40415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0530" y="57794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48515" y="63568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42469" y="57018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21415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24944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620331" y="58557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503180" y="48153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276177" y="24150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73075" y="232993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50930" y="41887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99386" y="46952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4470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93086" y="230947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09593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Freeform 1"/>
          <p:cNvSpPr/>
          <p:nvPr/>
        </p:nvSpPr>
        <p:spPr>
          <a:xfrm>
            <a:off x="2886075" y="4874757"/>
            <a:ext cx="1067974" cy="459243"/>
          </a:xfrm>
          <a:custGeom>
            <a:avLst/>
            <a:gdLst>
              <a:gd name="connsiteX0" fmla="*/ 0 w 1067974"/>
              <a:gd name="connsiteY0" fmla="*/ 40143 h 459243"/>
              <a:gd name="connsiteX1" fmla="*/ 114300 w 1067974"/>
              <a:gd name="connsiteY1" fmla="*/ 30618 h 459243"/>
              <a:gd name="connsiteX2" fmla="*/ 152400 w 1067974"/>
              <a:gd name="connsiteY2" fmla="*/ 21093 h 459243"/>
              <a:gd name="connsiteX3" fmla="*/ 295275 w 1067974"/>
              <a:gd name="connsiteY3" fmla="*/ 11568 h 459243"/>
              <a:gd name="connsiteX4" fmla="*/ 428625 w 1067974"/>
              <a:gd name="connsiteY4" fmla="*/ 11568 h 459243"/>
              <a:gd name="connsiteX5" fmla="*/ 600075 w 1067974"/>
              <a:gd name="connsiteY5" fmla="*/ 21093 h 459243"/>
              <a:gd name="connsiteX6" fmla="*/ 647700 w 1067974"/>
              <a:gd name="connsiteY6" fmla="*/ 30618 h 459243"/>
              <a:gd name="connsiteX7" fmla="*/ 704850 w 1067974"/>
              <a:gd name="connsiteY7" fmla="*/ 49668 h 459243"/>
              <a:gd name="connsiteX8" fmla="*/ 828675 w 1067974"/>
              <a:gd name="connsiteY8" fmla="*/ 30618 h 459243"/>
              <a:gd name="connsiteX9" fmla="*/ 857250 w 1067974"/>
              <a:gd name="connsiteY9" fmla="*/ 11568 h 459243"/>
              <a:gd name="connsiteX10" fmla="*/ 971550 w 1067974"/>
              <a:gd name="connsiteY10" fmla="*/ 21093 h 459243"/>
              <a:gd name="connsiteX11" fmla="*/ 1000125 w 1067974"/>
              <a:gd name="connsiteY11" fmla="*/ 30618 h 459243"/>
              <a:gd name="connsiteX12" fmla="*/ 1019175 w 1067974"/>
              <a:gd name="connsiteY12" fmla="*/ 87768 h 459243"/>
              <a:gd name="connsiteX13" fmla="*/ 1028700 w 1067974"/>
              <a:gd name="connsiteY13" fmla="*/ 116343 h 459243"/>
              <a:gd name="connsiteX14" fmla="*/ 1038225 w 1067974"/>
              <a:gd name="connsiteY14" fmla="*/ 144918 h 459243"/>
              <a:gd name="connsiteX15" fmla="*/ 1047750 w 1067974"/>
              <a:gd name="connsiteY15" fmla="*/ 183018 h 459243"/>
              <a:gd name="connsiteX16" fmla="*/ 1057275 w 1067974"/>
              <a:gd name="connsiteY16" fmla="*/ 287793 h 459243"/>
              <a:gd name="connsiteX17" fmla="*/ 1066800 w 1067974"/>
              <a:gd name="connsiteY17" fmla="*/ 316368 h 459243"/>
              <a:gd name="connsiteX18" fmla="*/ 1066800 w 1067974"/>
              <a:gd name="connsiteY18" fmla="*/ 459243 h 45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067974" h="459243">
                <a:moveTo>
                  <a:pt x="0" y="40143"/>
                </a:moveTo>
                <a:cubicBezTo>
                  <a:pt x="38100" y="36968"/>
                  <a:pt x="76363" y="35360"/>
                  <a:pt x="114300" y="30618"/>
                </a:cubicBezTo>
                <a:cubicBezTo>
                  <a:pt x="127290" y="28994"/>
                  <a:pt x="139381" y="22463"/>
                  <a:pt x="152400" y="21093"/>
                </a:cubicBezTo>
                <a:cubicBezTo>
                  <a:pt x="199868" y="16096"/>
                  <a:pt x="247650" y="14743"/>
                  <a:pt x="295275" y="11568"/>
                </a:cubicBezTo>
                <a:cubicBezTo>
                  <a:pt x="358912" y="-9644"/>
                  <a:pt x="307591" y="3221"/>
                  <a:pt x="428625" y="11568"/>
                </a:cubicBezTo>
                <a:cubicBezTo>
                  <a:pt x="485727" y="15506"/>
                  <a:pt x="542925" y="17918"/>
                  <a:pt x="600075" y="21093"/>
                </a:cubicBezTo>
                <a:cubicBezTo>
                  <a:pt x="615950" y="24268"/>
                  <a:pt x="632081" y="26358"/>
                  <a:pt x="647700" y="30618"/>
                </a:cubicBezTo>
                <a:cubicBezTo>
                  <a:pt x="667073" y="35902"/>
                  <a:pt x="704850" y="49668"/>
                  <a:pt x="704850" y="49668"/>
                </a:cubicBezTo>
                <a:cubicBezTo>
                  <a:pt x="732167" y="46936"/>
                  <a:pt x="794348" y="47781"/>
                  <a:pt x="828675" y="30618"/>
                </a:cubicBezTo>
                <a:cubicBezTo>
                  <a:pt x="838914" y="25498"/>
                  <a:pt x="847725" y="17918"/>
                  <a:pt x="857250" y="11568"/>
                </a:cubicBezTo>
                <a:cubicBezTo>
                  <a:pt x="895350" y="14743"/>
                  <a:pt x="933653" y="16040"/>
                  <a:pt x="971550" y="21093"/>
                </a:cubicBezTo>
                <a:cubicBezTo>
                  <a:pt x="981502" y="22420"/>
                  <a:pt x="994289" y="22448"/>
                  <a:pt x="1000125" y="30618"/>
                </a:cubicBezTo>
                <a:cubicBezTo>
                  <a:pt x="1011797" y="46958"/>
                  <a:pt x="1012825" y="68718"/>
                  <a:pt x="1019175" y="87768"/>
                </a:cubicBezTo>
                <a:lnTo>
                  <a:pt x="1028700" y="116343"/>
                </a:lnTo>
                <a:cubicBezTo>
                  <a:pt x="1031875" y="125868"/>
                  <a:pt x="1035790" y="135178"/>
                  <a:pt x="1038225" y="144918"/>
                </a:cubicBezTo>
                <a:lnTo>
                  <a:pt x="1047750" y="183018"/>
                </a:lnTo>
                <a:cubicBezTo>
                  <a:pt x="1050925" y="217943"/>
                  <a:pt x="1052315" y="253076"/>
                  <a:pt x="1057275" y="287793"/>
                </a:cubicBezTo>
                <a:cubicBezTo>
                  <a:pt x="1058695" y="297732"/>
                  <a:pt x="1066243" y="306343"/>
                  <a:pt x="1066800" y="316368"/>
                </a:cubicBezTo>
                <a:cubicBezTo>
                  <a:pt x="1069442" y="363920"/>
                  <a:pt x="1066800" y="411618"/>
                  <a:pt x="1066800" y="459243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438375" y="4991100"/>
            <a:ext cx="409600" cy="447675"/>
          </a:xfrm>
          <a:custGeom>
            <a:avLst/>
            <a:gdLst>
              <a:gd name="connsiteX0" fmla="*/ 390550 w 409600"/>
              <a:gd name="connsiteY0" fmla="*/ 0 h 447675"/>
              <a:gd name="connsiteX1" fmla="*/ 352450 w 409600"/>
              <a:gd name="connsiteY1" fmla="*/ 47625 h 447675"/>
              <a:gd name="connsiteX2" fmla="*/ 361975 w 409600"/>
              <a:gd name="connsiteY2" fmla="*/ 76200 h 447675"/>
              <a:gd name="connsiteX3" fmla="*/ 371500 w 409600"/>
              <a:gd name="connsiteY3" fmla="*/ 123825 h 447675"/>
              <a:gd name="connsiteX4" fmla="*/ 390550 w 409600"/>
              <a:gd name="connsiteY4" fmla="*/ 152400 h 447675"/>
              <a:gd name="connsiteX5" fmla="*/ 409600 w 409600"/>
              <a:gd name="connsiteY5" fmla="*/ 209550 h 447675"/>
              <a:gd name="connsiteX6" fmla="*/ 400075 w 409600"/>
              <a:gd name="connsiteY6" fmla="*/ 266700 h 447675"/>
              <a:gd name="connsiteX7" fmla="*/ 390550 w 409600"/>
              <a:gd name="connsiteY7" fmla="*/ 295275 h 447675"/>
              <a:gd name="connsiteX8" fmla="*/ 361975 w 409600"/>
              <a:gd name="connsiteY8" fmla="*/ 304800 h 447675"/>
              <a:gd name="connsiteX9" fmla="*/ 342925 w 409600"/>
              <a:gd name="connsiteY9" fmla="*/ 333375 h 447675"/>
              <a:gd name="connsiteX10" fmla="*/ 314350 w 409600"/>
              <a:gd name="connsiteY10" fmla="*/ 342900 h 447675"/>
              <a:gd name="connsiteX11" fmla="*/ 285775 w 409600"/>
              <a:gd name="connsiteY11" fmla="*/ 361950 h 447675"/>
              <a:gd name="connsiteX12" fmla="*/ 247675 w 409600"/>
              <a:gd name="connsiteY12" fmla="*/ 371475 h 447675"/>
              <a:gd name="connsiteX13" fmla="*/ 66700 w 409600"/>
              <a:gd name="connsiteY13" fmla="*/ 381000 h 447675"/>
              <a:gd name="connsiteX14" fmla="*/ 9550 w 409600"/>
              <a:gd name="connsiteY14" fmla="*/ 409575 h 447675"/>
              <a:gd name="connsiteX15" fmla="*/ 25 w 409600"/>
              <a:gd name="connsiteY15" fmla="*/ 447675 h 44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9600" h="447675">
                <a:moveTo>
                  <a:pt x="390550" y="0"/>
                </a:moveTo>
                <a:cubicBezTo>
                  <a:pt x="377850" y="15875"/>
                  <a:pt x="359588" y="28590"/>
                  <a:pt x="352450" y="47625"/>
                </a:cubicBezTo>
                <a:cubicBezTo>
                  <a:pt x="348925" y="57026"/>
                  <a:pt x="359540" y="66460"/>
                  <a:pt x="361975" y="76200"/>
                </a:cubicBezTo>
                <a:cubicBezTo>
                  <a:pt x="365902" y="91906"/>
                  <a:pt x="365816" y="108666"/>
                  <a:pt x="371500" y="123825"/>
                </a:cubicBezTo>
                <a:cubicBezTo>
                  <a:pt x="375520" y="134544"/>
                  <a:pt x="385901" y="141939"/>
                  <a:pt x="390550" y="152400"/>
                </a:cubicBezTo>
                <a:cubicBezTo>
                  <a:pt x="398705" y="170750"/>
                  <a:pt x="409600" y="209550"/>
                  <a:pt x="409600" y="209550"/>
                </a:cubicBezTo>
                <a:cubicBezTo>
                  <a:pt x="406425" y="228600"/>
                  <a:pt x="404265" y="247847"/>
                  <a:pt x="400075" y="266700"/>
                </a:cubicBezTo>
                <a:cubicBezTo>
                  <a:pt x="397897" y="276501"/>
                  <a:pt x="397650" y="288175"/>
                  <a:pt x="390550" y="295275"/>
                </a:cubicBezTo>
                <a:cubicBezTo>
                  <a:pt x="383450" y="302375"/>
                  <a:pt x="371500" y="301625"/>
                  <a:pt x="361975" y="304800"/>
                </a:cubicBezTo>
                <a:cubicBezTo>
                  <a:pt x="355625" y="314325"/>
                  <a:pt x="351864" y="326224"/>
                  <a:pt x="342925" y="333375"/>
                </a:cubicBezTo>
                <a:cubicBezTo>
                  <a:pt x="335085" y="339647"/>
                  <a:pt x="323330" y="338410"/>
                  <a:pt x="314350" y="342900"/>
                </a:cubicBezTo>
                <a:cubicBezTo>
                  <a:pt x="304111" y="348020"/>
                  <a:pt x="296297" y="357441"/>
                  <a:pt x="285775" y="361950"/>
                </a:cubicBezTo>
                <a:cubicBezTo>
                  <a:pt x="273743" y="367107"/>
                  <a:pt x="260717" y="370341"/>
                  <a:pt x="247675" y="371475"/>
                </a:cubicBezTo>
                <a:cubicBezTo>
                  <a:pt x="187494" y="376708"/>
                  <a:pt x="127025" y="377825"/>
                  <a:pt x="66700" y="381000"/>
                </a:cubicBezTo>
                <a:cubicBezTo>
                  <a:pt x="47876" y="387275"/>
                  <a:pt x="22979" y="392789"/>
                  <a:pt x="9550" y="409575"/>
                </a:cubicBezTo>
                <a:cubicBezTo>
                  <a:pt x="-979" y="422736"/>
                  <a:pt x="25" y="433937"/>
                  <a:pt x="25" y="447675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152650" y="4886325"/>
            <a:ext cx="619125" cy="19050"/>
          </a:xfrm>
          <a:custGeom>
            <a:avLst/>
            <a:gdLst>
              <a:gd name="connsiteX0" fmla="*/ 619125 w 619125"/>
              <a:gd name="connsiteY0" fmla="*/ 19050 h 19050"/>
              <a:gd name="connsiteX1" fmla="*/ 552450 w 619125"/>
              <a:gd name="connsiteY1" fmla="*/ 9525 h 19050"/>
              <a:gd name="connsiteX2" fmla="*/ 523875 w 619125"/>
              <a:gd name="connsiteY2" fmla="*/ 0 h 19050"/>
              <a:gd name="connsiteX3" fmla="*/ 381000 w 619125"/>
              <a:gd name="connsiteY3" fmla="*/ 9525 h 19050"/>
              <a:gd name="connsiteX4" fmla="*/ 0 w 619125"/>
              <a:gd name="connsiteY4" fmla="*/ 19050 h 1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19050">
                <a:moveTo>
                  <a:pt x="619125" y="19050"/>
                </a:moveTo>
                <a:cubicBezTo>
                  <a:pt x="596900" y="15875"/>
                  <a:pt x="574465" y="13928"/>
                  <a:pt x="552450" y="9525"/>
                </a:cubicBezTo>
                <a:cubicBezTo>
                  <a:pt x="542605" y="7556"/>
                  <a:pt x="533915" y="0"/>
                  <a:pt x="523875" y="0"/>
                </a:cubicBezTo>
                <a:cubicBezTo>
                  <a:pt x="476144" y="0"/>
                  <a:pt x="428697" y="7725"/>
                  <a:pt x="381000" y="9525"/>
                </a:cubicBezTo>
                <a:cubicBezTo>
                  <a:pt x="124161" y="19217"/>
                  <a:pt x="133878" y="19050"/>
                  <a:pt x="0" y="19050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2305050" y="4390613"/>
            <a:ext cx="476250" cy="9937"/>
          </a:xfrm>
          <a:custGeom>
            <a:avLst/>
            <a:gdLst>
              <a:gd name="connsiteX0" fmla="*/ 476250 w 476250"/>
              <a:gd name="connsiteY0" fmla="*/ 9937 h 9937"/>
              <a:gd name="connsiteX1" fmla="*/ 0 w 476250"/>
              <a:gd name="connsiteY1" fmla="*/ 412 h 9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6250" h="9937">
                <a:moveTo>
                  <a:pt x="476250" y="9937"/>
                </a:moveTo>
                <a:cubicBezTo>
                  <a:pt x="165172" y="-3025"/>
                  <a:pt x="323916" y="412"/>
                  <a:pt x="0" y="412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2773938" y="4457700"/>
            <a:ext cx="54987" cy="381001"/>
          </a:xfrm>
          <a:custGeom>
            <a:avLst/>
            <a:gdLst>
              <a:gd name="connsiteX0" fmla="*/ 26412 w 54987"/>
              <a:gd name="connsiteY0" fmla="*/ 0 h 381001"/>
              <a:gd name="connsiteX1" fmla="*/ 35937 w 54987"/>
              <a:gd name="connsiteY1" fmla="*/ 47625 h 381001"/>
              <a:gd name="connsiteX2" fmla="*/ 54987 w 54987"/>
              <a:gd name="connsiteY2" fmla="*/ 381000 h 381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987" h="381001">
                <a:moveTo>
                  <a:pt x="26412" y="0"/>
                </a:moveTo>
                <a:cubicBezTo>
                  <a:pt x="29587" y="15875"/>
                  <a:pt x="35129" y="31456"/>
                  <a:pt x="35937" y="47625"/>
                </a:cubicBezTo>
                <a:cubicBezTo>
                  <a:pt x="52764" y="384174"/>
                  <a:pt x="-65914" y="381000"/>
                  <a:pt x="54987" y="381000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4054482" y="4870878"/>
            <a:ext cx="270462" cy="369332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7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760054" y="5367873"/>
            <a:ext cx="270462" cy="369332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9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312875" y="4732512"/>
            <a:ext cx="448778" cy="369332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14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84382" y="4430668"/>
            <a:ext cx="448778" cy="369332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16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942731" y="3574710"/>
            <a:ext cx="448778" cy="369332"/>
          </a:xfrm>
          <a:prstGeom prst="rect">
            <a:avLst/>
          </a:prstGeom>
          <a:solidFill>
            <a:schemeClr val="tx1"/>
          </a:solidFill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12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27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04800" y="1088886"/>
            <a:ext cx="8506488" cy="564319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3702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213728" y="1055019"/>
            <a:ext cx="6324600" cy="57739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34535" y="3352800"/>
            <a:ext cx="534121" cy="21544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800" u="sng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Step 3:</a:t>
            </a:r>
            <a:endParaRPr lang="en-US" sz="800" u="sng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700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r="-184" b="57037"/>
          <a:stretch/>
        </p:blipFill>
        <p:spPr>
          <a:xfrm>
            <a:off x="228600" y="1346200"/>
            <a:ext cx="8839200" cy="14732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3790313" y="4191000"/>
            <a:ext cx="762000" cy="9144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96" y="3733800"/>
            <a:ext cx="8967878" cy="35399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44338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3635" y="914400"/>
            <a:ext cx="5076825" cy="5943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73634" y="914400"/>
            <a:ext cx="5076825" cy="32004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6568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01779" y="381000"/>
            <a:ext cx="45484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rgbClr val="FFFF00"/>
                </a:solidFill>
              </a:rPr>
              <a:t>Duct Sketch/Drawing</a:t>
            </a:r>
          </a:p>
        </p:txBody>
      </p:sp>
      <p:pic>
        <p:nvPicPr>
          <p:cNvPr id="3" name="Picture 3" descr="Whole House single l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600"/>
            <a:ext cx="905444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17163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52926" y="23672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04365" y="40415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930" y="59318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8515" y="63568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2469" y="57018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24944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21415" y="64241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620331" y="58557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03180" y="48153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6177" y="241506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73075" y="232993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3086" y="2309474"/>
            <a:ext cx="45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50930" y="41887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99386" y="46952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2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34470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3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09593" y="5232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4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133049" y="2241248"/>
            <a:ext cx="685800" cy="62140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642469" y="4120148"/>
            <a:ext cx="634131" cy="50648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80030" y="5701853"/>
            <a:ext cx="685800" cy="62140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6080201" y="6329800"/>
            <a:ext cx="685800" cy="62140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7953064" y="2289027"/>
            <a:ext cx="685800" cy="62140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4257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2" grpId="0" animBg="1"/>
      <p:bldP spid="23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1596" y="76200"/>
            <a:ext cx="47488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Manual D </a:t>
            </a:r>
            <a:r>
              <a:rPr lang="en-US" sz="4000" dirty="0" err="1" smtClean="0">
                <a:solidFill>
                  <a:srgbClr val="FFFF00"/>
                </a:solidFill>
              </a:rPr>
              <a:t>Speedsheet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78" y="1143000"/>
            <a:ext cx="8597899" cy="5446176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H="1" flipV="1">
            <a:off x="1239596" y="3468155"/>
            <a:ext cx="970204" cy="875245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1239596" y="4267200"/>
            <a:ext cx="970204" cy="18288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000451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GO" val="ComfortU_Logo.jpg"/>
  <p:tag name="ARTICULATE_PRESENTER" val="Donald Prather"/>
  <p:tag name="ARTICULATE_PRESENTER_GUID" val="0067420A16B5"/>
  <p:tag name="ARTICULATE_LMS" val="0"/>
  <p:tag name="ARTICULATE_TEMPLATE" val="Corporate Communications"/>
  <p:tag name="ARTICULATE_TEMPLATE_GUID" val="1a000000-6000-0000-b000-000000000001"/>
  <p:tag name="PRESENTER_PREVIEW_MODE" val="0"/>
  <p:tag name="PRESENTER_PREVIEW_START" val="1"/>
  <p:tag name="PLAYERLOGOHEIGHT" val="162"/>
  <p:tag name="PLAYERLOGOWIDTH" val="351"/>
  <p:tag name="LAUNCHINNEWWINDOW" val="0"/>
  <p:tag name="LASTPUBLISHED" val="C:\Users\Craig\Documents\My Articulate Projects\1.1 Static Pressure Measurement\player.html"/>
  <p:tag name="ARTICULATE_META_COURSE_VERSION" val="1.0"/>
  <p:tag name="ARTICULATE_META_COURSE_VERSION_SET" val="True"/>
  <p:tag name="ARTICULATE_REFERENCE_ID" val="bb9c6c92-7397-414a-8dcc-4daa092b1f38"/>
  <p:tag name="ARTICULATE_SLIDE_COUNT" val="36"/>
  <p:tag name="ARTICULATE_PROJECT_OPEN" val="1"/>
  <p:tag name="TAG_BACKING_FORM_KEY" val="1509376-c:\users\don\desktop\duct design basics\lesson 5 manual d speedsheet primer 5.1.pptx"/>
  <p:tag name="ARTICULATE_PRESENTER_VERSION" val="7"/>
  <p:tag name="ARTICULATE_USED_PAGE_ORIENTATION" val="1"/>
  <p:tag name="ARTICULATE_USED_PAGE_SIZE" val="1"/>
  <p:tag name="ARTICULATE_META_DESCRIPTION" val="Speedsheet Primer"/>
  <p:tag name="ARTICULATE_META_COURSE_ID" val="1.1_Static_Pressure_Measurement"/>
  <p:tag name="ARTICULATE_META_NAME_SET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505"/>
  <p:tag name="ARTICULATE_AUDIO_RECORDED" val="1"/>
  <p:tag name="TIMELINE" val="15.3/22.3/26.3/28.3/32.3"/>
  <p:tag name="ELAPSEDTIME" val="45.2"/>
  <p:tag name="ANNOTATION_COUNT" val="0"/>
  <p:tag name="ARTICULATE_USED_LAYOUT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07"/>
  <p:tag name="ARTICULATE_AUDIO_RECORDED" val="1"/>
  <p:tag name="TIMELINE" val="52.5"/>
  <p:tag name="ELAPSEDTIME" val="67.1"/>
  <p:tag name="ANNOTATION_COUNT" val="0"/>
  <p:tag name="ARTICULATE_USED_LAYOUT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508"/>
  <p:tag name="ARTICULATE_AUDIO_RECORDED" val="1"/>
  <p:tag name="TIMELINE" val="19.4/25.8/29.1/34.4"/>
  <p:tag name="ELAPSEDTIME" val="50.3"/>
  <p:tag name="ANNOTATION_COUNT" val="0"/>
  <p:tag name="ARTICULATE_USED_LAYOUT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09"/>
  <p:tag name="ARTICULATE_AUDIO_RECORDED" val="1"/>
  <p:tag name="TIMELINE" val="2.5"/>
  <p:tag name="ELAPSEDTIME" val="15.4"/>
  <p:tag name="ANNOTATION_COUNT" val="0"/>
  <p:tag name="ARTICULATE_USED_LAYOUT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23"/>
  <p:tag name="ARTICULATE_AUDIO_RECORDED" val="1"/>
  <p:tag name="ELAPSEDTIME" val="25.3"/>
  <p:tag name="ANNOTATION_COUNT" val="0"/>
  <p:tag name="ARTICULATE_USED_LAYOU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10"/>
  <p:tag name="ARTICULATE_AUDIO_RECORDED" val="1"/>
  <p:tag name="ELAPSEDTIME" val="13.4"/>
  <p:tag name="ANNOTATION_COUNT" val="0"/>
  <p:tag name="ARTICULATE_USED_LAYOU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11"/>
  <p:tag name="ARTICULATE_AUDIO_RECORDED" val="1"/>
  <p:tag name="TIMELINE" val="11.5/22.7"/>
  <p:tag name="ELAPSEDTIME" val="43.7"/>
  <p:tag name="ANNOTATION_COUNT" val="0"/>
  <p:tag name="ARTICULATE_USED_LAYOU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13"/>
  <p:tag name="ARTICULATE_AUDIO_RECORDED" val="1"/>
  <p:tag name="TIMELINE" val="13.5/24.9/27.7"/>
  <p:tag name="ELAPSEDTIME" val="34.1"/>
  <p:tag name="ANNOTATION_COUNT" val="0"/>
  <p:tag name="ARTICULATE_USED_LAYOUT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NOTATION_TYPE_1" val="0"/>
  <p:tag name="ANNOTATION_START_1" val="3.5"/>
  <p:tag name="ANNOTATION_TOP_1" val="270"/>
  <p:tag name="ANNOTATION_LEFT_1" val="281"/>
  <p:tag name="ANNOTATION_WIDTH_1" val="149"/>
  <p:tag name="ANNOTATION_HEIGHT_1" val="150"/>
  <p:tag name="ANNOTATION_ANIMATION_1" val="4"/>
  <p:tag name="ANNOTATION_ROTATION_1" val="0"/>
  <p:tag name="ANNOTATION_SUB_TYPE_1" val="3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3969653"/>
  <p:tag name="ANNOTATION_FILL_ALPHA_1" val="100"/>
  <p:tag name="ANNOTATION_BORDER_WIDTH_1" val="2"/>
  <p:tag name="ANNOTATION_SLIDE_WIDTH_1" val="960"/>
  <p:tag name="ANNOTATION_SLIDE_HEIGHT_1" val="720"/>
  <p:tag name="AUDIO_ID" val="515"/>
  <p:tag name="ARTICULATE_AUDIO_RECORDED" val="1"/>
  <p:tag name="TIMELINE" val="3.1/4.5/25.1"/>
  <p:tag name="ELAPSEDTIME" val="45.8"/>
  <p:tag name="ANNOTATION_COUNT" val="0"/>
  <p:tag name="ARTICULATE_USED_LAYOUT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516"/>
  <p:tag name="ARTICULATE_AUDIO_RECORDED" val="1"/>
  <p:tag name="ELAPSEDTIME" val="31.6"/>
  <p:tag name="ANNOTATION_COUNT" val="0"/>
  <p:tag name="ARTICULATE_USED_LAYOU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d00b96a-4332-4155-8630-f18edca090c2"/>
  <p:tag name="ARTICULATE_SLIDE_NAV" val="1"/>
  <p:tag name="ARTICULATE_LOCK_SLIDE" val="0"/>
  <p:tag name="AUDIO_ID" val="407"/>
  <p:tag name="ARTICULATE_AUDIO_RECORDED" val="1"/>
  <p:tag name="ELAPSEDTIME" val="6.6"/>
  <p:tag name="ANNOTATION_COUNT" val="0"/>
  <p:tag name="ARTICULATE_USED_LAYOUT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19"/>
  <p:tag name="ARTICULATE_AUDIO_RECORDED" val="1"/>
  <p:tag name="TIMELINE" val="12.6"/>
  <p:tag name="ELAPSEDTIME" val="16.1"/>
  <p:tag name="ANNOTATION_COUNT" val="0"/>
  <p:tag name="ARTICULATE_USED_LAYOUT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24"/>
  <p:tag name="ARTICULATE_AUDIO_RECORDED" val="1"/>
  <p:tag name="TIMELINE" val="1.4/10.4/12.3/15.4"/>
  <p:tag name="ELAPSEDTIME" val="23.7"/>
  <p:tag name="ANNOTATION_COUNT" val="0"/>
  <p:tag name="ARTICULATE_USED_LAYOUT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20"/>
  <p:tag name="ARTICULATE_AUDIO_RECORDED" val="1"/>
  <p:tag name="TIMELINE" val="27.0"/>
  <p:tag name="ELAPSEDTIME" val="31.4"/>
  <p:tag name="ANNOTATION_COUNT" val="0"/>
  <p:tag name="ARTICULATE_USED_LAYOUT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25"/>
  <p:tag name="ARTICULATE_AUDIO_RECORDED" val="1"/>
  <p:tag name="TIMELINE" val="26.5/31.3"/>
  <p:tag name="ELAPSEDTIME" val="35.3"/>
  <p:tag name="ANNOTATION_COUNT" val="0"/>
  <p:tag name="ARTICULATE_USED_LAYOUT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21"/>
  <p:tag name="ARTICULATE_AUDIO_RECORDED" val="1"/>
  <p:tag name="TIMELINE" val="61.8"/>
  <p:tag name="ELAPSEDTIME" val="68.6"/>
  <p:tag name="ANNOTATION_TYPE_1" val="0"/>
  <p:tag name="ANNOTATION_START_1" val="59.3"/>
  <p:tag name="ANNOTATION_TOP_1" val="219"/>
  <p:tag name="ANNOTATION_LEFT_1" val="619"/>
  <p:tag name="ANNOTATION_WIDTH_1" val="149"/>
  <p:tag name="ANNOTATION_HEIGHT_1" val="150"/>
  <p:tag name="ANNOTATION_ANIMATION_1" val="4"/>
  <p:tag name="ANNOTATION_ROTATION_1" val="0"/>
  <p:tag name="ANNOTATION_SUB_TYPE_1" val="3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3969653"/>
  <p:tag name="ANNOTATION_FILL_ALPHA_1" val="100"/>
  <p:tag name="ANNOTATION_BORDER_WIDTH_1" val="2"/>
  <p:tag name="ANNOTATION_SLIDE_WIDTH_1" val="960"/>
  <p:tag name="ANNOTATION_SLIDE_HEIGHT_1" val="720"/>
  <p:tag name="ANNOTATION_COUNT" val="1"/>
  <p:tag name="ARTICULATE_USED_LAYOUT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12"/>
  <p:tag name="ARTICULATE_AUDIO_RECORDED" val="1"/>
  <p:tag name="TIMELINE" val="6.3/13.5/18.4/42.9/75.6/79.5/82.3/84.4/87.4"/>
  <p:tag name="ELAPSEDTIME" val="116.5"/>
  <p:tag name="ANNOTATION_COUNT" val="0"/>
  <p:tag name="ARTICULATE_USED_LAYOUT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27"/>
  <p:tag name="ARTICULATE_AUDIO_RECORDED" val="1"/>
  <p:tag name="TIMELINE" val="16.5"/>
  <p:tag name="ELAPSEDTIME" val="74.8"/>
  <p:tag name="ANNOTATION_COUNT" val="0"/>
  <p:tag name="ARTICULATE_USED_LAYOUT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26"/>
  <p:tag name="ARTICULATE_AUDIO_RECORDED" val="1"/>
  <p:tag name="TIMELINE" val="3.9"/>
  <p:tag name="ELAPSEDTIME" val="6.7"/>
  <p:tag name="ANNOTATION_COUNT" val="0"/>
  <p:tag name="ARTICULATE_USED_LAYOUT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530"/>
  <p:tag name="ARTICULATE_AUDIO_RECORDED" val="1"/>
  <p:tag name="ELAPSEDTIME" val="13.1"/>
  <p:tag name="ANNOTATION_COUNT" val="0"/>
  <p:tag name="ARTICULATE_USED_LAYOUT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28"/>
  <p:tag name="ARTICULATE_AUDIO_RECORDED" val="1"/>
  <p:tag name="TIMELINE" val="0.8"/>
  <p:tag name="ELAPSEDTIME" val="35.3"/>
  <p:tag name="ANNOTATION_COUNT" val="0"/>
  <p:tag name="ARTICULATE_USED_LAYOUT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c9FHs3lH_files\slide0001_image001.pn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NOTATION_TYPE_1" val="0"/>
  <p:tag name="ANNOTATION_START_1" val="70.5"/>
  <p:tag name="ANNOTATION_END_1" val="72.0"/>
  <p:tag name="ANNOTATION_TOP_1" val="118"/>
  <p:tag name="ANNOTATION_LEFT_1" val="244"/>
  <p:tag name="ANNOTATION_WIDTH_1" val="149"/>
  <p:tag name="ANNOTATION_HEIGHT_1" val="150"/>
  <p:tag name="ANNOTATION_ANIMATION_1" val="4"/>
  <p:tag name="ANNOTATION_ROTATION_1" val="0"/>
  <p:tag name="ANNOTATION_SUB_TYPE_1" val="3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3969653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72.0"/>
  <p:tag name="ANNOTATION_TOP_2" val="118"/>
  <p:tag name="ANNOTATION_LEFT_2" val="244"/>
  <p:tag name="ANNOTATION_WIDTH_2" val="149"/>
  <p:tag name="ANNOTATION_HEIGHT_2" val="150"/>
  <p:tag name="ANNOTATION_ANIMATION_2" val="4"/>
  <p:tag name="ANNOTATION_ROTATION_2" val="0"/>
  <p:tag name="ANNOTATION_SUB_TYPE_2" val="3"/>
  <p:tag name="ANNOTATION_LOOP_COUNT_2" val="1"/>
  <p:tag name="ANNOTATION_BOX_RADIUS_2" val="0"/>
  <p:tag name="ANNOTATION_SCALE_2" val="100"/>
  <p:tag name="ANNOTATION_BORDER_ALPHA_2" val="100"/>
  <p:tag name="ANNOTATION_BORDER_COLOR_2" val="16777215"/>
  <p:tag name="ANNOTATION_FILL_COLOR_2" val="3969653"/>
  <p:tag name="ANNOTATION_FILL_ALPHA_2" val="100"/>
  <p:tag name="ANNOTATION_BORDER_WIDTH_2" val="2"/>
  <p:tag name="ANNOTATION_SLIDE_WIDTH_2" val="960"/>
  <p:tag name="ANNOTATION_SLIDE_HEIGHT_2" val="720"/>
  <p:tag name="AUDIO_ID" val="531"/>
  <p:tag name="ARTICULATE_AUDIO_RECORDED" val="1"/>
  <p:tag name="TIMELINE" val="52.3/78.5"/>
  <p:tag name="ELAPSEDTIME" val="100.5"/>
  <p:tag name="ANNOTATION_COUNT" val="0"/>
  <p:tag name="ARTICULATE_USED_LAYOUT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32"/>
  <p:tag name="ARTICULATE_AUDIO_RECORDED" val="1"/>
  <p:tag name="ELAPSEDTIME" val="79.6"/>
  <p:tag name="ANNOTATION_COUNT" val="0"/>
  <p:tag name="ARTICULATE_USED_LAYOUT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542"/>
  <p:tag name="ARTICULATE_AUDIO_RECORDED" val="1"/>
  <p:tag name="ELAPSEDTIME" val="17.7"/>
  <p:tag name="ANNOTATION_COUNT" val="0"/>
  <p:tag name="ARTICULATE_USED_LAYOUT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36"/>
  <p:tag name="ARTICULATE_AUDIO_RECORDED" val="1"/>
  <p:tag name="TIMELINE" val="5.8"/>
  <p:tag name="ELAPSEDTIME" val="9.1"/>
  <p:tag name="ANNOTATION_COUNT" val="0"/>
  <p:tag name="ARTICULATE_USED_LAYOUT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40"/>
  <p:tag name="ARTICULATE_AUDIO_RECORDED" val="1"/>
  <p:tag name="TIMELINE" val="2.2"/>
  <p:tag name="ELAPSEDTIME" val="67.5"/>
  <p:tag name="ANNOTATION_COUNT" val="0"/>
  <p:tag name="ARTICULATE_USED_LAYOUT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37"/>
  <p:tag name="ARTICULATE_AUDIO_RECORDED" val="1"/>
  <p:tag name="ELAPSEDTIME" val="160.1"/>
  <p:tag name="ANNOTATION_COUNT" val="0"/>
  <p:tag name="ARTICULATE_USED_LAYOUT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38"/>
  <p:tag name="ARTICULATE_AUDIO_RECORDED" val="1"/>
  <p:tag name="ELAPSEDTIME" val="35.3"/>
  <p:tag name="ANNOTATION_COUNT" val="0"/>
  <p:tag name="ARTICULATE_USED_LAYOUT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94"/>
  <p:tag name="ARTICULATE_AUDIO_RECORDED" val="1"/>
  <p:tag name="ELAPSEDTIME" val="24.6"/>
  <p:tag name="ANNOTATION_COUNT" val="0"/>
  <p:tag name="ARTICULATE_USED_LAYOUT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CK_SLIDE" val="0"/>
  <p:tag name="AUDIO_ID" val="466"/>
  <p:tag name="ARTICULATE_AUDIO_RECORDED" val="1"/>
  <p:tag name="ELAPSEDTIME" val="17.7"/>
  <p:tag name="ANNOTATION_COUNT" val="0"/>
  <p:tag name="ARTICULATE_USED_LAYOUT" val="2"/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496"/>
  <p:tag name="ARTICULATE_AUDIO_RECORDED" val="1"/>
  <p:tag name="ELAPSEDTIME" val="15.7"/>
  <p:tag name="ANNOTATION_COUNT" val="0"/>
  <p:tag name="ARTICULATE_USED_LAYOUT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NOTATION_TYPE_1" val="0"/>
  <p:tag name="ANNOTATION_START_1" val="8.1"/>
  <p:tag name="ANNOTATION_TOP_1" val="79"/>
  <p:tag name="ANNOTATION_LEFT_1" val="745"/>
  <p:tag name="ANNOTATION_WIDTH_1" val="149"/>
  <p:tag name="ANNOTATION_HEIGHT_1" val="150"/>
  <p:tag name="ANNOTATION_ANIMATION_1" val="4"/>
  <p:tag name="ANNOTATION_ROTATION_1" val="0"/>
  <p:tag name="ANNOTATION_SUB_TYPE_1" val="3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3969653"/>
  <p:tag name="ANNOTATION_FILL_ALPHA_1" val="100"/>
  <p:tag name="ANNOTATION_BORDER_WIDTH_1" val="2"/>
  <p:tag name="ANNOTATION_SLIDE_WIDTH_1" val="960"/>
  <p:tag name="ANNOTATION_SLIDE_HEIGHT_1" val="720"/>
  <p:tag name="AUDIO_ID" val="497"/>
  <p:tag name="ARTICULATE_AUDIO_RECORDED" val="1"/>
  <p:tag name="TIMELINE" val="4.5"/>
  <p:tag name="ELAPSEDTIME" val="12.6"/>
  <p:tag name="ANNOTATION_COUNT" val="0"/>
  <p:tag name="ARTICULATE_USED_LAYOUT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NOTATION_TYPE_1" val="0"/>
  <p:tag name="ANNOTATION_START_1" val="28.6"/>
  <p:tag name="ANNOTATION_END_1" val="29.9"/>
  <p:tag name="ANNOTATION_TOP_1" val="84"/>
  <p:tag name="ANNOTATION_LEFT_1" val="340"/>
  <p:tag name="ANNOTATION_WIDTH_1" val="149"/>
  <p:tag name="ANNOTATION_HEIGHT_1" val="150"/>
  <p:tag name="ANNOTATION_ANIMATION_1" val="4"/>
  <p:tag name="ANNOTATION_ROTATION_1" val="0"/>
  <p:tag name="ANNOTATION_SUB_TYPE_1" val="3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3969653"/>
  <p:tag name="ANNOTATION_FILL_ALPHA_1" val="100"/>
  <p:tag name="ANNOTATION_BORDER_WIDTH_1" val="2"/>
  <p:tag name="ANNOTATION_SLIDE_WIDTH_1" val="960"/>
  <p:tag name="ANNOTATION_SLIDE_HEIGHT_1" val="720"/>
  <p:tag name="ANNOTATION_TYPE_2" val="0"/>
  <p:tag name="ANNOTATION_START_2" val="29.9"/>
  <p:tag name="ANNOTATION_TOP_2" val="84"/>
  <p:tag name="ANNOTATION_LEFT_2" val="340"/>
  <p:tag name="ANNOTATION_WIDTH_2" val="149"/>
  <p:tag name="ANNOTATION_HEIGHT_2" val="150"/>
  <p:tag name="ANNOTATION_ANIMATION_2" val="4"/>
  <p:tag name="ANNOTATION_ROTATION_2" val="0"/>
  <p:tag name="ANNOTATION_SUB_TYPE_2" val="3"/>
  <p:tag name="ANNOTATION_LOOP_COUNT_2" val="1"/>
  <p:tag name="ANNOTATION_BOX_RADIUS_2" val="0"/>
  <p:tag name="ANNOTATION_SCALE_2" val="100"/>
  <p:tag name="ANNOTATION_BORDER_ALPHA_2" val="100"/>
  <p:tag name="ANNOTATION_BORDER_COLOR_2" val="16777215"/>
  <p:tag name="ANNOTATION_FILL_COLOR_2" val="3969653"/>
  <p:tag name="ANNOTATION_FILL_ALPHA_2" val="100"/>
  <p:tag name="ANNOTATION_BORDER_WIDTH_2" val="2"/>
  <p:tag name="ANNOTATION_SLIDE_WIDTH_2" val="960"/>
  <p:tag name="ANNOTATION_SLIDE_HEIGHT_2" val="720"/>
  <p:tag name="AUDIO_ID" val="499"/>
  <p:tag name="ARTICULATE_AUDIO_RECORDED" val="1"/>
  <p:tag name="ELAPSEDTIME" val="65.4"/>
  <p:tag name="ANNOTATION_COUNT" val="0"/>
  <p:tag name="ARTICULATE_USED_LAYOUT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00"/>
  <p:tag name="ARTICULATE_AUDIO_RECORDED" val="1"/>
  <p:tag name="ELAPSEDTIME" val="9.5"/>
  <p:tag name="ANNOTATION_COUNT" val="0"/>
  <p:tag name="ARTICULATE_USED_LAYOUT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NOTATION_TYPE_1" val="0"/>
  <p:tag name="ANNOTATION_START_1" val="25.8"/>
  <p:tag name="ANNOTATION_TOP_1" val="93"/>
  <p:tag name="ANNOTATION_LEFT_1" val="310"/>
  <p:tag name="ANNOTATION_WIDTH_1" val="149"/>
  <p:tag name="ANNOTATION_HEIGHT_1" val="150"/>
  <p:tag name="ANNOTATION_ANIMATION_1" val="4"/>
  <p:tag name="ANNOTATION_ROTATION_1" val="0"/>
  <p:tag name="ANNOTATION_SUB_TYPE_1" val="3"/>
  <p:tag name="ANNOTATION_LOOP_COUNT_1" val="1"/>
  <p:tag name="ANNOTATION_BOX_RADIUS_1" val="0"/>
  <p:tag name="ANNOTATION_SCALE_1" val="100"/>
  <p:tag name="ANNOTATION_BORDER_ALPHA_1" val="100"/>
  <p:tag name="ANNOTATION_BORDER_COLOR_1" val="16777215"/>
  <p:tag name="ANNOTATION_FILL_COLOR_1" val="3969653"/>
  <p:tag name="ANNOTATION_FILL_ALPHA_1" val="100"/>
  <p:tag name="ANNOTATION_BORDER_WIDTH_1" val="2"/>
  <p:tag name="ANNOTATION_SLIDE_WIDTH_1" val="960"/>
  <p:tag name="ANNOTATION_SLIDE_HEIGHT_1" val="720"/>
  <p:tag name="AUDIO_ID" val="498"/>
  <p:tag name="ARTICULATE_AUDIO_RECORDED" val="1"/>
  <p:tag name="TIMELINE" val="21.0/23.8"/>
  <p:tag name="ELAPSEDTIME" val="71.7"/>
  <p:tag name="ANNOTATION_COUNT" val="0"/>
  <p:tag name="ARTICULATE_USED_LAYOUT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504"/>
  <p:tag name="ARTICULATE_AUDIO_RECORDED" val="1"/>
  <p:tag name="TIMELINE" val="28.5"/>
  <p:tag name="ELAPSEDTIME" val="39.4"/>
  <p:tag name="ANNOTATION_COUNT" val="0"/>
  <p:tag name="ARTICULATE_USED_LAYOUT" val="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4326</TotalTime>
  <Words>461</Words>
  <Application>Microsoft Office PowerPoint</Application>
  <PresentationFormat>On-screen Show (4:3)</PresentationFormat>
  <Paragraphs>300</Paragraphs>
  <Slides>36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Arial Rounded MT Bold</vt:lpstr>
      <vt:lpstr>Calibri</vt:lpstr>
      <vt:lpstr>Office Theme</vt:lpstr>
      <vt:lpstr> Duct Design Basics: Lesson 5 Manual D Speedsheet Primer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</dc:creator>
  <cp:lastModifiedBy>Donald Prather</cp:lastModifiedBy>
  <cp:revision>581</cp:revision>
  <cp:lastPrinted>2016-01-07T16:19:14Z</cp:lastPrinted>
  <dcterms:created xsi:type="dcterms:W3CDTF">2013-05-23T13:04:32Z</dcterms:created>
  <dcterms:modified xsi:type="dcterms:W3CDTF">2016-01-13T18:29:24Z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1.1 Static Pressure Measurement</vt:lpwstr>
  </property>
  <property fmtid="{D5CDD505-2E9C-101B-9397-08002B2CF9AE}" pid="4" name="ArticulateProjectVersion">
    <vt:lpwstr>7</vt:lpwstr>
  </property>
  <property fmtid="{D5CDD505-2E9C-101B-9397-08002B2CF9AE}" pid="5" name="ArticulateGUID">
    <vt:lpwstr>85F6E1DD-DE60-482B-B89D-0F590926C314</vt:lpwstr>
  </property>
  <property fmtid="{D5CDD505-2E9C-101B-9397-08002B2CF9AE}" pid="6" name="ArticulateProjectFull">
    <vt:lpwstr>C:\Users\Don\Desktop\Duct Design Basics\Lesson 5 Manual D Speedsheet Primer 5.1.ppta</vt:lpwstr>
  </property>
</Properties>
</file>