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notesSlides/notesSlide26.xml" ContentType="application/vnd.openxmlformats-officedocument.presentationml.notesSlide+xml"/>
  <Override PartName="/ppt/tags/tag30.xml" ContentType="application/vnd.openxmlformats-officedocument.presentationml.tags+xml"/>
  <Override PartName="/ppt/notesSlides/notesSlide27.xml" ContentType="application/vnd.openxmlformats-officedocument.presentationml.notesSlide+xml"/>
  <Override PartName="/ppt/tags/tag31.xml" ContentType="application/vnd.openxmlformats-officedocument.presentationml.tags+xml"/>
  <Override PartName="/ppt/notesSlides/notesSlide28.xml" ContentType="application/vnd.openxmlformats-officedocument.presentationml.notesSlide+xml"/>
  <Override PartName="/ppt/tags/tag32.xml" ContentType="application/vnd.openxmlformats-officedocument.presentationml.tags+xml"/>
  <Override PartName="/ppt/notesSlides/notesSlide29.xml" ContentType="application/vnd.openxmlformats-officedocument.presentationml.notesSlide+xml"/>
  <Override PartName="/ppt/tags/tag33.xml" ContentType="application/vnd.openxmlformats-officedocument.presentationml.tags+xml"/>
  <Override PartName="/ppt/notesSlides/notesSlide30.xml" ContentType="application/vnd.openxmlformats-officedocument.presentationml.notesSlide+xml"/>
  <Override PartName="/ppt/tags/tag34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407" r:id="rId2"/>
    <p:sldId id="477" r:id="rId3"/>
    <p:sldId id="473" r:id="rId4"/>
    <p:sldId id="478" r:id="rId5"/>
    <p:sldId id="481" r:id="rId6"/>
    <p:sldId id="479" r:id="rId7"/>
    <p:sldId id="482" r:id="rId8"/>
    <p:sldId id="483" r:id="rId9"/>
    <p:sldId id="501" r:id="rId10"/>
    <p:sldId id="480" r:id="rId11"/>
    <p:sldId id="484" r:id="rId12"/>
    <p:sldId id="502" r:id="rId13"/>
    <p:sldId id="485" r:id="rId14"/>
    <p:sldId id="486" r:id="rId15"/>
    <p:sldId id="487" r:id="rId16"/>
    <p:sldId id="488" r:id="rId17"/>
    <p:sldId id="503" r:id="rId18"/>
    <p:sldId id="492" r:id="rId19"/>
    <p:sldId id="493" r:id="rId20"/>
    <p:sldId id="495" r:id="rId21"/>
    <p:sldId id="497" r:id="rId22"/>
    <p:sldId id="498" r:id="rId23"/>
    <p:sldId id="496" r:id="rId24"/>
    <p:sldId id="489" r:id="rId25"/>
    <p:sldId id="494" r:id="rId26"/>
    <p:sldId id="504" r:id="rId27"/>
    <p:sldId id="505" r:id="rId28"/>
    <p:sldId id="506" r:id="rId29"/>
    <p:sldId id="499" r:id="rId30"/>
    <p:sldId id="500" r:id="rId31"/>
    <p:sldId id="507" r:id="rId32"/>
  </p:sldIdLst>
  <p:sldSz cx="9144000" cy="6858000" type="screen4x3"/>
  <p:notesSz cx="7010400" cy="92964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64" d="100"/>
          <a:sy n="64" d="100"/>
        </p:scale>
        <p:origin x="48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53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42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31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40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0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87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18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30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99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305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46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775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59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692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09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46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012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156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795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40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325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457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246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99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34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93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53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45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09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5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38" y="5105400"/>
            <a:ext cx="9067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Design Basics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Lesson 4 The </a:t>
            </a:r>
            <a:r>
              <a:rPr lang="en-US" dirty="0" smtClean="0"/>
              <a:t>Manual D </a:t>
            </a:r>
            <a:r>
              <a:rPr lang="en-US" dirty="0" smtClean="0"/>
              <a:t>Primer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770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What happens when we have a different  reference friction rate?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example what would the EL be for the 1C fitting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If we were designing a system to operate at a FR of 0.06?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96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 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 </a:t>
            </a:r>
            <a:r>
              <a:rPr lang="en-US" dirty="0" smtClean="0">
                <a:solidFill>
                  <a:srgbClr val="FFFF00"/>
                </a:solidFill>
              </a:rPr>
              <a:t>x [</a:t>
            </a:r>
            <a:r>
              <a:rPr lang="en-US" dirty="0" err="1" smtClean="0">
                <a:solidFill>
                  <a:srgbClr val="FFFF00"/>
                </a:solidFill>
              </a:rPr>
              <a:t>FR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</a:t>
            </a:r>
            <a:r>
              <a:rPr lang="en-US" dirty="0" smtClean="0">
                <a:solidFill>
                  <a:srgbClr val="FFFF00"/>
                </a:solidFill>
              </a:rPr>
              <a:t>÷ </a:t>
            </a:r>
            <a:r>
              <a:rPr lang="en-US" dirty="0" err="1" smtClean="0">
                <a:solidFill>
                  <a:srgbClr val="FFFF00"/>
                </a:solidFill>
              </a:rPr>
              <a:t>FR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</a:t>
            </a:r>
            <a:r>
              <a:rPr lang="en-US" dirty="0" smtClean="0">
                <a:solidFill>
                  <a:srgbClr val="FFFF00"/>
                </a:solidFill>
              </a:rPr>
              <a:t>]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EL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35 x [0.08 ÷ 0.06]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46.67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675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 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 </a:t>
            </a:r>
            <a:r>
              <a:rPr lang="en-US" dirty="0" smtClean="0">
                <a:solidFill>
                  <a:srgbClr val="FFFF00"/>
                </a:solidFill>
              </a:rPr>
              <a:t>x [</a:t>
            </a:r>
            <a:r>
              <a:rPr lang="en-US" dirty="0" err="1" smtClean="0">
                <a:solidFill>
                  <a:srgbClr val="FFFF00"/>
                </a:solidFill>
              </a:rPr>
              <a:t>FR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</a:t>
            </a:r>
            <a:r>
              <a:rPr lang="en-US" dirty="0" smtClean="0">
                <a:solidFill>
                  <a:srgbClr val="FFFF00"/>
                </a:solidFill>
              </a:rPr>
              <a:t>÷ </a:t>
            </a:r>
            <a:r>
              <a:rPr lang="en-US" dirty="0" err="1" smtClean="0">
                <a:solidFill>
                  <a:srgbClr val="FFFF00"/>
                </a:solidFill>
              </a:rPr>
              <a:t>FR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</a:t>
            </a:r>
            <a:r>
              <a:rPr lang="en-US" dirty="0" smtClean="0">
                <a:solidFill>
                  <a:srgbClr val="FFFF00"/>
                </a:solidFill>
              </a:rPr>
              <a:t>]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EL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35 x [0.08 ÷ 0.06]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46.67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56965" y="1980314"/>
            <a:ext cx="22098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266765" y="2894714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78771" y="3581400"/>
            <a:ext cx="1718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1.3333….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541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What happens when we have a different  reference friction rate and a different Velocity?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79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What happens when we have a different  reference friction rate and a different Velocity?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example what would the EL be for the 1C fitting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If we were designing a system to operate at a FR of 0.06  and a velocity of 600 FPM?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32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 </a:t>
            </a:r>
            <a:r>
              <a:rPr lang="en-US" sz="2400" dirty="0" smtClean="0">
                <a:solidFill>
                  <a:srgbClr val="FFFF00"/>
                </a:solidFill>
              </a:rPr>
              <a:t>= </a:t>
            </a: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 </a:t>
            </a:r>
            <a:r>
              <a:rPr lang="en-US" sz="2400" dirty="0" smtClean="0">
                <a:solidFill>
                  <a:srgbClr val="FFFF00"/>
                </a:solidFill>
              </a:rPr>
              <a:t>x [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</a:t>
            </a:r>
            <a:r>
              <a:rPr lang="en-US" sz="2400" dirty="0" smtClean="0">
                <a:solidFill>
                  <a:srgbClr val="FFFF00"/>
                </a:solidFill>
              </a:rPr>
              <a:t>÷ 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]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641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90678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Formula: 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 </a:t>
            </a:r>
            <a:r>
              <a:rPr lang="en-US" sz="2400" dirty="0" smtClean="0">
                <a:solidFill>
                  <a:srgbClr val="FFFF00"/>
                </a:solidFill>
              </a:rPr>
              <a:t>= </a:t>
            </a: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 </a:t>
            </a:r>
            <a:r>
              <a:rPr lang="en-US" sz="2400" dirty="0" smtClean="0">
                <a:solidFill>
                  <a:srgbClr val="FFFF00"/>
                </a:solidFill>
              </a:rPr>
              <a:t>x [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</a:t>
            </a:r>
            <a:r>
              <a:rPr lang="en-US" sz="2400" dirty="0" smtClean="0">
                <a:solidFill>
                  <a:srgbClr val="FFFF00"/>
                </a:solidFill>
              </a:rPr>
              <a:t>÷ 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 smtClean="0">
                <a:solidFill>
                  <a:srgbClr val="FFFF00"/>
                </a:solidFill>
              </a:rPr>
              <a:t>V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</a:t>
            </a:r>
            <a:r>
              <a:rPr lang="en-US" sz="2400" baseline="-25000" dirty="0">
                <a:solidFill>
                  <a:srgbClr val="FFFF00"/>
                </a:solidFill>
              </a:rPr>
              <a:t>Value</a:t>
            </a:r>
            <a:r>
              <a:rPr lang="en-US" sz="2400" dirty="0">
                <a:solidFill>
                  <a:srgbClr val="FFFF00"/>
                </a:solidFill>
              </a:rPr>
              <a:t>]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35 x [0.08 ÷ 0.06]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[600 ÷ 900]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20.74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59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90678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Formula: 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 </a:t>
            </a:r>
            <a:r>
              <a:rPr lang="en-US" sz="2400" dirty="0" smtClean="0">
                <a:solidFill>
                  <a:srgbClr val="FFFF00"/>
                </a:solidFill>
              </a:rPr>
              <a:t>= </a:t>
            </a:r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 </a:t>
            </a:r>
            <a:r>
              <a:rPr lang="en-US" sz="2400" dirty="0" smtClean="0">
                <a:solidFill>
                  <a:srgbClr val="FFFF00"/>
                </a:solidFill>
              </a:rPr>
              <a:t>x [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Value</a:t>
            </a:r>
            <a:r>
              <a:rPr lang="en-US" sz="2400" dirty="0" smtClean="0">
                <a:solidFill>
                  <a:srgbClr val="FFFF00"/>
                </a:solidFill>
              </a:rPr>
              <a:t>÷ </a:t>
            </a:r>
            <a:r>
              <a:rPr lang="en-US" sz="2400" dirty="0" err="1" smtClean="0">
                <a:solidFill>
                  <a:srgbClr val="FFFF00"/>
                </a:solidFill>
              </a:rPr>
              <a:t>FR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 smtClean="0">
                <a:solidFill>
                  <a:srgbClr val="FFFF00"/>
                </a:solidFill>
              </a:rPr>
              <a:t>V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sz="2400" baseline="-25000" dirty="0" smtClean="0">
                <a:solidFill>
                  <a:srgbClr val="FFFF00"/>
                </a:solidFill>
              </a:rPr>
              <a:t> </a:t>
            </a:r>
            <a:r>
              <a:rPr lang="en-US" sz="2400" baseline="-25000" dirty="0">
                <a:solidFill>
                  <a:srgbClr val="FFFF00"/>
                </a:solidFill>
              </a:rPr>
              <a:t>Value</a:t>
            </a:r>
            <a:r>
              <a:rPr lang="en-US" sz="2400" dirty="0">
                <a:solidFill>
                  <a:srgbClr val="FFFF00"/>
                </a:solidFill>
              </a:rPr>
              <a:t>]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35 x [0.08 ÷ 0.06]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[600 ÷ 900]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20.74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57400" y="1524000"/>
            <a:ext cx="3429000" cy="685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86400" y="2211572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0800" y="2931952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0.59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9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5287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What would the EL be if we have a design for 500 FPM at 0.08 IWC?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00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Fitting Equivalent Length 4.5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80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0.08]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[600 ÷ 700]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55.1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8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What would the EL be if we have a design for 700 FPM at 0.06 IWC?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21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0.06]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[700 ÷ 700]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100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576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What would the EL be if we have a design for 500 FPM at 0.07 IWC?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83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]</a:t>
            </a:r>
            <a:r>
              <a:rPr lang="en-US" sz="2400" baseline="30000" dirty="0">
                <a:solidFill>
                  <a:srgbClr val="FFFF00"/>
                </a:solidFill>
              </a:rPr>
              <a:t>2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97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1000"/>
            <a:ext cx="8317632" cy="448056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524000" y="357963"/>
            <a:ext cx="6248400" cy="1676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43000" y="1504507"/>
            <a:ext cx="914400" cy="6096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52400" y="5311956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0.06]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[600 ÷ 700]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74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23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</a:t>
            </a:r>
            <a:r>
              <a:rPr lang="en-US" sz="2400" strike="sngStrike" dirty="0">
                <a:solidFill>
                  <a:srgbClr val="FFFF00"/>
                </a:solidFill>
              </a:rPr>
              <a:t>x </a:t>
            </a:r>
            <a:r>
              <a:rPr lang="en-US" sz="2400" strike="sngStrike" dirty="0" smtClean="0">
                <a:solidFill>
                  <a:srgbClr val="FFFF00"/>
                </a:solidFill>
              </a:rPr>
              <a:t>[</a:t>
            </a:r>
            <a:r>
              <a:rPr lang="en-US" sz="2400" strike="sngStrike" dirty="0" err="1">
                <a:solidFill>
                  <a:srgbClr val="FFFF00"/>
                </a:solidFill>
              </a:rPr>
              <a:t>V</a:t>
            </a:r>
            <a:r>
              <a:rPr lang="en-US" sz="2400" strike="sngStrike" baseline="-25000" dirty="0" err="1">
                <a:solidFill>
                  <a:srgbClr val="FFFF00"/>
                </a:solidFill>
              </a:rPr>
              <a:t>For</a:t>
            </a:r>
            <a:r>
              <a:rPr lang="en-US" sz="2400" strike="sngStrike" baseline="-25000" dirty="0">
                <a:solidFill>
                  <a:srgbClr val="FFFF00"/>
                </a:solidFill>
              </a:rPr>
              <a:t> Fitting </a:t>
            </a:r>
            <a:r>
              <a:rPr lang="en-US" sz="2400" strike="sngStrike" dirty="0">
                <a:solidFill>
                  <a:srgbClr val="FFFF00"/>
                </a:solidFill>
              </a:rPr>
              <a:t>÷ </a:t>
            </a:r>
            <a:r>
              <a:rPr lang="en-US" sz="2400" strike="sngStrike" dirty="0" err="1">
                <a:solidFill>
                  <a:srgbClr val="FFFF00"/>
                </a:solidFill>
              </a:rPr>
              <a:t>V</a:t>
            </a:r>
            <a:r>
              <a:rPr lang="en-US" sz="2400" strike="sngStrike" baseline="-25000" dirty="0" err="1">
                <a:solidFill>
                  <a:srgbClr val="FFFF00"/>
                </a:solidFill>
              </a:rPr>
              <a:t>Table</a:t>
            </a:r>
            <a:r>
              <a:rPr lang="en-US" sz="2400" strike="sngStrike" baseline="-25000" dirty="0">
                <a:solidFill>
                  <a:srgbClr val="FFFF00"/>
                </a:solidFill>
              </a:rPr>
              <a:t> </a:t>
            </a:r>
            <a:r>
              <a:rPr lang="en-US" sz="2400" strike="sngStrike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strike="sngStrike" dirty="0" smtClean="0">
                <a:solidFill>
                  <a:srgbClr val="FFFF00"/>
                </a:solidFill>
              </a:rPr>
              <a:t>]</a:t>
            </a:r>
            <a:r>
              <a:rPr lang="en-US" sz="2400" strike="sngStrike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0.06] = 100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9050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0.10] = 60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849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</a:t>
            </a:r>
            <a:r>
              <a:rPr lang="en-US" sz="2400" strike="dblStrike" dirty="0">
                <a:solidFill>
                  <a:srgbClr val="FFFF00"/>
                </a:solidFill>
              </a:rPr>
              <a:t>x </a:t>
            </a:r>
            <a:r>
              <a:rPr lang="en-US" sz="2400" strike="dblStrike" dirty="0" smtClean="0">
                <a:solidFill>
                  <a:srgbClr val="FFFF00"/>
                </a:solidFill>
              </a:rPr>
              <a:t>[</a:t>
            </a:r>
            <a:r>
              <a:rPr lang="en-US" sz="2400" strike="dblStrike" dirty="0" err="1">
                <a:solidFill>
                  <a:srgbClr val="FFFF00"/>
                </a:solidFill>
              </a:rPr>
              <a:t>V</a:t>
            </a:r>
            <a:r>
              <a:rPr lang="en-US" sz="2400" strike="dblStrike" baseline="-25000" dirty="0" err="1">
                <a:solidFill>
                  <a:srgbClr val="FFFF00"/>
                </a:solidFill>
              </a:rPr>
              <a:t>For</a:t>
            </a:r>
            <a:r>
              <a:rPr lang="en-US" sz="2400" strike="dblStrike" baseline="-25000" dirty="0">
                <a:solidFill>
                  <a:srgbClr val="FFFF00"/>
                </a:solidFill>
              </a:rPr>
              <a:t> Fitting </a:t>
            </a:r>
            <a:r>
              <a:rPr lang="en-US" sz="2400" strike="dblStrike" dirty="0">
                <a:solidFill>
                  <a:srgbClr val="FFFF00"/>
                </a:solidFill>
              </a:rPr>
              <a:t>÷ </a:t>
            </a:r>
            <a:r>
              <a:rPr lang="en-US" sz="2400" strike="dblStrike" dirty="0" err="1">
                <a:solidFill>
                  <a:srgbClr val="FFFF00"/>
                </a:solidFill>
              </a:rPr>
              <a:t>V</a:t>
            </a:r>
            <a:r>
              <a:rPr lang="en-US" sz="2400" strike="dblStrike" baseline="-25000" dirty="0" err="1">
                <a:solidFill>
                  <a:srgbClr val="FFFF00"/>
                </a:solidFill>
              </a:rPr>
              <a:t>Table</a:t>
            </a:r>
            <a:r>
              <a:rPr lang="en-US" sz="2400" strike="dblStrike" baseline="-25000" dirty="0">
                <a:solidFill>
                  <a:srgbClr val="FFFF00"/>
                </a:solidFill>
              </a:rPr>
              <a:t> </a:t>
            </a:r>
            <a:r>
              <a:rPr lang="en-US" sz="2400" strike="dblStrike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strike="dblStrike" dirty="0" smtClean="0">
                <a:solidFill>
                  <a:srgbClr val="FFFF00"/>
                </a:solidFill>
              </a:rPr>
              <a:t>]</a:t>
            </a:r>
            <a:r>
              <a:rPr lang="en-US" sz="2400" strike="dblStrike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0.06] = 100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9050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0.10] = 60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812941"/>
            <a:ext cx="8839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FFFF00"/>
                </a:solidFill>
              </a:rPr>
              <a:t>EL</a:t>
            </a:r>
            <a:r>
              <a:rPr lang="en-US" sz="2400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sz="2400" baseline="-25000" dirty="0" smtClean="0">
                <a:solidFill>
                  <a:srgbClr val="FFFF00"/>
                </a:solidFill>
              </a:rPr>
              <a:t> </a:t>
            </a:r>
            <a:r>
              <a:rPr lang="en-US" sz="2400" baseline="-25000" dirty="0">
                <a:solidFill>
                  <a:srgbClr val="FFFF00"/>
                </a:solidFill>
              </a:rPr>
              <a:t>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strike="dblStrike" dirty="0">
                <a:solidFill>
                  <a:srgbClr val="FFFF00"/>
                </a:solidFill>
              </a:rPr>
              <a:t>[</a:t>
            </a:r>
            <a:r>
              <a:rPr lang="en-US" sz="2400" strike="dblStrike" dirty="0" err="1">
                <a:solidFill>
                  <a:srgbClr val="FFFF00"/>
                </a:solidFill>
              </a:rPr>
              <a:t>FR</a:t>
            </a:r>
            <a:r>
              <a:rPr lang="en-US" sz="2400" strike="dblStrike" baseline="-25000" dirty="0" err="1">
                <a:solidFill>
                  <a:srgbClr val="FFFF00"/>
                </a:solidFill>
              </a:rPr>
              <a:t>Table</a:t>
            </a:r>
            <a:r>
              <a:rPr lang="en-US" sz="2400" strike="dblStrike" baseline="-25000" dirty="0">
                <a:solidFill>
                  <a:srgbClr val="FFFF00"/>
                </a:solidFill>
              </a:rPr>
              <a:t> Value</a:t>
            </a:r>
            <a:r>
              <a:rPr lang="en-US" sz="2400" strike="dblStrike" dirty="0">
                <a:solidFill>
                  <a:srgbClr val="FFFF00"/>
                </a:solidFill>
              </a:rPr>
              <a:t>÷ </a:t>
            </a:r>
            <a:r>
              <a:rPr lang="en-US" sz="2400" strike="dblStrike" dirty="0" err="1">
                <a:solidFill>
                  <a:srgbClr val="FFFF00"/>
                </a:solidFill>
              </a:rPr>
              <a:t>FR</a:t>
            </a:r>
            <a:r>
              <a:rPr lang="en-US" sz="2400" strike="dblStrike" baseline="-25000" dirty="0" err="1">
                <a:solidFill>
                  <a:srgbClr val="FFFF00"/>
                </a:solidFill>
              </a:rPr>
              <a:t>For</a:t>
            </a:r>
            <a:r>
              <a:rPr lang="en-US" sz="2400" strike="dblStrike" baseline="-25000" dirty="0">
                <a:solidFill>
                  <a:srgbClr val="FFFF00"/>
                </a:solidFill>
              </a:rPr>
              <a:t> Fitting</a:t>
            </a:r>
            <a:r>
              <a:rPr lang="en-US" sz="2400" strike="dblStrike" dirty="0">
                <a:solidFill>
                  <a:srgbClr val="FFFF00"/>
                </a:solidFill>
              </a:rPr>
              <a:t>] </a:t>
            </a:r>
            <a:r>
              <a:rPr lang="en-US" sz="2400" strike="dblStrike" dirty="0" smtClean="0">
                <a:solidFill>
                  <a:srgbClr val="FFFF00"/>
                </a:solidFill>
              </a:rPr>
              <a:t>x</a:t>
            </a:r>
            <a:r>
              <a:rPr lang="en-US" sz="2400" dirty="0" smtClean="0">
                <a:solidFill>
                  <a:srgbClr val="FFFF00"/>
                </a:solidFill>
              </a:rPr>
              <a:t> 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[600 ÷ 700] = 64.29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4228475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[900 ÷ 700] = 96.42</a:t>
            </a:r>
          </a:p>
          <a:p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280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057400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Formula: </a:t>
            </a: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 </a:t>
            </a:r>
            <a:r>
              <a:rPr lang="en-US" sz="2400" dirty="0">
                <a:solidFill>
                  <a:srgbClr val="FFFF00"/>
                </a:solidFill>
              </a:rPr>
              <a:t>x [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Value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FR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</a:t>
            </a:r>
            <a:r>
              <a:rPr lang="en-US" sz="2400" dirty="0">
                <a:solidFill>
                  <a:srgbClr val="FFFF00"/>
                </a:solidFill>
              </a:rPr>
              <a:t>] x </a:t>
            </a:r>
            <a:r>
              <a:rPr lang="en-US" sz="2400" dirty="0" smtClean="0">
                <a:solidFill>
                  <a:srgbClr val="FFFF00"/>
                </a:solidFill>
              </a:rPr>
              <a:t>[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÷ </a:t>
            </a:r>
            <a:r>
              <a:rPr lang="en-US" sz="2400" dirty="0" err="1">
                <a:solidFill>
                  <a:srgbClr val="FFFF00"/>
                </a:solidFill>
              </a:rPr>
              <a:t>V</a:t>
            </a:r>
            <a:r>
              <a:rPr lang="en-US" sz="2400" baseline="-25000" dirty="0" err="1">
                <a:solidFill>
                  <a:srgbClr val="FFFF00"/>
                </a:solidFill>
              </a:rPr>
              <a:t>Table</a:t>
            </a:r>
            <a:r>
              <a:rPr lang="en-US" sz="2400" baseline="-25000" dirty="0">
                <a:solidFill>
                  <a:srgbClr val="FFFF00"/>
                </a:solidFill>
              </a:rPr>
              <a:t> </a:t>
            </a:r>
            <a:r>
              <a:rPr lang="en-US" sz="2400" baseline="-25000" dirty="0" smtClean="0">
                <a:solidFill>
                  <a:srgbClr val="FFFF00"/>
                </a:solidFill>
              </a:rPr>
              <a:t>Value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r>
              <a:rPr lang="en-US" sz="2400" dirty="0" err="1">
                <a:solidFill>
                  <a:srgbClr val="FFFF00"/>
                </a:solidFill>
              </a:rPr>
              <a:t>EL</a:t>
            </a:r>
            <a:r>
              <a:rPr lang="en-US" sz="2400" baseline="-25000" dirty="0" err="1">
                <a:solidFill>
                  <a:srgbClr val="FFFF00"/>
                </a:solidFill>
              </a:rPr>
              <a:t>For</a:t>
            </a:r>
            <a:r>
              <a:rPr lang="en-US" sz="2400" baseline="-25000" dirty="0">
                <a:solidFill>
                  <a:srgbClr val="FFFF00"/>
                </a:solidFill>
              </a:rPr>
              <a:t> Fitting </a:t>
            </a:r>
            <a:r>
              <a:rPr lang="en-US" sz="2400" dirty="0">
                <a:solidFill>
                  <a:srgbClr val="FFFF00"/>
                </a:solidFill>
              </a:rPr>
              <a:t>= </a:t>
            </a:r>
            <a:r>
              <a:rPr lang="en-US" sz="2400" dirty="0" smtClean="0">
                <a:solidFill>
                  <a:srgbClr val="FFFF00"/>
                </a:solidFill>
              </a:rPr>
              <a:t>75 x [0.08 ÷ 0.06] </a:t>
            </a:r>
            <a:r>
              <a:rPr lang="en-US" sz="2400" dirty="0">
                <a:solidFill>
                  <a:srgbClr val="FFFF00"/>
                </a:solidFill>
              </a:rPr>
              <a:t>x </a:t>
            </a:r>
            <a:r>
              <a:rPr lang="en-US" sz="2400" dirty="0" smtClean="0">
                <a:solidFill>
                  <a:srgbClr val="FFFF00"/>
                </a:solidFill>
              </a:rPr>
              <a:t>[600 ÷ 700]</a:t>
            </a:r>
            <a:r>
              <a:rPr lang="en-US" sz="2400" baseline="30000" dirty="0" smtClean="0">
                <a:solidFill>
                  <a:srgbClr val="FFFF00"/>
                </a:solidFill>
              </a:rPr>
              <a:t>2</a:t>
            </a:r>
            <a:r>
              <a:rPr lang="en-US" sz="2400" dirty="0" smtClean="0">
                <a:solidFill>
                  <a:srgbClr val="FFFF00"/>
                </a:solidFill>
              </a:rPr>
              <a:t> = 74</a:t>
            </a:r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82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901818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For Math Lovers</a:t>
            </a:r>
            <a:r>
              <a:rPr lang="en-US" sz="2400" dirty="0" smtClean="0">
                <a:solidFill>
                  <a:srgbClr val="FFFF00"/>
                </a:solidFill>
              </a:rPr>
              <a:t>: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 formula based on equal friction rates for the conversion from rectangular ducts to a circular equivalent.  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Round Duct Diameter (In) = 1.3 x [(a x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0.625</a:t>
            </a:r>
            <a:r>
              <a:rPr lang="en-US" sz="2400" dirty="0" smtClean="0">
                <a:solidFill>
                  <a:srgbClr val="FFFF00"/>
                </a:solidFill>
              </a:rPr>
              <a:t>) ÷ (a +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0.25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Where a = length of side one in inches and b = length of side 2 in inches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4963894"/>
            <a:ext cx="2362200" cy="9144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7432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054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181600" y="49638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181600" y="58782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84812" y="448268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3050" y="5188028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b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770414" y="4726632"/>
            <a:ext cx="887185" cy="866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38600" y="4713514"/>
            <a:ext cx="1066800" cy="1311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314950" y="4963894"/>
            <a:ext cx="19050" cy="9144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452133" y="4940382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1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398807" y="5198807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2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129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69" y="381000"/>
            <a:ext cx="6781800" cy="634321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981200" y="838200"/>
            <a:ext cx="4953000" cy="1143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90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901818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For Math Lovers</a:t>
            </a:r>
            <a:r>
              <a:rPr lang="en-US" sz="2400" dirty="0" smtClean="0">
                <a:solidFill>
                  <a:srgbClr val="FFFF00"/>
                </a:solidFill>
              </a:rPr>
              <a:t>: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 formula based on equal friction rates for the conversion from rectangular ducts to a circular equivalent.  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Round Duct Diameter (In) = 1.3 x [(a x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0.625</a:t>
            </a:r>
            <a:r>
              <a:rPr lang="en-US" sz="2400" dirty="0" smtClean="0">
                <a:solidFill>
                  <a:srgbClr val="FFFF00"/>
                </a:solidFill>
              </a:rPr>
              <a:t>) ÷ (a +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0.25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Where a = length of side one in inches and b = length of side 2 in inches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4963894"/>
            <a:ext cx="2362200" cy="9144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7432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054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181600" y="49638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181600" y="58782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84812" y="448268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3050" y="5188028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b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770414" y="4726632"/>
            <a:ext cx="887185" cy="866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38600" y="4713514"/>
            <a:ext cx="1066800" cy="1311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314950" y="4963894"/>
            <a:ext cx="19050" cy="9144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452133" y="4940382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1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398807" y="5198807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2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47191"/>
            <a:ext cx="8646149" cy="107721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See Appendix 2 in Manual D for Conversion Charts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Formulas or use the ACCA Duct Slide Rule!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0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901818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 For Math Lovers</a:t>
            </a:r>
            <a:r>
              <a:rPr lang="en-US" sz="2400" dirty="0" smtClean="0">
                <a:solidFill>
                  <a:srgbClr val="FFFF00"/>
                </a:solidFill>
              </a:rPr>
              <a:t>: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A formula based on equal friction rates for the conversion from rectangular ducts to a circular equivalent.  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Round Duct Diameter (In) = 1.3 x [(a x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0.625</a:t>
            </a:r>
            <a:r>
              <a:rPr lang="en-US" sz="2400" dirty="0" smtClean="0">
                <a:solidFill>
                  <a:srgbClr val="FFFF00"/>
                </a:solidFill>
              </a:rPr>
              <a:t>) ÷ (a + b)</a:t>
            </a:r>
            <a:r>
              <a:rPr lang="en-US" sz="2400" baseline="30000" dirty="0" smtClean="0">
                <a:solidFill>
                  <a:srgbClr val="FFFF00"/>
                </a:solidFill>
              </a:rPr>
              <a:t>0.25</a:t>
            </a:r>
            <a:r>
              <a:rPr lang="en-US" sz="2400" dirty="0" smtClean="0">
                <a:solidFill>
                  <a:srgbClr val="FFFF00"/>
                </a:solidFill>
              </a:rPr>
              <a:t>]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Where a = length of side one in inches and b = length of side 2 in inches</a:t>
            </a:r>
          </a:p>
          <a:p>
            <a:endParaRPr lang="en-US" sz="2400" dirty="0">
              <a:solidFill>
                <a:srgbClr val="FFFF00"/>
              </a:solidFill>
            </a:endParaRP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4963894"/>
            <a:ext cx="2362200" cy="9144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7432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05400" y="4648200"/>
            <a:ext cx="0" cy="2286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181600" y="49638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5181600" y="5878294"/>
            <a:ext cx="30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84812" y="448268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3050" y="5188028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b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770414" y="4726632"/>
            <a:ext cx="887185" cy="866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38600" y="4713514"/>
            <a:ext cx="1066800" cy="1311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314950" y="4963894"/>
            <a:ext cx="19050" cy="91440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452133" y="4940382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1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398807" y="5198807"/>
            <a:ext cx="944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Side 2 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47191"/>
            <a:ext cx="8646149" cy="107721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See Appendix 2 in Manual D for Conversion Charts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Formulas or use the ACCA Duct Slide Rule!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59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69" y="381000"/>
            <a:ext cx="6781800" cy="634321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19200" y="42672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981200" y="838200"/>
            <a:ext cx="4953000" cy="1143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08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What happens when we have a different  reference velocity?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 example what would the EL be for the 1C fitting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If we were designing a system to operate at 600 FPM?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371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 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 </a:t>
            </a:r>
            <a:r>
              <a:rPr lang="en-US" dirty="0" smtClean="0">
                <a:solidFill>
                  <a:srgbClr val="FFFF00"/>
                </a:solidFill>
              </a:rPr>
              <a:t>x [</a:t>
            </a:r>
            <a:r>
              <a:rPr lang="en-US" dirty="0" err="1" smtClean="0">
                <a:solidFill>
                  <a:srgbClr val="FFFF00"/>
                </a:solidFill>
              </a:rPr>
              <a:t>V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baseline="-25000" dirty="0">
                <a:solidFill>
                  <a:srgbClr val="FFFF00"/>
                </a:solidFill>
              </a:rPr>
              <a:t>Fitting </a:t>
            </a:r>
            <a:r>
              <a:rPr lang="en-US" dirty="0">
                <a:solidFill>
                  <a:srgbClr val="FFFF00"/>
                </a:solidFill>
              </a:rPr>
              <a:t>÷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V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</a:t>
            </a:r>
            <a:r>
              <a:rPr lang="en-US" dirty="0" smtClean="0">
                <a:solidFill>
                  <a:srgbClr val="FFFF00"/>
                </a:solidFill>
              </a:rPr>
              <a:t>]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8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969" y="381000"/>
            <a:ext cx="6781800" cy="634321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19200" y="42672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981200" y="838200"/>
            <a:ext cx="4953000" cy="1143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181600" y="671146"/>
            <a:ext cx="762000" cy="7620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209800" y="3886200"/>
            <a:ext cx="762000" cy="76200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2026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 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 </a:t>
            </a:r>
            <a:r>
              <a:rPr lang="en-US" dirty="0" smtClean="0">
                <a:solidFill>
                  <a:srgbClr val="FFFF00"/>
                </a:solidFill>
              </a:rPr>
              <a:t>x </a:t>
            </a:r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dirty="0" err="1">
                <a:solidFill>
                  <a:srgbClr val="FFFF00"/>
                </a:solidFill>
              </a:rPr>
              <a:t>V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÷ </a:t>
            </a:r>
            <a:r>
              <a:rPr lang="en-US" dirty="0" err="1">
                <a:solidFill>
                  <a:srgbClr val="FFFF00"/>
                </a:solidFill>
              </a:rPr>
              <a:t>V</a:t>
            </a:r>
            <a:r>
              <a:rPr lang="en-US" baseline="-25000" dirty="0" err="1">
                <a:solidFill>
                  <a:srgbClr val="FFFF00"/>
                </a:solidFill>
              </a:rPr>
              <a:t>Table</a:t>
            </a:r>
            <a:r>
              <a:rPr lang="en-US" baseline="-25000" dirty="0">
                <a:solidFill>
                  <a:srgbClr val="FFFF00"/>
                </a:solidFill>
              </a:rPr>
              <a:t> Value</a:t>
            </a:r>
            <a:r>
              <a:rPr lang="en-US" dirty="0">
                <a:solidFill>
                  <a:srgbClr val="FFFF00"/>
                </a:solidFill>
              </a:rPr>
              <a:t>]</a:t>
            </a:r>
            <a:r>
              <a:rPr lang="en-US" baseline="30000" dirty="0">
                <a:solidFill>
                  <a:srgbClr val="FFFF00"/>
                </a:solidFill>
              </a:rPr>
              <a:t>2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EL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35 x [600 ÷ 900]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15.56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84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276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Formula: 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For</a:t>
            </a:r>
            <a:r>
              <a:rPr lang="en-US" baseline="-25000" dirty="0" smtClean="0">
                <a:solidFill>
                  <a:srgbClr val="FFFF00"/>
                </a:solidFill>
              </a:rPr>
              <a:t> Fitting </a:t>
            </a:r>
            <a:r>
              <a:rPr lang="en-US" dirty="0" smtClean="0">
                <a:solidFill>
                  <a:srgbClr val="FFFF00"/>
                </a:solidFill>
              </a:rPr>
              <a:t>= </a:t>
            </a:r>
            <a:r>
              <a:rPr lang="en-US" dirty="0" err="1" smtClean="0">
                <a:solidFill>
                  <a:srgbClr val="FFFF00"/>
                </a:solidFill>
              </a:rPr>
              <a:t>EL</a:t>
            </a:r>
            <a:r>
              <a:rPr lang="en-US" baseline="-25000" dirty="0" err="1" smtClean="0">
                <a:solidFill>
                  <a:srgbClr val="FFFF00"/>
                </a:solidFill>
              </a:rPr>
              <a:t>Table</a:t>
            </a:r>
            <a:r>
              <a:rPr lang="en-US" baseline="-25000" dirty="0" smtClean="0">
                <a:solidFill>
                  <a:srgbClr val="FFFF00"/>
                </a:solidFill>
              </a:rPr>
              <a:t> Value </a:t>
            </a:r>
            <a:r>
              <a:rPr lang="en-US" dirty="0" smtClean="0">
                <a:solidFill>
                  <a:srgbClr val="FFFF00"/>
                </a:solidFill>
              </a:rPr>
              <a:t>x </a:t>
            </a:r>
            <a:r>
              <a:rPr lang="en-US" dirty="0">
                <a:solidFill>
                  <a:srgbClr val="FFFF00"/>
                </a:solidFill>
              </a:rPr>
              <a:t>[</a:t>
            </a:r>
            <a:r>
              <a:rPr lang="en-US" dirty="0" err="1">
                <a:solidFill>
                  <a:srgbClr val="FFFF00"/>
                </a:solidFill>
              </a:rPr>
              <a:t>V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÷ </a:t>
            </a:r>
            <a:r>
              <a:rPr lang="en-US" dirty="0" err="1">
                <a:solidFill>
                  <a:srgbClr val="FFFF00"/>
                </a:solidFill>
              </a:rPr>
              <a:t>V</a:t>
            </a:r>
            <a:r>
              <a:rPr lang="en-US" baseline="-25000" dirty="0" err="1">
                <a:solidFill>
                  <a:srgbClr val="FFFF00"/>
                </a:solidFill>
              </a:rPr>
              <a:t>Table</a:t>
            </a:r>
            <a:r>
              <a:rPr lang="en-US" baseline="-25000" dirty="0">
                <a:solidFill>
                  <a:srgbClr val="FFFF00"/>
                </a:solidFill>
              </a:rPr>
              <a:t> Value</a:t>
            </a:r>
            <a:r>
              <a:rPr lang="en-US" dirty="0">
                <a:solidFill>
                  <a:srgbClr val="FFFF00"/>
                </a:solidFill>
              </a:rPr>
              <a:t>]</a:t>
            </a:r>
            <a:r>
              <a:rPr lang="en-US" baseline="30000" dirty="0">
                <a:solidFill>
                  <a:srgbClr val="FFFF00"/>
                </a:solidFill>
              </a:rPr>
              <a:t>2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FF00"/>
                </a:solidFill>
              </a:rPr>
              <a:t>EL</a:t>
            </a:r>
            <a:r>
              <a:rPr lang="en-US" baseline="-25000" dirty="0" err="1">
                <a:solidFill>
                  <a:srgbClr val="FFFF00"/>
                </a:solidFill>
              </a:rPr>
              <a:t>For</a:t>
            </a:r>
            <a:r>
              <a:rPr lang="en-US" baseline="-25000" dirty="0">
                <a:solidFill>
                  <a:srgbClr val="FFFF00"/>
                </a:solidFill>
              </a:rPr>
              <a:t> Fitting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35 x [600 ÷ 900]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= </a:t>
            </a:r>
            <a:r>
              <a:rPr lang="en-US" dirty="0" smtClean="0">
                <a:solidFill>
                  <a:srgbClr val="FFFF00"/>
                </a:solidFill>
              </a:rPr>
              <a:t>15.56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05" t="60064" r="54451" b="-908"/>
          <a:stretch/>
        </p:blipFill>
        <p:spPr>
          <a:xfrm>
            <a:off x="762000" y="3404191"/>
            <a:ext cx="4123765" cy="3505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43000" y="3581400"/>
            <a:ext cx="1371600" cy="1066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48000" y="1980314"/>
            <a:ext cx="21336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94005" y="2946991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78771" y="3581400"/>
            <a:ext cx="2135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0.444444….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02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601c83d8-455c-4256-96f2-0f6fe1c77a1b"/>
  <p:tag name="ARTICULATE_PROJECT_OPEN" val="1"/>
  <p:tag name="ARTICULATE_META_COURSE_ID" val="1.1_Static_Pressure_Measurement"/>
  <p:tag name="ARTICULATE_META_NAME_SET" val="True"/>
  <p:tag name="ARTICULATE_SLIDE_COUNT" val="31"/>
  <p:tag name="TAG_BACKING_FORM_KEY" val="5507194-c:\users\don\desktop\duct design basics\lesson 4 manual d primer 4.5.pptx"/>
  <p:tag name="ARTICULATE_PRESENTER_VERSION" val="7"/>
  <p:tag name="ARTICULATE_USED_PAGE_ORIENTATION" val="1"/>
  <p:tag name="ARTICULATE_USED_PAGE_SIZE" val="1"/>
  <p:tag name="ARTICULATE_META_DESCRIPTION" val="Fitting effective (equivelent) Length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2"/>
  <p:tag name="ARTICULATE_AUDIO_RECORDED" val="1"/>
  <p:tag name="TIMELINE" val="4.2/7.9"/>
  <p:tag name="ELAPSEDTIME" val="17.8"/>
  <p:tag name="ANNOTATION_COUNT" val="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3"/>
  <p:tag name="ARTICULATE_AUDIO_RECORDED" val="1"/>
  <p:tag name="ELAPSEDTIME" val="38.7"/>
  <p:tag name="ANNOTATION_COUNT" val="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1"/>
  <p:tag name="ARTICULATE_AUDIO_RECORDED" val="1"/>
  <p:tag name="ELAPSEDTIME" val="29.1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0"/>
  <p:tag name="ARTICULATE_AUDIO_RECORDED" val="1"/>
  <p:tag name="ELAPSEDTIME" val="21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4"/>
  <p:tag name="ARTICULATE_AUDIO_RECORDED" val="1"/>
  <p:tag name="ELAPSEDTIME" val="31.4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2"/>
  <p:tag name="ARTICULATE_AUDIO_RECORDED" val="1"/>
  <p:tag name="ELAPSEDTIME" val="28.5"/>
  <p:tag name="ANNOTATION_COUNT" val="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5"/>
  <p:tag name="ARTICULATE_AUDIO_RECORDED" val="1"/>
  <p:tag name="ELAPSEDTIME" val="11.6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6"/>
  <p:tag name="ARTICULATE_AUDIO_RECORDED" val="1"/>
  <p:tag name="ELAPSEDTIME" val="19.3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7"/>
  <p:tag name="ARTICULATE_AUDIO_RECORDED" val="1"/>
  <p:tag name="ELAPSEDTIME" val="34.9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8"/>
  <p:tag name="ARTICULATE_AUDIO_RECORDED" val="1"/>
  <p:tag name="ELAPSEDTIME" val="22.8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07"/>
  <p:tag name="ARTICULATE_AUDIO_RECORDED" val="1"/>
  <p:tag name="ELAPSEDTIME" val="6.3"/>
  <p:tag name="ANNOTATION_COUNT" val="0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3"/>
  <p:tag name="ARTICULATE_AUDIO_RECORDED" val="1"/>
  <p:tag name="ELAPSEDTIME" val="47"/>
  <p:tag name="ANNOTATION_COUNT" val="0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2"/>
  <p:tag name="ARTICULATE_AUDIO_RECORDED" val="1"/>
  <p:tag name="TIMELINE" val="30.1"/>
  <p:tag name="ELAPSEDTIME" val="35.3"/>
  <p:tag name="ANNOTATION_COUNT" val="0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3"/>
  <p:tag name="ARTICULATE_AUDIO_RECORDED" val="1"/>
  <p:tag name="ELAPSEDTIME" val="7.7"/>
  <p:tag name="ANNOTATION_COUNT" val="0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5"/>
  <p:tag name="ARTICULATE_AUDIO_RECORDED" val="1"/>
  <p:tag name="ELAPSEDTIME" val="56"/>
  <p:tag name="ANNOTATION_COUNT" val="0"/>
  <p:tag name="ARTICULATE_USED_LAYOUT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7"/>
  <p:tag name="ARTICULATE_AUDIO_RECORDED" val="1"/>
  <p:tag name="ELAPSEDTIME" val="6.2"/>
  <p:tag name="ANNOTATION_COUNT" val="0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8"/>
  <p:tag name="ARTICULATE_AUDIO_RECORDED" val="1"/>
  <p:tag name="ELAPSEDTIME" val="24.4"/>
  <p:tag name="ANNOTATION_COUNT" val="0"/>
  <p:tag name="ARTICULATE_USED_LAYOU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6"/>
  <p:tag name="ARTICULATE_AUDIO_RECORDED" val="1"/>
  <p:tag name="ELAPSEDTIME" val="9.5"/>
  <p:tag name="ANNOTATION_COUNT" val="0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9"/>
  <p:tag name="ARTICULATE_AUDIO_RECORDED" val="1"/>
  <p:tag name="ELAPSEDTIME" val="9.4"/>
  <p:tag name="ANNOTATION_COUNT" val="0"/>
  <p:tag name="ARTICULATE_USED_LAYOU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4"/>
  <p:tag name="ARTICULATE_AUDIO_RECORDED" val="1"/>
  <p:tag name="ELAPSEDTIME" val="24.2"/>
  <p:tag name="ANNOTATION_COUNT" val="0"/>
  <p:tag name="ARTICULATE_USED_LAYOUT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4"/>
  <p:tag name="ARTICULATE_AUDIO_RECORDED" val="1"/>
  <p:tag name="TIMELINE" val="9.5"/>
  <p:tag name="ELAPSEDTIME" val="20.8"/>
  <p:tag name="ANNOTATION_COUNT" val="0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5"/>
  <p:tag name="ARTICULATE_AUDIO_RECORDED" val="1"/>
  <p:tag name="TIMELINE" val="6.2/17.6"/>
  <p:tag name="ELAPSEDTIME" val="28.2"/>
  <p:tag name="ANNOTATION_COUNT" val="0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6"/>
  <p:tag name="ARTICULATE_AUDIO_RECORDED" val="1"/>
  <p:tag name="ELAPSEDTIME" val="11.5"/>
  <p:tag name="ANNOTATION_COUNT" val="0"/>
  <p:tag name="ARTICULATE_USED_LAYOU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9"/>
  <p:tag name="ARTICULATE_AUDIO_RECORDED" val="1"/>
  <p:tag name="ELAPSEDTIME" val="19.3"/>
  <p:tag name="ANNOTATION_COUNT" val="0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0"/>
  <p:tag name="ARTICULATE_AUDIO_RECORDED" val="1"/>
  <p:tag name="ELAPSEDTIME" val="33.4"/>
  <p:tag name="ANNOTATION_COUNT" val="0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7"/>
  <p:tag name="ARTICULATE_AUDIO_RECORDED" val="1"/>
  <p:tag name="ELAPSEDTIME" val="20.7"/>
  <p:tag name="ANNOTATION_COUNT" val="0"/>
  <p:tag name="ARTICULATE_USED_LAYOUT" val="2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77"/>
  <p:tag name="ARTICULATE_AUDIO_RECORDED" val="1"/>
  <p:tag name="ELAPSEDTIME" val="5.8"/>
  <p:tag name="ANNOTATION_COUNT" val="0"/>
  <p:tag name="ARTICULATE_USED_LAYOUT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3"/>
  <p:tag name="ARTICULATE_AUDIO_RECORDED" val="1"/>
  <p:tag name="ELAPSEDTIME" val="48.6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8"/>
  <p:tag name="ARTICULATE_AUDIO_RECORDED" val="1"/>
  <p:tag name="ELAPSEDTIME" val="9.3"/>
  <p:tag name="ANNOTATION_COUNT" val="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1"/>
  <p:tag name="ARTICULATE_AUDIO_RECORDED" val="1"/>
  <p:tag name="ELAPSEDTIME" val="6.5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9"/>
  <p:tag name="ARTICULATE_AUDIO_RECORDED" val="1"/>
  <p:tag name="ELAPSEDTIME" val="25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3670</TotalTime>
  <Words>994</Words>
  <Application>Microsoft Office PowerPoint</Application>
  <PresentationFormat>On-screen Show (4:3)</PresentationFormat>
  <Paragraphs>158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Duct Design Basics Lesson 4 The Manual D Primer </vt:lpstr>
      <vt:lpstr> Fitting Equivalent Length 4.5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460</cp:revision>
  <cp:lastPrinted>2013-06-17T20:42:26Z</cp:lastPrinted>
  <dcterms:created xsi:type="dcterms:W3CDTF">2013-05-23T13:04:32Z</dcterms:created>
  <dcterms:modified xsi:type="dcterms:W3CDTF">2016-01-12T20:22:57Z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AA65E2D6-9B8C-4160-8A78-4304E2E51E12</vt:lpwstr>
  </property>
  <property fmtid="{D5CDD505-2E9C-101B-9397-08002B2CF9AE}" pid="6" name="ArticulateProjectFull">
    <vt:lpwstr>C:\Users\Don\Desktop\Duct Design Basics\Lesson 4 Manual D Primer 4.5.ppta</vt:lpwstr>
  </property>
</Properties>
</file>