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tags/tag22.xml" ContentType="application/vnd.openxmlformats-officedocument.presentationml.tags+xml"/>
  <Override PartName="/ppt/notesSlides/notesSlide19.xml" ContentType="application/vnd.openxmlformats-officedocument.presentationml.notesSlide+xml"/>
  <Override PartName="/ppt/tags/tag23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485" r:id="rId2"/>
    <p:sldId id="486" r:id="rId3"/>
    <p:sldId id="481" r:id="rId4"/>
    <p:sldId id="483" r:id="rId5"/>
    <p:sldId id="482" r:id="rId6"/>
    <p:sldId id="480" r:id="rId7"/>
    <p:sldId id="467" r:id="rId8"/>
    <p:sldId id="468" r:id="rId9"/>
    <p:sldId id="484" r:id="rId10"/>
    <p:sldId id="469" r:id="rId11"/>
    <p:sldId id="470" r:id="rId12"/>
    <p:sldId id="473" r:id="rId13"/>
    <p:sldId id="471" r:id="rId14"/>
    <p:sldId id="474" r:id="rId15"/>
    <p:sldId id="472" r:id="rId16"/>
    <p:sldId id="492" r:id="rId17"/>
    <p:sldId id="487" r:id="rId18"/>
    <p:sldId id="488" r:id="rId19"/>
    <p:sldId id="489" r:id="rId20"/>
    <p:sldId id="490" r:id="rId21"/>
    <p:sldId id="491" r:id="rId22"/>
  </p:sldIdLst>
  <p:sldSz cx="9144000" cy="6858000" type="screen4x3"/>
  <p:notesSz cx="7010400" cy="92964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454545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101" d="100"/>
          <a:sy n="101" d="100"/>
        </p:scale>
        <p:origin x="120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3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66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891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72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13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28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40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12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460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05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02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4629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7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57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3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72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35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50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58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35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4.png"/><Relationship Id="rId4" Type="http://schemas.openxmlformats.org/officeDocument/2006/relationships/hyperlink" Target="http://www.acca.org/speedshee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5.png"/><Relationship Id="rId4" Type="http://schemas.openxmlformats.org/officeDocument/2006/relationships/hyperlink" Target="http://www.acca.org/speedshee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www.acca.org/speedshee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7.png"/><Relationship Id="rId4" Type="http://schemas.openxmlformats.org/officeDocument/2006/relationships/hyperlink" Target="http://www.acca.org/speedsheet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www.acca.org/speedshee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575" y="50292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Duct Design Basics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Lesson 4 Manual D Primer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64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5511" y="381000"/>
            <a:ext cx="5841023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hlinkClick r:id="rId4"/>
              </a:rPr>
              <a:t>www.acca.org/speedsheet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1219200"/>
            <a:ext cx="7541528" cy="5486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917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5511" y="381000"/>
            <a:ext cx="5841023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hlinkClick r:id="rId4"/>
              </a:rPr>
              <a:t>www.acca.org/speedsheet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1219200"/>
            <a:ext cx="4333875" cy="5469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295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5511" y="381000"/>
            <a:ext cx="5841023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hlinkClick r:id="rId4"/>
              </a:rPr>
              <a:t>www.acca.org/speedsheet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1219200"/>
            <a:ext cx="4333875" cy="54693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1219200"/>
            <a:ext cx="5500687" cy="514495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57400" y="2057400"/>
            <a:ext cx="571500" cy="35051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10200" y="1524000"/>
            <a:ext cx="826293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907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5511" y="381000"/>
            <a:ext cx="5841023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hlinkClick r:id="rId4"/>
              </a:rPr>
              <a:t>www.acca.org/speedsheet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447798"/>
            <a:ext cx="4829175" cy="48984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589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5511" y="381000"/>
            <a:ext cx="5841023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hlinkClick r:id="rId4"/>
              </a:rPr>
              <a:t>www.acca.org/speedsheet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447798"/>
            <a:ext cx="4829175" cy="48984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4826" y="1598548"/>
            <a:ext cx="4733925" cy="430508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066800" y="3575833"/>
            <a:ext cx="1219200" cy="35051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279780" y="1828800"/>
            <a:ext cx="2264019" cy="65531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923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57200"/>
            <a:ext cx="4572000" cy="590828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4915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57200"/>
            <a:ext cx="4572000" cy="590828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201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381000"/>
            <a:ext cx="637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Manual D Normative Sections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71481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Section 1 – Basic Duct Sizing Principles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2 – System Operating Point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3 – Blowers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4 – System Performance Issues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5 – Air Distribution System Design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6 – Duct Sizing Calculations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7 – Air-Zoned Systems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739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381000"/>
            <a:ext cx="6582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Manual D Informative Sections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845180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Section 8 – Sizing Rigid Constant CFM Duct Sys.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9 – Sizing Flexible Constant CFM Duct Sys.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10 – Sizing Rigid Air-Zoned Duct Sys.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11 – Sizing Flexible Air-Zoned Duct Sys.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12 – </a:t>
            </a:r>
            <a:r>
              <a:rPr lang="en-US" sz="3200" dirty="0">
                <a:solidFill>
                  <a:srgbClr val="FFFF00"/>
                </a:solidFill>
              </a:rPr>
              <a:t>Sizing </a:t>
            </a:r>
            <a:r>
              <a:rPr lang="en-US" sz="3200" dirty="0" smtClean="0">
                <a:solidFill>
                  <a:srgbClr val="FFFF00"/>
                </a:solidFill>
              </a:rPr>
              <a:t>Two-Zone Bi-Level Duct </a:t>
            </a:r>
            <a:r>
              <a:rPr lang="en-US" sz="3200" dirty="0">
                <a:solidFill>
                  <a:srgbClr val="FFFF00"/>
                </a:solidFill>
              </a:rPr>
              <a:t>Sys.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Section 13 – Zone Damper Retrofit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001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381000"/>
            <a:ext cx="7053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Manual D Normative Appendices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878054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Appendix 1 – Tables and Equations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2 – Friction Charts, Duct Slide Rules and </a:t>
            </a:r>
          </a:p>
          <a:p>
            <a:r>
              <a:rPr lang="en-US" sz="3200" dirty="0">
                <a:solidFill>
                  <a:srgbClr val="FF00FF"/>
                </a:solidFill>
              </a:rPr>
              <a:t>	</a:t>
            </a:r>
            <a:r>
              <a:rPr lang="en-US" sz="3200" dirty="0" smtClean="0">
                <a:solidFill>
                  <a:srgbClr val="FF00FF"/>
                </a:solidFill>
              </a:rPr>
              <a:t>	</a:t>
            </a:r>
            <a:r>
              <a:rPr lang="en-US" sz="3200" dirty="0" smtClean="0">
                <a:solidFill>
                  <a:srgbClr val="FFFF00"/>
                </a:solidFill>
              </a:rPr>
              <a:t>    Equivalency Tables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3 – Fitting Equivalent Lengths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4 – Fitting Equivalent Length Adjustments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5 – Terminology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86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Available Static Pressure 4.4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169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381000"/>
            <a:ext cx="7264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Manual D Informative Appendices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00200"/>
            <a:ext cx="861729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Appendix 6 – Duct Construction Standards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7 – Standard of Care and Continuity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8 – Residential Air </a:t>
            </a:r>
            <a:r>
              <a:rPr lang="en-US" sz="3200" dirty="0">
                <a:solidFill>
                  <a:srgbClr val="FFFF00"/>
                </a:solidFill>
              </a:rPr>
              <a:t>D</a:t>
            </a:r>
            <a:r>
              <a:rPr lang="en-US" sz="3200" dirty="0" smtClean="0">
                <a:solidFill>
                  <a:srgbClr val="FFFF00"/>
                </a:solidFill>
              </a:rPr>
              <a:t>istribution Sys.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9 – Equipment and Air-Side Components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Appendix 10 – Duct Sys. Efficiency</a:t>
            </a:r>
          </a:p>
          <a:p>
            <a:r>
              <a:rPr lang="en-US" sz="3200" dirty="0">
                <a:solidFill>
                  <a:srgbClr val="FFFF00"/>
                </a:solidFill>
              </a:rPr>
              <a:t>Appendix </a:t>
            </a:r>
            <a:r>
              <a:rPr lang="en-US" sz="3200" dirty="0" smtClean="0">
                <a:solidFill>
                  <a:srgbClr val="FFFF00"/>
                </a:solidFill>
              </a:rPr>
              <a:t>11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Duct Leakage and Sys. Interactions</a:t>
            </a:r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Appendix </a:t>
            </a:r>
            <a:r>
              <a:rPr lang="en-US" sz="3200" dirty="0" smtClean="0">
                <a:solidFill>
                  <a:srgbClr val="FFFF00"/>
                </a:solidFill>
              </a:rPr>
              <a:t>12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Air Quality Issues</a:t>
            </a:r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Appendix </a:t>
            </a:r>
            <a:r>
              <a:rPr lang="en-US" sz="3200" dirty="0" smtClean="0">
                <a:solidFill>
                  <a:srgbClr val="FFFF00"/>
                </a:solidFill>
              </a:rPr>
              <a:t>13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Noise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384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381000"/>
            <a:ext cx="7264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Manual D Informative Appendices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848899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Appendix 14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Testing and Balancing</a:t>
            </a:r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Appendix </a:t>
            </a:r>
            <a:r>
              <a:rPr lang="en-US" sz="3200" dirty="0" smtClean="0">
                <a:solidFill>
                  <a:srgbClr val="FFFF00"/>
                </a:solidFill>
              </a:rPr>
              <a:t>15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Air Velocity for Ducts and Grilles</a:t>
            </a:r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Appendix </a:t>
            </a:r>
            <a:r>
              <a:rPr lang="en-US" sz="3200" dirty="0" smtClean="0">
                <a:solidFill>
                  <a:srgbClr val="FFFF00"/>
                </a:solidFill>
              </a:rPr>
              <a:t>16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Excess Length and Sag in Flex. Duct</a:t>
            </a:r>
          </a:p>
          <a:p>
            <a:r>
              <a:rPr lang="en-US" sz="3200" dirty="0">
                <a:solidFill>
                  <a:srgbClr val="FFFF00"/>
                </a:solidFill>
              </a:rPr>
              <a:t>Appendix </a:t>
            </a:r>
            <a:r>
              <a:rPr lang="en-US" sz="3200" dirty="0" smtClean="0">
                <a:solidFill>
                  <a:srgbClr val="FFFF00"/>
                </a:solidFill>
              </a:rPr>
              <a:t>17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Symbols and Abbreviations</a:t>
            </a:r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Appendix </a:t>
            </a:r>
            <a:r>
              <a:rPr lang="en-US" sz="3200" dirty="0" smtClean="0">
                <a:solidFill>
                  <a:srgbClr val="FFFF00"/>
                </a:solidFill>
              </a:rPr>
              <a:t>18 </a:t>
            </a:r>
            <a:r>
              <a:rPr lang="en-US" sz="3200" dirty="0">
                <a:solidFill>
                  <a:srgbClr val="FFFF00"/>
                </a:solidFill>
              </a:rPr>
              <a:t>– </a:t>
            </a:r>
            <a:r>
              <a:rPr lang="en-US" sz="3200" dirty="0" smtClean="0">
                <a:solidFill>
                  <a:srgbClr val="FFFF00"/>
                </a:solidFill>
              </a:rPr>
              <a:t>Manual D Worksheets</a:t>
            </a:r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34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for Airside Components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434" y="1169587"/>
            <a:ext cx="89984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Only duct has been shown thus far!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Anything placed in the duct that is not included in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The equipment manufacturer’s external static pressure (ESP)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r</a:t>
            </a:r>
            <a:r>
              <a:rPr lang="en-US" sz="2800" dirty="0" smtClean="0">
                <a:solidFill>
                  <a:srgbClr val="FFFF00"/>
                </a:solidFill>
              </a:rPr>
              <a:t>ating needs to be included in the System friction loss total. 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23245"/>
            <a:ext cx="2099631" cy="325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3223245"/>
            <a:ext cx="1733724" cy="32529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38600" y="4038600"/>
            <a:ext cx="792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ESP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2362200" y="3505200"/>
            <a:ext cx="1676400" cy="8257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>
            <a:off x="2585056" y="4330988"/>
            <a:ext cx="1453544" cy="18412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</p:cNvCxnSpPr>
          <p:nvPr/>
        </p:nvCxnSpPr>
        <p:spPr>
          <a:xfrm flipV="1">
            <a:off x="4831574" y="3359006"/>
            <a:ext cx="1264426" cy="9719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3"/>
          </p:cNvCxnSpPr>
          <p:nvPr/>
        </p:nvCxnSpPr>
        <p:spPr>
          <a:xfrm>
            <a:off x="4831574" y="4330988"/>
            <a:ext cx="1264426" cy="19936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11341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for Airside Components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434" y="1169587"/>
            <a:ext cx="8998425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Only duct has been shown thus far!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Anything placed in the duct that is not included in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The equipment manufacturer’s external static pressure (ESP)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r</a:t>
            </a:r>
            <a:r>
              <a:rPr lang="en-US" sz="2800" dirty="0" smtClean="0">
                <a:solidFill>
                  <a:srgbClr val="FFFF00"/>
                </a:solidFill>
              </a:rPr>
              <a:t>ating needs to be included in the System friction loss total.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Filters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Coils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Diffusers &amp; Grilles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Heating Elements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Humidifier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Balancing damper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52" y="3276600"/>
            <a:ext cx="2099631" cy="325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099656" y="3352799"/>
            <a:ext cx="1676400" cy="8257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293204" y="4178587"/>
            <a:ext cx="1453544" cy="18412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20356" y="3886199"/>
            <a:ext cx="1918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ESP = 0.50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378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717" y="381000"/>
            <a:ext cx="645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Available Static Pressure (ASP)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34" y="1169587"/>
            <a:ext cx="87791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1: Manufacturer’s blower data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XYZ Brand ESP 0.50 @ 1,200 CFM (wet coil, filter included)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2: Calculate Component Losses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Filters--------------------------- N/A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Coils----------------------------- N/A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Diffusers &amp; </a:t>
            </a:r>
            <a:r>
              <a:rPr lang="en-US" sz="2800" dirty="0" smtClean="0">
                <a:solidFill>
                  <a:srgbClr val="FFFF00"/>
                </a:solidFill>
              </a:rPr>
              <a:t>Grilles----------- 0.065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Heating </a:t>
            </a:r>
            <a:r>
              <a:rPr lang="en-US" sz="2800" dirty="0" smtClean="0">
                <a:solidFill>
                  <a:srgbClr val="FFFF00"/>
                </a:solidFill>
              </a:rPr>
              <a:t>Elements------------ 0.02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Humidifier--------------------- 0.03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Balancing </a:t>
            </a:r>
            <a:r>
              <a:rPr lang="en-US" sz="2800" dirty="0" smtClean="0">
                <a:solidFill>
                  <a:srgbClr val="FFFF00"/>
                </a:solidFill>
              </a:rPr>
              <a:t>damper----------- N/A (Bad Idea)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Total--------------------------------- 0.115 IWC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929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for Airside Components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434" y="1169587"/>
            <a:ext cx="8998425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Only duct has been shown thus far!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Anything placed in the duct that is not included in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The equipment manufacturer’s external static pressure (ESP)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r</a:t>
            </a:r>
            <a:r>
              <a:rPr lang="en-US" sz="2800" dirty="0" smtClean="0">
                <a:solidFill>
                  <a:srgbClr val="FFFF00"/>
                </a:solidFill>
              </a:rPr>
              <a:t>ating needs to be included in the System friction loss total.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Filters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Coils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Diffusers &amp; Grilles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Heating Elements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Humidifier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Balancing damper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20356" y="3886199"/>
            <a:ext cx="1918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ESP = 0.70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15180" y="3166469"/>
            <a:ext cx="1733724" cy="3252998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5035061" y="3329353"/>
            <a:ext cx="1711687" cy="84923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049565" y="4178586"/>
            <a:ext cx="1697183" cy="17427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5866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717" y="381000"/>
            <a:ext cx="645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Available Static Pressure (ASP)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34" y="1169587"/>
            <a:ext cx="87791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1: Manufacturer’s blower data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XYZ Brand ESP 0.70 @ 1,200 CFM (wet coil, filter included)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2: Calculate Component Losses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Filters--------------------------- N/A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Coils----------------------------- 0.13</a:t>
            </a:r>
            <a:endParaRPr lang="en-US" sz="2800" dirty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Diffusers &amp; </a:t>
            </a:r>
            <a:r>
              <a:rPr lang="en-US" sz="2800" dirty="0" smtClean="0">
                <a:solidFill>
                  <a:srgbClr val="FFFF00"/>
                </a:solidFill>
              </a:rPr>
              <a:t>Grilles----------- 0.065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Heating </a:t>
            </a:r>
            <a:r>
              <a:rPr lang="en-US" sz="2800" dirty="0" smtClean="0">
                <a:solidFill>
                  <a:srgbClr val="FFFF00"/>
                </a:solidFill>
              </a:rPr>
              <a:t>Elements------------ 0.02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Humidifier--------------------- 0.03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Balancing </a:t>
            </a:r>
            <a:r>
              <a:rPr lang="en-US" sz="2800" dirty="0" smtClean="0">
                <a:solidFill>
                  <a:srgbClr val="FFFF00"/>
                </a:solidFill>
              </a:rPr>
              <a:t>damper----------- N/A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Total---------------------------    0.245 IWC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235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717" y="381000"/>
            <a:ext cx="645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Available Static Pressure (ASP)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34" y="1169587"/>
            <a:ext cx="87791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3: Available Static Pressure (ASP)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ASP = ESP – CPL = 0.70 – 0.245 = 0.455 IWC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4: Total Effective Length (TEL)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Supply Duct TEL + Return TEL =  121 + </a:t>
            </a:r>
            <a:r>
              <a:rPr lang="en-US" sz="2800" dirty="0" smtClean="0">
                <a:solidFill>
                  <a:srgbClr val="FFFF00"/>
                </a:solidFill>
              </a:rPr>
              <a:t>274 </a:t>
            </a:r>
            <a:r>
              <a:rPr lang="en-US" sz="2800" dirty="0">
                <a:solidFill>
                  <a:srgbClr val="FFFF00"/>
                </a:solidFill>
              </a:rPr>
              <a:t>= </a:t>
            </a:r>
            <a:r>
              <a:rPr lang="en-US" sz="2800" dirty="0" smtClean="0">
                <a:solidFill>
                  <a:srgbClr val="FFFF00"/>
                </a:solidFill>
              </a:rPr>
              <a:t>395 </a:t>
            </a:r>
            <a:r>
              <a:rPr lang="en-US" sz="2800" dirty="0">
                <a:solidFill>
                  <a:srgbClr val="FFFF00"/>
                </a:solidFill>
              </a:rPr>
              <a:t>Feet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Step 5: Friction Rate Design Value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FR = ASP x 100 ÷ TEL = </a:t>
            </a:r>
            <a:r>
              <a:rPr lang="en-US" sz="2800" dirty="0" smtClean="0">
                <a:solidFill>
                  <a:srgbClr val="FFFF00"/>
                </a:solidFill>
              </a:rPr>
              <a:t>0.455 </a:t>
            </a:r>
            <a:r>
              <a:rPr lang="en-US" sz="2800" dirty="0">
                <a:solidFill>
                  <a:srgbClr val="FFFF00"/>
                </a:solidFill>
              </a:rPr>
              <a:t>x 100 ÷ </a:t>
            </a:r>
            <a:r>
              <a:rPr lang="en-US" sz="2800" dirty="0" smtClean="0">
                <a:solidFill>
                  <a:srgbClr val="FFFF00"/>
                </a:solidFill>
              </a:rPr>
              <a:t>395 </a:t>
            </a:r>
            <a:r>
              <a:rPr lang="en-US" sz="2800" dirty="0">
                <a:solidFill>
                  <a:srgbClr val="FFFF00"/>
                </a:solidFill>
              </a:rPr>
              <a:t>= </a:t>
            </a:r>
            <a:r>
              <a:rPr lang="en-US" sz="2800" dirty="0" smtClean="0">
                <a:solidFill>
                  <a:srgbClr val="FFFF00"/>
                </a:solidFill>
              </a:rPr>
              <a:t>0.115 </a:t>
            </a:r>
            <a:r>
              <a:rPr lang="en-US" sz="2800" dirty="0">
                <a:solidFill>
                  <a:srgbClr val="FFFF00"/>
                </a:solidFill>
              </a:rPr>
              <a:t>IWC/100</a:t>
            </a:r>
          </a:p>
          <a:p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54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717" y="381000"/>
            <a:ext cx="645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Available Static Pressure (ASP)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34" y="1169587"/>
            <a:ext cx="87791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3: Available Static Pressure (ASP)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ASP = ESP – CPL = 0.70 – 0.245 = 0.455 IWC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4: Total Effective Length (TEL)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Supply Duct TEL + Return TEL =  121 + </a:t>
            </a:r>
            <a:r>
              <a:rPr lang="en-US" sz="2800" dirty="0" smtClean="0">
                <a:solidFill>
                  <a:srgbClr val="FFFF00"/>
                </a:solidFill>
              </a:rPr>
              <a:t>274 </a:t>
            </a:r>
            <a:r>
              <a:rPr lang="en-US" sz="2800" dirty="0">
                <a:solidFill>
                  <a:srgbClr val="FFFF00"/>
                </a:solidFill>
              </a:rPr>
              <a:t>= </a:t>
            </a:r>
            <a:r>
              <a:rPr lang="en-US" sz="2800" dirty="0" smtClean="0">
                <a:solidFill>
                  <a:srgbClr val="FFFF00"/>
                </a:solidFill>
              </a:rPr>
              <a:t>395 </a:t>
            </a:r>
            <a:r>
              <a:rPr lang="en-US" sz="2800" dirty="0">
                <a:solidFill>
                  <a:srgbClr val="FFFF00"/>
                </a:solidFill>
              </a:rPr>
              <a:t>Feet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Step 5: Friction Rate Design Value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FR = ASP x 100 ÷ TEL = </a:t>
            </a:r>
            <a:r>
              <a:rPr lang="en-US" sz="2800" dirty="0" smtClean="0">
                <a:solidFill>
                  <a:srgbClr val="FFFF00"/>
                </a:solidFill>
              </a:rPr>
              <a:t>0.455 </a:t>
            </a:r>
            <a:r>
              <a:rPr lang="en-US" sz="2800" dirty="0">
                <a:solidFill>
                  <a:srgbClr val="FFFF00"/>
                </a:solidFill>
              </a:rPr>
              <a:t>x 100 ÷ </a:t>
            </a:r>
            <a:r>
              <a:rPr lang="en-US" sz="2800" dirty="0" smtClean="0">
                <a:solidFill>
                  <a:srgbClr val="FFFF00"/>
                </a:solidFill>
              </a:rPr>
              <a:t>395 </a:t>
            </a:r>
            <a:r>
              <a:rPr lang="en-US" sz="2800" dirty="0">
                <a:solidFill>
                  <a:srgbClr val="FFFF00"/>
                </a:solidFill>
              </a:rPr>
              <a:t>= </a:t>
            </a:r>
            <a:r>
              <a:rPr lang="en-US" sz="2800" dirty="0" smtClean="0">
                <a:solidFill>
                  <a:srgbClr val="FFFF00"/>
                </a:solidFill>
              </a:rPr>
              <a:t>0.115 </a:t>
            </a:r>
            <a:r>
              <a:rPr lang="en-US" sz="2800" dirty="0">
                <a:solidFill>
                  <a:srgbClr val="FFFF00"/>
                </a:solidFill>
              </a:rPr>
              <a:t>IWC/100</a:t>
            </a:r>
          </a:p>
          <a:p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3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1.1 Static Pressure Measurement\player.html"/>
  <p:tag name="ARTICULATE_META_COURSE_VERSION" val="1.0"/>
  <p:tag name="ARTICULATE_META_COURSE_VERSION_SET" val="True"/>
  <p:tag name="ARTICULATE_REFERENCE_ID" val="bb9c6c92-7397-414a-8dcc-4daa092b1f38"/>
  <p:tag name="ARTICULATE_SLIDE_COUNT" val="21"/>
  <p:tag name="ARTICULATE_PROJECT_OPEN" val="1"/>
  <p:tag name="TAG_BACKING_FORM_KEY" val="2820362-c:\users\don\desktop\duct design basics\lesson 4 manual d primer 4.4.pptx"/>
  <p:tag name="ARTICULATE_PRESENTER_VERSION" val="7"/>
  <p:tag name="ARTICULATE_USED_PAGE_ORIENTATION" val="1"/>
  <p:tag name="ARTICULATE_USED_PAGE_SIZE" val="1"/>
  <p:tag name="ARTICULATE_META_DESCRIPTION" val="Available Static Pressure and Review of Manual D materials"/>
  <p:tag name="ARTICULATE_META_COURSE_ID" val="1.1_Static_Pressure_Measurement"/>
  <p:tag name="ARTICULATE_META_NAME_SET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7"/>
  <p:tag name="ARTICULATE_AUDIO_RECORDED" val="1"/>
  <p:tag name="ELAPSEDTIME" val="15.7"/>
  <p:tag name="ANNOTATION_COUNT" val="0"/>
  <p:tag name="ARTICULATE_USED_LAYOU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8"/>
  <p:tag name="ARTICULATE_AUDIO_RECORDED" val="1"/>
  <p:tag name="ELAPSEDTIME" val="51.4"/>
  <p:tag name="ANNOTATION_COUNT" val="0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4"/>
  <p:tag name="ARTICULATE_AUDIO_RECORDED" val="1"/>
  <p:tag name="ELAPSEDTIME" val="45.5"/>
  <p:tag name="ANNOTATION_COUNT" val="0"/>
  <p:tag name="ARTICULATE_USED_LAYOU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9"/>
  <p:tag name="ARTICULATE_AUDIO_RECORDED" val="1"/>
  <p:tag name="ELAPSEDTIME" val="33.6"/>
  <p:tag name="ANNOTATION_COUNT" val="0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0"/>
  <p:tag name="ARTICULATE_AUDIO_RECORDED" val="1"/>
  <p:tag name="ELAPSEDTIME" val="32.2"/>
  <p:tag name="ANNOTATION_COUNT" val="0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3"/>
  <p:tag name="ARTICULATE_AUDIO_RECORDED" val="1"/>
  <p:tag name="ELAPSEDTIME" val="9.5"/>
  <p:tag name="ANNOTATION_COUNT" val="0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1"/>
  <p:tag name="ARTICULATE_AUDIO_RECORDED" val="1"/>
  <p:tag name="ELAPSEDTIME" val="9.7"/>
  <p:tag name="ANNOTATION_COUNT" val="0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4"/>
  <p:tag name="ARTICULATE_AUDIO_RECORDED" val="1"/>
  <p:tag name="ELAPSEDTIME" val="17.6"/>
  <p:tag name="ANNOTATION_COUNT" val="0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2"/>
  <p:tag name="ARTICULATE_AUDIO_RECORDED" val="1"/>
  <p:tag name="ELAPSEDTIME" val="35.8"/>
  <p:tag name="ANNOTATION_COUNT" val="0"/>
  <p:tag name="ARTICULATE_USED_LAYOU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2"/>
  <p:tag name="ARTICULATE_AUDIO_RECORDED" val="1"/>
  <p:tag name="ELAPSEDTIME" val="90.2"/>
  <p:tag name="ANNOTATION_COUNT" val="0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85"/>
  <p:tag name="ARTICULATE_AUDIO_RECORDED" val="1"/>
  <p:tag name="ELAPSEDTIME" val="6.3"/>
  <p:tag name="ANNOTATION_COUNT" val="0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7"/>
  <p:tag name="ARTICULATE_AUDIO_RECORDED" val="1"/>
  <p:tag name="ELAPSEDTIME" val="126.3"/>
  <p:tag name="ANNOTATION_COUNT" val="0"/>
  <p:tag name="ARTICULATE_USED_LAYOUT" val="2"/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8"/>
  <p:tag name="ARTICULATE_AUDIO_RECORDED" val="1"/>
  <p:tag name="ELAPSEDTIME" val="62.9"/>
  <p:tag name="ANNOTATION_COUNT" val="0"/>
  <p:tag name="ARTICULATE_USED_LAYOU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9"/>
  <p:tag name="ARTICULATE_AUDIO_RECORDED" val="1"/>
  <p:tag name="ELAPSEDTIME" val="85.8"/>
  <p:tag name="ANNOTATION_COUNT" val="0"/>
  <p:tag name="ARTICULATE_USED_LAYOU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0"/>
  <p:tag name="ARTICULATE_AUDIO_RECORDED" val="1"/>
  <p:tag name="ELAPSEDTIME" val="119.2"/>
  <p:tag name="ANNOTATION_COUNT" val="0"/>
  <p:tag name="ARTICULATE_USED_LAYOUT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1"/>
  <p:tag name="ARTICULATE_AUDIO_RECORDED" val="1"/>
  <p:tag name="ELAPSEDTIME" val="135.1"/>
  <p:tag name="ANNOTATION_COUNT" val="0"/>
  <p:tag name="ARTICULATE_USED_LAYOU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86"/>
  <p:tag name="ARTICULATE_AUDIO_RECORDED" val="1"/>
  <p:tag name="ELAPSEDTIME" val="13.3"/>
  <p:tag name="ANNOTATION_COUNT" val="0"/>
  <p:tag name="ARTICULATE_USED_LAYOUT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1"/>
  <p:tag name="ARTICULATE_AUDIO_RECORDED" val="1"/>
  <p:tag name="ELAPSEDTIME" val="13.5"/>
  <p:tag name="ANNOTATION_COUNT" val="0"/>
  <p:tag name="ARTICULATE_USED_LAYOU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3"/>
  <p:tag name="ARTICULATE_AUDIO_RECORDED" val="1"/>
  <p:tag name="ELAPSEDTIME" val="15.5"/>
  <p:tag name="ANNOTATION_COUNT" val="0"/>
  <p:tag name="ARTICULATE_USED_LAYOU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2"/>
  <p:tag name="ARTICULATE_AUDIO_RECORDED" val="1"/>
  <p:tag name="ELAPSEDTIME" val="13.4"/>
  <p:tag name="ANNOTATION_COUNT" val="0"/>
  <p:tag name="ARTICULATE_USED_LAYOU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0"/>
  <p:tag name="ARTICULATE_AUDIO_RECORDED" val="1"/>
  <p:tag name="ELAPSEDTIME" val="10.2"/>
  <p:tag name="ANNOTATION_COUNT" val="0"/>
  <p:tag name="ARTICULATE_USED_LAYOUT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3956</TotalTime>
  <Words>675</Words>
  <Application>Microsoft Office PowerPoint</Application>
  <PresentationFormat>On-screen Show (4:3)</PresentationFormat>
  <Paragraphs>145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Duct Design Basics Lesson 4 Manual D Primer </vt:lpstr>
      <vt:lpstr> Available Static Pressure 4.4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531</cp:revision>
  <cp:lastPrinted>2013-06-17T20:42:26Z</cp:lastPrinted>
  <dcterms:created xsi:type="dcterms:W3CDTF">2013-05-23T13:04:32Z</dcterms:created>
  <dcterms:modified xsi:type="dcterms:W3CDTF">2016-01-13T20:10:27Z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1.1 Static Pressure Measurement</vt:lpwstr>
  </property>
  <property fmtid="{D5CDD505-2E9C-101B-9397-08002B2CF9AE}" pid="4" name="ArticulateProjectVersion">
    <vt:lpwstr>7</vt:lpwstr>
  </property>
  <property fmtid="{D5CDD505-2E9C-101B-9397-08002B2CF9AE}" pid="5" name="ArticulateGUID">
    <vt:lpwstr>3ABF6331-DE18-4B75-881E-240855FA2471</vt:lpwstr>
  </property>
  <property fmtid="{D5CDD505-2E9C-101B-9397-08002B2CF9AE}" pid="6" name="ArticulateProjectFull">
    <vt:lpwstr>C:\Users\Don\Desktop\Duct Design Basics\Lesson 4 Manual D Primer 4.4.ppta</vt:lpwstr>
  </property>
</Properties>
</file>