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notesSlides/notesSlide26.xml" ContentType="application/vnd.openxmlformats-officedocument.presentationml.notesSlide+xml"/>
  <Override PartName="/ppt/tags/tag30.xml" ContentType="application/vnd.openxmlformats-officedocument.presentationml.tags+xml"/>
  <Override PartName="/ppt/notesSlides/notesSlide27.xml" ContentType="application/vnd.openxmlformats-officedocument.presentationml.notesSlide+xml"/>
  <Override PartName="/ppt/tags/tag31.xml" ContentType="application/vnd.openxmlformats-officedocument.presentationml.tags+xml"/>
  <Override PartName="/ppt/notesSlides/notesSlide28.xml" ContentType="application/vnd.openxmlformats-officedocument.presentationml.notesSlide+xml"/>
  <Override PartName="/ppt/tags/tag32.xml" ContentType="application/vnd.openxmlformats-officedocument.presentationml.tags+xml"/>
  <Override PartName="/ppt/notesSlides/notesSlide29.xml" ContentType="application/vnd.openxmlformats-officedocument.presentationml.notesSlide+xml"/>
  <Override PartName="/ppt/tags/tag33.xml" ContentType="application/vnd.openxmlformats-officedocument.presentationml.tags+xml"/>
  <Override PartName="/ppt/notesSlides/notesSlide30.xml" ContentType="application/vnd.openxmlformats-officedocument.presentationml.notesSlide+xml"/>
  <Override PartName="/ppt/tags/tag34.xml" ContentType="application/vnd.openxmlformats-officedocument.presentationml.tags+xml"/>
  <Override PartName="/ppt/notesSlides/notesSlide31.xml" ContentType="application/vnd.openxmlformats-officedocument.presentationml.notesSlide+xml"/>
  <Override PartName="/ppt/tags/tag35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407" r:id="rId2"/>
    <p:sldId id="477" r:id="rId3"/>
    <p:sldId id="479" r:id="rId4"/>
    <p:sldId id="478" r:id="rId5"/>
    <p:sldId id="487" r:id="rId6"/>
    <p:sldId id="458" r:id="rId7"/>
    <p:sldId id="481" r:id="rId8"/>
    <p:sldId id="482" r:id="rId9"/>
    <p:sldId id="459" r:id="rId10"/>
    <p:sldId id="460" r:id="rId11"/>
    <p:sldId id="483" r:id="rId12"/>
    <p:sldId id="484" r:id="rId13"/>
    <p:sldId id="461" r:id="rId14"/>
    <p:sldId id="424" r:id="rId15"/>
    <p:sldId id="430" r:id="rId16"/>
    <p:sldId id="431" r:id="rId17"/>
    <p:sldId id="491" r:id="rId18"/>
    <p:sldId id="492" r:id="rId19"/>
    <p:sldId id="447" r:id="rId20"/>
    <p:sldId id="485" r:id="rId21"/>
    <p:sldId id="493" r:id="rId22"/>
    <p:sldId id="441" r:id="rId23"/>
    <p:sldId id="443" r:id="rId24"/>
    <p:sldId id="442" r:id="rId25"/>
    <p:sldId id="444" r:id="rId26"/>
    <p:sldId id="462" r:id="rId27"/>
    <p:sldId id="463" r:id="rId28"/>
    <p:sldId id="436" r:id="rId29"/>
    <p:sldId id="464" r:id="rId30"/>
    <p:sldId id="494" r:id="rId31"/>
    <p:sldId id="466" r:id="rId32"/>
    <p:sldId id="495" r:id="rId33"/>
  </p:sldIdLst>
  <p:sldSz cx="9144000" cy="6858000" type="screen4x3"/>
  <p:notesSz cx="7010400" cy="92964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64" d="100"/>
          <a:sy n="64" d="100"/>
        </p:scale>
        <p:origin x="60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53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2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96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32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85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03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39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6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573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1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04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775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993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16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847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06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812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76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128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353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24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20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8367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455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30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97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8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900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91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07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1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575" y="51054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Design Basics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Lesson 4 Manual D Primer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770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371600"/>
            <a:ext cx="7959230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Fittings:                 Flex </a:t>
            </a:r>
            <a:r>
              <a:rPr lang="en-US" sz="3200" b="1" dirty="0">
                <a:solidFill>
                  <a:srgbClr val="FFFF00"/>
                </a:solidFill>
              </a:rPr>
              <a:t>Duct in ft. 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4Y </a:t>
            </a:r>
            <a:r>
              <a:rPr lang="en-US" sz="3200" b="1" dirty="0">
                <a:solidFill>
                  <a:srgbClr val="FFFF00"/>
                </a:solidFill>
              </a:rPr>
              <a:t>EL </a:t>
            </a:r>
            <a:r>
              <a:rPr lang="en-US" sz="3200" b="1" dirty="0" smtClean="0">
                <a:solidFill>
                  <a:srgbClr val="FFFF00"/>
                </a:solidFill>
              </a:rPr>
              <a:t>      30                         1     4 ft.                     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10 G EL </a:t>
            </a:r>
            <a:r>
              <a:rPr lang="en-US" sz="3200" b="1" dirty="0">
                <a:solidFill>
                  <a:srgbClr val="FFFF00"/>
                </a:solidFill>
              </a:rPr>
              <a:t>  </a:t>
            </a:r>
            <a:r>
              <a:rPr lang="en-US" sz="3200" b="1" dirty="0" smtClean="0">
                <a:solidFill>
                  <a:srgbClr val="FFFF00"/>
                </a:solidFill>
              </a:rPr>
              <a:t>75</a:t>
            </a:r>
            <a:r>
              <a:rPr lang="en-US" sz="3200" b="1" dirty="0">
                <a:solidFill>
                  <a:srgbClr val="FF00FF"/>
                </a:solidFill>
              </a:rPr>
              <a:t>		</a:t>
            </a:r>
            <a:r>
              <a:rPr lang="en-US" sz="3200" b="1" dirty="0" smtClean="0">
                <a:solidFill>
                  <a:srgbClr val="FFFF00"/>
                </a:solidFill>
              </a:rPr>
              <a:t>      2</a:t>
            </a:r>
            <a:r>
              <a:rPr lang="en-US" sz="3200" b="1" dirty="0">
                <a:solidFill>
                  <a:srgbClr val="FF00FF"/>
                </a:solidFill>
              </a:rPr>
              <a:t>	</a:t>
            </a:r>
            <a:r>
              <a:rPr lang="en-US" sz="3200" b="1" dirty="0">
                <a:solidFill>
                  <a:srgbClr val="FFFF00"/>
                </a:solidFill>
              </a:rPr>
              <a:t>    6 ft</a:t>
            </a:r>
            <a:r>
              <a:rPr lang="en-US" sz="32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Total   </a:t>
            </a:r>
            <a:r>
              <a:rPr lang="en-US" sz="3200" b="1" dirty="0" smtClean="0">
                <a:solidFill>
                  <a:srgbClr val="FFFF00"/>
                </a:solidFill>
              </a:rPr>
              <a:t>  105 </a:t>
            </a:r>
            <a:r>
              <a:rPr lang="en-US" sz="3200" b="1" dirty="0" err="1" smtClean="0">
                <a:solidFill>
                  <a:srgbClr val="FFFF00"/>
                </a:solidFill>
              </a:rPr>
              <a:t>ft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 smtClean="0">
                <a:solidFill>
                  <a:srgbClr val="FF00FF"/>
                </a:solidFill>
              </a:rPr>
              <a:t>		</a:t>
            </a:r>
            <a:r>
              <a:rPr lang="en-US" sz="3200" b="1" dirty="0" smtClean="0">
                <a:solidFill>
                  <a:srgbClr val="FFFF00"/>
                </a:solidFill>
              </a:rPr>
              <a:t>Total    </a:t>
            </a:r>
            <a:r>
              <a:rPr lang="en-US" sz="3200" b="1" dirty="0">
                <a:solidFill>
                  <a:srgbClr val="FFFF00"/>
                </a:solidFill>
              </a:rPr>
              <a:t>10 ft. 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endParaRPr lang="en-US" sz="3200" b="1" dirty="0">
              <a:solidFill>
                <a:srgbClr val="FF00FF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Total 105 + 10 = 115 ft.</a:t>
            </a:r>
            <a:endParaRPr lang="en-US" sz="3200" b="1" dirty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5040" y="381000"/>
            <a:ext cx="6021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Return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69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5041" y="381000"/>
            <a:ext cx="6021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Return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2011600" y="5445943"/>
            <a:ext cx="1741922" cy="4097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92743" y="5886519"/>
            <a:ext cx="9781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4Y EL 30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73087" y="3737804"/>
            <a:ext cx="243707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Flex Round Duct Return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2817845" y="4551204"/>
            <a:ext cx="2970" cy="302035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929809" y="4904494"/>
            <a:ext cx="664533" cy="1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310202" y="4483907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40783" y="495303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2891123" y="4259593"/>
            <a:ext cx="1084205" cy="5831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55208" y="5445943"/>
            <a:ext cx="144802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Junction Box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11050" y="4048436"/>
            <a:ext cx="11689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 G EL 75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>
            <a:off x="3275919" y="4893397"/>
            <a:ext cx="628446" cy="337093"/>
          </a:xfrm>
          <a:prstGeom prst="arc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3917316" y="5038062"/>
            <a:ext cx="2970" cy="302035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1312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371600"/>
            <a:ext cx="7959230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Fittings:                 Flex </a:t>
            </a:r>
            <a:r>
              <a:rPr lang="en-US" sz="3200" b="1" dirty="0">
                <a:solidFill>
                  <a:srgbClr val="FFFF00"/>
                </a:solidFill>
              </a:rPr>
              <a:t>Duct in ft. 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4Y </a:t>
            </a:r>
            <a:r>
              <a:rPr lang="en-US" sz="3200" b="1" dirty="0">
                <a:solidFill>
                  <a:srgbClr val="FFFF00"/>
                </a:solidFill>
              </a:rPr>
              <a:t>EL </a:t>
            </a:r>
            <a:r>
              <a:rPr lang="en-US" sz="3200" b="1" dirty="0" smtClean="0">
                <a:solidFill>
                  <a:srgbClr val="FFFF00"/>
                </a:solidFill>
              </a:rPr>
              <a:t>          30                   1       4 ft.                     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10 G EL       75                   2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  12 ft.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Total          </a:t>
            </a:r>
            <a:r>
              <a:rPr lang="en-US" sz="3200" b="1" dirty="0" smtClean="0">
                <a:solidFill>
                  <a:srgbClr val="FFFF00"/>
                </a:solidFill>
              </a:rPr>
              <a:t>105 </a:t>
            </a:r>
            <a:r>
              <a:rPr lang="en-US" sz="3200" b="1" dirty="0">
                <a:solidFill>
                  <a:srgbClr val="FFFF00"/>
                </a:solidFill>
              </a:rPr>
              <a:t>ft. </a:t>
            </a:r>
            <a:r>
              <a:rPr lang="en-US" sz="3200" b="1" dirty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Total   </a:t>
            </a:r>
            <a:r>
              <a:rPr lang="en-US" sz="3200" b="1" dirty="0">
                <a:solidFill>
                  <a:srgbClr val="FFFF00"/>
                </a:solidFill>
              </a:rPr>
              <a:t>16 ft. 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endParaRPr lang="en-US" sz="3200" b="1" dirty="0">
              <a:solidFill>
                <a:srgbClr val="FF00FF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Total 105 + 16 = 121 ft.</a:t>
            </a:r>
            <a:endParaRPr lang="en-US" sz="3200" b="1" dirty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5040" y="381000"/>
            <a:ext cx="6021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Return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48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447800"/>
            <a:ext cx="6793013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200" b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Return plus Supply = 121 + 274 = 395 </a:t>
            </a:r>
            <a:r>
              <a:rPr lang="en-US" sz="3200" b="1" dirty="0" err="1" smtClean="0">
                <a:solidFill>
                  <a:srgbClr val="FFFF00"/>
                </a:solidFill>
              </a:rPr>
              <a:t>ft</a:t>
            </a:r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  <a:p>
            <a:r>
              <a:rPr lang="en-US" sz="3200" b="1" dirty="0">
                <a:solidFill>
                  <a:srgbClr val="FF0000"/>
                </a:solidFill>
              </a:rPr>
              <a:t>Return plus Supply = </a:t>
            </a:r>
            <a:r>
              <a:rPr lang="en-US" sz="3200" b="1" dirty="0" smtClean="0">
                <a:solidFill>
                  <a:srgbClr val="FF0000"/>
                </a:solidFill>
              </a:rPr>
              <a:t>115 </a:t>
            </a:r>
            <a:r>
              <a:rPr lang="en-US" sz="3200" b="1" dirty="0">
                <a:solidFill>
                  <a:srgbClr val="FF0000"/>
                </a:solidFill>
              </a:rPr>
              <a:t>+ </a:t>
            </a:r>
            <a:r>
              <a:rPr lang="en-US" sz="3200" b="1" dirty="0" smtClean="0">
                <a:solidFill>
                  <a:srgbClr val="FF0000"/>
                </a:solidFill>
              </a:rPr>
              <a:t>265 </a:t>
            </a:r>
            <a:r>
              <a:rPr lang="en-US" sz="3200" b="1" dirty="0">
                <a:solidFill>
                  <a:srgbClr val="FF0000"/>
                </a:solidFill>
              </a:rPr>
              <a:t>= </a:t>
            </a:r>
            <a:r>
              <a:rPr lang="en-US" sz="3200" b="1" dirty="0" smtClean="0">
                <a:solidFill>
                  <a:srgbClr val="FF0000"/>
                </a:solidFill>
              </a:rPr>
              <a:t>380 </a:t>
            </a:r>
            <a:r>
              <a:rPr lang="en-US" sz="3200" b="1" dirty="0" err="1">
                <a:solidFill>
                  <a:srgbClr val="FF0000"/>
                </a:solidFill>
              </a:rPr>
              <a:t>ft</a:t>
            </a:r>
            <a:endParaRPr lang="en-US" sz="3200" b="1" dirty="0">
              <a:solidFill>
                <a:srgbClr val="FF00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526" y="381000"/>
            <a:ext cx="8497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Return Plus Supply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41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23245"/>
            <a:ext cx="2099631" cy="325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3223245"/>
            <a:ext cx="1733724" cy="32529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600" y="4038600"/>
            <a:ext cx="792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ESP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2362200" y="3505200"/>
            <a:ext cx="1676400" cy="8257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2585056" y="4330988"/>
            <a:ext cx="1453544" cy="18412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 flipV="1">
            <a:off x="4831574" y="3359006"/>
            <a:ext cx="1264426" cy="9719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</p:cNvCxnSpPr>
          <p:nvPr/>
        </p:nvCxnSpPr>
        <p:spPr>
          <a:xfrm>
            <a:off x="4831574" y="4330988"/>
            <a:ext cx="1264426" cy="19936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677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Filters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Coils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Grilles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Elements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Humidifier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damper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8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for Airside Components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434" y="1169587"/>
            <a:ext cx="899842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Only duct has been shown thus far!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Anything placed in the duct that is not included in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The equipment manufacturer’s external static pressure (ESP)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</a:t>
            </a:r>
            <a:r>
              <a:rPr lang="en-US" sz="2800" dirty="0" smtClean="0">
                <a:solidFill>
                  <a:srgbClr val="FFFF00"/>
                </a:solidFill>
              </a:rPr>
              <a:t>ating needs to be included in the System friction loss total.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Filters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Coils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Grilles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Elements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Humidifier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damper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52" y="3276600"/>
            <a:ext cx="2099631" cy="325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099656" y="3352799"/>
            <a:ext cx="1676400" cy="8257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293204" y="4178587"/>
            <a:ext cx="1453544" cy="184121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20356" y="3886199"/>
            <a:ext cx="1918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ESP = 0.50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15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6213"/>
            <a:ext cx="4021129" cy="26673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553" y="4470889"/>
            <a:ext cx="5896307" cy="13239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200400" y="4724400"/>
            <a:ext cx="381000" cy="609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15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Pressure Drop for Airside Components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9604" y="2425944"/>
            <a:ext cx="2454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SP = 0.055 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097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4815" y="381000"/>
            <a:ext cx="8142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Pressure Drop for Airside Components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27150" y="4038600"/>
            <a:ext cx="2339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SP = 0.010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457325"/>
            <a:ext cx="4052475" cy="23054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447800"/>
            <a:ext cx="3419475" cy="36195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143000" y="4267201"/>
            <a:ext cx="10668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984957" y="4572000"/>
            <a:ext cx="45175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4000" dirty="0">
              <a:solidFill>
                <a:srgbClr val="FFFF00"/>
              </a:solidFill>
            </a:endParaRP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0.010 + 0.055 = .065 </a:t>
            </a:r>
          </a:p>
          <a:p>
            <a:pPr algn="ctr"/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876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1: Manufacturer’s blower data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XYZ Brand ESP 0.50 @ 1,200 CFM (wet coil, filter included)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2: Calculate Component Losses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Filters--------------------------- N/A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Coils----------------------------- N/A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Diffusers &amp; </a:t>
            </a:r>
            <a:r>
              <a:rPr lang="en-US" sz="2800" dirty="0" smtClean="0">
                <a:solidFill>
                  <a:srgbClr val="FFFF00"/>
                </a:solidFill>
              </a:rPr>
              <a:t>Grilles----------- 0.065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Heating </a:t>
            </a:r>
            <a:r>
              <a:rPr lang="en-US" sz="2800" dirty="0" smtClean="0">
                <a:solidFill>
                  <a:srgbClr val="FFFF00"/>
                </a:solidFill>
              </a:rPr>
              <a:t>Elements------------ 0.02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Humidifier--------------------- 0.03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FF00"/>
                </a:solidFill>
              </a:rPr>
              <a:t>Balancing </a:t>
            </a:r>
            <a:r>
              <a:rPr lang="en-US" sz="2800" dirty="0" smtClean="0">
                <a:solidFill>
                  <a:srgbClr val="FFFF00"/>
                </a:solidFill>
              </a:rPr>
              <a:t>damper----------- N/A (Bad Idea)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Total--------------------------------- 0.115 IWC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64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430" y="51054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</a:t>
            </a:r>
            <a:r>
              <a:rPr lang="en-US" dirty="0" smtClean="0"/>
              <a:t>Sizing 4.3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80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</a:t>
            </a:r>
            <a:r>
              <a:rPr lang="en-US" sz="2800" dirty="0">
                <a:solidFill>
                  <a:srgbClr val="FFFF00"/>
                </a:solidFill>
              </a:rPr>
              <a:t>3</a:t>
            </a:r>
            <a:r>
              <a:rPr lang="en-US" sz="2800" dirty="0" smtClean="0">
                <a:solidFill>
                  <a:srgbClr val="FFFF00"/>
                </a:solidFill>
              </a:rPr>
              <a:t>: Available Static Pressure (ASP)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ASP = ESP – CPL = 0.50 – 0.115 = 0.385 IWC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4: Total Effective Length (TEL)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Supply Duct TEL + Return TEL =  121 + 274 = 395 Feet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5: Friction Rate Design Value 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FR = ASP x 100 ÷ TEL = 0.385 x 100 ÷ 395 = 0.098 IWC/100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17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717" y="381000"/>
            <a:ext cx="645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Available Static Pressure (ASP)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34" y="1169587"/>
            <a:ext cx="87791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</a:t>
            </a:r>
            <a:r>
              <a:rPr lang="en-US" sz="2800" dirty="0">
                <a:solidFill>
                  <a:srgbClr val="FFFF00"/>
                </a:solidFill>
              </a:rPr>
              <a:t>3</a:t>
            </a:r>
            <a:r>
              <a:rPr lang="en-US" sz="2800" dirty="0" smtClean="0">
                <a:solidFill>
                  <a:srgbClr val="FFFF00"/>
                </a:solidFill>
              </a:rPr>
              <a:t>: Available Static Pressure (ASP)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ASP = ESP – CPL = 0.50 – 0.115 = 0.385 IWC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4: Total Effective Length (TEL)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Supply Duct TEL + Return TEL =  121 + 274 = 395 Feet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Step 5: Friction Rate Design Value</a:t>
            </a:r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FR = ASP x 100 ÷ TEL = 0.385 x 100 ÷ 395 = 0.098 IWC/100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6400" y="2514600"/>
            <a:ext cx="5594417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0.101 – 0.098 = 0.003 Difference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710" y="5334000"/>
            <a:ext cx="8612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FR = ASP x 100 ÷ TEL = 0.385 x 100 ÷ 380 = 0.101 IWC/100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99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468" y="381000"/>
            <a:ext cx="69851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Duct Size Calculation BTU &amp; CFM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 descr="J1 Example Wksht A-J1 - Beatric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11698" r="4731" b="62470"/>
          <a:stretch/>
        </p:blipFill>
        <p:spPr bwMode="auto">
          <a:xfrm>
            <a:off x="312511" y="1371600"/>
            <a:ext cx="812702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876800" y="2590800"/>
            <a:ext cx="7620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562600" y="2590800"/>
            <a:ext cx="76200" cy="1066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152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468" y="381000"/>
            <a:ext cx="69851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Duct Size Calculation BTU &amp; CFM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 descr="J1 Example Wksht A-J1 - Beatric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11698" r="4731" b="62470"/>
          <a:stretch/>
        </p:blipFill>
        <p:spPr bwMode="auto">
          <a:xfrm>
            <a:off x="312511" y="1371600"/>
            <a:ext cx="812702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876800" y="2590800"/>
            <a:ext cx="7620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562600" y="2590800"/>
            <a:ext cx="76200" cy="1066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58000" y="37338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1,629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5870" y="3733800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485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84371" y="3048000"/>
            <a:ext cx="1107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Bedroom 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7094" y="3727231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43.75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21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468" y="381000"/>
            <a:ext cx="69851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Duct Size Calculation BTU &amp; CFM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6" name="Picture 5" descr="J1 Example Wksht A-J1 - Beatric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5" t="15196" r="491" b="71262"/>
          <a:stretch/>
        </p:blipFill>
        <p:spPr bwMode="auto">
          <a:xfrm>
            <a:off x="41028" y="1219200"/>
            <a:ext cx="8798171" cy="1877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J1 Example Wksht A-J1 - Beatric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" t="75813" r="135" b="409"/>
          <a:stretch/>
        </p:blipFill>
        <p:spPr bwMode="auto">
          <a:xfrm>
            <a:off x="152400" y="3108395"/>
            <a:ext cx="8686800" cy="329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91011" y="2404646"/>
            <a:ext cx="1107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Bedroom 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1782" y="4585320"/>
            <a:ext cx="685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2,253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37583" y="3601027"/>
            <a:ext cx="685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600" y="3589304"/>
            <a:ext cx="60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400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799" y="4597043"/>
            <a:ext cx="685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1,630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12018" y="4585320"/>
            <a:ext cx="60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400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218482" y="3226986"/>
            <a:ext cx="14621" cy="14175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842766" y="3876531"/>
            <a:ext cx="14621" cy="7087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442112" y="3889144"/>
            <a:ext cx="14621" cy="7087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825120" y="3193386"/>
            <a:ext cx="11697" cy="4333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440677" y="3193386"/>
            <a:ext cx="11697" cy="4333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108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29245"/>
              </p:ext>
            </p:extLst>
          </p:nvPr>
        </p:nvGraphicFramePr>
        <p:xfrm>
          <a:off x="228600" y="533400"/>
          <a:ext cx="8534401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267"/>
                <a:gridCol w="971973"/>
                <a:gridCol w="924559"/>
                <a:gridCol w="948267"/>
                <a:gridCol w="948267"/>
                <a:gridCol w="948267"/>
                <a:gridCol w="948267"/>
                <a:gridCol w="948267"/>
                <a:gridCol w="9482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Run-Trunk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DSN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VEL</a:t>
                      </a:r>
                    </a:p>
                    <a:p>
                      <a:r>
                        <a:rPr lang="en-US" dirty="0" smtClean="0"/>
                        <a:t>FPM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2,272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1447800"/>
            <a:ext cx="6600140" cy="156966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Supply Trunk </a:t>
            </a:r>
            <a:r>
              <a:rPr lang="en-US" sz="3200" dirty="0">
                <a:solidFill>
                  <a:srgbClr val="FF0000"/>
                </a:solidFill>
              </a:rPr>
              <a:t> Considerations </a:t>
            </a:r>
            <a:r>
              <a:rPr lang="en-US" sz="3200" dirty="0" smtClean="0">
                <a:solidFill>
                  <a:srgbClr val="FF0000"/>
                </a:solidFill>
              </a:rPr>
              <a:t>for Noise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Conservative = 700 FPM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Maximum = 900 FPM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689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495044"/>
              </p:ext>
            </p:extLst>
          </p:nvPr>
        </p:nvGraphicFramePr>
        <p:xfrm>
          <a:off x="228600" y="533400"/>
          <a:ext cx="8534401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267"/>
                <a:gridCol w="971973"/>
                <a:gridCol w="924559"/>
                <a:gridCol w="948267"/>
                <a:gridCol w="948267"/>
                <a:gridCol w="948267"/>
                <a:gridCol w="948267"/>
                <a:gridCol w="948267"/>
                <a:gridCol w="9482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Run-Trunk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DSN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VEL</a:t>
                      </a:r>
                    </a:p>
                    <a:p>
                      <a:r>
                        <a:rPr lang="en-US" dirty="0" smtClean="0"/>
                        <a:t>FPM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2,272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5161084" y="1143000"/>
            <a:ext cx="548054" cy="4667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43146" y="2269881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19700" y="2686050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61084" y="5937738"/>
            <a:ext cx="548054" cy="4667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5943600"/>
            <a:ext cx="9144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99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554206"/>
              </p:ext>
            </p:extLst>
          </p:nvPr>
        </p:nvGraphicFramePr>
        <p:xfrm>
          <a:off x="228600" y="533400"/>
          <a:ext cx="8534401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267"/>
                <a:gridCol w="971973"/>
                <a:gridCol w="924559"/>
                <a:gridCol w="948267"/>
                <a:gridCol w="948267"/>
                <a:gridCol w="948267"/>
                <a:gridCol w="948267"/>
                <a:gridCol w="948267"/>
                <a:gridCol w="9482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Run-Trunk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BTUH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Cool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DSN</a:t>
                      </a:r>
                    </a:p>
                    <a:p>
                      <a:r>
                        <a:rPr lang="en-US" dirty="0" smtClean="0"/>
                        <a:t>CFM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VEL</a:t>
                      </a:r>
                    </a:p>
                    <a:p>
                      <a:r>
                        <a:rPr lang="en-US" dirty="0" smtClean="0"/>
                        <a:t>FPM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Final</a:t>
                      </a:r>
                    </a:p>
                    <a:p>
                      <a:r>
                        <a:rPr lang="en-US" dirty="0" smtClean="0"/>
                        <a:t>Dia.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2,496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2,912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2,272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Trunk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8001000" y="1143000"/>
            <a:ext cx="548054" cy="4667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084527" y="2305050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84527" y="2686050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84527" y="5934075"/>
            <a:ext cx="548054" cy="4667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5943600"/>
            <a:ext cx="9144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37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01773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Duct Sketch/Drawing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58015" y="5237367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96498" y="4900704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03237" y="4631992"/>
            <a:ext cx="381000" cy="3478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287006" y="2894405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6663" y="29358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92974" y="46229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204" y="490915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61543" y="526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7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58015" y="5237367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96498" y="4900704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03237" y="4631992"/>
            <a:ext cx="381000" cy="3478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287006" y="2894405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6663" y="29358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92974" y="46229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204" y="490915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61543" y="526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44" y="447486"/>
            <a:ext cx="8460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Do the same for the other supply trunk and the 4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r</a:t>
            </a:r>
            <a:r>
              <a:rPr lang="en-US" sz="3200" dirty="0" smtClean="0">
                <a:solidFill>
                  <a:srgbClr val="FFFF00"/>
                </a:solidFill>
              </a:rPr>
              <a:t>eturns!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39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79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878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58015" y="5237367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96498" y="4900704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03237" y="4631992"/>
            <a:ext cx="381000" cy="3478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287006" y="2894405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6663" y="29358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92974" y="46229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204" y="490915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61543" y="526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44" y="447486"/>
            <a:ext cx="8460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Do the same for the other supply trunk and the 4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r</a:t>
            </a:r>
            <a:r>
              <a:rPr lang="en-US" sz="3200" dirty="0" smtClean="0">
                <a:solidFill>
                  <a:srgbClr val="FFFF00"/>
                </a:solidFill>
              </a:rPr>
              <a:t>eturns!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985861" y="4687145"/>
            <a:ext cx="5396139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483645" y="2599730"/>
            <a:ext cx="5158" cy="205379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5355147" y="2502228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606542" y="2472573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744221" y="4714892"/>
            <a:ext cx="6008" cy="18362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7543800" y="4760478"/>
            <a:ext cx="1" cy="84158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8122448" y="2642058"/>
            <a:ext cx="3412" cy="204911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91990" y="3032589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75543" y="3235680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61068" y="3235680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231157" y="3366439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36130" y="5417394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655001" y="4979891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8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93540" y="569583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18645" y="5538984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6556108" y="5671066"/>
            <a:ext cx="958561" cy="89513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7637516" y="5665691"/>
            <a:ext cx="1107437" cy="55084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721711" y="4167692"/>
            <a:ext cx="12011" cy="41535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3124767" y="4752850"/>
            <a:ext cx="286418" cy="7691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 rot="15519219">
            <a:off x="2998828" y="5644670"/>
            <a:ext cx="393098" cy="142100"/>
          </a:xfrm>
          <a:prstGeom prst="arc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114679" y="5715720"/>
            <a:ext cx="10262" cy="8543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309306" y="533252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167273" y="407743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81724" y="4758870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Trunk 2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934325" y="4743450"/>
            <a:ext cx="847725" cy="219075"/>
          </a:xfrm>
          <a:custGeom>
            <a:avLst/>
            <a:gdLst>
              <a:gd name="connsiteX0" fmla="*/ 0 w 847725"/>
              <a:gd name="connsiteY0" fmla="*/ 0 h 219075"/>
              <a:gd name="connsiteX1" fmla="*/ 9525 w 847725"/>
              <a:gd name="connsiteY1" fmla="*/ 133350 h 219075"/>
              <a:gd name="connsiteX2" fmla="*/ 57150 w 847725"/>
              <a:gd name="connsiteY2" fmla="*/ 180975 h 219075"/>
              <a:gd name="connsiteX3" fmla="*/ 85725 w 847725"/>
              <a:gd name="connsiteY3" fmla="*/ 190500 h 219075"/>
              <a:gd name="connsiteX4" fmla="*/ 190500 w 847725"/>
              <a:gd name="connsiteY4" fmla="*/ 209550 h 219075"/>
              <a:gd name="connsiteX5" fmla="*/ 238125 w 847725"/>
              <a:gd name="connsiteY5" fmla="*/ 219075 h 219075"/>
              <a:gd name="connsiteX6" fmla="*/ 361950 w 847725"/>
              <a:gd name="connsiteY6" fmla="*/ 209550 h 219075"/>
              <a:gd name="connsiteX7" fmla="*/ 390525 w 847725"/>
              <a:gd name="connsiteY7" fmla="*/ 200025 h 219075"/>
              <a:gd name="connsiteX8" fmla="*/ 476250 w 847725"/>
              <a:gd name="connsiteY8" fmla="*/ 190500 h 219075"/>
              <a:gd name="connsiteX9" fmla="*/ 571500 w 847725"/>
              <a:gd name="connsiteY9" fmla="*/ 161925 h 219075"/>
              <a:gd name="connsiteX10" fmla="*/ 657225 w 847725"/>
              <a:gd name="connsiteY10" fmla="*/ 152400 h 219075"/>
              <a:gd name="connsiteX11" fmla="*/ 714375 w 847725"/>
              <a:gd name="connsiteY11" fmla="*/ 123825 h 219075"/>
              <a:gd name="connsiteX12" fmla="*/ 762000 w 847725"/>
              <a:gd name="connsiteY12" fmla="*/ 85725 h 219075"/>
              <a:gd name="connsiteX13" fmla="*/ 790575 w 847725"/>
              <a:gd name="connsiteY13" fmla="*/ 28575 h 219075"/>
              <a:gd name="connsiteX14" fmla="*/ 819150 w 847725"/>
              <a:gd name="connsiteY14" fmla="*/ 19050 h 219075"/>
              <a:gd name="connsiteX15" fmla="*/ 847725 w 847725"/>
              <a:gd name="connsiteY15" fmla="*/ 1905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7725" h="219075">
                <a:moveTo>
                  <a:pt x="0" y="0"/>
                </a:moveTo>
                <a:cubicBezTo>
                  <a:pt x="3175" y="44450"/>
                  <a:pt x="1781" y="89465"/>
                  <a:pt x="9525" y="133350"/>
                </a:cubicBezTo>
                <a:cubicBezTo>
                  <a:pt x="13212" y="154244"/>
                  <a:pt x="40763" y="172781"/>
                  <a:pt x="57150" y="180975"/>
                </a:cubicBezTo>
                <a:cubicBezTo>
                  <a:pt x="66130" y="185465"/>
                  <a:pt x="76071" y="187742"/>
                  <a:pt x="85725" y="190500"/>
                </a:cubicBezTo>
                <a:cubicBezTo>
                  <a:pt x="136928" y="205129"/>
                  <a:pt x="125747" y="198758"/>
                  <a:pt x="190500" y="209550"/>
                </a:cubicBezTo>
                <a:cubicBezTo>
                  <a:pt x="206469" y="212212"/>
                  <a:pt x="222250" y="215900"/>
                  <a:pt x="238125" y="219075"/>
                </a:cubicBezTo>
                <a:cubicBezTo>
                  <a:pt x="279400" y="215900"/>
                  <a:pt x="320873" y="214685"/>
                  <a:pt x="361950" y="209550"/>
                </a:cubicBezTo>
                <a:cubicBezTo>
                  <a:pt x="371913" y="208305"/>
                  <a:pt x="380621" y="201676"/>
                  <a:pt x="390525" y="200025"/>
                </a:cubicBezTo>
                <a:cubicBezTo>
                  <a:pt x="418885" y="195298"/>
                  <a:pt x="447675" y="193675"/>
                  <a:pt x="476250" y="190500"/>
                </a:cubicBezTo>
                <a:cubicBezTo>
                  <a:pt x="498502" y="183083"/>
                  <a:pt x="544766" y="166038"/>
                  <a:pt x="571500" y="161925"/>
                </a:cubicBezTo>
                <a:cubicBezTo>
                  <a:pt x="599917" y="157553"/>
                  <a:pt x="628650" y="155575"/>
                  <a:pt x="657225" y="152400"/>
                </a:cubicBezTo>
                <a:cubicBezTo>
                  <a:pt x="680466" y="144653"/>
                  <a:pt x="695911" y="142289"/>
                  <a:pt x="714375" y="123825"/>
                </a:cubicBezTo>
                <a:cubicBezTo>
                  <a:pt x="757459" y="80741"/>
                  <a:pt x="706370" y="104268"/>
                  <a:pt x="762000" y="85725"/>
                </a:cubicBezTo>
                <a:cubicBezTo>
                  <a:pt x="768275" y="66901"/>
                  <a:pt x="773789" y="42004"/>
                  <a:pt x="790575" y="28575"/>
                </a:cubicBezTo>
                <a:cubicBezTo>
                  <a:pt x="798415" y="22303"/>
                  <a:pt x="809246" y="20701"/>
                  <a:pt x="819150" y="19050"/>
                </a:cubicBezTo>
                <a:cubicBezTo>
                  <a:pt x="828545" y="17484"/>
                  <a:pt x="838200" y="19050"/>
                  <a:pt x="847725" y="19050"/>
                </a:cubicBezTo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8276130" y="502421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028401" y="4749448"/>
            <a:ext cx="418704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14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184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182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612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44" y="447486"/>
            <a:ext cx="86910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This will never be a QI Job until Balancing dampers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a</a:t>
            </a:r>
            <a:r>
              <a:rPr lang="en-US" sz="3200" dirty="0" smtClean="0">
                <a:solidFill>
                  <a:srgbClr val="FFFF00"/>
                </a:solidFill>
              </a:rPr>
              <a:t>re added so it can be balanced. 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2886075" y="4874757"/>
            <a:ext cx="1067974" cy="459243"/>
          </a:xfrm>
          <a:custGeom>
            <a:avLst/>
            <a:gdLst>
              <a:gd name="connsiteX0" fmla="*/ 0 w 1067974"/>
              <a:gd name="connsiteY0" fmla="*/ 40143 h 459243"/>
              <a:gd name="connsiteX1" fmla="*/ 114300 w 1067974"/>
              <a:gd name="connsiteY1" fmla="*/ 30618 h 459243"/>
              <a:gd name="connsiteX2" fmla="*/ 152400 w 1067974"/>
              <a:gd name="connsiteY2" fmla="*/ 21093 h 459243"/>
              <a:gd name="connsiteX3" fmla="*/ 295275 w 1067974"/>
              <a:gd name="connsiteY3" fmla="*/ 11568 h 459243"/>
              <a:gd name="connsiteX4" fmla="*/ 428625 w 1067974"/>
              <a:gd name="connsiteY4" fmla="*/ 11568 h 459243"/>
              <a:gd name="connsiteX5" fmla="*/ 600075 w 1067974"/>
              <a:gd name="connsiteY5" fmla="*/ 21093 h 459243"/>
              <a:gd name="connsiteX6" fmla="*/ 647700 w 1067974"/>
              <a:gd name="connsiteY6" fmla="*/ 30618 h 459243"/>
              <a:gd name="connsiteX7" fmla="*/ 704850 w 1067974"/>
              <a:gd name="connsiteY7" fmla="*/ 49668 h 459243"/>
              <a:gd name="connsiteX8" fmla="*/ 828675 w 1067974"/>
              <a:gd name="connsiteY8" fmla="*/ 30618 h 459243"/>
              <a:gd name="connsiteX9" fmla="*/ 857250 w 1067974"/>
              <a:gd name="connsiteY9" fmla="*/ 11568 h 459243"/>
              <a:gd name="connsiteX10" fmla="*/ 971550 w 1067974"/>
              <a:gd name="connsiteY10" fmla="*/ 21093 h 459243"/>
              <a:gd name="connsiteX11" fmla="*/ 1000125 w 1067974"/>
              <a:gd name="connsiteY11" fmla="*/ 30618 h 459243"/>
              <a:gd name="connsiteX12" fmla="*/ 1019175 w 1067974"/>
              <a:gd name="connsiteY12" fmla="*/ 87768 h 459243"/>
              <a:gd name="connsiteX13" fmla="*/ 1028700 w 1067974"/>
              <a:gd name="connsiteY13" fmla="*/ 116343 h 459243"/>
              <a:gd name="connsiteX14" fmla="*/ 1038225 w 1067974"/>
              <a:gd name="connsiteY14" fmla="*/ 144918 h 459243"/>
              <a:gd name="connsiteX15" fmla="*/ 1047750 w 1067974"/>
              <a:gd name="connsiteY15" fmla="*/ 183018 h 459243"/>
              <a:gd name="connsiteX16" fmla="*/ 1057275 w 1067974"/>
              <a:gd name="connsiteY16" fmla="*/ 287793 h 459243"/>
              <a:gd name="connsiteX17" fmla="*/ 1066800 w 1067974"/>
              <a:gd name="connsiteY17" fmla="*/ 316368 h 459243"/>
              <a:gd name="connsiteX18" fmla="*/ 1066800 w 1067974"/>
              <a:gd name="connsiteY18" fmla="*/ 459243 h 4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67974" h="459243">
                <a:moveTo>
                  <a:pt x="0" y="40143"/>
                </a:moveTo>
                <a:cubicBezTo>
                  <a:pt x="38100" y="36968"/>
                  <a:pt x="76363" y="35360"/>
                  <a:pt x="114300" y="30618"/>
                </a:cubicBezTo>
                <a:cubicBezTo>
                  <a:pt x="127290" y="28994"/>
                  <a:pt x="139381" y="22463"/>
                  <a:pt x="152400" y="21093"/>
                </a:cubicBezTo>
                <a:cubicBezTo>
                  <a:pt x="199868" y="16096"/>
                  <a:pt x="247650" y="14743"/>
                  <a:pt x="295275" y="11568"/>
                </a:cubicBezTo>
                <a:cubicBezTo>
                  <a:pt x="358912" y="-9644"/>
                  <a:pt x="307591" y="3221"/>
                  <a:pt x="428625" y="11568"/>
                </a:cubicBezTo>
                <a:cubicBezTo>
                  <a:pt x="485727" y="15506"/>
                  <a:pt x="542925" y="17918"/>
                  <a:pt x="600075" y="21093"/>
                </a:cubicBezTo>
                <a:cubicBezTo>
                  <a:pt x="615950" y="24268"/>
                  <a:pt x="632081" y="26358"/>
                  <a:pt x="647700" y="30618"/>
                </a:cubicBezTo>
                <a:cubicBezTo>
                  <a:pt x="667073" y="35902"/>
                  <a:pt x="704850" y="49668"/>
                  <a:pt x="704850" y="49668"/>
                </a:cubicBezTo>
                <a:cubicBezTo>
                  <a:pt x="732167" y="46936"/>
                  <a:pt x="794348" y="47781"/>
                  <a:pt x="828675" y="30618"/>
                </a:cubicBezTo>
                <a:cubicBezTo>
                  <a:pt x="838914" y="25498"/>
                  <a:pt x="847725" y="17918"/>
                  <a:pt x="857250" y="11568"/>
                </a:cubicBezTo>
                <a:cubicBezTo>
                  <a:pt x="895350" y="14743"/>
                  <a:pt x="933653" y="16040"/>
                  <a:pt x="971550" y="21093"/>
                </a:cubicBezTo>
                <a:cubicBezTo>
                  <a:pt x="981502" y="22420"/>
                  <a:pt x="994289" y="22448"/>
                  <a:pt x="1000125" y="30618"/>
                </a:cubicBezTo>
                <a:cubicBezTo>
                  <a:pt x="1011797" y="46958"/>
                  <a:pt x="1012825" y="68718"/>
                  <a:pt x="1019175" y="87768"/>
                </a:cubicBezTo>
                <a:lnTo>
                  <a:pt x="1028700" y="116343"/>
                </a:lnTo>
                <a:cubicBezTo>
                  <a:pt x="1031875" y="125868"/>
                  <a:pt x="1035790" y="135178"/>
                  <a:pt x="1038225" y="144918"/>
                </a:cubicBezTo>
                <a:lnTo>
                  <a:pt x="1047750" y="183018"/>
                </a:lnTo>
                <a:cubicBezTo>
                  <a:pt x="1050925" y="217943"/>
                  <a:pt x="1052315" y="253076"/>
                  <a:pt x="1057275" y="287793"/>
                </a:cubicBezTo>
                <a:cubicBezTo>
                  <a:pt x="1058695" y="297732"/>
                  <a:pt x="1066243" y="306343"/>
                  <a:pt x="1066800" y="316368"/>
                </a:cubicBezTo>
                <a:cubicBezTo>
                  <a:pt x="1069442" y="363920"/>
                  <a:pt x="1066800" y="411618"/>
                  <a:pt x="1066800" y="45924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38375" y="4991100"/>
            <a:ext cx="409600" cy="447675"/>
          </a:xfrm>
          <a:custGeom>
            <a:avLst/>
            <a:gdLst>
              <a:gd name="connsiteX0" fmla="*/ 390550 w 409600"/>
              <a:gd name="connsiteY0" fmla="*/ 0 h 447675"/>
              <a:gd name="connsiteX1" fmla="*/ 352450 w 409600"/>
              <a:gd name="connsiteY1" fmla="*/ 47625 h 447675"/>
              <a:gd name="connsiteX2" fmla="*/ 361975 w 409600"/>
              <a:gd name="connsiteY2" fmla="*/ 76200 h 447675"/>
              <a:gd name="connsiteX3" fmla="*/ 371500 w 409600"/>
              <a:gd name="connsiteY3" fmla="*/ 123825 h 447675"/>
              <a:gd name="connsiteX4" fmla="*/ 390550 w 409600"/>
              <a:gd name="connsiteY4" fmla="*/ 152400 h 447675"/>
              <a:gd name="connsiteX5" fmla="*/ 409600 w 409600"/>
              <a:gd name="connsiteY5" fmla="*/ 209550 h 447675"/>
              <a:gd name="connsiteX6" fmla="*/ 400075 w 409600"/>
              <a:gd name="connsiteY6" fmla="*/ 266700 h 447675"/>
              <a:gd name="connsiteX7" fmla="*/ 390550 w 409600"/>
              <a:gd name="connsiteY7" fmla="*/ 295275 h 447675"/>
              <a:gd name="connsiteX8" fmla="*/ 361975 w 409600"/>
              <a:gd name="connsiteY8" fmla="*/ 304800 h 447675"/>
              <a:gd name="connsiteX9" fmla="*/ 342925 w 409600"/>
              <a:gd name="connsiteY9" fmla="*/ 333375 h 447675"/>
              <a:gd name="connsiteX10" fmla="*/ 314350 w 409600"/>
              <a:gd name="connsiteY10" fmla="*/ 342900 h 447675"/>
              <a:gd name="connsiteX11" fmla="*/ 285775 w 409600"/>
              <a:gd name="connsiteY11" fmla="*/ 361950 h 447675"/>
              <a:gd name="connsiteX12" fmla="*/ 247675 w 409600"/>
              <a:gd name="connsiteY12" fmla="*/ 371475 h 447675"/>
              <a:gd name="connsiteX13" fmla="*/ 66700 w 409600"/>
              <a:gd name="connsiteY13" fmla="*/ 381000 h 447675"/>
              <a:gd name="connsiteX14" fmla="*/ 9550 w 409600"/>
              <a:gd name="connsiteY14" fmla="*/ 409575 h 447675"/>
              <a:gd name="connsiteX15" fmla="*/ 25 w 409600"/>
              <a:gd name="connsiteY15" fmla="*/ 447675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9600" h="447675">
                <a:moveTo>
                  <a:pt x="390550" y="0"/>
                </a:moveTo>
                <a:cubicBezTo>
                  <a:pt x="377850" y="15875"/>
                  <a:pt x="359588" y="28590"/>
                  <a:pt x="352450" y="47625"/>
                </a:cubicBezTo>
                <a:cubicBezTo>
                  <a:pt x="348925" y="57026"/>
                  <a:pt x="359540" y="66460"/>
                  <a:pt x="361975" y="76200"/>
                </a:cubicBezTo>
                <a:cubicBezTo>
                  <a:pt x="365902" y="91906"/>
                  <a:pt x="365816" y="108666"/>
                  <a:pt x="371500" y="123825"/>
                </a:cubicBezTo>
                <a:cubicBezTo>
                  <a:pt x="375520" y="134544"/>
                  <a:pt x="385901" y="141939"/>
                  <a:pt x="390550" y="152400"/>
                </a:cubicBezTo>
                <a:cubicBezTo>
                  <a:pt x="398705" y="170750"/>
                  <a:pt x="409600" y="209550"/>
                  <a:pt x="409600" y="209550"/>
                </a:cubicBezTo>
                <a:cubicBezTo>
                  <a:pt x="406425" y="228600"/>
                  <a:pt x="404265" y="247847"/>
                  <a:pt x="400075" y="266700"/>
                </a:cubicBezTo>
                <a:cubicBezTo>
                  <a:pt x="397897" y="276501"/>
                  <a:pt x="397650" y="288175"/>
                  <a:pt x="390550" y="295275"/>
                </a:cubicBezTo>
                <a:cubicBezTo>
                  <a:pt x="383450" y="302375"/>
                  <a:pt x="371500" y="301625"/>
                  <a:pt x="361975" y="304800"/>
                </a:cubicBezTo>
                <a:cubicBezTo>
                  <a:pt x="355625" y="314325"/>
                  <a:pt x="351864" y="326224"/>
                  <a:pt x="342925" y="333375"/>
                </a:cubicBezTo>
                <a:cubicBezTo>
                  <a:pt x="335085" y="339647"/>
                  <a:pt x="323330" y="338410"/>
                  <a:pt x="314350" y="342900"/>
                </a:cubicBezTo>
                <a:cubicBezTo>
                  <a:pt x="304111" y="348020"/>
                  <a:pt x="296297" y="357441"/>
                  <a:pt x="285775" y="361950"/>
                </a:cubicBezTo>
                <a:cubicBezTo>
                  <a:pt x="273743" y="367107"/>
                  <a:pt x="260717" y="370341"/>
                  <a:pt x="247675" y="371475"/>
                </a:cubicBezTo>
                <a:cubicBezTo>
                  <a:pt x="187494" y="376708"/>
                  <a:pt x="127025" y="377825"/>
                  <a:pt x="66700" y="381000"/>
                </a:cubicBezTo>
                <a:cubicBezTo>
                  <a:pt x="47876" y="387275"/>
                  <a:pt x="22979" y="392789"/>
                  <a:pt x="9550" y="409575"/>
                </a:cubicBezTo>
                <a:cubicBezTo>
                  <a:pt x="-979" y="422736"/>
                  <a:pt x="25" y="433937"/>
                  <a:pt x="25" y="447675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52650" y="4886325"/>
            <a:ext cx="619125" cy="19050"/>
          </a:xfrm>
          <a:custGeom>
            <a:avLst/>
            <a:gdLst>
              <a:gd name="connsiteX0" fmla="*/ 619125 w 619125"/>
              <a:gd name="connsiteY0" fmla="*/ 19050 h 19050"/>
              <a:gd name="connsiteX1" fmla="*/ 552450 w 619125"/>
              <a:gd name="connsiteY1" fmla="*/ 9525 h 19050"/>
              <a:gd name="connsiteX2" fmla="*/ 523875 w 619125"/>
              <a:gd name="connsiteY2" fmla="*/ 0 h 19050"/>
              <a:gd name="connsiteX3" fmla="*/ 381000 w 619125"/>
              <a:gd name="connsiteY3" fmla="*/ 9525 h 19050"/>
              <a:gd name="connsiteX4" fmla="*/ 0 w 619125"/>
              <a:gd name="connsiteY4" fmla="*/ 1905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19050">
                <a:moveTo>
                  <a:pt x="619125" y="19050"/>
                </a:moveTo>
                <a:cubicBezTo>
                  <a:pt x="596900" y="15875"/>
                  <a:pt x="574465" y="13928"/>
                  <a:pt x="552450" y="9525"/>
                </a:cubicBezTo>
                <a:cubicBezTo>
                  <a:pt x="542605" y="7556"/>
                  <a:pt x="533915" y="0"/>
                  <a:pt x="523875" y="0"/>
                </a:cubicBezTo>
                <a:cubicBezTo>
                  <a:pt x="476144" y="0"/>
                  <a:pt x="428697" y="7725"/>
                  <a:pt x="381000" y="9525"/>
                </a:cubicBezTo>
                <a:cubicBezTo>
                  <a:pt x="124161" y="19217"/>
                  <a:pt x="133878" y="19050"/>
                  <a:pt x="0" y="19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05050" y="4390613"/>
            <a:ext cx="476250" cy="9937"/>
          </a:xfrm>
          <a:custGeom>
            <a:avLst/>
            <a:gdLst>
              <a:gd name="connsiteX0" fmla="*/ 476250 w 476250"/>
              <a:gd name="connsiteY0" fmla="*/ 9937 h 9937"/>
              <a:gd name="connsiteX1" fmla="*/ 0 w 476250"/>
              <a:gd name="connsiteY1" fmla="*/ 412 h 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9937">
                <a:moveTo>
                  <a:pt x="476250" y="9937"/>
                </a:moveTo>
                <a:cubicBezTo>
                  <a:pt x="165172" y="-3025"/>
                  <a:pt x="323916" y="412"/>
                  <a:pt x="0" y="412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773938" y="4457700"/>
            <a:ext cx="54987" cy="381001"/>
          </a:xfrm>
          <a:custGeom>
            <a:avLst/>
            <a:gdLst>
              <a:gd name="connsiteX0" fmla="*/ 26412 w 54987"/>
              <a:gd name="connsiteY0" fmla="*/ 0 h 381001"/>
              <a:gd name="connsiteX1" fmla="*/ 35937 w 54987"/>
              <a:gd name="connsiteY1" fmla="*/ 47625 h 381001"/>
              <a:gd name="connsiteX2" fmla="*/ 54987 w 54987"/>
              <a:gd name="connsiteY2" fmla="*/ 381000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987" h="381001">
                <a:moveTo>
                  <a:pt x="26412" y="0"/>
                </a:moveTo>
                <a:cubicBezTo>
                  <a:pt x="29587" y="15875"/>
                  <a:pt x="35129" y="31456"/>
                  <a:pt x="35937" y="47625"/>
                </a:cubicBezTo>
                <a:cubicBezTo>
                  <a:pt x="52764" y="384174"/>
                  <a:pt x="-65914" y="381000"/>
                  <a:pt x="54987" y="38100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054482" y="4870878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7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60054" y="5367873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9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12875" y="4732512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13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84382" y="4430668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19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2731" y="3574710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10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2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182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612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44" y="447486"/>
            <a:ext cx="86910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This will never be a QI Job until Balancing dampers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a</a:t>
            </a:r>
            <a:r>
              <a:rPr lang="en-US" sz="3200" dirty="0" smtClean="0">
                <a:solidFill>
                  <a:srgbClr val="FFFF00"/>
                </a:solidFill>
              </a:rPr>
              <a:t>re added so it can be balanced.  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2886075" y="4874757"/>
            <a:ext cx="1067974" cy="459243"/>
          </a:xfrm>
          <a:custGeom>
            <a:avLst/>
            <a:gdLst>
              <a:gd name="connsiteX0" fmla="*/ 0 w 1067974"/>
              <a:gd name="connsiteY0" fmla="*/ 40143 h 459243"/>
              <a:gd name="connsiteX1" fmla="*/ 114300 w 1067974"/>
              <a:gd name="connsiteY1" fmla="*/ 30618 h 459243"/>
              <a:gd name="connsiteX2" fmla="*/ 152400 w 1067974"/>
              <a:gd name="connsiteY2" fmla="*/ 21093 h 459243"/>
              <a:gd name="connsiteX3" fmla="*/ 295275 w 1067974"/>
              <a:gd name="connsiteY3" fmla="*/ 11568 h 459243"/>
              <a:gd name="connsiteX4" fmla="*/ 428625 w 1067974"/>
              <a:gd name="connsiteY4" fmla="*/ 11568 h 459243"/>
              <a:gd name="connsiteX5" fmla="*/ 600075 w 1067974"/>
              <a:gd name="connsiteY5" fmla="*/ 21093 h 459243"/>
              <a:gd name="connsiteX6" fmla="*/ 647700 w 1067974"/>
              <a:gd name="connsiteY6" fmla="*/ 30618 h 459243"/>
              <a:gd name="connsiteX7" fmla="*/ 704850 w 1067974"/>
              <a:gd name="connsiteY7" fmla="*/ 49668 h 459243"/>
              <a:gd name="connsiteX8" fmla="*/ 828675 w 1067974"/>
              <a:gd name="connsiteY8" fmla="*/ 30618 h 459243"/>
              <a:gd name="connsiteX9" fmla="*/ 857250 w 1067974"/>
              <a:gd name="connsiteY9" fmla="*/ 11568 h 459243"/>
              <a:gd name="connsiteX10" fmla="*/ 971550 w 1067974"/>
              <a:gd name="connsiteY10" fmla="*/ 21093 h 459243"/>
              <a:gd name="connsiteX11" fmla="*/ 1000125 w 1067974"/>
              <a:gd name="connsiteY11" fmla="*/ 30618 h 459243"/>
              <a:gd name="connsiteX12" fmla="*/ 1019175 w 1067974"/>
              <a:gd name="connsiteY12" fmla="*/ 87768 h 459243"/>
              <a:gd name="connsiteX13" fmla="*/ 1028700 w 1067974"/>
              <a:gd name="connsiteY13" fmla="*/ 116343 h 459243"/>
              <a:gd name="connsiteX14" fmla="*/ 1038225 w 1067974"/>
              <a:gd name="connsiteY14" fmla="*/ 144918 h 459243"/>
              <a:gd name="connsiteX15" fmla="*/ 1047750 w 1067974"/>
              <a:gd name="connsiteY15" fmla="*/ 183018 h 459243"/>
              <a:gd name="connsiteX16" fmla="*/ 1057275 w 1067974"/>
              <a:gd name="connsiteY16" fmla="*/ 287793 h 459243"/>
              <a:gd name="connsiteX17" fmla="*/ 1066800 w 1067974"/>
              <a:gd name="connsiteY17" fmla="*/ 316368 h 459243"/>
              <a:gd name="connsiteX18" fmla="*/ 1066800 w 1067974"/>
              <a:gd name="connsiteY18" fmla="*/ 459243 h 4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67974" h="459243">
                <a:moveTo>
                  <a:pt x="0" y="40143"/>
                </a:moveTo>
                <a:cubicBezTo>
                  <a:pt x="38100" y="36968"/>
                  <a:pt x="76363" y="35360"/>
                  <a:pt x="114300" y="30618"/>
                </a:cubicBezTo>
                <a:cubicBezTo>
                  <a:pt x="127290" y="28994"/>
                  <a:pt x="139381" y="22463"/>
                  <a:pt x="152400" y="21093"/>
                </a:cubicBezTo>
                <a:cubicBezTo>
                  <a:pt x="199868" y="16096"/>
                  <a:pt x="247650" y="14743"/>
                  <a:pt x="295275" y="11568"/>
                </a:cubicBezTo>
                <a:cubicBezTo>
                  <a:pt x="358912" y="-9644"/>
                  <a:pt x="307591" y="3221"/>
                  <a:pt x="428625" y="11568"/>
                </a:cubicBezTo>
                <a:cubicBezTo>
                  <a:pt x="485727" y="15506"/>
                  <a:pt x="542925" y="17918"/>
                  <a:pt x="600075" y="21093"/>
                </a:cubicBezTo>
                <a:cubicBezTo>
                  <a:pt x="615950" y="24268"/>
                  <a:pt x="632081" y="26358"/>
                  <a:pt x="647700" y="30618"/>
                </a:cubicBezTo>
                <a:cubicBezTo>
                  <a:pt x="667073" y="35902"/>
                  <a:pt x="704850" y="49668"/>
                  <a:pt x="704850" y="49668"/>
                </a:cubicBezTo>
                <a:cubicBezTo>
                  <a:pt x="732167" y="46936"/>
                  <a:pt x="794348" y="47781"/>
                  <a:pt x="828675" y="30618"/>
                </a:cubicBezTo>
                <a:cubicBezTo>
                  <a:pt x="838914" y="25498"/>
                  <a:pt x="847725" y="17918"/>
                  <a:pt x="857250" y="11568"/>
                </a:cubicBezTo>
                <a:cubicBezTo>
                  <a:pt x="895350" y="14743"/>
                  <a:pt x="933653" y="16040"/>
                  <a:pt x="971550" y="21093"/>
                </a:cubicBezTo>
                <a:cubicBezTo>
                  <a:pt x="981502" y="22420"/>
                  <a:pt x="994289" y="22448"/>
                  <a:pt x="1000125" y="30618"/>
                </a:cubicBezTo>
                <a:cubicBezTo>
                  <a:pt x="1011797" y="46958"/>
                  <a:pt x="1012825" y="68718"/>
                  <a:pt x="1019175" y="87768"/>
                </a:cubicBezTo>
                <a:lnTo>
                  <a:pt x="1028700" y="116343"/>
                </a:lnTo>
                <a:cubicBezTo>
                  <a:pt x="1031875" y="125868"/>
                  <a:pt x="1035790" y="135178"/>
                  <a:pt x="1038225" y="144918"/>
                </a:cubicBezTo>
                <a:lnTo>
                  <a:pt x="1047750" y="183018"/>
                </a:lnTo>
                <a:cubicBezTo>
                  <a:pt x="1050925" y="217943"/>
                  <a:pt x="1052315" y="253076"/>
                  <a:pt x="1057275" y="287793"/>
                </a:cubicBezTo>
                <a:cubicBezTo>
                  <a:pt x="1058695" y="297732"/>
                  <a:pt x="1066243" y="306343"/>
                  <a:pt x="1066800" y="316368"/>
                </a:cubicBezTo>
                <a:cubicBezTo>
                  <a:pt x="1069442" y="363920"/>
                  <a:pt x="1066800" y="411618"/>
                  <a:pt x="1066800" y="45924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38375" y="4991100"/>
            <a:ext cx="409600" cy="447675"/>
          </a:xfrm>
          <a:custGeom>
            <a:avLst/>
            <a:gdLst>
              <a:gd name="connsiteX0" fmla="*/ 390550 w 409600"/>
              <a:gd name="connsiteY0" fmla="*/ 0 h 447675"/>
              <a:gd name="connsiteX1" fmla="*/ 352450 w 409600"/>
              <a:gd name="connsiteY1" fmla="*/ 47625 h 447675"/>
              <a:gd name="connsiteX2" fmla="*/ 361975 w 409600"/>
              <a:gd name="connsiteY2" fmla="*/ 76200 h 447675"/>
              <a:gd name="connsiteX3" fmla="*/ 371500 w 409600"/>
              <a:gd name="connsiteY3" fmla="*/ 123825 h 447675"/>
              <a:gd name="connsiteX4" fmla="*/ 390550 w 409600"/>
              <a:gd name="connsiteY4" fmla="*/ 152400 h 447675"/>
              <a:gd name="connsiteX5" fmla="*/ 409600 w 409600"/>
              <a:gd name="connsiteY5" fmla="*/ 209550 h 447675"/>
              <a:gd name="connsiteX6" fmla="*/ 400075 w 409600"/>
              <a:gd name="connsiteY6" fmla="*/ 266700 h 447675"/>
              <a:gd name="connsiteX7" fmla="*/ 390550 w 409600"/>
              <a:gd name="connsiteY7" fmla="*/ 295275 h 447675"/>
              <a:gd name="connsiteX8" fmla="*/ 361975 w 409600"/>
              <a:gd name="connsiteY8" fmla="*/ 304800 h 447675"/>
              <a:gd name="connsiteX9" fmla="*/ 342925 w 409600"/>
              <a:gd name="connsiteY9" fmla="*/ 333375 h 447675"/>
              <a:gd name="connsiteX10" fmla="*/ 314350 w 409600"/>
              <a:gd name="connsiteY10" fmla="*/ 342900 h 447675"/>
              <a:gd name="connsiteX11" fmla="*/ 285775 w 409600"/>
              <a:gd name="connsiteY11" fmla="*/ 361950 h 447675"/>
              <a:gd name="connsiteX12" fmla="*/ 247675 w 409600"/>
              <a:gd name="connsiteY12" fmla="*/ 371475 h 447675"/>
              <a:gd name="connsiteX13" fmla="*/ 66700 w 409600"/>
              <a:gd name="connsiteY13" fmla="*/ 381000 h 447675"/>
              <a:gd name="connsiteX14" fmla="*/ 9550 w 409600"/>
              <a:gd name="connsiteY14" fmla="*/ 409575 h 447675"/>
              <a:gd name="connsiteX15" fmla="*/ 25 w 409600"/>
              <a:gd name="connsiteY15" fmla="*/ 447675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9600" h="447675">
                <a:moveTo>
                  <a:pt x="390550" y="0"/>
                </a:moveTo>
                <a:cubicBezTo>
                  <a:pt x="377850" y="15875"/>
                  <a:pt x="359588" y="28590"/>
                  <a:pt x="352450" y="47625"/>
                </a:cubicBezTo>
                <a:cubicBezTo>
                  <a:pt x="348925" y="57026"/>
                  <a:pt x="359540" y="66460"/>
                  <a:pt x="361975" y="76200"/>
                </a:cubicBezTo>
                <a:cubicBezTo>
                  <a:pt x="365902" y="91906"/>
                  <a:pt x="365816" y="108666"/>
                  <a:pt x="371500" y="123825"/>
                </a:cubicBezTo>
                <a:cubicBezTo>
                  <a:pt x="375520" y="134544"/>
                  <a:pt x="385901" y="141939"/>
                  <a:pt x="390550" y="152400"/>
                </a:cubicBezTo>
                <a:cubicBezTo>
                  <a:pt x="398705" y="170750"/>
                  <a:pt x="409600" y="209550"/>
                  <a:pt x="409600" y="209550"/>
                </a:cubicBezTo>
                <a:cubicBezTo>
                  <a:pt x="406425" y="228600"/>
                  <a:pt x="404265" y="247847"/>
                  <a:pt x="400075" y="266700"/>
                </a:cubicBezTo>
                <a:cubicBezTo>
                  <a:pt x="397897" y="276501"/>
                  <a:pt x="397650" y="288175"/>
                  <a:pt x="390550" y="295275"/>
                </a:cubicBezTo>
                <a:cubicBezTo>
                  <a:pt x="383450" y="302375"/>
                  <a:pt x="371500" y="301625"/>
                  <a:pt x="361975" y="304800"/>
                </a:cubicBezTo>
                <a:cubicBezTo>
                  <a:pt x="355625" y="314325"/>
                  <a:pt x="351864" y="326224"/>
                  <a:pt x="342925" y="333375"/>
                </a:cubicBezTo>
                <a:cubicBezTo>
                  <a:pt x="335085" y="339647"/>
                  <a:pt x="323330" y="338410"/>
                  <a:pt x="314350" y="342900"/>
                </a:cubicBezTo>
                <a:cubicBezTo>
                  <a:pt x="304111" y="348020"/>
                  <a:pt x="296297" y="357441"/>
                  <a:pt x="285775" y="361950"/>
                </a:cubicBezTo>
                <a:cubicBezTo>
                  <a:pt x="273743" y="367107"/>
                  <a:pt x="260717" y="370341"/>
                  <a:pt x="247675" y="371475"/>
                </a:cubicBezTo>
                <a:cubicBezTo>
                  <a:pt x="187494" y="376708"/>
                  <a:pt x="127025" y="377825"/>
                  <a:pt x="66700" y="381000"/>
                </a:cubicBezTo>
                <a:cubicBezTo>
                  <a:pt x="47876" y="387275"/>
                  <a:pt x="22979" y="392789"/>
                  <a:pt x="9550" y="409575"/>
                </a:cubicBezTo>
                <a:cubicBezTo>
                  <a:pt x="-979" y="422736"/>
                  <a:pt x="25" y="433937"/>
                  <a:pt x="25" y="447675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52650" y="4886325"/>
            <a:ext cx="619125" cy="19050"/>
          </a:xfrm>
          <a:custGeom>
            <a:avLst/>
            <a:gdLst>
              <a:gd name="connsiteX0" fmla="*/ 619125 w 619125"/>
              <a:gd name="connsiteY0" fmla="*/ 19050 h 19050"/>
              <a:gd name="connsiteX1" fmla="*/ 552450 w 619125"/>
              <a:gd name="connsiteY1" fmla="*/ 9525 h 19050"/>
              <a:gd name="connsiteX2" fmla="*/ 523875 w 619125"/>
              <a:gd name="connsiteY2" fmla="*/ 0 h 19050"/>
              <a:gd name="connsiteX3" fmla="*/ 381000 w 619125"/>
              <a:gd name="connsiteY3" fmla="*/ 9525 h 19050"/>
              <a:gd name="connsiteX4" fmla="*/ 0 w 619125"/>
              <a:gd name="connsiteY4" fmla="*/ 1905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19050">
                <a:moveTo>
                  <a:pt x="619125" y="19050"/>
                </a:moveTo>
                <a:cubicBezTo>
                  <a:pt x="596900" y="15875"/>
                  <a:pt x="574465" y="13928"/>
                  <a:pt x="552450" y="9525"/>
                </a:cubicBezTo>
                <a:cubicBezTo>
                  <a:pt x="542605" y="7556"/>
                  <a:pt x="533915" y="0"/>
                  <a:pt x="523875" y="0"/>
                </a:cubicBezTo>
                <a:cubicBezTo>
                  <a:pt x="476144" y="0"/>
                  <a:pt x="428697" y="7725"/>
                  <a:pt x="381000" y="9525"/>
                </a:cubicBezTo>
                <a:cubicBezTo>
                  <a:pt x="124161" y="19217"/>
                  <a:pt x="133878" y="19050"/>
                  <a:pt x="0" y="19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05050" y="4390613"/>
            <a:ext cx="476250" cy="9937"/>
          </a:xfrm>
          <a:custGeom>
            <a:avLst/>
            <a:gdLst>
              <a:gd name="connsiteX0" fmla="*/ 476250 w 476250"/>
              <a:gd name="connsiteY0" fmla="*/ 9937 h 9937"/>
              <a:gd name="connsiteX1" fmla="*/ 0 w 476250"/>
              <a:gd name="connsiteY1" fmla="*/ 412 h 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9937">
                <a:moveTo>
                  <a:pt x="476250" y="9937"/>
                </a:moveTo>
                <a:cubicBezTo>
                  <a:pt x="165172" y="-3025"/>
                  <a:pt x="323916" y="412"/>
                  <a:pt x="0" y="412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773938" y="4457700"/>
            <a:ext cx="54987" cy="381001"/>
          </a:xfrm>
          <a:custGeom>
            <a:avLst/>
            <a:gdLst>
              <a:gd name="connsiteX0" fmla="*/ 26412 w 54987"/>
              <a:gd name="connsiteY0" fmla="*/ 0 h 381001"/>
              <a:gd name="connsiteX1" fmla="*/ 35937 w 54987"/>
              <a:gd name="connsiteY1" fmla="*/ 47625 h 381001"/>
              <a:gd name="connsiteX2" fmla="*/ 54987 w 54987"/>
              <a:gd name="connsiteY2" fmla="*/ 381000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987" h="381001">
                <a:moveTo>
                  <a:pt x="26412" y="0"/>
                </a:moveTo>
                <a:cubicBezTo>
                  <a:pt x="29587" y="15875"/>
                  <a:pt x="35129" y="31456"/>
                  <a:pt x="35937" y="47625"/>
                </a:cubicBezTo>
                <a:cubicBezTo>
                  <a:pt x="52764" y="384174"/>
                  <a:pt x="-65914" y="381000"/>
                  <a:pt x="54987" y="38100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054482" y="4870878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7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60054" y="5367873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9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12875" y="4732512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13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84382" y="4430668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19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2731" y="3574710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10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61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80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36241" y="3416803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50632" y="304747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1N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3488568" y="4718955"/>
            <a:ext cx="1409730" cy="116756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3301361" y="4706751"/>
            <a:ext cx="1596937" cy="11797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768873" y="4718955"/>
            <a:ext cx="1129425" cy="11367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762009" y="4688169"/>
            <a:ext cx="96259" cy="11983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858268" y="4706751"/>
            <a:ext cx="490760" cy="114898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810138" y="4718956"/>
            <a:ext cx="1723811" cy="11675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28581" y="5872051"/>
            <a:ext cx="19614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5 or more EL 75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 flipV="1">
            <a:off x="6623466" y="6608830"/>
            <a:ext cx="1294420" cy="156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917886" y="6424164"/>
            <a:ext cx="9781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4K EL 30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411078" y="4055622"/>
            <a:ext cx="84660" cy="5886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36648" y="3686290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EL 35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197508" y="5332226"/>
            <a:ext cx="255900" cy="2943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582078" y="496289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9O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950641" y="3377643"/>
            <a:ext cx="2045420" cy="13413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64839" y="305332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9P EL 70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950641" y="4688169"/>
            <a:ext cx="4545097" cy="703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950641" y="4479456"/>
            <a:ext cx="9120" cy="21867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989067" y="4029815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63825" y="421946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7547613" y="4718954"/>
            <a:ext cx="8791" cy="82551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637214" y="4853239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70357" y="3817898"/>
            <a:ext cx="23979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Galvanized Round Duct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433805" y="5726215"/>
            <a:ext cx="173515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Flex Round Duct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6583857" y="5701853"/>
            <a:ext cx="893882" cy="818793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2238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80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36241" y="3416803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50632" y="304747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1N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3488568" y="4718955"/>
            <a:ext cx="1409730" cy="116756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3301361" y="4706751"/>
            <a:ext cx="1596937" cy="11797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768873" y="4718955"/>
            <a:ext cx="1129425" cy="11367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762009" y="4688169"/>
            <a:ext cx="96259" cy="11983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858268" y="4706751"/>
            <a:ext cx="490760" cy="114898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810138" y="4718956"/>
            <a:ext cx="1723811" cy="11675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28581" y="5872051"/>
            <a:ext cx="19614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5 or more EL 75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 flipV="1">
            <a:off x="6623466" y="6608830"/>
            <a:ext cx="1294420" cy="156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917886" y="6424164"/>
            <a:ext cx="9781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4K EL 30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411078" y="4055622"/>
            <a:ext cx="84660" cy="5886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36648" y="3686290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EL 35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197508" y="5332226"/>
            <a:ext cx="255900" cy="2943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582078" y="496289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9O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950641" y="3377643"/>
            <a:ext cx="2045420" cy="13413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64839" y="305332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9P EL 70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950641" y="4688169"/>
            <a:ext cx="4545097" cy="703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950641" y="4479456"/>
            <a:ext cx="9120" cy="21867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989067" y="4029815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63825" y="421946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7547613" y="4718954"/>
            <a:ext cx="8791" cy="82551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637214" y="4853239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70357" y="3817898"/>
            <a:ext cx="23979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Galvanized Round Duct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433805" y="5726215"/>
            <a:ext cx="173515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Flex Round Duct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6583857" y="5701853"/>
            <a:ext cx="893882" cy="818793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4061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371600"/>
            <a:ext cx="8667757" cy="6494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Fittings:                  Galvanized Duct in </a:t>
            </a:r>
            <a:r>
              <a:rPr lang="en-US" sz="3200" b="1" dirty="0" err="1" smtClean="0">
                <a:solidFill>
                  <a:srgbClr val="FFFF00"/>
                </a:solidFill>
              </a:rPr>
              <a:t>ft</a:t>
            </a:r>
            <a:r>
              <a:rPr lang="en-US" sz="3200" b="1" dirty="0" smtClean="0">
                <a:solidFill>
                  <a:srgbClr val="FFFF00"/>
                </a:solidFill>
              </a:rPr>
              <a:t>: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1N </a:t>
            </a:r>
            <a:r>
              <a:rPr lang="en-US" sz="3200" b="1" dirty="0">
                <a:solidFill>
                  <a:srgbClr val="FFFF00"/>
                </a:solidFill>
              </a:rPr>
              <a:t>EL </a:t>
            </a:r>
            <a:r>
              <a:rPr lang="en-US" sz="3200" b="1" dirty="0" smtClean="0">
                <a:solidFill>
                  <a:srgbClr val="FFFF00"/>
                </a:solidFill>
              </a:rPr>
              <a:t>          15                        1         3 ft.                     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9P EL            70                        2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40 ft.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2P EL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            75                        3         7 ft.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9O EL   </a:t>
            </a:r>
            <a:r>
              <a:rPr lang="en-US" sz="3200" b="1" dirty="0" smtClean="0">
                <a:solidFill>
                  <a:srgbClr val="FFFF00"/>
                </a:solidFill>
              </a:rPr>
              <a:t>         </a:t>
            </a:r>
            <a:r>
              <a:rPr lang="en-US" sz="3200" b="1" dirty="0">
                <a:solidFill>
                  <a:srgbClr val="FFFF00"/>
                </a:solidFill>
              </a:rPr>
              <a:t>15 </a:t>
            </a:r>
            <a:r>
              <a:rPr lang="en-US" sz="3200" b="1" dirty="0" smtClean="0">
                <a:solidFill>
                  <a:srgbClr val="FF00FF"/>
                </a:solidFill>
              </a:rPr>
              <a:t>		</a:t>
            </a:r>
            <a:r>
              <a:rPr lang="en-US" sz="3200" b="1" dirty="0" smtClean="0">
                <a:solidFill>
                  <a:srgbClr val="FFFF00"/>
                </a:solidFill>
              </a:rPr>
              <a:t>        Total    50 ft. 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4K EL    </a:t>
            </a:r>
            <a:r>
              <a:rPr lang="en-US" sz="3200" b="1" dirty="0" smtClean="0">
                <a:solidFill>
                  <a:srgbClr val="FFFF00"/>
                </a:solidFill>
              </a:rPr>
              <a:t>         </a:t>
            </a:r>
            <a:r>
              <a:rPr lang="en-US" sz="3200" b="1" dirty="0">
                <a:solidFill>
                  <a:srgbClr val="FFFF00"/>
                </a:solidFill>
              </a:rPr>
              <a:t>30  </a:t>
            </a:r>
            <a:r>
              <a:rPr lang="en-US" sz="3200" b="1" dirty="0" smtClean="0">
                <a:solidFill>
                  <a:srgbClr val="FFFF00"/>
                </a:solidFill>
              </a:rPr>
              <a:t>     Flex Duct in ft.     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Total            </a:t>
            </a:r>
            <a:r>
              <a:rPr lang="en-US" sz="3200" b="1" dirty="0" smtClean="0">
                <a:solidFill>
                  <a:srgbClr val="FFFF00"/>
                </a:solidFill>
              </a:rPr>
              <a:t>205 </a:t>
            </a:r>
            <a:r>
              <a:rPr lang="en-US" sz="3200" b="1" dirty="0">
                <a:solidFill>
                  <a:srgbClr val="FFFF00"/>
                </a:solidFill>
              </a:rPr>
              <a:t>Ft.       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 1       10 ft.</a:t>
            </a:r>
          </a:p>
          <a:p>
            <a:endParaRPr lang="en-US" sz="3200" b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Total 50 + 10 + 205 = 265 ft.</a:t>
            </a:r>
          </a:p>
          <a:p>
            <a:endParaRPr lang="en-US" sz="3200" b="1" dirty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4370" y="381000"/>
            <a:ext cx="60033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Supply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80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36241" y="3416803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50632" y="3047471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1N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3488568" y="4718955"/>
            <a:ext cx="1409730" cy="116756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3301361" y="4706751"/>
            <a:ext cx="1596937" cy="11797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768873" y="4718955"/>
            <a:ext cx="1129425" cy="11367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4762009" y="4688169"/>
            <a:ext cx="96259" cy="11983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858268" y="4706751"/>
            <a:ext cx="490760" cy="114898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810138" y="4718956"/>
            <a:ext cx="1723811" cy="11675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528581" y="5872051"/>
            <a:ext cx="196143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5 or more EL 75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H="1" flipV="1">
            <a:off x="6623466" y="6608830"/>
            <a:ext cx="1294420" cy="156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917886" y="6424164"/>
            <a:ext cx="9781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4K EL 30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411078" y="4055622"/>
            <a:ext cx="84660" cy="58864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836648" y="3686290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2P EL 35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197508" y="5332226"/>
            <a:ext cx="255900" cy="2943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582078" y="4962894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9O EL 15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950641" y="3377643"/>
            <a:ext cx="2045420" cy="134131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64839" y="305332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9P EL 70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950641" y="4675964"/>
            <a:ext cx="5191913" cy="19239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950641" y="4479456"/>
            <a:ext cx="9120" cy="21867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989067" y="4029815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63825" y="421946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8142554" y="2678806"/>
            <a:ext cx="4396" cy="192118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711641" y="333991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70357" y="3817898"/>
            <a:ext cx="239790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Galvanized Round Duct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4875559" y="4738928"/>
            <a:ext cx="3226184" cy="11069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488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4370" y="381000"/>
            <a:ext cx="60033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Supply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371600"/>
            <a:ext cx="8853706" cy="6494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Fittings:                  Galvanized Duct in </a:t>
            </a:r>
            <a:r>
              <a:rPr lang="en-US" sz="3200" b="1" dirty="0" err="1" smtClean="0">
                <a:solidFill>
                  <a:srgbClr val="FFFF00"/>
                </a:solidFill>
              </a:rPr>
              <a:t>ft</a:t>
            </a:r>
            <a:r>
              <a:rPr lang="en-US" sz="3200" b="1" dirty="0" smtClean="0">
                <a:solidFill>
                  <a:srgbClr val="FFFF00"/>
                </a:solidFill>
              </a:rPr>
              <a:t>: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1N </a:t>
            </a:r>
            <a:r>
              <a:rPr lang="en-US" sz="3200" b="1" dirty="0">
                <a:solidFill>
                  <a:srgbClr val="FFFF00"/>
                </a:solidFill>
              </a:rPr>
              <a:t>EL </a:t>
            </a:r>
            <a:r>
              <a:rPr lang="en-US" sz="3200" b="1" dirty="0" smtClean="0">
                <a:solidFill>
                  <a:srgbClr val="FFFF00"/>
                </a:solidFill>
              </a:rPr>
              <a:t>          15                        1           3 ft.                       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9P EL            70                        2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  </a:t>
            </a:r>
            <a:r>
              <a:rPr lang="en-US" sz="3200" b="1" dirty="0">
                <a:solidFill>
                  <a:srgbClr val="FFFF00"/>
                </a:solidFill>
              </a:rPr>
              <a:t>5</a:t>
            </a:r>
            <a:r>
              <a:rPr lang="en-US" sz="3200" b="1" dirty="0" smtClean="0">
                <a:solidFill>
                  <a:srgbClr val="FFFF00"/>
                </a:solidFill>
              </a:rPr>
              <a:t>0 ft.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2P EL</a:t>
            </a:r>
            <a:r>
              <a:rPr lang="en-US" sz="3200" b="1" dirty="0" smtClean="0">
                <a:solidFill>
                  <a:srgbClr val="FF00FF"/>
                </a:solidFill>
              </a:rPr>
              <a:t>	</a:t>
            </a:r>
            <a:r>
              <a:rPr lang="en-US" sz="3200" b="1" dirty="0" smtClean="0">
                <a:solidFill>
                  <a:srgbClr val="FFFF00"/>
                </a:solidFill>
              </a:rPr>
              <a:t>            75                        3         16 ft.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9O EL   </a:t>
            </a:r>
            <a:r>
              <a:rPr lang="en-US" sz="3200" b="1" dirty="0" smtClean="0">
                <a:solidFill>
                  <a:srgbClr val="FFFF00"/>
                </a:solidFill>
              </a:rPr>
              <a:t>         </a:t>
            </a:r>
            <a:r>
              <a:rPr lang="en-US" sz="3200" b="1" dirty="0">
                <a:solidFill>
                  <a:srgbClr val="FFFF00"/>
                </a:solidFill>
              </a:rPr>
              <a:t>15 </a:t>
            </a:r>
            <a:r>
              <a:rPr lang="en-US" sz="3200" b="1" dirty="0" smtClean="0">
                <a:solidFill>
                  <a:srgbClr val="FF00FF"/>
                </a:solidFill>
              </a:rPr>
              <a:t>			</a:t>
            </a:r>
            <a:r>
              <a:rPr lang="en-US" sz="3200" b="1" dirty="0" smtClean="0">
                <a:solidFill>
                  <a:srgbClr val="FFFF00"/>
                </a:solidFill>
              </a:rPr>
              <a:t>Total    69 ft. </a:t>
            </a:r>
          </a:p>
          <a:p>
            <a:r>
              <a:rPr lang="en-US" sz="3200" b="1" dirty="0">
                <a:solidFill>
                  <a:srgbClr val="FFFF00"/>
                </a:solidFill>
              </a:rPr>
              <a:t>4K EL    </a:t>
            </a:r>
            <a:r>
              <a:rPr lang="en-US" sz="3200" b="1" dirty="0" smtClean="0">
                <a:solidFill>
                  <a:srgbClr val="FFFF00"/>
                </a:solidFill>
              </a:rPr>
              <a:t>         30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Total            205 Ft.          </a:t>
            </a:r>
          </a:p>
          <a:p>
            <a:endParaRPr lang="en-US" sz="3200" b="1" dirty="0">
              <a:solidFill>
                <a:srgbClr val="FFFF00"/>
              </a:solidFill>
            </a:endParaRPr>
          </a:p>
          <a:p>
            <a:r>
              <a:rPr lang="en-US" sz="3200" b="1" dirty="0" smtClean="0">
                <a:solidFill>
                  <a:srgbClr val="FFFF00"/>
                </a:solidFill>
              </a:rPr>
              <a:t>Total 69 + 205 = 274 ft.</a:t>
            </a:r>
          </a:p>
          <a:p>
            <a:endParaRPr lang="en-US" sz="3200" b="1" dirty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 smtClean="0">
              <a:solidFill>
                <a:srgbClr val="FFFF00"/>
              </a:solidFill>
            </a:endParaRPr>
          </a:p>
          <a:p>
            <a:endParaRPr lang="en-US" sz="32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81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5041" y="381000"/>
            <a:ext cx="6021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Return Duct Size Calculation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2011600" y="5033748"/>
            <a:ext cx="90173" cy="8219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492743" y="5886519"/>
            <a:ext cx="97815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4Y EL 30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273087" y="3737804"/>
            <a:ext cx="243707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Flex Round Duct Return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2817845" y="4551204"/>
            <a:ext cx="2970" cy="302035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128779" y="4879868"/>
            <a:ext cx="664533" cy="1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310202" y="4483907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40783" y="4953032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2837790" y="4906498"/>
            <a:ext cx="1171803" cy="69556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55208" y="5445943"/>
            <a:ext cx="144802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Junction Box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45205" y="5747156"/>
            <a:ext cx="11689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 G EL 75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255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bb9c6c92-7397-414a-8dcc-4daa092b1f38"/>
  <p:tag name="ARTICULATE_SLIDE_COUNT" val="32"/>
  <p:tag name="ARTICULATE_PROJECT_OPEN" val="1"/>
  <p:tag name="TAG_BACKING_FORM_KEY" val="4917160-c:\users\don\desktop\duct design basics\lesson 4 manual d primer 4.3.pptx"/>
  <p:tag name="ARTICULATE_PRESENTER_VERSION" val="7"/>
  <p:tag name="ARTICULATE_USED_PAGE_ORIENTATION" val="1"/>
  <p:tag name="ARTICULATE_USED_PAGE_SIZE" val="1"/>
  <p:tag name="ARTICULATE_META_DESCRIPTION" val="Duct Sizing TEL ASP "/>
  <p:tag name="ARTICULATE_META_COURSE_ID" val="1.1_Static_Pressure_Measurement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1"/>
  <p:tag name="ARTICULATE_AUDIO_RECORDED" val="1"/>
  <p:tag name="ELAPSEDTIME" val="6.4"/>
  <p:tag name="ANNOTATION_COUNT" val="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2"/>
  <p:tag name="ARTICULATE_AUDIO_RECORDED" val="1"/>
  <p:tag name="ELAPSEDTIME" val="22.7"/>
  <p:tag name="ANNOTATION_COUNT" val="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59"/>
  <p:tag name="ARTICULATE_AUDIO_RECORDED" val="1"/>
  <p:tag name="ELAPSEDTIME" val="9.3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0"/>
  <p:tag name="ARTICULATE_AUDIO_RECORDED" val="1"/>
  <p:tag name="ELAPSEDTIME" val="18.6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3"/>
  <p:tag name="ARTICULATE_AUDIO_RECORDED" val="1"/>
  <p:tag name="ELAPSEDTIME" val="4.4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4"/>
  <p:tag name="ARTICULATE_AUDIO_RECORDED" val="1"/>
  <p:tag name="ELAPSEDTIME" val="23.7"/>
  <p:tag name="ANNOTATION_COUNT" val="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1"/>
  <p:tag name="ARTICULATE_AUDIO_RECORDED" val="1"/>
  <p:tag name="ELAPSEDTIME" val="38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24"/>
  <p:tag name="ARTICULATE_AUDIO_RECORDED" val="1"/>
  <p:tag name="ELAPSEDTIME" val="36.8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0"/>
  <p:tag name="ARTICULATE_AUDIO_RECORDED" val="1"/>
  <p:tag name="ELAPSEDTIME" val="15.2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1"/>
  <p:tag name="ARTICULATE_AUDIO_RECORDED" val="1"/>
  <p:tag name="ELAPSEDTIME" val="37.4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07"/>
  <p:tag name="ARTICULATE_AUDIO_RECORDED" val="1"/>
  <p:tag name="ELAPSEDTIME" val="6.4"/>
  <p:tag name="ANNOTATION_COUNT" val="0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491"/>
  <p:tag name="ARTICULATE_AUDIO_RECORDED" val="1"/>
  <p:tag name="TIMELINE" val="11.5/67.3"/>
  <p:tag name="ELAPSEDTIME" val="79.1"/>
  <p:tag name="ANNOTATION_COUNT" val="0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492"/>
  <p:tag name="ARTICULATE_AUDIO_RECORDED" val="1"/>
  <p:tag name="TIMELINE" val="23.3/25.0"/>
  <p:tag name="ELAPSEDTIME" val="41.3"/>
  <p:tag name="ANNOTATION_COUNT" val="0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47"/>
  <p:tag name="ARTICULATE_AUDIO_RECORDED" val="1"/>
  <p:tag name="ELAPSEDTIME" val="64.4"/>
  <p:tag name="ANNOTATION_COUNT" val="0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5"/>
  <p:tag name="ARTICULATE_AUDIO_RECORDED" val="1"/>
  <p:tag name="ELAPSEDTIME" val="57.6"/>
  <p:tag name="ANNOTATION_COUNT" val="0"/>
  <p:tag name="ARTICULATE_USED_LAYOUT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3"/>
  <p:tag name="ARTICULATE_AUDIO_RECORDED" val="1"/>
  <p:tag name="TIMELINE" val="16.9/29.1"/>
  <p:tag name="ELAPSEDTIME" val="45.9"/>
  <p:tag name="ANNOTATION_COUNT" val="0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NNOTATION_TYPE_1" val="0"/>
  <p:tag name="ANNOTATION_START_1" val="14.9"/>
  <p:tag name="ANNOTATION_TOP_1" val="125"/>
  <p:tag name="ANNOTATION_LEFT_1" val="378"/>
  <p:tag name="ANNOTATION_WIDTH_1" val="149"/>
  <p:tag name="ANNOTATION_HEIGHT_1" val="150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UDIO_ID" val="441"/>
  <p:tag name="ARTICULATE_AUDIO_RECORDED" val="1"/>
  <p:tag name="ELAPSEDTIME" val="12.2"/>
  <p:tag name="ANNOTATION_COUNT" val="0"/>
  <p:tag name="ARTICULATE_USED_LAYOU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43"/>
  <p:tag name="ARTICULATE_AUDIO_RECORDED" val="1"/>
  <p:tag name="ELAPSEDTIME" val="24.6"/>
  <p:tag name="ANNOTATION_COUNT" val="0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42"/>
  <p:tag name="ARTICULATE_AUDIO_RECORDED" val="1"/>
  <p:tag name="ELAPSEDTIME" val="47.5"/>
  <p:tag name="ANNOTATION_COUNT" val="0"/>
  <p:tag name="ARTICULATE_USED_LAYOU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NNOTATION_TYPE_1" val="0"/>
  <p:tag name="ANNOTATION_START_1" val="126.9"/>
  <p:tag name="ANNOTATION_TOP_1" val="31"/>
  <p:tag name="ANNOTATION_LEFT_1" val="314"/>
  <p:tag name="ANNOTATION_WIDTH_1" val="149"/>
  <p:tag name="ANNOTATION_HEIGHT_1" val="150"/>
  <p:tag name="ANNOTATION_ANIMATION_1" val="3"/>
  <p:tag name="ANNOTATION_ROTATION_1" val="0"/>
  <p:tag name="ANNOTATION_SUB_TYPE_1" val="2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683492"/>
  <p:tag name="ANNOTATION_FILL_ALPHA_1" val="100"/>
  <p:tag name="ANNOTATION_BORDER_WIDTH_1" val="2"/>
  <p:tag name="ANNOTATION_SLIDE_WIDTH_1" val="960"/>
  <p:tag name="ANNOTATION_SLIDE_HEIGHT_1" val="720"/>
  <p:tag name="AUDIO_ID" val="444"/>
  <p:tag name="ARTICULATE_AUDIO_RECORDED" val="1"/>
  <p:tag name="TIMELINE" val="126.2"/>
  <p:tag name="ELAPSEDTIME" val="173.9"/>
  <p:tag name="ANNOTATION_COUNT" val="0"/>
  <p:tag name="ARTICULATE_USED_LAYOUT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2"/>
  <p:tag name="ARTICULATE_AUDIO_RECORDED" val="1"/>
  <p:tag name="ELAPSEDTIME" val="38.5"/>
  <p:tag name="ANNOTATION_COUNT" val="0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3"/>
  <p:tag name="ARTICULATE_AUDIO_RECORDED" val="1"/>
  <p:tag name="ELAPSEDTIME" val="63.6"/>
  <p:tag name="ANNOTATION_COUNT" val="0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6"/>
  <p:tag name="ARTICULATE_AUDIO_RECORDED" val="1"/>
  <p:tag name="ELAPSEDTIME" val="11.8"/>
  <p:tag name="ANNOTATION_COUNT" val="0"/>
  <p:tag name="ARTICULATE_USED_LAYOU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4"/>
  <p:tag name="ARTICULATE_AUDIO_RECORDED" val="1"/>
  <p:tag name="ELAPSEDTIME" val="4.6"/>
  <p:tag name="ANNOTATION_COUNT" val="0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4"/>
  <p:tag name="ARTICULATE_AUDIO_RECORDED" val="1"/>
  <p:tag name="ELAPSEDTIME" val="25.4"/>
  <p:tag name="ANNOTATION_COUNT" val="0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6"/>
  <p:tag name="ARTICULATE_AUDIO_RECORDED" val="1"/>
  <p:tag name="ELAPSEDTIME" val="23.5"/>
  <p:tag name="ANNOTATION_COUNT" val="0"/>
  <p:tag name="ARTICULATE_USED_LAYOUT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5"/>
  <p:tag name="ARTICULATE_AUDIO_RECORDED" val="1"/>
  <p:tag name="ELAPSEDTIME" val="2.5"/>
  <p:tag name="ANNOTATION_COUNT" val="0"/>
  <p:tag name="ARTICULATE_USED_LAYOUT" val="2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RTICULATE_SLIDE_THUMBNAIL_REFRESH" val="1"/>
  <p:tag name="AUDIO_ID" val="477"/>
  <p:tag name="ARTICULATE_AUDIO_RECORDED" val="1"/>
  <p:tag name="ELAPSEDTIME" val="3.7"/>
  <p:tag name="ANNOTATION_COUNT" val="0"/>
  <p:tag name="ARTICULATE_USED_LAYOUT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9"/>
  <p:tag name="ARTICULATE_AUDIO_RECORDED" val="1"/>
  <p:tag name="ELAPSEDTIME" val="21.5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78"/>
  <p:tag name="ARTICULATE_AUDIO_RECORDED" val="1"/>
  <p:tag name="ELAPSEDTIME" val="19.2"/>
  <p:tag name="ANNOTATION_COUNT" val="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87"/>
  <p:tag name="ARTICULATE_AUDIO_RECORDED" val="1"/>
  <p:tag name="ELAPSEDTIME" val="39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58"/>
  <p:tag name="ARTICULATE_AUDIO_RECORDED" val="1"/>
  <p:tag name="ELAPSEDTIME" val="48.6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3850</TotalTime>
  <Words>1647</Words>
  <Application>Microsoft Office PowerPoint</Application>
  <PresentationFormat>On-screen Show (4:3)</PresentationFormat>
  <Paragraphs>969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Duct Design Basics Lesson 4 Manual D Primer </vt:lpstr>
      <vt:lpstr>Duct Sizing 4.3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494</cp:revision>
  <cp:lastPrinted>2013-06-17T20:42:26Z</cp:lastPrinted>
  <dcterms:created xsi:type="dcterms:W3CDTF">2013-05-23T13:04:32Z</dcterms:created>
  <dcterms:modified xsi:type="dcterms:W3CDTF">2016-01-12T20:06:47Z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89FBEC05-E386-4910-8329-B58772A45612</vt:lpwstr>
  </property>
  <property fmtid="{D5CDD505-2E9C-101B-9397-08002B2CF9AE}" pid="6" name="ArticulateProjectFull">
    <vt:lpwstr>C:\Users\Don\Desktop\Duct Design Basics\Lesson 4 Manual D Primer 4.3.ppta</vt:lpwstr>
  </property>
</Properties>
</file>