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479" r:id="rId2"/>
    <p:sldId id="491" r:id="rId3"/>
    <p:sldId id="361" r:id="rId4"/>
    <p:sldId id="416" r:id="rId5"/>
    <p:sldId id="418" r:id="rId6"/>
    <p:sldId id="420" r:id="rId7"/>
    <p:sldId id="421" r:id="rId8"/>
    <p:sldId id="422" r:id="rId9"/>
    <p:sldId id="480" r:id="rId10"/>
    <p:sldId id="423" r:id="rId11"/>
    <p:sldId id="482" r:id="rId12"/>
    <p:sldId id="483" r:id="rId13"/>
    <p:sldId id="492" r:id="rId14"/>
  </p:sldIdLst>
  <p:sldSz cx="9144000" cy="6858000" type="screen4x3"/>
  <p:notesSz cx="7010400" cy="92964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454545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>
      <p:cViewPr varScale="1">
        <p:scale>
          <a:sx n="64" d="100"/>
          <a:sy n="64" d="100"/>
        </p:scale>
        <p:origin x="60" y="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211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49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970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542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02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355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488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65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49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262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644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166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336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1054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Duct Design Basics </a:t>
            </a: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/>
              <a:t>Lesson 3 </a:t>
            </a:r>
            <a:r>
              <a:rPr lang="en-US" dirty="0" smtClean="0"/>
              <a:t>Calculations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043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228600"/>
            <a:ext cx="6398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System Effect Losses at Fan Discharge</a:t>
            </a:r>
          </a:p>
        </p:txBody>
      </p:sp>
      <p:sp>
        <p:nvSpPr>
          <p:cNvPr id="3" name="Rectangle 2"/>
          <p:cNvSpPr/>
          <p:nvPr/>
        </p:nvSpPr>
        <p:spPr>
          <a:xfrm>
            <a:off x="304800" y="1600200"/>
            <a:ext cx="8686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Fan CFM values are lowered when the fan does not blow directly into a long straight duct or when return airflow does not come through an effective duct connection. 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endParaRPr lang="en-US" sz="2800" dirty="0" smtClean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Fan performance data can be collected on an existing duct system.  Manual Q Sections 7 &amp; 8 cover system effect losses.  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752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2200" y="304800"/>
            <a:ext cx="4033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Field CFM Adjustments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1600200"/>
            <a:ext cx="8686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Fan CFM values and their related friction rates can be used</a:t>
            </a:r>
          </a:p>
          <a:p>
            <a:r>
              <a:rPr lang="en-US" sz="2800" dirty="0">
                <a:solidFill>
                  <a:srgbClr val="FFFF00"/>
                </a:solidFill>
              </a:rPr>
              <a:t>t</a:t>
            </a:r>
            <a:r>
              <a:rPr lang="en-US" sz="2800" dirty="0" smtClean="0">
                <a:solidFill>
                  <a:srgbClr val="FFFF00"/>
                </a:solidFill>
              </a:rPr>
              <a:t>o estimate the additional fan speed needed utilizing the fan blower curve. </a:t>
            </a:r>
          </a:p>
          <a:p>
            <a:endParaRPr lang="en-US" sz="2800" dirty="0" smtClean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The fan laws show clearly the penalty for poor designs when it comes to operational cost: 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>
                <a:solidFill>
                  <a:srgbClr val="FFFF00"/>
                </a:solidFill>
              </a:rPr>
              <a:t>(CFM </a:t>
            </a:r>
            <a:r>
              <a:rPr lang="en-US" sz="2800" baseline="-25000" dirty="0">
                <a:solidFill>
                  <a:srgbClr val="FFFF00"/>
                </a:solidFill>
              </a:rPr>
              <a:t>beginning</a:t>
            </a:r>
            <a:r>
              <a:rPr lang="en-US" sz="2800" dirty="0">
                <a:solidFill>
                  <a:srgbClr val="FFFF00"/>
                </a:solidFill>
              </a:rPr>
              <a:t> ÷ RPM </a:t>
            </a:r>
            <a:r>
              <a:rPr lang="en-US" sz="2800" baseline="-25000" dirty="0">
                <a:solidFill>
                  <a:srgbClr val="FFFF00"/>
                </a:solidFill>
              </a:rPr>
              <a:t>beginning</a:t>
            </a:r>
            <a:r>
              <a:rPr lang="en-US" sz="2800" dirty="0">
                <a:solidFill>
                  <a:srgbClr val="FFFF00"/>
                </a:solidFill>
              </a:rPr>
              <a:t>) = (CFM </a:t>
            </a:r>
            <a:r>
              <a:rPr lang="en-US" sz="2800" baseline="-25000" dirty="0">
                <a:solidFill>
                  <a:srgbClr val="FFFF00"/>
                </a:solidFill>
              </a:rPr>
              <a:t>final </a:t>
            </a:r>
            <a:r>
              <a:rPr lang="en-US" sz="2800" dirty="0">
                <a:solidFill>
                  <a:srgbClr val="FFFF00"/>
                </a:solidFill>
              </a:rPr>
              <a:t>÷ RPM </a:t>
            </a:r>
            <a:r>
              <a:rPr lang="en-US" sz="2800" baseline="-25000" dirty="0">
                <a:solidFill>
                  <a:srgbClr val="FFFF00"/>
                </a:solidFill>
              </a:rPr>
              <a:t>final</a:t>
            </a:r>
            <a:r>
              <a:rPr lang="en-US" sz="2800" dirty="0">
                <a:solidFill>
                  <a:srgbClr val="FFFF00"/>
                </a:solidFill>
              </a:rPr>
              <a:t>) </a:t>
            </a:r>
            <a:endParaRPr lang="en-US" sz="2800" dirty="0" smtClean="0">
              <a:solidFill>
                <a:srgbClr val="FFFF00"/>
              </a:solidFill>
            </a:endParaRPr>
          </a:p>
          <a:p>
            <a:r>
              <a:rPr lang="en-US" sz="2800" dirty="0">
                <a:solidFill>
                  <a:srgbClr val="FFFF00"/>
                </a:solidFill>
              </a:rPr>
              <a:t>(CFM </a:t>
            </a:r>
            <a:r>
              <a:rPr lang="en-US" sz="2800" baseline="-25000" dirty="0">
                <a:solidFill>
                  <a:srgbClr val="FFFF00"/>
                </a:solidFill>
              </a:rPr>
              <a:t>beginning</a:t>
            </a:r>
            <a:r>
              <a:rPr lang="en-US" sz="2800" dirty="0">
                <a:solidFill>
                  <a:srgbClr val="FFFF00"/>
                </a:solidFill>
              </a:rPr>
              <a:t> ÷ CFM </a:t>
            </a:r>
            <a:r>
              <a:rPr lang="en-US" sz="2800" baseline="-25000" dirty="0">
                <a:solidFill>
                  <a:srgbClr val="FFFF00"/>
                </a:solidFill>
              </a:rPr>
              <a:t>final</a:t>
            </a:r>
            <a:r>
              <a:rPr lang="en-US" sz="2800" dirty="0">
                <a:solidFill>
                  <a:srgbClr val="FFFF00"/>
                </a:solidFill>
              </a:rPr>
              <a:t>) </a:t>
            </a:r>
            <a:r>
              <a:rPr lang="en-US" sz="2800" baseline="30000" dirty="0">
                <a:solidFill>
                  <a:srgbClr val="FFFF00"/>
                </a:solidFill>
              </a:rPr>
              <a:t>2</a:t>
            </a:r>
            <a:r>
              <a:rPr lang="en-US" sz="2800" dirty="0">
                <a:solidFill>
                  <a:srgbClr val="FFFF00"/>
                </a:solidFill>
              </a:rPr>
              <a:t> = (SP </a:t>
            </a:r>
            <a:r>
              <a:rPr lang="en-US" sz="2800" baseline="-25000" dirty="0">
                <a:solidFill>
                  <a:srgbClr val="FFFF00"/>
                </a:solidFill>
              </a:rPr>
              <a:t>beginning </a:t>
            </a:r>
            <a:r>
              <a:rPr lang="en-US" sz="2800" dirty="0">
                <a:solidFill>
                  <a:srgbClr val="FFFF00"/>
                </a:solidFill>
              </a:rPr>
              <a:t>÷ SP </a:t>
            </a:r>
            <a:r>
              <a:rPr lang="en-US" sz="2800" baseline="-25000" dirty="0">
                <a:solidFill>
                  <a:srgbClr val="FFFF00"/>
                </a:solidFill>
              </a:rPr>
              <a:t>final</a:t>
            </a:r>
            <a:r>
              <a:rPr lang="en-US" sz="2800" dirty="0">
                <a:solidFill>
                  <a:srgbClr val="FFFF00"/>
                </a:solidFill>
              </a:rPr>
              <a:t>) </a:t>
            </a:r>
            <a:endParaRPr lang="en-US" sz="2800" dirty="0" smtClean="0">
              <a:solidFill>
                <a:srgbClr val="FFFF00"/>
              </a:solidFill>
            </a:endParaRPr>
          </a:p>
          <a:p>
            <a:r>
              <a:rPr lang="en-US" sz="2800" dirty="0">
                <a:solidFill>
                  <a:srgbClr val="FFFF00"/>
                </a:solidFill>
              </a:rPr>
              <a:t>(CFM </a:t>
            </a:r>
            <a:r>
              <a:rPr lang="en-US" sz="2800" baseline="-25000" dirty="0">
                <a:solidFill>
                  <a:srgbClr val="FFFF00"/>
                </a:solidFill>
              </a:rPr>
              <a:t>beginning</a:t>
            </a:r>
            <a:r>
              <a:rPr lang="en-US" sz="2800" dirty="0">
                <a:solidFill>
                  <a:srgbClr val="FFFF00"/>
                </a:solidFill>
              </a:rPr>
              <a:t> ÷ CFM </a:t>
            </a:r>
            <a:r>
              <a:rPr lang="en-US" sz="2800" baseline="-25000" dirty="0">
                <a:solidFill>
                  <a:srgbClr val="FFFF00"/>
                </a:solidFill>
              </a:rPr>
              <a:t>final</a:t>
            </a:r>
            <a:r>
              <a:rPr lang="en-US" sz="2800" dirty="0">
                <a:solidFill>
                  <a:srgbClr val="FFFF00"/>
                </a:solidFill>
              </a:rPr>
              <a:t>) </a:t>
            </a:r>
            <a:r>
              <a:rPr lang="en-US" sz="2800" baseline="30000" dirty="0">
                <a:solidFill>
                  <a:srgbClr val="FFFF00"/>
                </a:solidFill>
              </a:rPr>
              <a:t>3 </a:t>
            </a:r>
            <a:r>
              <a:rPr lang="en-US" sz="2800" dirty="0">
                <a:solidFill>
                  <a:srgbClr val="FFFF00"/>
                </a:solidFill>
              </a:rPr>
              <a:t>= (BHP </a:t>
            </a:r>
            <a:r>
              <a:rPr lang="en-US" sz="2800" baseline="-25000" dirty="0">
                <a:solidFill>
                  <a:srgbClr val="FFFF00"/>
                </a:solidFill>
              </a:rPr>
              <a:t>beginning </a:t>
            </a:r>
            <a:r>
              <a:rPr lang="en-US" sz="2800" dirty="0">
                <a:solidFill>
                  <a:srgbClr val="FFFF00"/>
                </a:solidFill>
              </a:rPr>
              <a:t>÷ BHP </a:t>
            </a:r>
            <a:r>
              <a:rPr lang="en-US" sz="2800" baseline="-25000" dirty="0">
                <a:solidFill>
                  <a:srgbClr val="FFFF00"/>
                </a:solidFill>
              </a:rPr>
              <a:t>final</a:t>
            </a:r>
            <a:r>
              <a:rPr lang="en-US" sz="2800" dirty="0">
                <a:solidFill>
                  <a:srgbClr val="FFFF00"/>
                </a:solidFill>
              </a:rPr>
              <a:t>) 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endParaRPr lang="en-US" sz="2800" dirty="0">
              <a:solidFill>
                <a:srgbClr val="FFFF00"/>
              </a:solidFill>
            </a:endParaRPr>
          </a:p>
          <a:p>
            <a:endParaRPr lang="en-US" sz="28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697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52298" t="11044" r="10042" b="64266"/>
          <a:stretch/>
        </p:blipFill>
        <p:spPr>
          <a:xfrm rot="10800000">
            <a:off x="130115" y="3091428"/>
            <a:ext cx="4310743" cy="36576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0132" t="62500" r="50326" b="15278"/>
          <a:stretch/>
        </p:blipFill>
        <p:spPr>
          <a:xfrm rot="10800000">
            <a:off x="4304339" y="3091428"/>
            <a:ext cx="4735289" cy="36576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362200" y="304800"/>
            <a:ext cx="4033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Field CFM Adjustments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1600200"/>
            <a:ext cx="8686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The related CFM and the resistance in IWC from the charts below show the penalty for faulty duct designs in terms of CFM output. 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795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52298" t="11044" r="10042" b="64266"/>
          <a:stretch/>
        </p:blipFill>
        <p:spPr>
          <a:xfrm rot="10800000">
            <a:off x="130115" y="3091428"/>
            <a:ext cx="4310743" cy="36576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0132" t="62500" r="50326" b="15278"/>
          <a:stretch/>
        </p:blipFill>
        <p:spPr>
          <a:xfrm rot="10800000">
            <a:off x="4304339" y="3091428"/>
            <a:ext cx="4735289" cy="36576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362200" y="304800"/>
            <a:ext cx="4033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Field CFM Adjustments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1600200"/>
            <a:ext cx="8686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The related CFM and the resistance in IWC from the charts below show the penalty for faulty duct designs in terms of CFM output. 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763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Fitting losses, System Effect 3.4 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949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28600"/>
            <a:ext cx="6802631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Fitting Losses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</a:rPr>
              <a:t>Fitting Friction Losses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</a:rPr>
              <a:t>Fitting Dynamic Losses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</a:rPr>
              <a:t>Equivalent Lengths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</a:rPr>
              <a:t>Fitting Losses in Commercial Systems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</a:rPr>
              <a:t>Fitting Losses in Residential Systems</a:t>
            </a:r>
          </a:p>
          <a:p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512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228600"/>
            <a:ext cx="388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Fitting Friction </a:t>
            </a:r>
            <a:r>
              <a:rPr lang="en-US" sz="3200" dirty="0" smtClean="0">
                <a:solidFill>
                  <a:srgbClr val="FFFF00"/>
                </a:solidFill>
              </a:rPr>
              <a:t>Losses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752600"/>
            <a:ext cx="838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Fitting </a:t>
            </a:r>
            <a:r>
              <a:rPr lang="en-US" sz="3200" dirty="0" smtClean="0">
                <a:solidFill>
                  <a:srgbClr val="FFFF00"/>
                </a:solidFill>
              </a:rPr>
              <a:t>friction </a:t>
            </a:r>
            <a:r>
              <a:rPr lang="en-US" sz="3200" dirty="0">
                <a:solidFill>
                  <a:srgbClr val="FFFF00"/>
                </a:solidFill>
              </a:rPr>
              <a:t>l</a:t>
            </a:r>
            <a:r>
              <a:rPr lang="en-US" sz="3200" dirty="0" smtClean="0">
                <a:solidFill>
                  <a:srgbClr val="FFFF00"/>
                </a:solidFill>
              </a:rPr>
              <a:t>oss calculations are not needed.  </a:t>
            </a:r>
            <a:r>
              <a:rPr lang="en-US" sz="3200" dirty="0">
                <a:solidFill>
                  <a:srgbClr val="FFFF00"/>
                </a:solidFill>
              </a:rPr>
              <a:t>t</a:t>
            </a:r>
            <a:r>
              <a:rPr lang="en-US" sz="3200" dirty="0" smtClean="0">
                <a:solidFill>
                  <a:srgbClr val="FFFF00"/>
                </a:solidFill>
              </a:rPr>
              <a:t>hose  losses are included in the centerline duct  length measurement. 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558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22351" y="27221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Fitting Dynamic Losses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752600"/>
            <a:ext cx="8382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2 Categories of Dynamic Losses: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Airflow that that experiences a change in direction with no change in velocity.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Airflow that experiences a change in velocity with or without a change in direction.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66700" y="3543830"/>
            <a:ext cx="8763000" cy="2590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286000" y="3657600"/>
            <a:ext cx="4038600" cy="22860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6396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2286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Equivalent Lengths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1447800"/>
            <a:ext cx="8382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Equivalent lengths used in the residential fitting loss tables in Manual D ignore velocity changes.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Due to the relatively low velocity, and pressure ranges,  and the conservative design values, the resulting simplified calculations provide designers with reliable and repeatable values.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398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2286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Fitting Losses in Commercial Systems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2900" y="1219200"/>
            <a:ext cx="838200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For High velocity systems, individual fitting losses are calculated and added to arrive at the total trunk loss.  Manual Q Appendix 9 provides guidance on those fitting losses and procedures. 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The Formula used for commercial high velocity systems is: P</a:t>
            </a:r>
            <a:r>
              <a:rPr lang="en-US" sz="2800" baseline="-25000" dirty="0" smtClean="0">
                <a:solidFill>
                  <a:srgbClr val="FFFF00"/>
                </a:solidFill>
              </a:rPr>
              <a:t>t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loss = C x </a:t>
            </a:r>
            <a:r>
              <a:rPr lang="en-US" sz="2800" dirty="0" err="1" smtClean="0">
                <a:solidFill>
                  <a:srgbClr val="FFFF00"/>
                </a:solidFill>
              </a:rPr>
              <a:t>P</a:t>
            </a:r>
            <a:r>
              <a:rPr lang="en-US" sz="2800" baseline="-25000" dirty="0" err="1" smtClean="0">
                <a:solidFill>
                  <a:srgbClr val="FFFF00"/>
                </a:solidFill>
              </a:rPr>
              <a:t>v</a:t>
            </a:r>
            <a:r>
              <a:rPr lang="en-US" sz="2800" baseline="-25000" dirty="0" smtClean="0">
                <a:solidFill>
                  <a:srgbClr val="FFFF00"/>
                </a:solidFill>
              </a:rPr>
              <a:t>  </a:t>
            </a:r>
            <a:r>
              <a:rPr lang="en-US" sz="2800" dirty="0" smtClean="0">
                <a:solidFill>
                  <a:srgbClr val="FFFF00"/>
                </a:solidFill>
              </a:rPr>
              <a:t>(IWC)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Where:</a:t>
            </a:r>
          </a:p>
          <a:p>
            <a:r>
              <a:rPr lang="en-US" sz="2800" dirty="0">
                <a:solidFill>
                  <a:srgbClr val="FFFF00"/>
                </a:solidFill>
              </a:rPr>
              <a:t>P</a:t>
            </a:r>
            <a:r>
              <a:rPr lang="en-US" sz="2800" baseline="-25000" dirty="0">
                <a:solidFill>
                  <a:srgbClr val="FFFF00"/>
                </a:solidFill>
              </a:rPr>
              <a:t>t</a:t>
            </a:r>
            <a:r>
              <a:rPr lang="en-US" sz="2800" dirty="0">
                <a:solidFill>
                  <a:srgbClr val="FFFF00"/>
                </a:solidFill>
              </a:rPr>
              <a:t> loss </a:t>
            </a:r>
            <a:r>
              <a:rPr lang="en-US" sz="2800" dirty="0" smtClean="0">
                <a:solidFill>
                  <a:srgbClr val="FFFF00"/>
                </a:solidFill>
              </a:rPr>
              <a:t>= change in total pressure = fitting dynamic loss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C = dimensionless fitting coefficient</a:t>
            </a:r>
          </a:p>
          <a:p>
            <a:r>
              <a:rPr lang="en-US" sz="2800" dirty="0" err="1">
                <a:solidFill>
                  <a:srgbClr val="FFFF00"/>
                </a:solidFill>
              </a:rPr>
              <a:t>P</a:t>
            </a:r>
            <a:r>
              <a:rPr lang="en-US" sz="2800" baseline="-25000" dirty="0" err="1">
                <a:solidFill>
                  <a:srgbClr val="FFFF00"/>
                </a:solidFill>
              </a:rPr>
              <a:t>v</a:t>
            </a:r>
            <a:r>
              <a:rPr lang="en-US" sz="2800" baseline="-25000" dirty="0">
                <a:solidFill>
                  <a:srgbClr val="FFFF00"/>
                </a:solidFill>
              </a:rPr>
              <a:t>  </a:t>
            </a:r>
            <a:r>
              <a:rPr lang="en-US" sz="2800" dirty="0">
                <a:solidFill>
                  <a:srgbClr val="FFFF00"/>
                </a:solidFill>
              </a:rPr>
              <a:t>(IWC</a:t>
            </a:r>
            <a:r>
              <a:rPr lang="en-US" sz="2800" dirty="0" smtClean="0">
                <a:solidFill>
                  <a:srgbClr val="FFFF00"/>
                </a:solidFill>
              </a:rPr>
              <a:t>) = upstream or downstream velocity pressure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582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2286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Fitting Losses in Residential Systems</a:t>
            </a:r>
          </a:p>
        </p:txBody>
      </p:sp>
      <p:sp>
        <p:nvSpPr>
          <p:cNvPr id="3" name="Rectangle 2"/>
          <p:cNvSpPr/>
          <p:nvPr/>
        </p:nvSpPr>
        <p:spPr>
          <a:xfrm>
            <a:off x="304800" y="1600200"/>
            <a:ext cx="8686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Due to the relatively low velocity, and pressure ranges,  and the conservative design values, the </a:t>
            </a:r>
            <a:r>
              <a:rPr lang="en-US" sz="2800" dirty="0" smtClean="0">
                <a:solidFill>
                  <a:srgbClr val="FFFF00"/>
                </a:solidFill>
              </a:rPr>
              <a:t>fitting loss calculations utilizing Manual D procedures provide </a:t>
            </a:r>
            <a:r>
              <a:rPr lang="en-US" sz="2800" dirty="0">
                <a:solidFill>
                  <a:srgbClr val="FFFF00"/>
                </a:solidFill>
              </a:rPr>
              <a:t>designers with reliable and repeatable values.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72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Lesson 3 Friction Chart Primer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System Effect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507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1.1 Static Pressure Measurement\player.html"/>
  <p:tag name="ARTICULATE_META_COURSE_VERSION" val="1.0"/>
  <p:tag name="ARTICULATE_META_COURSE_VERSION_SET" val="True"/>
  <p:tag name="ARTICULATE_SLIDE_COUNT" val="13"/>
  <p:tag name="ARTICULATE_REFERENCE_ID" val="c5bd5ef0-6714-4606-b234-08df06a68231"/>
  <p:tag name="ARTICULATE_PROJECT_OPEN" val="1"/>
  <p:tag name="TAG_BACKING_FORM_KEY" val="459464-c:\users\don\desktop\duct design basics\lesson 3 calculations 3.4.pptx"/>
  <p:tag name="ARTICULATE_PRESENTER_VERSION" val="7"/>
  <p:tag name="ARTICULATE_USED_PAGE_ORIENTATION" val="1"/>
  <p:tag name="ARTICULATE_USED_PAGE_SIZE" val="1"/>
  <p:tag name="ARTICULATE_META_DESCRIPTION" val="Fitting losses and system effect "/>
  <p:tag name="ARTICULATE_META_COURSE_ID" val="1.1_Static_Pressure_Measurement"/>
  <p:tag name="ARTICULATE_META_NAME_SET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1"/>
  <p:tag name="ARTICULATE_AUDIO_RECORDED" val="1"/>
  <p:tag name="ELAPSEDTIME" val="47.7"/>
  <p:tag name="ANNOTATION_COUNT" val="0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2"/>
  <p:tag name="ARTICULATE_AUDIO_RECORDED" val="1"/>
  <p:tag name="ELAPSEDTIME" val="28.9"/>
  <p:tag name="ANNOTATION_COUNT" val="0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480"/>
  <p:tag name="ARTICULATE_AUDIO_RECORDED" val="1"/>
  <p:tag name="ELAPSEDTIME" val="2.5"/>
  <p:tag name="ANNOTATION_COUNT" val="0"/>
  <p:tag name="ARTICULATE_USED_LAYOUT" val="1"/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3"/>
  <p:tag name="ARTICULATE_AUDIO_RECORDED" val="1"/>
  <p:tag name="ELAPSEDTIME" val="44.4"/>
  <p:tag name="ANNOTATION_COUNT" val="0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82"/>
  <p:tag name="ARTICULATE_AUDIO_RECORDED" val="1"/>
  <p:tag name="ELAPSEDTIME" val="142.2"/>
  <p:tag name="ANNOTATION_COUNT" val="0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83"/>
  <p:tag name="ARTICULATE_AUDIO_RECORDED" val="1"/>
  <p:tag name="ELAPSEDTIME" val="84.9"/>
  <p:tag name="ANNOTATION_COUNT" val="0"/>
  <p:tag name="ARTICULATE_USED_LAYOU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92"/>
  <p:tag name="ARTICULATE_AUDIO_RECORDED" val="1"/>
  <p:tag name="ELAPSEDTIME" val="12.5"/>
  <p:tag name="ANNOTATION_COUNT" val="0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479"/>
  <p:tag name="ARTICULATE_AUDIO_RECORDED" val="1"/>
  <p:tag name="ELAPSEDTIME" val="5.5"/>
  <p:tag name="ANNOTATION_COUNT" val="0"/>
  <p:tag name="ARTICULATE_USED_LAYOUT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491"/>
  <p:tag name="ARTICULATE_AUDIO_RECORDED" val="1"/>
  <p:tag name="ELAPSEDTIME" val="3.7"/>
  <p:tag name="ANNOTATION_COUNT" val="0"/>
  <p:tag name="ARTICULATE_SLIDE_THUMBNAIL_REFRESH" val="1"/>
  <p:tag name="ARTICULATE_USED_LAYOUT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1"/>
  <p:tag name="ARTICULATE_AUDIO_RECORDED" val="1"/>
  <p:tag name="ELAPSEDTIME" val="36.5"/>
  <p:tag name="ANNOTATION_COUNT" val="0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16"/>
  <p:tag name="ARTICULATE_AUDIO_RECORDED" val="1"/>
  <p:tag name="ELAPSEDTIME" val="20.2"/>
  <p:tag name="ANNOTATION_COUNT" val="0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18"/>
  <p:tag name="ARTICULATE_AUDIO_RECORDED" val="1"/>
  <p:tag name="TIMELINE" val="41.2"/>
  <p:tag name="ELAPSEDTIME" val="63.3"/>
  <p:tag name="ANNOTATION_COUNT" val="0"/>
  <p:tag name="ARTICULATE_USED_LAYOU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0"/>
  <p:tag name="ARTICULATE_AUDIO_RECORDED" val="1"/>
  <p:tag name="ELAPSEDTIME" val="60.9"/>
  <p:tag name="ANNOTATION_COUNT" val="0"/>
  <p:tag name="ARTICULATE_USED_LAYOUT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3750</TotalTime>
  <Words>474</Words>
  <Application>Microsoft Office PowerPoint</Application>
  <PresentationFormat>On-screen Show (4:3)</PresentationFormat>
  <Paragraphs>64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 Duct Design Basics  Lesson 3 Calculations  </vt:lpstr>
      <vt:lpstr>  Fitting losses, System Effect 3.4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Lesson 3 Friction Chart Primer System Effect 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482</cp:revision>
  <cp:lastPrinted>2013-06-17T20:42:26Z</cp:lastPrinted>
  <dcterms:created xsi:type="dcterms:W3CDTF">2013-05-23T13:04:32Z</dcterms:created>
  <dcterms:modified xsi:type="dcterms:W3CDTF">2016-01-11T22:19:23Z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1.1 Static Pressure Measurement</vt:lpwstr>
  </property>
  <property fmtid="{D5CDD505-2E9C-101B-9397-08002B2CF9AE}" pid="4" name="ArticulateProjectVersion">
    <vt:lpwstr>7</vt:lpwstr>
  </property>
  <property fmtid="{D5CDD505-2E9C-101B-9397-08002B2CF9AE}" pid="5" name="ArticulateGUID">
    <vt:lpwstr>518DC74B-1725-4616-80BA-3D58C179C6A5</vt:lpwstr>
  </property>
  <property fmtid="{D5CDD505-2E9C-101B-9397-08002B2CF9AE}" pid="6" name="ArticulateProjectFull">
    <vt:lpwstr>C:\Users\Don\Desktop\Duct Design Basics\Lesson 3 Calculations 3.4.ppta</vt:lpwstr>
  </property>
</Properties>
</file>