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329" r:id="rId2"/>
    <p:sldId id="487" r:id="rId3"/>
    <p:sldId id="460" r:id="rId4"/>
    <p:sldId id="468" r:id="rId5"/>
    <p:sldId id="467" r:id="rId6"/>
    <p:sldId id="464" r:id="rId7"/>
    <p:sldId id="465" r:id="rId8"/>
    <p:sldId id="461" r:id="rId9"/>
    <p:sldId id="472" r:id="rId10"/>
    <p:sldId id="473" r:id="rId11"/>
    <p:sldId id="474" r:id="rId12"/>
    <p:sldId id="476" r:id="rId13"/>
    <p:sldId id="475" r:id="rId14"/>
    <p:sldId id="471" r:id="rId15"/>
    <p:sldId id="477" r:id="rId16"/>
    <p:sldId id="470" r:id="rId17"/>
    <p:sldId id="488" r:id="rId18"/>
    <p:sldId id="489" r:id="rId19"/>
  </p:sldIdLst>
  <p:sldSz cx="9144000" cy="6858000" type="screen4x3"/>
  <p:notesSz cx="7010400" cy="92964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  <a:srgbClr val="45454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>
      <p:cViewPr varScale="1">
        <p:scale>
          <a:sx n="64" d="100"/>
          <a:sy n="64" d="100"/>
        </p:scale>
        <p:origin x="60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83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6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78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010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22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5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1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451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65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42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04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89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632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823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56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01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44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922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59961" y="5348804"/>
            <a:ext cx="90678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Duct Design Basics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Lesson 3 Calculations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597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6569" y="824097"/>
            <a:ext cx="4480907" cy="830997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 290 CFM</a:t>
            </a:r>
          </a:p>
          <a:p>
            <a:r>
              <a:rPr lang="en-US" sz="2400" dirty="0" smtClean="0"/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230" t="5556" r="40848" b="48610"/>
          <a:stretch/>
        </p:blipFill>
        <p:spPr>
          <a:xfrm>
            <a:off x="3962400" y="1432561"/>
            <a:ext cx="4876800" cy="536447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76200" y="1676400"/>
            <a:ext cx="2438400" cy="228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410200" y="1600200"/>
            <a:ext cx="715354" cy="1066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5943600" y="53340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181600" y="4217290"/>
            <a:ext cx="218553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7 x 10  will work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60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Example </a:t>
            </a:r>
            <a:r>
              <a:rPr lang="en-US" sz="3200" dirty="0">
                <a:solidFill>
                  <a:srgbClr val="FFFF00"/>
                </a:solidFill>
              </a:rPr>
              <a:t>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/>
              <a:t>290 CFM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370 CFM</a:t>
            </a:r>
          </a:p>
          <a:p>
            <a:r>
              <a:rPr lang="en-US" sz="2400" dirty="0" smtClean="0"/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290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370 CFM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1050 CFM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19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Example </a:t>
            </a:r>
            <a:r>
              <a:rPr lang="en-US" sz="3200" dirty="0">
                <a:solidFill>
                  <a:srgbClr val="FFFF00"/>
                </a:solidFill>
              </a:rPr>
              <a:t>– Residential System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569" y="824097"/>
            <a:ext cx="4399153" cy="830997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 370 CFM</a:t>
            </a:r>
          </a:p>
          <a:p>
            <a:r>
              <a:rPr lang="en-US" sz="2400" dirty="0" smtClean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47800"/>
            <a:ext cx="4239491" cy="548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897" t="5184" r="40383" b="51761"/>
          <a:stretch/>
        </p:blipFill>
        <p:spPr>
          <a:xfrm>
            <a:off x="3657600" y="1317364"/>
            <a:ext cx="5334002" cy="53340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76200" y="1676400"/>
            <a:ext cx="2438400" cy="228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712077" y="1342250"/>
            <a:ext cx="715354" cy="1066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29951" y="3500735"/>
            <a:ext cx="218553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7 x 12  will work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943600" y="53340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166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/>
              <a:t>290 CFM</a:t>
            </a:r>
          </a:p>
          <a:p>
            <a:r>
              <a:rPr lang="en-US" sz="2400" dirty="0" smtClean="0"/>
              <a:t>370 CFM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290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370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1050 CFM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7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569" y="824097"/>
            <a:ext cx="4631589" cy="46166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 1,050 CFM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86" y="1371600"/>
            <a:ext cx="4239491" cy="548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798" t="5556" r="38889" b="52777"/>
          <a:stretch/>
        </p:blipFill>
        <p:spPr>
          <a:xfrm>
            <a:off x="3162300" y="1385944"/>
            <a:ext cx="5767804" cy="52434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76200" y="1676400"/>
            <a:ext cx="2438400" cy="228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141473" y="1054929"/>
            <a:ext cx="861045" cy="7940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200" y="3352800"/>
            <a:ext cx="3485570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7 x 30 or 14 x 14  will work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019800" y="4785351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079402" y="56388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201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6569" y="824097"/>
            <a:ext cx="4631589" cy="46166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 1,050 CFM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86" y="1371600"/>
            <a:ext cx="4239491" cy="548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798" t="5556" r="38889" b="52777"/>
          <a:stretch/>
        </p:blipFill>
        <p:spPr>
          <a:xfrm>
            <a:off x="3162300" y="1385944"/>
            <a:ext cx="5767804" cy="52434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76200" y="1676400"/>
            <a:ext cx="2438400" cy="228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7141473" y="1054929"/>
            <a:ext cx="861045" cy="79409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200" y="3352800"/>
            <a:ext cx="3485570" cy="1200329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7 x 30 or 14 x 14  will work</a:t>
            </a:r>
          </a:p>
          <a:p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So </a:t>
            </a:r>
            <a:r>
              <a:rPr lang="en-US" sz="2400" dirty="0">
                <a:solidFill>
                  <a:srgbClr val="FF0000"/>
                </a:solidFill>
              </a:rPr>
              <a:t>w</a:t>
            </a:r>
            <a:r>
              <a:rPr lang="en-US" sz="2400" dirty="0" smtClean="0">
                <a:solidFill>
                  <a:srgbClr val="FF0000"/>
                </a:solidFill>
              </a:rPr>
              <a:t>ill a 15” Round Duct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019800" y="4785351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079402" y="5638800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784997" y="4861038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959622" y="4372958"/>
            <a:ext cx="239679" cy="6950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014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/>
              <a:t>290 CFM</a:t>
            </a:r>
          </a:p>
          <a:p>
            <a:r>
              <a:rPr lang="en-US" sz="2400" dirty="0" smtClean="0"/>
              <a:t>370 CFM</a:t>
            </a:r>
          </a:p>
          <a:p>
            <a:r>
              <a:rPr lang="en-US" sz="2400" dirty="0" smtClean="0"/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290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370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1050 CFM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77958" y="2654464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15” Round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432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/>
              <a:t>290 CFM</a:t>
            </a:r>
          </a:p>
          <a:p>
            <a:r>
              <a:rPr lang="en-US" sz="2400" dirty="0" smtClean="0"/>
              <a:t>370 CFM</a:t>
            </a:r>
          </a:p>
          <a:p>
            <a:r>
              <a:rPr lang="en-US" sz="2400" dirty="0" smtClean="0"/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290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370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1050 CFM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77958" y="2654464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15” Round</a:t>
            </a:r>
            <a:endParaRPr lang="en-US" sz="28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38285" y="266813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10” Round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46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/>
              <a:t>290 CFM</a:t>
            </a:r>
          </a:p>
          <a:p>
            <a:r>
              <a:rPr lang="en-US" sz="2400" dirty="0" smtClean="0"/>
              <a:t>370 CFM</a:t>
            </a:r>
          </a:p>
          <a:p>
            <a:r>
              <a:rPr lang="en-US" sz="2400" dirty="0" smtClean="0"/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290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370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1050 CFM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77958" y="2654464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15” Round</a:t>
            </a:r>
            <a:endParaRPr lang="en-US" sz="2800" dirty="0"/>
          </a:p>
        </p:txBody>
      </p:sp>
      <p:sp>
        <p:nvSpPr>
          <p:cNvPr id="115" name="TextBox 114"/>
          <p:cNvSpPr txBox="1"/>
          <p:nvPr/>
        </p:nvSpPr>
        <p:spPr>
          <a:xfrm>
            <a:off x="7138285" y="266813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10” Round</a:t>
            </a:r>
            <a:endParaRPr lang="en-US" sz="2800" dirty="0"/>
          </a:p>
        </p:txBody>
      </p:sp>
      <p:sp>
        <p:nvSpPr>
          <p:cNvPr id="116" name="TextBox 115"/>
          <p:cNvSpPr txBox="1"/>
          <p:nvPr/>
        </p:nvSpPr>
        <p:spPr>
          <a:xfrm>
            <a:off x="7175585" y="5690090"/>
            <a:ext cx="1727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10” Round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711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Residential Example 3.3 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180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9"/>
    </mc:Choice>
    <mc:Fallback xmlns="">
      <p:transition spd="slow" advTm="841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30124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26469" y="5560477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0913" y="587943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19798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229677" y="505255"/>
            <a:ext cx="49082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Given: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Blower 1050 CFM @ 0.55 IWC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Component Pressure Loss Total = 0.29</a:t>
            </a:r>
          </a:p>
          <a:p>
            <a:r>
              <a:rPr lang="en-US" sz="2400" dirty="0">
                <a:solidFill>
                  <a:srgbClr val="FFFF00"/>
                </a:solidFill>
              </a:rPr>
              <a:t>TEL = 168 + 169 = 337 ft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322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30124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26469" y="5560477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0913" y="587943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19798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229677" y="505255"/>
            <a:ext cx="49082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Given: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Blower 1050 CFM @ 0.55 IWC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Component Pressure Loss Total = </a:t>
            </a:r>
            <a:r>
              <a:rPr lang="en-US" sz="2400" dirty="0" smtClean="0">
                <a:solidFill>
                  <a:srgbClr val="FFFF00"/>
                </a:solidFill>
              </a:rPr>
              <a:t>0.29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TEL = 168 + 169 = 337 ft.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9408" y="2384757"/>
            <a:ext cx="5720540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Available Static Pressure = 0.55 – 0.29 = 0.26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21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30124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26469" y="5560477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0913" y="587943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19798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cxnSp>
        <p:nvCxnSpPr>
          <p:cNvPr id="108" name="Straight Connector 107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229677" y="505255"/>
            <a:ext cx="49082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Given: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Blower 1050 CFM @ 0.55 IWC</a:t>
            </a:r>
          </a:p>
          <a:p>
            <a:r>
              <a:rPr lang="en-US" sz="2400" dirty="0">
                <a:solidFill>
                  <a:srgbClr val="FFFF00"/>
                </a:solidFill>
              </a:rPr>
              <a:t>Component Pressure Loss Total = </a:t>
            </a:r>
            <a:r>
              <a:rPr lang="en-US" sz="2400" dirty="0" smtClean="0">
                <a:solidFill>
                  <a:srgbClr val="FFFF00"/>
                </a:solidFill>
              </a:rPr>
              <a:t>0.29</a:t>
            </a:r>
          </a:p>
          <a:p>
            <a:r>
              <a:rPr lang="en-US" sz="2400" dirty="0" smtClean="0">
                <a:solidFill>
                  <a:srgbClr val="00B050"/>
                </a:solidFill>
              </a:rPr>
              <a:t>TEL = 168 + 169 = 337 ft.</a:t>
            </a:r>
          </a:p>
        </p:txBody>
      </p:sp>
      <p:cxnSp>
        <p:nvCxnSpPr>
          <p:cNvPr id="12" name="Straight Connector 11"/>
          <p:cNvCxnSpPr>
            <a:stCxn id="3" idx="3"/>
          </p:cNvCxnSpPr>
          <p:nvPr/>
        </p:nvCxnSpPr>
        <p:spPr>
          <a:xfrm>
            <a:off x="2209800" y="3886200"/>
            <a:ext cx="4829262" cy="18699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V="1">
            <a:off x="6988936" y="1662344"/>
            <a:ext cx="1190" cy="22369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endCxn id="81" idx="0"/>
          </p:cNvCxnSpPr>
          <p:nvPr/>
        </p:nvCxnSpPr>
        <p:spPr>
          <a:xfrm>
            <a:off x="6956998" y="1684187"/>
            <a:ext cx="1233136" cy="2761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053144" y="3178609"/>
            <a:ext cx="1165704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168 </a:t>
            </a:r>
            <a:r>
              <a:rPr lang="en-US" sz="3200" dirty="0" err="1" smtClean="0">
                <a:solidFill>
                  <a:srgbClr val="00B050"/>
                </a:solidFill>
              </a:rPr>
              <a:t>ft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818210" y="954599"/>
            <a:ext cx="1165704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</a:rPr>
              <a:t>169 </a:t>
            </a:r>
            <a:r>
              <a:rPr lang="en-US" sz="3200" dirty="0" err="1" smtClean="0">
                <a:solidFill>
                  <a:srgbClr val="00B050"/>
                </a:solidFill>
              </a:rPr>
              <a:t>ft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048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8987" t="48611" r="46079" b="16667"/>
          <a:stretch/>
        </p:blipFill>
        <p:spPr>
          <a:xfrm>
            <a:off x="4495799" y="1752601"/>
            <a:ext cx="4495801" cy="44957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6529" y="1011823"/>
            <a:ext cx="489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337 ft. aligned with 0.26 pressure loss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666046" y="4000500"/>
            <a:ext cx="1030154" cy="7239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5538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8987" t="48611" r="46079" b="16667"/>
          <a:stretch/>
        </p:blipFill>
        <p:spPr>
          <a:xfrm>
            <a:off x="4495799" y="1752601"/>
            <a:ext cx="4495801" cy="449579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6666046" y="4000500"/>
            <a:ext cx="1030154" cy="7239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03407" y="3061274"/>
            <a:ext cx="2909964" cy="461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Friction Rate = 0.0766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410200" y="3283943"/>
            <a:ext cx="704093" cy="23899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16529" y="1011823"/>
            <a:ext cx="489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337 ft. aligned with 0.26 pressure loss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064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1295400" y="3429000"/>
            <a:ext cx="914400" cy="9144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47800" y="3543300"/>
            <a:ext cx="609600" cy="6858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057400" y="3429000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331707" y="4218342"/>
            <a:ext cx="116093" cy="1143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21094" y="4198844"/>
            <a:ext cx="170553" cy="1445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95400" y="3439758"/>
            <a:ext cx="152400" cy="1035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09800" y="3733800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39847" y="12954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839847" y="4038600"/>
            <a:ext cx="0" cy="24384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400800" y="3771200"/>
            <a:ext cx="638262" cy="267399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2209800" y="4038599"/>
            <a:ext cx="46482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6200000">
            <a:off x="6605519" y="3763955"/>
            <a:ext cx="790662" cy="281888"/>
          </a:xfrm>
          <a:prstGeom prst="rect">
            <a:avLst/>
          </a:pr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H="1" flipV="1">
            <a:off x="6818133" y="13219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6828857" y="3469819"/>
            <a:ext cx="362127" cy="489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6807587" y="4332642"/>
            <a:ext cx="343461" cy="78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 flipV="1">
            <a:off x="6830060" y="6469660"/>
            <a:ext cx="362127" cy="489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60301" y="1295400"/>
            <a:ext cx="29385" cy="518160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398299" y="3733800"/>
            <a:ext cx="0" cy="3047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8" idx="2"/>
          </p:cNvCxnSpPr>
          <p:nvPr/>
        </p:nvCxnSpPr>
        <p:spPr>
          <a:xfrm>
            <a:off x="6845417" y="3733101"/>
            <a:ext cx="296377" cy="171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endCxn id="28" idx="2"/>
          </p:cNvCxnSpPr>
          <p:nvPr/>
        </p:nvCxnSpPr>
        <p:spPr>
          <a:xfrm flipV="1">
            <a:off x="6856603" y="3904899"/>
            <a:ext cx="285191" cy="13081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374084" y="4035714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374084" y="3733101"/>
            <a:ext cx="4825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7174994" y="3455542"/>
            <a:ext cx="7995" cy="887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 flipV="1">
            <a:off x="6818577" y="4035714"/>
            <a:ext cx="10280" cy="3047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6836544" y="3446582"/>
            <a:ext cx="2408" cy="3221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1444586" y="4376790"/>
            <a:ext cx="17092" cy="210021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1989713" y="4376790"/>
            <a:ext cx="33898" cy="211135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1475076" y="6463019"/>
            <a:ext cx="55504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066591" y="6324600"/>
            <a:ext cx="71307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017036" y="5549438"/>
            <a:ext cx="188335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2386662" y="5255675"/>
            <a:ext cx="15533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2016198" y="5113244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2039896" y="5877367"/>
            <a:ext cx="397027" cy="14243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413225" y="6019799"/>
            <a:ext cx="3299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2752453" y="6019798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3883203" y="5255675"/>
            <a:ext cx="483765" cy="304802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3928275" y="5235550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flipH="1">
            <a:off x="2779667" y="6035617"/>
            <a:ext cx="457200" cy="3048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733800" y="2687823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886200" y="2687824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276600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136087" y="4035714"/>
            <a:ext cx="0" cy="74406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876800" y="4055016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029200" y="4035714"/>
            <a:ext cx="0" cy="1058228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363216" y="2647575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515616" y="2657637"/>
            <a:ext cx="14188" cy="106610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4705928" y="509590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2956534" y="4773804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528071" y="252786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183959" y="250754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/>
          <p:cNvCxnSpPr/>
          <p:nvPr/>
        </p:nvCxnSpPr>
        <p:spPr>
          <a:xfrm>
            <a:off x="7171247" y="1600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80292" y="175003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149320" y="281854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61602" y="297350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924116" y="198120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924116" y="213929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965770" y="4807218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934662" y="4641356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934662" y="6022155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5934662" y="6188017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7182489" y="524041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7186088" y="5428150"/>
            <a:ext cx="883471" cy="11561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 rot="5400000">
            <a:off x="5598554" y="2013753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 rot="5400000">
            <a:off x="7846751" y="161441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/>
          <p:nvPr/>
        </p:nvSpPr>
        <p:spPr>
          <a:xfrm rot="5400000">
            <a:off x="7865441" y="284589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/>
          <p:cNvSpPr/>
          <p:nvPr/>
        </p:nvSpPr>
        <p:spPr>
          <a:xfrm rot="5400000">
            <a:off x="7865441" y="5274335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 rot="5400000">
            <a:off x="5625726" y="6043021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 rot="5400000">
            <a:off x="5627734" y="4678127"/>
            <a:ext cx="541704" cy="145061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04222" y="199755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89" name="TextBox 88"/>
          <p:cNvSpPr txBox="1"/>
          <p:nvPr/>
        </p:nvSpPr>
        <p:spPr>
          <a:xfrm>
            <a:off x="5503450" y="262197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110 CFM</a:t>
            </a:r>
            <a:endParaRPr lang="en-US" sz="2400" dirty="0"/>
          </a:p>
        </p:txBody>
      </p:sp>
      <p:sp>
        <p:nvSpPr>
          <p:cNvPr id="91" name="TextBox 90"/>
          <p:cNvSpPr txBox="1"/>
          <p:nvPr/>
        </p:nvSpPr>
        <p:spPr>
          <a:xfrm>
            <a:off x="5298171" y="1290085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130 CFM</a:t>
            </a:r>
            <a:endParaRPr lang="en-US" sz="2400" dirty="0"/>
          </a:p>
        </p:txBody>
      </p:sp>
      <p:sp>
        <p:nvSpPr>
          <p:cNvPr id="93" name="TextBox 92"/>
          <p:cNvSpPr txBox="1"/>
          <p:nvPr/>
        </p:nvSpPr>
        <p:spPr>
          <a:xfrm>
            <a:off x="7406268" y="91331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94" name="TextBox 93"/>
          <p:cNvSpPr txBox="1"/>
          <p:nvPr/>
        </p:nvSpPr>
        <p:spPr>
          <a:xfrm>
            <a:off x="7492527" y="2133979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140 CFM</a:t>
            </a:r>
            <a:endParaRPr lang="en-US" sz="2400" dirty="0"/>
          </a:p>
        </p:txBody>
      </p:sp>
      <p:sp>
        <p:nvSpPr>
          <p:cNvPr id="97" name="TextBox 96"/>
          <p:cNvSpPr txBox="1"/>
          <p:nvPr/>
        </p:nvSpPr>
        <p:spPr>
          <a:xfrm>
            <a:off x="7546368" y="4526258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0" name="TextBox 99"/>
          <p:cNvSpPr txBox="1"/>
          <p:nvPr/>
        </p:nvSpPr>
        <p:spPr>
          <a:xfrm>
            <a:off x="5489369" y="5387950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120 CFM</a:t>
            </a:r>
            <a:endParaRPr lang="en-US" sz="2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516087" y="4029269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90 CFM</a:t>
            </a:r>
            <a:endParaRPr lang="en-US" sz="2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4399228" y="516803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100 CFM</a:t>
            </a:r>
            <a:endParaRPr lang="en-US" sz="2400" dirty="0"/>
          </a:p>
        </p:txBody>
      </p:sp>
      <p:sp>
        <p:nvSpPr>
          <p:cNvPr id="105" name="TextBox 104"/>
          <p:cNvSpPr txBox="1"/>
          <p:nvPr/>
        </p:nvSpPr>
        <p:spPr>
          <a:xfrm>
            <a:off x="3302025" y="4355213"/>
            <a:ext cx="1132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80 CFM</a:t>
            </a:r>
            <a:endParaRPr lang="en-US" sz="2400" dirty="0"/>
          </a:p>
        </p:txBody>
      </p:sp>
      <p:sp>
        <p:nvSpPr>
          <p:cNvPr id="106" name="TextBox 105"/>
          <p:cNvSpPr txBox="1"/>
          <p:nvPr/>
        </p:nvSpPr>
        <p:spPr>
          <a:xfrm>
            <a:off x="2622289" y="5170124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400 CFM</a:t>
            </a:r>
            <a:endParaRPr lang="en-US" sz="2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2492321" y="6301648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650 CFM</a:t>
            </a:r>
            <a:endParaRPr lang="en-US" sz="2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16569" y="824097"/>
            <a:ext cx="33091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and: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290 CFM</a:t>
            </a:r>
          </a:p>
          <a:p>
            <a:r>
              <a:rPr lang="en-US" sz="2400" dirty="0" smtClean="0"/>
              <a:t>370 CFM</a:t>
            </a:r>
          </a:p>
          <a:p>
            <a:r>
              <a:rPr lang="en-US" sz="2400" dirty="0" smtClean="0"/>
              <a:t>1050 CFM</a:t>
            </a:r>
          </a:p>
          <a:p>
            <a:r>
              <a:rPr lang="en-US" sz="2400" dirty="0" smtClean="0"/>
              <a:t> 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471501" y="3929196"/>
            <a:ext cx="1287532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290 CFM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471501" y="3350848"/>
            <a:ext cx="1287532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370 CFM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5923" y="2489484"/>
            <a:ext cx="1443024" cy="46166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1050 CFM</a:t>
            </a:r>
            <a:endParaRPr lang="en-US" sz="24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>
            <a:stCxn id="111" idx="3"/>
          </p:cNvCxnSpPr>
          <p:nvPr/>
        </p:nvCxnSpPr>
        <p:spPr>
          <a:xfrm>
            <a:off x="1678947" y="2720317"/>
            <a:ext cx="1125007" cy="119105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6999196" y="3103454"/>
            <a:ext cx="456820" cy="50636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9" idx="1"/>
          </p:cNvCxnSpPr>
          <p:nvPr/>
        </p:nvCxnSpPr>
        <p:spPr>
          <a:xfrm flipH="1">
            <a:off x="6977593" y="4160029"/>
            <a:ext cx="493908" cy="4466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7328765" y="6393981"/>
            <a:ext cx="1695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Galvanized Duct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597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28600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Example – Residential 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6569" y="824097"/>
            <a:ext cx="4480907" cy="830997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Friction Rate 0.0766 and 290 CFM</a:t>
            </a:r>
          </a:p>
          <a:p>
            <a:r>
              <a:rPr lang="en-US" sz="2400" dirty="0" smtClean="0"/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4239491" cy="5486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230" t="5556" r="40848" b="48610"/>
          <a:stretch/>
        </p:blipFill>
        <p:spPr>
          <a:xfrm>
            <a:off x="4191000" y="1432561"/>
            <a:ext cx="4876800" cy="536447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76200" y="1676400"/>
            <a:ext cx="2438400" cy="2286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709299" y="1600200"/>
            <a:ext cx="715354" cy="10668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2170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1.1 Static Pressure Measurement\player.html"/>
  <p:tag name="ARTICULATE_META_COURSE_VERSION" val="1.0"/>
  <p:tag name="ARTICULATE_META_COURSE_VERSION_SET" val="True"/>
  <p:tag name="ARTICULATE_SLIDE_COUNT" val="18"/>
  <p:tag name="ARTICULATE_REFERENCE_ID" val="a7bbae32-1f7d-4b9e-8429-9ac8cf55f0d5"/>
  <p:tag name="ARTICULATE_PROJECT_OPEN" val="1"/>
  <p:tag name="TAG_BACKING_FORM_KEY" val="3015656-c:\users\don\desktop\duct design basics\lesson 3 calculations 3.3.pptx"/>
  <p:tag name="ARTICULATE_PRESENTER_VERSION" val="7"/>
  <p:tag name="ARTICULATE_USED_PAGE_ORIENTATION" val="1"/>
  <p:tag name="ARTICULATE_USED_PAGE_SIZE" val="1"/>
  <p:tag name="ARTICULATE_META_DESCRIPTION" val="Duct Slide Rule Residential Example"/>
  <p:tag name="ARTICULATE_META_COURSE_ID" val="1.1_Static_Pressure_Measurement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5"/>
  <p:tag name="ARTICULATE_AUDIO_RECORDED" val="1"/>
  <p:tag name="ELAPSEDTIME" val="15.2"/>
  <p:tag name="ANNOTATION_COUNT" val="0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1"/>
  <p:tag name="ARTICULATE_AUDIO_RECORDED" val="1"/>
  <p:tag name="ELAPSEDTIME" val="43.8"/>
  <p:tag name="ANNOTATION_COUNT" val="0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2"/>
  <p:tag name="ARTICULATE_AUDIO_RECORDED" val="1"/>
  <p:tag name="ELAPSEDTIME" val="10.2"/>
  <p:tag name="ANNOTATION_COUNT" val="0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3"/>
  <p:tag name="ARTICULATE_AUDIO_RECORDED" val="1"/>
  <p:tag name="ELAPSEDTIME" val="13"/>
  <p:tag name="ANNOTATION_COUNT" val="0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4"/>
  <p:tag name="ARTICULATE_AUDIO_RECORDED" val="1"/>
  <p:tag name="ELAPSEDTIME" val="6.8"/>
  <p:tag name="ANNOTATION_COUNT" val="0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6"/>
  <p:tag name="ARTICULATE_AUDIO_RECORDED" val="1"/>
  <p:tag name="ELAPSEDTIME" val="28.8"/>
  <p:tag name="ANNOTATION_COUNT" val="0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5"/>
  <p:tag name="ARTICULATE_AUDIO_RECORDED" val="1"/>
  <p:tag name="ELAPSEDTIME" val="35.9"/>
  <p:tag name="ANNOTATION_COUNT" val="0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1"/>
  <p:tag name="ARTICULATE_AUDIO_RECORDED" val="1"/>
  <p:tag name="ELAPSEDTIME" val="19.9"/>
  <p:tag name="ANNOTATION_COUNT" val="0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7"/>
  <p:tag name="ARTICULATE_AUDIO_RECORDED" val="1"/>
  <p:tag name="ELAPSEDTIME" val="5"/>
  <p:tag name="ANNOTATION_COUNT" val="0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70"/>
  <p:tag name="ARTICULATE_AUDIO_RECORDED" val="1"/>
  <p:tag name="TIMELINE" val="12.6"/>
  <p:tag name="ELAPSEDTIME" val="20.1"/>
  <p:tag name="ANNOTATION_COUNT" val="0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329"/>
  <p:tag name="ARTICULATE_AUDIO_RECORDED" val="1"/>
  <p:tag name="ELAPSEDTIME" val="5.1"/>
  <p:tag name="ANNOTATION_COUNT" val="0"/>
  <p:tag name="ARTICULATE_USED_LAYOU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8"/>
  <p:tag name="ARTICULATE_AUDIO_RECORDED" val="1"/>
  <p:tag name="ELAPSEDTIME" val="4.9"/>
  <p:tag name="ANNOTATION_COUNT" val="0"/>
  <p:tag name="ARTICULATE_USED_LAYOU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89"/>
  <p:tag name="ARTICULATE_AUDIO_RECORDED" val="1"/>
  <p:tag name="ELAPSEDTIME" val="93.6"/>
  <p:tag name="ANNOTATION_COUNT" val="0"/>
  <p:tag name="ARTICULATE_USED_LAYOUT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fd00b96a-4332-4155-8630-f18edca090c2"/>
  <p:tag name="ARTICULATE_SLIDE_NAV" val="1"/>
  <p:tag name="ARTICULATE_LOCK_SLIDE" val="0"/>
  <p:tag name="AUDIO_ID" val="487"/>
  <p:tag name="ARTICULATE_AUDIO_RECORDED" val="1"/>
  <p:tag name="ELAPSEDTIME" val="4.2"/>
  <p:tag name="ANNOTATION_COUNT" val="0"/>
  <p:tag name="ARTICULATE_USED_LAYOUT" val="1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c9FHs3lH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0"/>
  <p:tag name="ARTICULATE_AUDIO_RECORDED" val="1"/>
  <p:tag name="ELAPSEDTIME" val="102.6"/>
  <p:tag name="ANNOTATION_COUNT" val="0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8"/>
  <p:tag name="ARTICULATE_AUDIO_RECORDED" val="1"/>
  <p:tag name="ELAPSEDTIME" val="20.3"/>
  <p:tag name="ANNOTATION_COUNT" val="0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7"/>
  <p:tag name="ARTICULATE_AUDIO_RECORDED" val="1"/>
  <p:tag name="ELAPSEDTIME" val="47.1"/>
  <p:tag name="ANNOTATION_COUNT" val="0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CK_SLIDE" val="0"/>
  <p:tag name="AUDIO_ID" val="464"/>
  <p:tag name="ARTICULATE_AUDIO_RECORDED" val="1"/>
  <p:tag name="ELAPSEDTIME" val="22.5"/>
  <p:tag name="ANNOTATION_COUNT" val="0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3806</TotalTime>
  <Words>615</Words>
  <Application>Microsoft Office PowerPoint</Application>
  <PresentationFormat>On-screen Show (4:3)</PresentationFormat>
  <Paragraphs>239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Duct Design Basics Lesson 3 Calculations  </vt:lpstr>
      <vt:lpstr> Residential Example 3.3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488</cp:revision>
  <cp:lastPrinted>2013-06-17T20:42:26Z</cp:lastPrinted>
  <dcterms:created xsi:type="dcterms:W3CDTF">2013-05-23T13:04:32Z</dcterms:created>
  <dcterms:modified xsi:type="dcterms:W3CDTF">2016-01-11T22:11:43Z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1.1 Static Pressure Measurement</vt:lpwstr>
  </property>
  <property fmtid="{D5CDD505-2E9C-101B-9397-08002B2CF9AE}" pid="4" name="ArticulateProjectVersion">
    <vt:lpwstr>7</vt:lpwstr>
  </property>
  <property fmtid="{D5CDD505-2E9C-101B-9397-08002B2CF9AE}" pid="5" name="ArticulateGUID">
    <vt:lpwstr>5CDFCB40-CAD3-46CD-A6F9-7AEC91932222</vt:lpwstr>
  </property>
  <property fmtid="{D5CDD505-2E9C-101B-9397-08002B2CF9AE}" pid="6" name="ArticulateProjectFull">
    <vt:lpwstr>C:\Users\Don\Desktop\Duct Design Basics\Lesson 3 Calculations 3.3.ppta</vt:lpwstr>
  </property>
</Properties>
</file>