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ppt/tags/tag18.xml" ContentType="application/vnd.openxmlformats-officedocument.presentationml.tags+xml"/>
  <Override PartName="/ppt/notesSlides/notesSlide16.xml" ContentType="application/vnd.openxmlformats-officedocument.presentationml.notesSlide+xml"/>
  <Override PartName="/ppt/tags/tag19.xml" ContentType="application/vnd.openxmlformats-officedocument.presentationml.tags+xml"/>
  <Override PartName="/ppt/notesSlides/notesSlide17.xml" ContentType="application/vnd.openxmlformats-officedocument.presentationml.notesSlide+xml"/>
  <Override PartName="/ppt/tags/tag20.xml" ContentType="application/vnd.openxmlformats-officedocument.presentationml.tags+xml"/>
  <Override PartName="/ppt/notesSlides/notesSlide18.xml" ContentType="application/vnd.openxmlformats-officedocument.presentationml.notesSlide+xml"/>
  <Override PartName="/ppt/tags/tag21.xml" ContentType="application/vnd.openxmlformats-officedocument.presentationml.tags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3"/>
  </p:notesMasterIdLst>
  <p:sldIdLst>
    <p:sldId id="389" r:id="rId2"/>
    <p:sldId id="372" r:id="rId3"/>
    <p:sldId id="373" r:id="rId4"/>
    <p:sldId id="375" r:id="rId5"/>
    <p:sldId id="385" r:id="rId6"/>
    <p:sldId id="376" r:id="rId7"/>
    <p:sldId id="377" r:id="rId8"/>
    <p:sldId id="378" r:id="rId9"/>
    <p:sldId id="379" r:id="rId10"/>
    <p:sldId id="380" r:id="rId11"/>
    <p:sldId id="390" r:id="rId12"/>
    <p:sldId id="386" r:id="rId13"/>
    <p:sldId id="347" r:id="rId14"/>
    <p:sldId id="371" r:id="rId15"/>
    <p:sldId id="391" r:id="rId16"/>
    <p:sldId id="383" r:id="rId17"/>
    <p:sldId id="381" r:id="rId18"/>
    <p:sldId id="392" r:id="rId19"/>
    <p:sldId id="393" r:id="rId20"/>
    <p:sldId id="394" r:id="rId21"/>
    <p:sldId id="368" r:id="rId22"/>
  </p:sldIdLst>
  <p:sldSz cx="9144000" cy="6858000" type="screen4x3"/>
  <p:notesSz cx="7010400" cy="92964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 showScrollbar="0"/>
    <p:sldAll/>
    <p:penClr>
      <a:prstClr val="red"/>
    </p:penClr>
    <p:extLst>
      <p:ext uri="{F99C55AA-B7CB-42B0-86F8-08522FDF87E8}">
        <p14:browseMode xmlns:p14="http://schemas.microsoft.com/office/powerpoint/2010/main" showStatus="0"/>
      </p:ex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3F3F"/>
    <a:srgbClr val="454545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1" autoAdjust="0"/>
    <p:restoredTop sz="94660"/>
  </p:normalViewPr>
  <p:slideViewPr>
    <p:cSldViewPr>
      <p:cViewPr varScale="1">
        <p:scale>
          <a:sx n="114" d="100"/>
          <a:sy n="114" d="100"/>
        </p:scale>
        <p:origin x="85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E83A6E7-60DE-4005-B552-9C8674E4BA66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2C46B63-F3D0-4FCB-B9C7-2DF26E8BCA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39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4449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6096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333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0278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1642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3166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3078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2576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0274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3934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007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1555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2160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452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584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9575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7862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599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318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310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974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60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2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345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23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52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33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92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351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41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093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50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8293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4800600"/>
            <a:ext cx="8991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Lesson 1 Friction Chart Primer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/>
              <a:t>1.3 Friction Chart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98" y="762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8528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19"/>
    </mc:Choice>
    <mc:Fallback xmlns="">
      <p:transition spd="slow" advTm="841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0784" t="1388" r="10131" b="6945"/>
          <a:stretch/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76800" y="838200"/>
            <a:ext cx="4332212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The Friction Chart can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use the adjusted friction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rate and CFM to select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the required duct size: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CFM = 150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Friction Rate = 0.15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7” duct is the size that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m</a:t>
            </a:r>
            <a:r>
              <a:rPr lang="en-US" sz="3200" dirty="0" smtClean="0">
                <a:solidFill>
                  <a:srgbClr val="FFFF00"/>
                </a:solidFill>
              </a:rPr>
              <a:t>eets this requirement </a:t>
            </a:r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09600" y="3124200"/>
            <a:ext cx="37338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6781800" y="3200400"/>
            <a:ext cx="0" cy="4991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1981200" y="3124200"/>
            <a:ext cx="76200" cy="289173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V="1">
            <a:off x="732639" y="2819400"/>
            <a:ext cx="1295400" cy="144780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77681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0784" t="1388" r="10131" b="6945"/>
          <a:stretch/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76800" y="838200"/>
            <a:ext cx="4332212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The Friction Chart can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use the adjusted friction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rate and CFM to select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the required duct size: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CFM = 150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Friction Rate = 0.15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7” duct is the size that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m</a:t>
            </a:r>
            <a:r>
              <a:rPr lang="en-US" sz="3200" dirty="0" smtClean="0">
                <a:solidFill>
                  <a:srgbClr val="FFFF00"/>
                </a:solidFill>
              </a:rPr>
              <a:t>eets this requirement </a:t>
            </a:r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09600" y="3124200"/>
            <a:ext cx="37338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6781800" y="3200400"/>
            <a:ext cx="0" cy="4991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1981200" y="3124200"/>
            <a:ext cx="76200" cy="289173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V="1">
            <a:off x="732639" y="2819400"/>
            <a:ext cx="1295400" cy="144780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914400" y="304800"/>
            <a:ext cx="832260" cy="281940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90801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369381"/>
            <a:ext cx="5830314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Is There an easy way to Convert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System </a:t>
            </a:r>
            <a:r>
              <a:rPr lang="en-US" sz="3200" dirty="0">
                <a:solidFill>
                  <a:srgbClr val="FFFF00"/>
                </a:solidFill>
              </a:rPr>
              <a:t>Design </a:t>
            </a:r>
            <a:r>
              <a:rPr lang="en-US" sz="3200" dirty="0" smtClean="0">
                <a:solidFill>
                  <a:srgbClr val="FFFF00"/>
                </a:solidFill>
              </a:rPr>
              <a:t>Pressures for Total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Equivalent Lengths? </a:t>
            </a:r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3" name="Smiley Face 2"/>
          <p:cNvSpPr/>
          <p:nvPr/>
        </p:nvSpPr>
        <p:spPr>
          <a:xfrm>
            <a:off x="3441409" y="2926904"/>
            <a:ext cx="2362200" cy="2286000"/>
          </a:xfrm>
          <a:prstGeom prst="smileyFace">
            <a:avLst/>
          </a:prstGeom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416501" y="1795681"/>
            <a:ext cx="57740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rgbClr val="FFFF00"/>
                </a:solidFill>
              </a:rPr>
              <a:t>?</a:t>
            </a:r>
            <a:endParaRPr lang="en-US" sz="66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1107276">
            <a:off x="5031330" y="1992537"/>
            <a:ext cx="57740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rgbClr val="FFFF00"/>
                </a:solidFill>
              </a:rPr>
              <a:t>?</a:t>
            </a:r>
            <a:endParaRPr lang="en-US" sz="66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20625035">
            <a:off x="3695613" y="1951528"/>
            <a:ext cx="57740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rgbClr val="FFFF00"/>
                </a:solidFill>
              </a:rPr>
              <a:t>?</a:t>
            </a:r>
            <a:endParaRPr lang="en-US" sz="66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486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343316"/>
              </p:ext>
            </p:extLst>
          </p:nvPr>
        </p:nvGraphicFramePr>
        <p:xfrm>
          <a:off x="1524000" y="1981200"/>
          <a:ext cx="5913824" cy="45339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3823"/>
                <a:gridCol w="558889"/>
                <a:gridCol w="558889"/>
                <a:gridCol w="558889"/>
                <a:gridCol w="558889"/>
                <a:gridCol w="558889"/>
                <a:gridCol w="558889"/>
                <a:gridCol w="558889"/>
                <a:gridCol w="558889"/>
                <a:gridCol w="558889"/>
              </a:tblGrid>
              <a:tr h="287763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Equivalent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Length of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Duct (</a:t>
                      </a:r>
                      <a:r>
                        <a:rPr lang="en-US" sz="1100" dirty="0" err="1">
                          <a:effectLst/>
                        </a:rPr>
                        <a:t>ft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 gridSpan="9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PRESSURE DROP IN DUCT (In. of water column)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44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35-44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45-54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0.80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55-64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0.83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65-74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75-84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85-94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95-104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105-114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0.46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115-129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0.42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130-149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150-169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170-189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190-214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215-239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240-264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265-289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290-324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325-374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375-424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425-474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475-524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525-574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575-625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9766" y="152400"/>
            <a:ext cx="906171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Table for Converting System Design Pressure </a:t>
            </a:r>
            <a:endParaRPr lang="en-US" sz="3200" dirty="0" smtClean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(</a:t>
            </a:r>
            <a:r>
              <a:rPr lang="en-US" sz="3200" dirty="0">
                <a:solidFill>
                  <a:srgbClr val="FFFF00"/>
                </a:solidFill>
              </a:rPr>
              <a:t>total pressure drop in the duct) </a:t>
            </a:r>
            <a:r>
              <a:rPr lang="en-US" sz="3200" dirty="0" smtClean="0">
                <a:solidFill>
                  <a:srgbClr val="FFFF00"/>
                </a:solidFill>
              </a:rPr>
              <a:t>and </a:t>
            </a:r>
            <a:r>
              <a:rPr lang="en-US" sz="3200" dirty="0">
                <a:solidFill>
                  <a:srgbClr val="FFFF00"/>
                </a:solidFill>
              </a:rPr>
              <a:t>Total </a:t>
            </a:r>
            <a:r>
              <a:rPr lang="en-US" sz="3200" dirty="0" smtClean="0">
                <a:solidFill>
                  <a:srgbClr val="FFFF00"/>
                </a:solidFill>
              </a:rPr>
              <a:t>Equivalent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Length </a:t>
            </a:r>
            <a:r>
              <a:rPr lang="en-US" sz="3200" dirty="0">
                <a:solidFill>
                  <a:srgbClr val="FFFF00"/>
                </a:solidFill>
              </a:rPr>
              <a:t>of Duct to Friction </a:t>
            </a:r>
            <a:r>
              <a:rPr lang="en-US" sz="3200" dirty="0" smtClean="0">
                <a:solidFill>
                  <a:srgbClr val="FFFF00"/>
                </a:solidFill>
              </a:rPr>
              <a:t>Loss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690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513270"/>
              </p:ext>
            </p:extLst>
          </p:nvPr>
        </p:nvGraphicFramePr>
        <p:xfrm>
          <a:off x="1524000" y="1981200"/>
          <a:ext cx="5913824" cy="45339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3823"/>
                <a:gridCol w="558889"/>
                <a:gridCol w="558889"/>
                <a:gridCol w="558889"/>
                <a:gridCol w="558889"/>
                <a:gridCol w="558889"/>
                <a:gridCol w="558889"/>
                <a:gridCol w="558889"/>
                <a:gridCol w="558889"/>
                <a:gridCol w="558889"/>
              </a:tblGrid>
              <a:tr h="287763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Equivalent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Length of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Duct (</a:t>
                      </a:r>
                      <a:r>
                        <a:rPr lang="en-US" sz="1100" dirty="0" err="1">
                          <a:effectLst/>
                        </a:rPr>
                        <a:t>ft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 gridSpan="9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PRESSURE DROP IN DUCT (In. of water column)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44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35-44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45-54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0.80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55-64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0.83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65-74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75-84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85-94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95-104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105-114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0.46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115-129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0.42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130-149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150-169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170-189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190-214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215-239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0.18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240-264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265-289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290-324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325-374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375-424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425-474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475-524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525-574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575-625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3000" y="141982"/>
            <a:ext cx="802335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A duct has a SDP of 0.3 in. water column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and a TEL of 191 ft.  Find the friction loss using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The table below: 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496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876165"/>
              </p:ext>
            </p:extLst>
          </p:nvPr>
        </p:nvGraphicFramePr>
        <p:xfrm>
          <a:off x="1524000" y="1981200"/>
          <a:ext cx="5913824" cy="45339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3823"/>
                <a:gridCol w="558889"/>
                <a:gridCol w="558889"/>
                <a:gridCol w="558889"/>
                <a:gridCol w="558889"/>
                <a:gridCol w="558889"/>
                <a:gridCol w="558889"/>
                <a:gridCol w="558889"/>
                <a:gridCol w="558889"/>
                <a:gridCol w="558889"/>
              </a:tblGrid>
              <a:tr h="287763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Equivalent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Length of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Duct (</a:t>
                      </a:r>
                      <a:r>
                        <a:rPr lang="en-US" sz="1100" dirty="0" err="1">
                          <a:effectLst/>
                        </a:rPr>
                        <a:t>ft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 gridSpan="9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PRESSURE DROP IN DUCT (In. of water column)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44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35-44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45-54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0.80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55-64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0.83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65-74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75-84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85-94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95-104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105-114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0.46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115-129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0.42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130-149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150-169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170-189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190-214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215-239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0.18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240-264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265-289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290-324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325-374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375-424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425-474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475-524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525-574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575-625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</a:tbl>
          </a:graphicData>
        </a:graphic>
      </p:graphicFrame>
      <p:cxnSp>
        <p:nvCxnSpPr>
          <p:cNvPr id="5" name="Straight Arrow Connector 4"/>
          <p:cNvCxnSpPr/>
          <p:nvPr/>
        </p:nvCxnSpPr>
        <p:spPr>
          <a:xfrm>
            <a:off x="6019800" y="2590800"/>
            <a:ext cx="0" cy="205740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362200" y="4724400"/>
            <a:ext cx="3505200" cy="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143000" y="141982"/>
            <a:ext cx="812754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A duct has a SDP of 0.3 in. water column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and a TEL of 191 ft.  Find the friction loss using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The table below: 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5486400" y="4286250"/>
            <a:ext cx="1066800" cy="876300"/>
          </a:xfrm>
          <a:prstGeom prst="star5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474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14680"/>
              </p:ext>
            </p:extLst>
          </p:nvPr>
        </p:nvGraphicFramePr>
        <p:xfrm>
          <a:off x="1524000" y="1981200"/>
          <a:ext cx="5913824" cy="45339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3823"/>
                <a:gridCol w="558889"/>
                <a:gridCol w="558889"/>
                <a:gridCol w="558889"/>
                <a:gridCol w="558889"/>
                <a:gridCol w="558889"/>
                <a:gridCol w="558889"/>
                <a:gridCol w="558889"/>
                <a:gridCol w="558889"/>
                <a:gridCol w="558889"/>
              </a:tblGrid>
              <a:tr h="287763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Equivalent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Length of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Duct (</a:t>
                      </a:r>
                      <a:r>
                        <a:rPr lang="en-US" sz="1100" dirty="0" err="1">
                          <a:effectLst/>
                        </a:rPr>
                        <a:t>ft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 gridSpan="9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PRESSURE DROP IN DUCT (In. of water column)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44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35-44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45-54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0.80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55-64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0.83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65-74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75-84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85-94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95-104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105-114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0.46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115-129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0.42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130-149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150-169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170-189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190-214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215-239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0.18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240-264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265-289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290-324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325-374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375-424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425-474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475-524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525-574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575-625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</a:tbl>
          </a:graphicData>
        </a:graphic>
      </p:graphicFrame>
      <p:cxnSp>
        <p:nvCxnSpPr>
          <p:cNvPr id="5" name="Straight Arrow Connector 4"/>
          <p:cNvCxnSpPr/>
          <p:nvPr/>
        </p:nvCxnSpPr>
        <p:spPr>
          <a:xfrm>
            <a:off x="6019800" y="2590800"/>
            <a:ext cx="0" cy="205740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362200" y="4724400"/>
            <a:ext cx="3505200" cy="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143000" y="141982"/>
            <a:ext cx="802335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A duct has a SDP of 0.3 in. water column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and a TEL of 191 ft.  Find the friction loss using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The table below: 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5486400" y="4286250"/>
            <a:ext cx="1066800" cy="876300"/>
          </a:xfrm>
          <a:prstGeom prst="star5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676400" y="3028433"/>
            <a:ext cx="5514010" cy="58477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Thus, the duct size will be larger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549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910266"/>
              </p:ext>
            </p:extLst>
          </p:nvPr>
        </p:nvGraphicFramePr>
        <p:xfrm>
          <a:off x="1523997" y="1981200"/>
          <a:ext cx="5913827" cy="45339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0770"/>
                <a:gridCol w="573673"/>
                <a:gridCol w="573673"/>
                <a:gridCol w="573673"/>
                <a:gridCol w="573673"/>
                <a:gridCol w="573673"/>
                <a:gridCol w="573673"/>
                <a:gridCol w="573673"/>
                <a:gridCol w="573673"/>
                <a:gridCol w="573673"/>
              </a:tblGrid>
              <a:tr h="287763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Equivalent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Length of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Duct (</a:t>
                      </a:r>
                      <a:r>
                        <a:rPr lang="en-US" sz="1100" dirty="0" err="1">
                          <a:effectLst/>
                        </a:rPr>
                        <a:t>ft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 gridSpan="9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PRESSURE DROP IN DUCT (In. of water column)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44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35-44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45-54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0.80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55-64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0.83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65-74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75-84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85-94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95-104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105-114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0.46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115-129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0.42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130-149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150-169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170-189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190-214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215-239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0.18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240-264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265-289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290-324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325-374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375-424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425-474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475-524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525-574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575-625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3000" y="141982"/>
            <a:ext cx="78149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A duct has a SDP of 0.3 in. water column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and a TEL of 46 ft.  Find the friction loss using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The table below: 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654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865394"/>
              </p:ext>
            </p:extLst>
          </p:nvPr>
        </p:nvGraphicFramePr>
        <p:xfrm>
          <a:off x="1523997" y="1981200"/>
          <a:ext cx="5913827" cy="45339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0770"/>
                <a:gridCol w="573673"/>
                <a:gridCol w="573673"/>
                <a:gridCol w="573673"/>
                <a:gridCol w="573673"/>
                <a:gridCol w="573673"/>
                <a:gridCol w="573673"/>
                <a:gridCol w="573673"/>
                <a:gridCol w="573673"/>
                <a:gridCol w="573673"/>
              </a:tblGrid>
              <a:tr h="287763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Equivalent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Length of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Duct (</a:t>
                      </a:r>
                      <a:r>
                        <a:rPr lang="en-US" sz="1100" dirty="0" err="1">
                          <a:effectLst/>
                        </a:rPr>
                        <a:t>ft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 gridSpan="9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PRESSURE DROP IN DUCT (In. of water column)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44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35-44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45-54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0.80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55-64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0.83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65-74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75-84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85-94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95-104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105-114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0.46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115-129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0.42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130-149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150-169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170-189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190-214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215-239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0.18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240-264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265-289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290-324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325-374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375-424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425-474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475-524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525-574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575-625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</a:tbl>
          </a:graphicData>
        </a:graphic>
      </p:graphicFrame>
      <p:cxnSp>
        <p:nvCxnSpPr>
          <p:cNvPr id="5" name="Straight Arrow Connector 4"/>
          <p:cNvCxnSpPr/>
          <p:nvPr/>
        </p:nvCxnSpPr>
        <p:spPr>
          <a:xfrm>
            <a:off x="6019800" y="2438400"/>
            <a:ext cx="0" cy="30480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362200" y="2819400"/>
            <a:ext cx="3505200" cy="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143000" y="141982"/>
            <a:ext cx="78149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A duct has a SDP of 0.3 in. water column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and a TEL of 46 ft.  Find the friction loss using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The table below: 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5486400" y="2286000"/>
            <a:ext cx="1066800" cy="876300"/>
          </a:xfrm>
          <a:prstGeom prst="star5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038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611344"/>
              </p:ext>
            </p:extLst>
          </p:nvPr>
        </p:nvGraphicFramePr>
        <p:xfrm>
          <a:off x="1523997" y="1981200"/>
          <a:ext cx="5913827" cy="45339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0770"/>
                <a:gridCol w="573673"/>
                <a:gridCol w="573673"/>
                <a:gridCol w="573673"/>
                <a:gridCol w="573673"/>
                <a:gridCol w="573673"/>
                <a:gridCol w="573673"/>
                <a:gridCol w="573673"/>
                <a:gridCol w="573673"/>
                <a:gridCol w="573673"/>
              </a:tblGrid>
              <a:tr h="287763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Equivalent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Length of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Duct (</a:t>
                      </a:r>
                      <a:r>
                        <a:rPr lang="en-US" sz="1100" dirty="0" err="1">
                          <a:effectLst/>
                        </a:rPr>
                        <a:t>ft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 gridSpan="9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PRESSURE DROP IN DUCT (In. of water column)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44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35-44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45-54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0.80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55-64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0.83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65-74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75-84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85-94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95-104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105-114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0.46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115-129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0.42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130-149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150-169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170-189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190-214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215-239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0.18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240-264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265-289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290-324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325-374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375-424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425-474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475-524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525-574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575-625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</a:tbl>
          </a:graphicData>
        </a:graphic>
      </p:graphicFrame>
      <p:cxnSp>
        <p:nvCxnSpPr>
          <p:cNvPr id="5" name="Straight Arrow Connector 4"/>
          <p:cNvCxnSpPr/>
          <p:nvPr/>
        </p:nvCxnSpPr>
        <p:spPr>
          <a:xfrm>
            <a:off x="6019800" y="2438400"/>
            <a:ext cx="0" cy="30480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362200" y="2819400"/>
            <a:ext cx="3505200" cy="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143000" y="141982"/>
            <a:ext cx="78149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A duct has a SDP of 0.3 in. water column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and a TEL of 46 ft.  Find the friction loss using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The table below: 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5486400" y="2286000"/>
            <a:ext cx="1066800" cy="876300"/>
          </a:xfrm>
          <a:prstGeom prst="star5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667911" y="3848100"/>
            <a:ext cx="5769913" cy="58477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Thus, the duct size will be smaller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295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990600"/>
            <a:ext cx="8698087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What happens if there are less than 100 </a:t>
            </a:r>
            <a:r>
              <a:rPr lang="en-US" sz="3200" dirty="0" err="1" smtClean="0">
                <a:solidFill>
                  <a:srgbClr val="FFFF00"/>
                </a:solidFill>
              </a:rPr>
              <a:t>ft</a:t>
            </a:r>
            <a:r>
              <a:rPr lang="en-US" sz="3200" dirty="0" smtClean="0">
                <a:solidFill>
                  <a:srgbClr val="FFFF00"/>
                </a:solidFill>
              </a:rPr>
              <a:t> of Duct?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3" name="Smiley Face 2"/>
          <p:cNvSpPr/>
          <p:nvPr/>
        </p:nvSpPr>
        <p:spPr>
          <a:xfrm>
            <a:off x="3446631" y="2590800"/>
            <a:ext cx="2362200" cy="2286000"/>
          </a:xfrm>
          <a:prstGeom prst="smileyFace">
            <a:avLst/>
          </a:prstGeom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419600" y="1600200"/>
            <a:ext cx="57740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rgbClr val="FFFF00"/>
                </a:solidFill>
              </a:rPr>
              <a:t>?</a:t>
            </a:r>
            <a:endParaRPr lang="en-US" sz="66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1107276">
            <a:off x="5027595" y="1709554"/>
            <a:ext cx="57740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rgbClr val="FFFF00"/>
                </a:solidFill>
              </a:rPr>
              <a:t>?</a:t>
            </a:r>
            <a:endParaRPr lang="en-US" sz="66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20625035">
            <a:off x="3798888" y="1709554"/>
            <a:ext cx="57740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rgbClr val="FFFF00"/>
                </a:solidFill>
              </a:rPr>
              <a:t>?</a:t>
            </a:r>
            <a:endParaRPr lang="en-US" sz="66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840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871437"/>
              </p:ext>
            </p:extLst>
          </p:nvPr>
        </p:nvGraphicFramePr>
        <p:xfrm>
          <a:off x="1523997" y="1981200"/>
          <a:ext cx="5913827" cy="45339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0770"/>
                <a:gridCol w="573673"/>
                <a:gridCol w="573673"/>
                <a:gridCol w="573673"/>
                <a:gridCol w="573673"/>
                <a:gridCol w="573673"/>
                <a:gridCol w="573673"/>
                <a:gridCol w="573673"/>
                <a:gridCol w="573673"/>
                <a:gridCol w="573673"/>
              </a:tblGrid>
              <a:tr h="287763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Equivalent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Length of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Duct (</a:t>
                      </a:r>
                      <a:r>
                        <a:rPr lang="en-US" sz="1100" dirty="0" err="1">
                          <a:effectLst/>
                        </a:rPr>
                        <a:t>ft</a:t>
                      </a:r>
                      <a:r>
                        <a:rPr lang="en-US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 gridSpan="9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PRESSURE DROP IN DUCT (In. of water column)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44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35-44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45-54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0.80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55-64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0.83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65-74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0.72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75-84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85-94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95-104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105-114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0.46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115-129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0.42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130-149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150-169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170-189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190-214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215-239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0.18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240-264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265-289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290-324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325-374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375-424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425-474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475-524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525-574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  <a:tr h="174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575-625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9" marR="66549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3000" y="141982"/>
            <a:ext cx="78149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A duct has a SDP of 0.3 in. water column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and a TEL of 46 ft.  Find the friction loss using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The table below: </a:t>
            </a:r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523997" y="3581400"/>
            <a:ext cx="591382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523997" y="3810000"/>
            <a:ext cx="591382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1596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838200"/>
            <a:ext cx="896803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In conclusion: </a:t>
            </a: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r>
              <a:rPr lang="en-US" sz="3200" dirty="0">
                <a:solidFill>
                  <a:srgbClr val="FFFF00"/>
                </a:solidFill>
              </a:rPr>
              <a:t>T</a:t>
            </a:r>
            <a:r>
              <a:rPr lang="en-US" sz="3200" dirty="0" smtClean="0">
                <a:solidFill>
                  <a:srgbClr val="FFFF00"/>
                </a:solidFill>
              </a:rPr>
              <a:t>he air friction chart is a valuable tool </a:t>
            </a:r>
            <a:r>
              <a:rPr lang="en-US" sz="3200" dirty="0">
                <a:solidFill>
                  <a:srgbClr val="FFFF00"/>
                </a:solidFill>
              </a:rPr>
              <a:t>a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designer can use to make sure the proper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amount of airflow can be delivered through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a duct system when the airflow is balanced.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582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990600"/>
            <a:ext cx="8810745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What happens if there are less than 100 ft. of Duct?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r>
              <a:rPr lang="en-US" sz="3200" i="1" dirty="0" smtClean="0">
                <a:solidFill>
                  <a:srgbClr val="FFFF00"/>
                </a:solidFill>
              </a:rPr>
              <a:t>The duct size will work and the duct system will </a:t>
            </a:r>
          </a:p>
          <a:p>
            <a:r>
              <a:rPr lang="en-US" sz="3200" i="1" dirty="0">
                <a:solidFill>
                  <a:srgbClr val="FFFF00"/>
                </a:solidFill>
              </a:rPr>
              <a:t>o</a:t>
            </a:r>
            <a:r>
              <a:rPr lang="en-US" sz="3200" i="1" dirty="0" smtClean="0">
                <a:solidFill>
                  <a:srgbClr val="FFFF00"/>
                </a:solidFill>
              </a:rPr>
              <a:t>perate efficiently and quietly. </a:t>
            </a:r>
          </a:p>
          <a:p>
            <a:endParaRPr lang="en-US" sz="3200" i="1" dirty="0">
              <a:solidFill>
                <a:srgbClr val="FFFF00"/>
              </a:solidFill>
            </a:endParaRPr>
          </a:p>
          <a:p>
            <a:r>
              <a:rPr lang="en-US" sz="3200" i="1" dirty="0" smtClean="0">
                <a:solidFill>
                  <a:srgbClr val="FFFF00"/>
                </a:solidFill>
              </a:rPr>
              <a:t>However, the formula may be used to decrease </a:t>
            </a:r>
          </a:p>
          <a:p>
            <a:r>
              <a:rPr lang="en-US" sz="3200" i="1" dirty="0" smtClean="0">
                <a:solidFill>
                  <a:srgbClr val="FFFF00"/>
                </a:solidFill>
              </a:rPr>
              <a:t>the size of the duct so the designed total equivalent </a:t>
            </a:r>
          </a:p>
          <a:p>
            <a:r>
              <a:rPr lang="en-US" sz="3200" i="1" dirty="0" smtClean="0">
                <a:solidFill>
                  <a:srgbClr val="FFFF00"/>
                </a:solidFill>
              </a:rPr>
              <a:t>Length is the same throughout the duct system.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840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3560" y="949623"/>
            <a:ext cx="892834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What happens if there are more than 100 </a:t>
            </a:r>
            <a:r>
              <a:rPr lang="en-US" sz="3200" dirty="0" err="1">
                <a:solidFill>
                  <a:srgbClr val="FFFF00"/>
                </a:solidFill>
              </a:rPr>
              <a:t>ft</a:t>
            </a:r>
            <a:r>
              <a:rPr lang="en-US" sz="3200" dirty="0">
                <a:solidFill>
                  <a:srgbClr val="FFFF00"/>
                </a:solidFill>
              </a:rPr>
              <a:t> of duct?</a:t>
            </a: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19600" y="1600200"/>
            <a:ext cx="57740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rgbClr val="FFFF00"/>
                </a:solidFill>
              </a:rPr>
              <a:t>?</a:t>
            </a:r>
            <a:endParaRPr lang="en-US" sz="6600" dirty="0">
              <a:solidFill>
                <a:srgbClr val="FFFF00"/>
              </a:solidFill>
            </a:endParaRPr>
          </a:p>
        </p:txBody>
      </p:sp>
      <p:sp>
        <p:nvSpPr>
          <p:cNvPr id="5" name="Smiley Face 4"/>
          <p:cNvSpPr/>
          <p:nvPr/>
        </p:nvSpPr>
        <p:spPr>
          <a:xfrm>
            <a:off x="3446631" y="2590800"/>
            <a:ext cx="2362200" cy="2286000"/>
          </a:xfrm>
          <a:prstGeom prst="smileyFace">
            <a:avLst/>
          </a:prstGeom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 rot="1107276">
            <a:off x="5027595" y="1709554"/>
            <a:ext cx="57740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rgbClr val="FFFF00"/>
                </a:solidFill>
              </a:rPr>
              <a:t>?</a:t>
            </a:r>
            <a:endParaRPr lang="en-US" sz="66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20625035">
            <a:off x="3798888" y="1709554"/>
            <a:ext cx="57740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>
                <a:solidFill>
                  <a:srgbClr val="FFFF00"/>
                </a:solidFill>
              </a:rPr>
              <a:t>?</a:t>
            </a:r>
            <a:endParaRPr lang="en-US" sz="66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092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990600"/>
            <a:ext cx="8928342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What happens if there are more than 100 </a:t>
            </a:r>
            <a:r>
              <a:rPr lang="en-US" sz="3200" dirty="0" err="1">
                <a:solidFill>
                  <a:srgbClr val="FFFF00"/>
                </a:solidFill>
              </a:rPr>
              <a:t>ft</a:t>
            </a:r>
            <a:r>
              <a:rPr lang="en-US" sz="3200" dirty="0">
                <a:solidFill>
                  <a:srgbClr val="FFFF00"/>
                </a:solidFill>
              </a:rPr>
              <a:t> of duct?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r>
              <a:rPr lang="en-US" sz="3200" i="1" dirty="0" smtClean="0">
                <a:solidFill>
                  <a:srgbClr val="FFFF00"/>
                </a:solidFill>
              </a:rPr>
              <a:t>The duct size will not work and the duct system will </a:t>
            </a:r>
          </a:p>
          <a:p>
            <a:r>
              <a:rPr lang="en-US" sz="3200" i="1" dirty="0">
                <a:solidFill>
                  <a:srgbClr val="FFFF00"/>
                </a:solidFill>
              </a:rPr>
              <a:t>n</a:t>
            </a:r>
            <a:r>
              <a:rPr lang="en-US" sz="3200" i="1" dirty="0" smtClean="0">
                <a:solidFill>
                  <a:srgbClr val="FFFF00"/>
                </a:solidFill>
              </a:rPr>
              <a:t>ot operate efficiently and quietly.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612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5658" y="990600"/>
            <a:ext cx="8928342" cy="5693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What happens if there are more than 100 </a:t>
            </a:r>
            <a:r>
              <a:rPr lang="en-US" sz="3200" dirty="0" err="1">
                <a:solidFill>
                  <a:srgbClr val="FFFF00"/>
                </a:solidFill>
              </a:rPr>
              <a:t>ft</a:t>
            </a:r>
            <a:r>
              <a:rPr lang="en-US" sz="3200" dirty="0">
                <a:solidFill>
                  <a:srgbClr val="FFFF00"/>
                </a:solidFill>
              </a:rPr>
              <a:t> of duct?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r>
              <a:rPr lang="en-US" sz="3200" i="1" dirty="0" smtClean="0">
                <a:solidFill>
                  <a:srgbClr val="FFFF00"/>
                </a:solidFill>
              </a:rPr>
              <a:t>The duct size will not work and the duct system will </a:t>
            </a:r>
          </a:p>
          <a:p>
            <a:r>
              <a:rPr lang="en-US" sz="3200" i="1" dirty="0">
                <a:solidFill>
                  <a:srgbClr val="FFFF00"/>
                </a:solidFill>
              </a:rPr>
              <a:t>n</a:t>
            </a:r>
            <a:r>
              <a:rPr lang="en-US" sz="3200" i="1" dirty="0" smtClean="0">
                <a:solidFill>
                  <a:srgbClr val="FFFF00"/>
                </a:solidFill>
              </a:rPr>
              <a:t>ot operate efficiently and quietly.</a:t>
            </a:r>
          </a:p>
          <a:p>
            <a:endParaRPr lang="en-US" sz="3200" i="1" dirty="0">
              <a:solidFill>
                <a:srgbClr val="FFFF00"/>
              </a:solidFill>
            </a:endParaRPr>
          </a:p>
          <a:p>
            <a:r>
              <a:rPr lang="en-US" sz="3200" i="1" dirty="0" smtClean="0">
                <a:solidFill>
                  <a:srgbClr val="FFFF00"/>
                </a:solidFill>
              </a:rPr>
              <a:t>Formula:</a:t>
            </a:r>
          </a:p>
          <a:p>
            <a:endParaRPr lang="en-US" sz="3200" i="1" dirty="0">
              <a:solidFill>
                <a:srgbClr val="FFFF00"/>
              </a:solidFill>
            </a:endParaRPr>
          </a:p>
          <a:p>
            <a:r>
              <a:rPr lang="en-US" sz="2800" i="1" dirty="0" smtClean="0">
                <a:solidFill>
                  <a:srgbClr val="FFFF00"/>
                </a:solidFill>
              </a:rPr>
              <a:t>Friction </a:t>
            </a:r>
            <a:r>
              <a:rPr lang="en-US" sz="2800" i="1" dirty="0">
                <a:solidFill>
                  <a:srgbClr val="FFFF00"/>
                </a:solidFill>
              </a:rPr>
              <a:t>L</a:t>
            </a:r>
            <a:r>
              <a:rPr lang="en-US" sz="2800" i="1" dirty="0" smtClean="0">
                <a:solidFill>
                  <a:srgbClr val="FFFF00"/>
                </a:solidFill>
              </a:rPr>
              <a:t>oss = SDP x 100 ÷ TEL of Duct</a:t>
            </a:r>
          </a:p>
          <a:p>
            <a:endParaRPr lang="en-US" sz="2800" i="1" dirty="0">
              <a:solidFill>
                <a:srgbClr val="FFFF00"/>
              </a:solidFill>
            </a:endParaRPr>
          </a:p>
          <a:p>
            <a:r>
              <a:rPr lang="en-US" sz="2800" i="1" dirty="0" smtClean="0">
                <a:solidFill>
                  <a:srgbClr val="FFFF00"/>
                </a:solidFill>
              </a:rPr>
              <a:t>Where:</a:t>
            </a:r>
          </a:p>
          <a:p>
            <a:r>
              <a:rPr lang="en-US" sz="2800" i="1" dirty="0" smtClean="0">
                <a:solidFill>
                  <a:srgbClr val="FFFF00"/>
                </a:solidFill>
              </a:rPr>
              <a:t>SDP = System Design Pressure</a:t>
            </a:r>
          </a:p>
          <a:p>
            <a:r>
              <a:rPr lang="en-US" sz="2800" i="1" dirty="0" smtClean="0">
                <a:solidFill>
                  <a:srgbClr val="FFFF00"/>
                </a:solidFill>
              </a:rPr>
              <a:t>TEL = Total Equivalent Length of Duct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497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990600"/>
            <a:ext cx="7756675" cy="33547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Example: For a 150 CFM output, the TEL is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200 ft. and the system design pressure is 0.3,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what would the friction L</a:t>
            </a:r>
            <a:r>
              <a:rPr lang="en-US" sz="3200" dirty="0" smtClean="0">
                <a:solidFill>
                  <a:srgbClr val="FFFF00"/>
                </a:solidFill>
              </a:rPr>
              <a:t>oss be</a:t>
            </a:r>
            <a:r>
              <a:rPr lang="en-US" sz="3200" dirty="0">
                <a:solidFill>
                  <a:srgbClr val="FFFF00"/>
                </a:solidFill>
              </a:rPr>
              <a:t>?</a:t>
            </a:r>
          </a:p>
          <a:p>
            <a:endParaRPr lang="en-US" sz="3200" i="1" dirty="0">
              <a:solidFill>
                <a:srgbClr val="FFFF00"/>
              </a:solidFill>
            </a:endParaRPr>
          </a:p>
          <a:p>
            <a:r>
              <a:rPr lang="en-US" sz="2800" i="1" dirty="0" smtClean="0">
                <a:solidFill>
                  <a:srgbClr val="FFFF00"/>
                </a:solidFill>
              </a:rPr>
              <a:t>Friction Loss = SDP x 100 ÷ TEL of Duct</a:t>
            </a:r>
          </a:p>
          <a:p>
            <a:endParaRPr lang="en-US" sz="2800" i="1" dirty="0">
              <a:solidFill>
                <a:srgbClr val="FFFF00"/>
              </a:solidFill>
            </a:endParaRPr>
          </a:p>
          <a:p>
            <a:r>
              <a:rPr lang="en-US" sz="2800" i="1" dirty="0">
                <a:solidFill>
                  <a:srgbClr val="FFFF00"/>
                </a:solidFill>
              </a:rPr>
              <a:t>Friction </a:t>
            </a:r>
            <a:r>
              <a:rPr lang="en-US" sz="2800" i="1" dirty="0" smtClean="0">
                <a:solidFill>
                  <a:srgbClr val="FFFF00"/>
                </a:solidFill>
              </a:rPr>
              <a:t>Loss = 0.3 </a:t>
            </a:r>
            <a:r>
              <a:rPr lang="en-US" sz="2800" i="1" dirty="0">
                <a:solidFill>
                  <a:srgbClr val="FFFF00"/>
                </a:solidFill>
              </a:rPr>
              <a:t>x 100 ÷ </a:t>
            </a:r>
            <a:r>
              <a:rPr lang="en-US" sz="2800" i="1" dirty="0" smtClean="0">
                <a:solidFill>
                  <a:srgbClr val="FFFF00"/>
                </a:solidFill>
              </a:rPr>
              <a:t>200 = 0.15</a:t>
            </a:r>
            <a:endParaRPr lang="en-US" sz="2800" i="1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045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990600"/>
            <a:ext cx="8562857" cy="4647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Example: For a 150 CFM output, the TEL is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200 ft. and the system design pressure is 0.3,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what would the friction loss per 100 ft. be?</a:t>
            </a:r>
          </a:p>
          <a:p>
            <a:endParaRPr lang="en-US" sz="3200" i="1" dirty="0">
              <a:solidFill>
                <a:srgbClr val="FFFF00"/>
              </a:solidFill>
            </a:endParaRPr>
          </a:p>
          <a:p>
            <a:r>
              <a:rPr lang="en-US" sz="2800" i="1" dirty="0" smtClean="0">
                <a:solidFill>
                  <a:srgbClr val="FFFF00"/>
                </a:solidFill>
              </a:rPr>
              <a:t>Friction Loss = SDP x 100 ÷ TEL of Duct</a:t>
            </a:r>
          </a:p>
          <a:p>
            <a:endParaRPr lang="en-US" sz="2800" i="1" dirty="0">
              <a:solidFill>
                <a:srgbClr val="FFFF00"/>
              </a:solidFill>
            </a:endParaRPr>
          </a:p>
          <a:p>
            <a:r>
              <a:rPr lang="en-US" sz="2800" i="1" dirty="0">
                <a:solidFill>
                  <a:srgbClr val="FFFF00"/>
                </a:solidFill>
              </a:rPr>
              <a:t>Friction </a:t>
            </a:r>
            <a:r>
              <a:rPr lang="en-US" sz="2800" i="1" dirty="0" smtClean="0">
                <a:solidFill>
                  <a:srgbClr val="FFFF00"/>
                </a:solidFill>
              </a:rPr>
              <a:t>Loss = 0.3 </a:t>
            </a:r>
            <a:r>
              <a:rPr lang="en-US" sz="2800" i="1" dirty="0">
                <a:solidFill>
                  <a:srgbClr val="FFFF00"/>
                </a:solidFill>
              </a:rPr>
              <a:t>x 100 ÷ </a:t>
            </a:r>
            <a:r>
              <a:rPr lang="en-US" sz="2800" i="1" dirty="0" smtClean="0">
                <a:solidFill>
                  <a:srgbClr val="FFFF00"/>
                </a:solidFill>
              </a:rPr>
              <a:t>200 = 0.15</a:t>
            </a:r>
          </a:p>
          <a:p>
            <a:endParaRPr lang="en-US" sz="2800" i="1" dirty="0">
              <a:solidFill>
                <a:srgbClr val="FFFF00"/>
              </a:solidFill>
            </a:endParaRPr>
          </a:p>
          <a:p>
            <a:r>
              <a:rPr lang="en-US" sz="2800" i="1" dirty="0" smtClean="0">
                <a:solidFill>
                  <a:srgbClr val="FFFF00"/>
                </a:solidFill>
              </a:rPr>
              <a:t>Thus, to actually allow 150 CFM to pass through,</a:t>
            </a:r>
          </a:p>
          <a:p>
            <a:r>
              <a:rPr lang="en-US" sz="2800" i="1" dirty="0" smtClean="0">
                <a:solidFill>
                  <a:srgbClr val="FFFF00"/>
                </a:solidFill>
              </a:rPr>
              <a:t>the duct would have to be designed for a 0.15 friction loss </a:t>
            </a:r>
            <a:endParaRPr lang="en-US" sz="2800" i="1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590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0784" t="1388" r="10131" b="6945"/>
          <a:stretch/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76800" y="838200"/>
            <a:ext cx="4332212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The Friction Chart can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use the adjusted friction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rate and CFM to select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the required duct size: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CFM = 150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Friction Rate = 0.15</a:t>
            </a:r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09600" y="3124200"/>
            <a:ext cx="37338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6781800" y="3200400"/>
            <a:ext cx="0" cy="4991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1981200" y="3124200"/>
            <a:ext cx="76200" cy="289173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2706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GO" val="ComfortU_Logo.jpg"/>
  <p:tag name="ARTICULATE_PRESENTER" val="Donald Prather"/>
  <p:tag name="ARTICULATE_PRESENTER_GUID" val="0067420A16B5"/>
  <p:tag name="ARTICULATE_LMS" val="0"/>
  <p:tag name="ARTICULATE_TEMPLATE" val="Corporate Communications"/>
  <p:tag name="ARTICULATE_TEMPLATE_GUID" val="1a000000-6000-0000-b000-000000000001"/>
  <p:tag name="PRESENTER_PREVIEW_MODE" val="0"/>
  <p:tag name="PRESENTER_PREVIEW_START" val="1"/>
  <p:tag name="PLAYERLOGOHEIGHT" val="162"/>
  <p:tag name="PLAYERLOGOWIDTH" val="351"/>
  <p:tag name="LAUNCHINNEWWINDOW" val="0"/>
  <p:tag name="LASTPUBLISHED" val="C:\Users\Craig\Documents\My Articulate Projects\1.1 Static Pressure Measurement\player.html"/>
  <p:tag name="ARTICULATE_META_COURSE_VERSION" val="1.0"/>
  <p:tag name="ARTICULATE_META_COURSE_VERSION_SET" val="True"/>
  <p:tag name="ARTICULATE_SLIDE_COUNT" val="21"/>
  <p:tag name="ARTICULATE_REFERENCE_ID" val="85196fbb-a4e8-4f7b-8f32-c4819d4e3144"/>
  <p:tag name="TAG_BACKING_FORM_KEY" val="4523180-c:\users\don\desktop\duct design basics\lesson 1 friction chart primer 1.3.pptx"/>
  <p:tag name="ARTICULATE_PRESENTER_VERSION" val="7"/>
  <p:tag name="ARTICULATE_PROJECT_OPEN" val="1"/>
  <p:tag name="ARTICULATE_USED_PAGE_ORIENTATION" val="1"/>
  <p:tag name="ARTICULATE_USED_PAGE_SIZE" val="1"/>
  <p:tag name="ARTICULATE_META_DESCRIPTION" val="Friction Chart Size Corrections"/>
  <p:tag name="ARTICULATE_META_COURSE_ID" val="1.1_Static_Pressure_Measurement"/>
  <p:tag name="ARTICULATE_META_NAME_SET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78"/>
  <p:tag name="ARTICULATE_AUDIO_RECORDED" val="1"/>
  <p:tag name="ELAPSEDTIME" val="9.7"/>
  <p:tag name="ANNOTATION_COUNT" val="0"/>
  <p:tag name="ARTICULATE_USED_LAYOUT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79"/>
  <p:tag name="ARTICULATE_AUDIO_RECORDED" val="1"/>
  <p:tag name="ELAPSEDTIME" val="61.1"/>
  <p:tag name="ANNOTATION_COUNT" val="0"/>
  <p:tag name="ARTICULATE_USED_LAYOUT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80"/>
  <p:tag name="ARTICULATE_AUDIO_RECORDED" val="1"/>
  <p:tag name="ELAPSEDTIME" val="23.4"/>
  <p:tag name="ANNOTATION_COUNT" val="0"/>
  <p:tag name="ARTICULATE_USED_LAYOUT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90"/>
  <p:tag name="ARTICULATE_AUDIO_RECORDED" val="1"/>
  <p:tag name="ELAPSEDTIME" val="15.1"/>
  <p:tag name="ANNOTATION_COUNT" val="0"/>
  <p:tag name="ARTICULATE_USED_LAYOUT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86"/>
  <p:tag name="ARTICULATE_AUDIO_RECORDED" val="1"/>
  <p:tag name="ELAPSEDTIME" val="15.3"/>
  <p:tag name="ANNOTATION_COUNT" val="0"/>
  <p:tag name="ARTICULATE_USED_LAYOUT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NNOTATION_TYPE_1" val="0"/>
  <p:tag name="ANNOTATION_START_1" val="60.9"/>
  <p:tag name="ANNOTATION_TOP_1" val="14"/>
  <p:tag name="ANNOTATION_LEFT_1" val="362"/>
  <p:tag name="ANNOTATION_WIDTH_1" val="149"/>
  <p:tag name="ANNOTATION_HEIGHT_1" val="150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16777215"/>
  <p:tag name="ANNOTATION_FILL_COLOR_1" val="683492"/>
  <p:tag name="ANNOTATION_FILL_ALPHA_1" val="100"/>
  <p:tag name="ANNOTATION_BORDER_WIDTH_1" val="2"/>
  <p:tag name="ANNOTATION_SLIDE_WIDTH_1" val="960"/>
  <p:tag name="ANNOTATION_SLIDE_HEIGHT_1" val="720"/>
  <p:tag name="AUDIO_ID" val="347"/>
  <p:tag name="ARTICULATE_AUDIO_RECORDED" val="1"/>
  <p:tag name="ELAPSEDTIME" val="65.2"/>
  <p:tag name="ANNOTATION_COUNT" val="0"/>
  <p:tag name="ARTICULATE_USED_LAYOUT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71"/>
  <p:tag name="ARTICULATE_AUDIO_RECORDED" val="1"/>
  <p:tag name="ELAPSEDTIME" val="16.9"/>
  <p:tag name="ANNOTATION_COUNT" val="0"/>
  <p:tag name="ARTICULATE_USED_LAYOUT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91"/>
  <p:tag name="ARTICULATE_AUDIO_RECORDED" val="1"/>
  <p:tag name="ELAPSEDTIME" val="15.6"/>
  <p:tag name="ANNOTATION_COUNT" val="0"/>
  <p:tag name="ARTICULATE_USED_LAYOUT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83"/>
  <p:tag name="ARTICULATE_AUDIO_RECORDED" val="1"/>
  <p:tag name="ELAPSEDTIME" val="8.3"/>
  <p:tag name="ANNOTATION_COUNT" val="0"/>
  <p:tag name="ARTICULATE_USED_LAYOUT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81"/>
  <p:tag name="ARTICULATE_AUDIO_RECORDED" val="1"/>
  <p:tag name="ELAPSEDTIME" val="18.9"/>
  <p:tag name="ANNOTATION_COUNT" val="0"/>
  <p:tag name="ARTICULATE_USED_LAYOUT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00b96a-4332-4155-8630-f18edca090c2"/>
  <p:tag name="ARTICULATE_SLIDE_NAV" val="1"/>
  <p:tag name="ARTICULATE_LOCK_SLIDE" val="0"/>
  <p:tag name="AUDIO_ID" val="389"/>
  <p:tag name="ARTICULATE_AUDIO_RECORDED" val="1"/>
  <p:tag name="ELAPSEDTIME" val="7.1"/>
  <p:tag name="ANNOTATION_COUNT" val="0"/>
  <p:tag name="ARTICULATE_USED_LAYOUT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92"/>
  <p:tag name="ARTICULATE_AUDIO_RECORDED" val="1"/>
  <p:tag name="ELAPSEDTIME" val="28.9"/>
  <p:tag name="ANNOTATION_COUNT" val="0"/>
  <p:tag name="ARTICULATE_USED_LAYOUT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93"/>
  <p:tag name="ARTICULATE_AUDIO_RECORDED" val="1"/>
  <p:tag name="ELAPSEDTIME" val="5.3"/>
  <p:tag name="ANNOTATION_COUNT" val="0"/>
  <p:tag name="ARTICULATE_USED_LAYOUT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94"/>
  <p:tag name="ARTICULATE_AUDIO_RECORDED" val="1"/>
  <p:tag name="ELAPSEDTIME" val="44.3"/>
  <p:tag name="ANNOTATION_COUNT" val="0"/>
  <p:tag name="ARTICULATE_USED_LAYOUT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68"/>
  <p:tag name="ARTICULATE_AUDIO_RECORDED" val="1"/>
  <p:tag name="ELAPSEDTIME" val="12.3"/>
  <p:tag name="ANNOTATION_COUNT" val="0"/>
  <p:tag name="ARTICULATE_USED_LAYOUT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c9FHs3lH_files\slide0001_image001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72"/>
  <p:tag name="ARTICULATE_AUDIO_RECORDED" val="1"/>
  <p:tag name="ELAPSEDTIME" val="19.8"/>
  <p:tag name="ANNOTATION_COUNT" val="0"/>
  <p:tag name="ARTICULATE_USED_LAYOUT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NNOTATION_TYPE_1" val="0"/>
  <p:tag name="ANNOTATION_START_1" val="32.6"/>
  <p:tag name="ANNOTATION_TOP_1" val="610"/>
  <p:tag name="ANNOTATION_LEFT_1" val="429"/>
  <p:tag name="ANNOTATION_WIDTH_1" val="149"/>
  <p:tag name="ANNOTATION_HEIGHT_1" val="150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16777215"/>
  <p:tag name="ANNOTATION_FILL_COLOR_1" val="683492"/>
  <p:tag name="ANNOTATION_FILL_ALPHA_1" val="100"/>
  <p:tag name="ANNOTATION_BORDER_WIDTH_1" val="2"/>
  <p:tag name="ANNOTATION_SLIDE_WIDTH_1" val="960"/>
  <p:tag name="ANNOTATION_SLIDE_HEIGHT_1" val="720"/>
  <p:tag name="AUDIO_ID" val="373"/>
  <p:tag name="ARTICULATE_AUDIO_RECORDED" val="1"/>
  <p:tag name="ELAPSEDTIME" val="27"/>
  <p:tag name="ANNOTATION_COUNT" val="0"/>
  <p:tag name="ARTICULATE_USED_LAYOUT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75"/>
  <p:tag name="ARTICULATE_AUDIO_RECORDED" val="1"/>
  <p:tag name="ELAPSEDTIME" val="13"/>
  <p:tag name="ANNOTATION_COUNT" val="0"/>
  <p:tag name="ARTICULATE_USED_LAYOUT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85"/>
  <p:tag name="ARTICULATE_AUDIO_RECORDED" val="1"/>
  <p:tag name="ELAPSEDTIME" val="7.1"/>
  <p:tag name="ANNOTATION_COUNT" val="0"/>
  <p:tag name="ARTICULATE_USED_LAYOUT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76"/>
  <p:tag name="ARTICULATE_AUDIO_RECORDED" val="1"/>
  <p:tag name="ELAPSEDTIME" val="25.6"/>
  <p:tag name="ANNOTATION_COUNT" val="0"/>
  <p:tag name="ARTICULATE_USED_LAYOUT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77"/>
  <p:tag name="ARTICULATE_AUDIO_RECORDED" val="1"/>
  <p:tag name="ELAPSEDTIME" val="38.6"/>
  <p:tag name="ANNOTATION_COUNT" val="0"/>
  <p:tag name="ARTICULATE_USED_LAYOUT" val="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2795</TotalTime>
  <Words>2762</Words>
  <Application>Microsoft Office PowerPoint</Application>
  <PresentationFormat>On-screen Show (4:3)</PresentationFormat>
  <Paragraphs>2082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Times New Roman</vt:lpstr>
      <vt:lpstr>Office Theme</vt:lpstr>
      <vt:lpstr>Lesson 1 Friction Chart Primer 1.3 Friction Chart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</dc:creator>
  <cp:lastModifiedBy>Donald Prather</cp:lastModifiedBy>
  <cp:revision>333</cp:revision>
  <cp:lastPrinted>2013-06-17T20:42:26Z</cp:lastPrinted>
  <dcterms:created xsi:type="dcterms:W3CDTF">2013-05-23T13:04:32Z</dcterms:created>
  <dcterms:modified xsi:type="dcterms:W3CDTF">2016-01-11T19:31:34Z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UseProject">
    <vt:lpwstr>1</vt:lpwstr>
  </property>
  <property fmtid="{D5CDD505-2E9C-101B-9397-08002B2CF9AE}" pid="3" name="ArticulatePath">
    <vt:lpwstr>1.1 Static Pressure Measurement</vt:lpwstr>
  </property>
  <property fmtid="{D5CDD505-2E9C-101B-9397-08002B2CF9AE}" pid="4" name="ArticulateProjectVersion">
    <vt:lpwstr>7</vt:lpwstr>
  </property>
  <property fmtid="{D5CDD505-2E9C-101B-9397-08002B2CF9AE}" pid="5" name="ArticulateGUID">
    <vt:lpwstr>5D8571A9-2C77-4A6C-8DF1-612F4EC4D47E</vt:lpwstr>
  </property>
  <property fmtid="{D5CDD505-2E9C-101B-9397-08002B2CF9AE}" pid="6" name="ArticulateProjectFull">
    <vt:lpwstr>C:\Users\Don\Desktop\Duct Design Basics\Lesson 1 Friction Chart Primer 1.3.ppta</vt:lpwstr>
  </property>
</Properties>
</file>