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notesSlides/notesSlide1.xml" ContentType="application/vnd.openxmlformats-officedocument.presentationml.notesSlide+xml"/>
  <Override PartName="/ppt/tags/tag4.xml" ContentType="application/vnd.openxmlformats-officedocument.presentationml.tags+xml"/>
  <Override PartName="/ppt/notesSlides/notesSlide2.xml" ContentType="application/vnd.openxmlformats-officedocument.presentationml.notesSlide+xml"/>
  <Override PartName="/ppt/tags/tag5.xml" ContentType="application/vnd.openxmlformats-officedocument.presentationml.tags+xml"/>
  <Override PartName="/ppt/notesSlides/notesSlide3.xml" ContentType="application/vnd.openxmlformats-officedocument.presentationml.notesSlide+xml"/>
  <Override PartName="/ppt/tags/tag6.xml" ContentType="application/vnd.openxmlformats-officedocument.presentationml.tags+xml"/>
  <Override PartName="/ppt/notesSlides/notesSlide4.xml" ContentType="application/vnd.openxmlformats-officedocument.presentationml.notesSlide+xml"/>
  <Override PartName="/ppt/tags/tag7.xml" ContentType="application/vnd.openxmlformats-officedocument.presentationml.tags+xml"/>
  <Override PartName="/ppt/notesSlides/notesSlide5.xml" ContentType="application/vnd.openxmlformats-officedocument.presentationml.notesSlide+xml"/>
  <Override PartName="/ppt/tags/tag8.xml" ContentType="application/vnd.openxmlformats-officedocument.presentationml.tags+xml"/>
  <Override PartName="/ppt/notesSlides/notesSlide6.xml" ContentType="application/vnd.openxmlformats-officedocument.presentationml.notesSlide+xml"/>
  <Override PartName="/ppt/tags/tag9.xml" ContentType="application/vnd.openxmlformats-officedocument.presentationml.tags+xml"/>
  <Override PartName="/ppt/notesSlides/notesSlide7.xml" ContentType="application/vnd.openxmlformats-officedocument.presentationml.notesSlide+xml"/>
  <Override PartName="/ppt/tags/tag10.xml" ContentType="application/vnd.openxmlformats-officedocument.presentationml.tags+xml"/>
  <Override PartName="/ppt/notesSlides/notesSlide8.xml" ContentType="application/vnd.openxmlformats-officedocument.presentationml.notesSlide+xml"/>
  <Override PartName="/ppt/tags/tag11.xml" ContentType="application/vnd.openxmlformats-officedocument.presentationml.tags+xml"/>
  <Override PartName="/ppt/notesSlides/notesSlide9.xml" ContentType="application/vnd.openxmlformats-officedocument.presentationml.notesSlide+xml"/>
  <Override PartName="/ppt/tags/tag12.xml" ContentType="application/vnd.openxmlformats-officedocument.presentationml.tags+xml"/>
  <Override PartName="/ppt/notesSlides/notesSlide10.xml" ContentType="application/vnd.openxmlformats-officedocument.presentationml.notesSlide+xml"/>
  <Override PartName="/ppt/tags/tag13.xml" ContentType="application/vnd.openxmlformats-officedocument.presentationml.tags+xml"/>
  <Override PartName="/ppt/notesSlides/notesSlide11.xml" ContentType="application/vnd.openxmlformats-officedocument.presentationml.notesSlide+xml"/>
  <Override PartName="/ppt/tags/tag14.xml" ContentType="application/vnd.openxmlformats-officedocument.presentationml.tags+xml"/>
  <Override PartName="/ppt/notesSlides/notesSlide12.xml" ContentType="application/vnd.openxmlformats-officedocument.presentationml.notesSlide+xml"/>
  <Override PartName="/ppt/tags/tag15.xml" ContentType="application/vnd.openxmlformats-officedocument.presentationml.tags+xml"/>
  <Override PartName="/ppt/notesSlides/notesSlide13.xml" ContentType="application/vnd.openxmlformats-officedocument.presentationml.notesSlide+xml"/>
  <Override PartName="/ppt/tags/tag16.xml" ContentType="application/vnd.openxmlformats-officedocument.presentationml.tags+xml"/>
  <Override PartName="/ppt/notesSlides/notesSlide14.xml" ContentType="application/vnd.openxmlformats-officedocument.presentationml.notesSlide+xml"/>
  <Override PartName="/ppt/tags/tag17.xml" ContentType="application/vnd.openxmlformats-officedocument.presentationml.tags+xml"/>
  <Override PartName="/ppt/notesSlides/notesSlide15.xml" ContentType="application/vnd.openxmlformats-officedocument.presentationml.notesSlide+xml"/>
  <Override PartName="/ppt/tags/tag18.xml" ContentType="application/vnd.openxmlformats-officedocument.presentationml.tags+xml"/>
  <Override PartName="/ppt/notesSlides/notesSlide16.xml" ContentType="application/vnd.openxmlformats-officedocument.presentationml.notesSlide+xml"/>
  <Override PartName="/ppt/tags/tag19.xml" ContentType="application/vnd.openxmlformats-officedocument.presentationml.tags+xml"/>
  <Override PartName="/ppt/notesSlides/notesSlide17.xml" ContentType="application/vnd.openxmlformats-officedocument.presentationml.notesSlide+xml"/>
  <Override PartName="/ppt/tags/tag20.xml" ContentType="application/vnd.openxmlformats-officedocument.presentationml.tags+xml"/>
  <Override PartName="/ppt/notesSlides/notesSlide18.xml" ContentType="application/vnd.openxmlformats-officedocument.presentationml.notesSlide+xml"/>
  <Override PartName="/ppt/tags/tag21.xml" ContentType="application/vnd.openxmlformats-officedocument.presentationml.tags+xml"/>
  <Override PartName="/ppt/notesSlides/notesSlide1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21"/>
  </p:notesMasterIdLst>
  <p:sldIdLst>
    <p:sldId id="388" r:id="rId2"/>
    <p:sldId id="354" r:id="rId3"/>
    <p:sldId id="391" r:id="rId4"/>
    <p:sldId id="390" r:id="rId5"/>
    <p:sldId id="392" r:id="rId6"/>
    <p:sldId id="351" r:id="rId7"/>
    <p:sldId id="353" r:id="rId8"/>
    <p:sldId id="352" r:id="rId9"/>
    <p:sldId id="355" r:id="rId10"/>
    <p:sldId id="357" r:id="rId11"/>
    <p:sldId id="361" r:id="rId12"/>
    <p:sldId id="362" r:id="rId13"/>
    <p:sldId id="389" r:id="rId14"/>
    <p:sldId id="363" r:id="rId15"/>
    <p:sldId id="364" r:id="rId16"/>
    <p:sldId id="365" r:id="rId17"/>
    <p:sldId id="366" r:id="rId18"/>
    <p:sldId id="367" r:id="rId19"/>
    <p:sldId id="393" r:id="rId20"/>
  </p:sldIdLst>
  <p:sldSz cx="9144000" cy="6858000" type="screen4x3"/>
  <p:notesSz cx="7010400" cy="9296400"/>
  <p:custDataLst>
    <p:tags r:id="rId22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F3F3F"/>
    <a:srgbClr val="454545"/>
    <a:srgbClr val="CC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71" autoAdjust="0"/>
    <p:restoredTop sz="94660"/>
  </p:normalViewPr>
  <p:slideViewPr>
    <p:cSldViewPr>
      <p:cViewPr varScale="1">
        <p:scale>
          <a:sx n="114" d="100"/>
          <a:sy n="114" d="100"/>
        </p:scale>
        <p:origin x="852" y="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7E83A6E7-60DE-4005-B552-9C8674E4BA66}" type="datetimeFigureOut">
              <a:rPr lang="en-US" smtClean="0"/>
              <a:t>1/11/2016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15790"/>
            <a:ext cx="5608320" cy="4183380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D2C46B63-F3D0-4FCB-B9C7-2DF26E8BCA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803924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C46B63-F3D0-4FCB-B9C7-2DF26E8BCAD2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748314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C46B63-F3D0-4FCB-B9C7-2DF26E8BCAD2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902214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C46B63-F3D0-4FCB-B9C7-2DF26E8BCAD2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933823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C46B63-F3D0-4FCB-B9C7-2DF26E8BCAD2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905027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C46B63-F3D0-4FCB-B9C7-2DF26E8BCAD2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520305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C46B63-F3D0-4FCB-B9C7-2DF26E8BCAD2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247221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C46B63-F3D0-4FCB-B9C7-2DF26E8BCAD2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365647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C46B63-F3D0-4FCB-B9C7-2DF26E8BCAD2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96821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C46B63-F3D0-4FCB-B9C7-2DF26E8BCAD2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314874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C46B63-F3D0-4FCB-B9C7-2DF26E8BCAD2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91567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C46B63-F3D0-4FCB-B9C7-2DF26E8BCAD2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346678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C46B63-F3D0-4FCB-B9C7-2DF26E8BCAD2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239550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C46B63-F3D0-4FCB-B9C7-2DF26E8BCAD2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891533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C46B63-F3D0-4FCB-B9C7-2DF26E8BCAD2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936204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C46B63-F3D0-4FCB-B9C7-2DF26E8BCAD2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248307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C46B63-F3D0-4FCB-B9C7-2DF26E8BCAD2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528735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C46B63-F3D0-4FCB-B9C7-2DF26E8BCAD2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604829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C46B63-F3D0-4FCB-B9C7-2DF26E8BCAD2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631969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C46B63-F3D0-4FCB-B9C7-2DF26E8BCAD2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81115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AA4F02-61AA-4C81-BD1C-511DDA14D550}" type="datetimeFigureOut">
              <a:rPr lang="en-US" smtClean="0"/>
              <a:t>1/11/2016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8CEC8-CAE7-4B68-B1B1-EDF19F9D4E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84609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AA4F02-61AA-4C81-BD1C-511DDA14D550}" type="datetimeFigureOut">
              <a:rPr lang="en-US" smtClean="0"/>
              <a:t>1/11/2016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8CEC8-CAE7-4B68-B1B1-EDF19F9D4E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17221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AA4F02-61AA-4C81-BD1C-511DDA14D550}" type="datetimeFigureOut">
              <a:rPr lang="en-US" smtClean="0"/>
              <a:t>1/11/2016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8CEC8-CAE7-4B68-B1B1-EDF19F9D4E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33450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AA4F02-61AA-4C81-BD1C-511DDA14D550}" type="datetimeFigureOut">
              <a:rPr lang="en-US" smtClean="0"/>
              <a:t>1/11/2016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8CEC8-CAE7-4B68-B1B1-EDF19F9D4E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832310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AA4F02-61AA-4C81-BD1C-511DDA14D550}" type="datetimeFigureOut">
              <a:rPr lang="en-US" smtClean="0"/>
              <a:t>1/11/2016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8CEC8-CAE7-4B68-B1B1-EDF19F9D4E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7521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AA4F02-61AA-4C81-BD1C-511DDA14D550}" type="datetimeFigureOut">
              <a:rPr lang="en-US" smtClean="0"/>
              <a:t>1/11/2016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8CEC8-CAE7-4B68-B1B1-EDF19F9D4E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87331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AA4F02-61AA-4C81-BD1C-511DDA14D550}" type="datetimeFigureOut">
              <a:rPr lang="en-US" smtClean="0"/>
              <a:t>1/11/2016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8CEC8-CAE7-4B68-B1B1-EDF19F9D4E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03928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AA4F02-61AA-4C81-BD1C-511DDA14D550}" type="datetimeFigureOut">
              <a:rPr lang="en-US" smtClean="0"/>
              <a:t>1/11/2016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8CEC8-CAE7-4B68-B1B1-EDF19F9D4E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63519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AA4F02-61AA-4C81-BD1C-511DDA14D550}" type="datetimeFigureOut">
              <a:rPr lang="en-US" smtClean="0"/>
              <a:t>1/11/2016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8CEC8-CAE7-4B68-B1B1-EDF19F9D4E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9410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AA4F02-61AA-4C81-BD1C-511DDA14D550}" type="datetimeFigureOut">
              <a:rPr lang="en-US" smtClean="0"/>
              <a:t>1/11/2016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8CEC8-CAE7-4B68-B1B1-EDF19F9D4E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90934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AA4F02-61AA-4C81-BD1C-511DDA14D550}" type="datetimeFigureOut">
              <a:rPr lang="en-US" smtClean="0"/>
              <a:t>1/11/2016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8CEC8-CAE7-4B68-B1B1-EDF19F9D4E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75010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FAA4F02-61AA-4C81-BD1C-511DDA14D550}" type="datetimeFigureOut">
              <a:rPr lang="en-US" smtClean="0"/>
              <a:t>1/11/2016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28CEC8-CAE7-4B68-B1B1-EDF19F9D4E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5829383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2.xml"/><Relationship Id="rId4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3.xml"/><Relationship Id="rId4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4.xml"/><Relationship Id="rId4" Type="http://schemas.openxmlformats.org/officeDocument/2006/relationships/image" Target="../media/image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5.xml"/><Relationship Id="rId4" Type="http://schemas.openxmlformats.org/officeDocument/2006/relationships/image" Target="../media/image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6.xml"/><Relationship Id="rId4" Type="http://schemas.openxmlformats.org/officeDocument/2006/relationships/image" Target="../media/image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7.xml"/><Relationship Id="rId4" Type="http://schemas.openxmlformats.org/officeDocument/2006/relationships/image" Target="../media/image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8.xml"/><Relationship Id="rId4" Type="http://schemas.openxmlformats.org/officeDocument/2006/relationships/image" Target="../media/image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9.xml"/><Relationship Id="rId4" Type="http://schemas.openxmlformats.org/officeDocument/2006/relationships/image" Target="../media/image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0.xml"/><Relationship Id="rId4" Type="http://schemas.openxmlformats.org/officeDocument/2006/relationships/image" Target="../media/image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1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.xml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9.xml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0.xml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1.x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" y="4800600"/>
            <a:ext cx="8991600" cy="6096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Lesson 1 Friction Chart Primer</a:t>
            </a:r>
            <a:r>
              <a:rPr lang="en-US" dirty="0" smtClean="0">
                <a:solidFill>
                  <a:srgbClr val="FF00FF"/>
                </a:solidFill>
              </a:rPr>
              <a:t/>
            </a:r>
            <a:br>
              <a:rPr lang="en-US" dirty="0" smtClean="0">
                <a:solidFill>
                  <a:srgbClr val="FF00FF"/>
                </a:solidFill>
              </a:rPr>
            </a:br>
            <a:r>
              <a:rPr lang="en-US" dirty="0" smtClean="0"/>
              <a:t>1.2 Friction Chart</a:t>
            </a:r>
            <a:r>
              <a:rPr lang="en-US" dirty="0" smtClean="0">
                <a:solidFill>
                  <a:srgbClr val="FF00FF"/>
                </a:solidFill>
              </a:rPr>
              <a:t/>
            </a:r>
            <a:br>
              <a:rPr lang="en-US" dirty="0" smtClean="0">
                <a:solidFill>
                  <a:srgbClr val="FF00FF"/>
                </a:solidFill>
              </a:rPr>
            </a:br>
            <a:endParaRPr lang="en-US" dirty="0">
              <a:solidFill>
                <a:srgbClr val="FF00FF"/>
              </a:solidFill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1676400" y="2743200"/>
            <a:ext cx="5181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2800" dirty="0"/>
          </a:p>
        </p:txBody>
      </p:sp>
      <p:pic>
        <p:nvPicPr>
          <p:cNvPr id="1029" name="Picture 5" descr="H:\IMAGES\ACCALogoSolidBlack.png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4298" y="76200"/>
            <a:ext cx="6682154" cy="4343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6835816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419"/>
    </mc:Choice>
    <mc:Fallback xmlns="">
      <p:transition spd="slow" advTm="8419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4"/>
          <a:srcRect l="10784" t="1388" r="10131" b="6945"/>
          <a:stretch/>
        </p:blipFill>
        <p:spPr>
          <a:xfrm>
            <a:off x="0" y="0"/>
            <a:ext cx="4572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181600" y="152400"/>
            <a:ext cx="342374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/>
              <a:t>Friction Chart A</a:t>
            </a:r>
            <a:endParaRPr lang="en-US" sz="4000" dirty="0"/>
          </a:p>
        </p:txBody>
      </p:sp>
      <p:sp>
        <p:nvSpPr>
          <p:cNvPr id="4" name="TextBox 3"/>
          <p:cNvSpPr txBox="1"/>
          <p:nvPr/>
        </p:nvSpPr>
        <p:spPr>
          <a:xfrm>
            <a:off x="4940053" y="1524000"/>
            <a:ext cx="4213589" cy="3539430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sz="3200" dirty="0" smtClean="0">
                <a:solidFill>
                  <a:srgbClr val="FFFF00"/>
                </a:solidFill>
              </a:rPr>
              <a:t>Velocity in feet of air </a:t>
            </a:r>
          </a:p>
          <a:p>
            <a:r>
              <a:rPr lang="en-US" sz="3200" dirty="0" smtClean="0">
                <a:solidFill>
                  <a:srgbClr val="FFFF00"/>
                </a:solidFill>
              </a:rPr>
              <a:t>per minute is shown</a:t>
            </a:r>
          </a:p>
          <a:p>
            <a:r>
              <a:rPr lang="en-US" sz="3200" dirty="0">
                <a:solidFill>
                  <a:srgbClr val="FFFF00"/>
                </a:solidFill>
              </a:rPr>
              <a:t>b</a:t>
            </a:r>
            <a:r>
              <a:rPr lang="en-US" sz="3200" dirty="0" smtClean="0">
                <a:solidFill>
                  <a:srgbClr val="FFFF00"/>
                </a:solidFill>
              </a:rPr>
              <a:t>y angled vertical lines </a:t>
            </a:r>
          </a:p>
          <a:p>
            <a:r>
              <a:rPr lang="en-US" sz="3200" dirty="0" smtClean="0">
                <a:solidFill>
                  <a:srgbClr val="FFFF00"/>
                </a:solidFill>
              </a:rPr>
              <a:t>On the chart </a:t>
            </a:r>
          </a:p>
          <a:p>
            <a:r>
              <a:rPr lang="en-US" sz="3200" dirty="0" smtClean="0">
                <a:solidFill>
                  <a:srgbClr val="FFFF00"/>
                </a:solidFill>
              </a:rPr>
              <a:t>(200-over 5,500 fpm on </a:t>
            </a:r>
          </a:p>
          <a:p>
            <a:r>
              <a:rPr lang="en-US" sz="3200" dirty="0" smtClean="0">
                <a:solidFill>
                  <a:srgbClr val="FFFF00"/>
                </a:solidFill>
              </a:rPr>
              <a:t>this chart)</a:t>
            </a:r>
          </a:p>
          <a:p>
            <a:endParaRPr lang="en-US" sz="3200" dirty="0">
              <a:solidFill>
                <a:srgbClr val="FFFF00"/>
              </a:solidFill>
            </a:endParaRPr>
          </a:p>
        </p:txBody>
      </p:sp>
      <p:cxnSp>
        <p:nvCxnSpPr>
          <p:cNvPr id="8" name="Straight Arrow Connector 7"/>
          <p:cNvCxnSpPr/>
          <p:nvPr/>
        </p:nvCxnSpPr>
        <p:spPr>
          <a:xfrm flipH="1" flipV="1">
            <a:off x="4038600" y="685800"/>
            <a:ext cx="762002" cy="1752600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/>
          <p:cNvCxnSpPr/>
          <p:nvPr/>
        </p:nvCxnSpPr>
        <p:spPr>
          <a:xfrm flipH="1">
            <a:off x="1219200" y="2438400"/>
            <a:ext cx="3581400" cy="3276600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24829738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4"/>
          <a:srcRect l="10784" t="1388" r="10131" b="6945"/>
          <a:stretch/>
        </p:blipFill>
        <p:spPr>
          <a:xfrm>
            <a:off x="0" y="0"/>
            <a:ext cx="4572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181600" y="152400"/>
            <a:ext cx="342374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/>
              <a:t>Friction Chart A</a:t>
            </a:r>
            <a:endParaRPr lang="en-US" sz="4000" dirty="0"/>
          </a:p>
        </p:txBody>
      </p:sp>
      <p:sp>
        <p:nvSpPr>
          <p:cNvPr id="4" name="TextBox 3"/>
          <p:cNvSpPr txBox="1"/>
          <p:nvPr/>
        </p:nvSpPr>
        <p:spPr>
          <a:xfrm>
            <a:off x="4940053" y="1524000"/>
            <a:ext cx="4249881" cy="1569660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sz="3200" dirty="0" smtClean="0">
                <a:solidFill>
                  <a:srgbClr val="FFFF00"/>
                </a:solidFill>
              </a:rPr>
              <a:t>Duct diameter in inches</a:t>
            </a:r>
          </a:p>
          <a:p>
            <a:r>
              <a:rPr lang="en-US" sz="3200" dirty="0" smtClean="0">
                <a:solidFill>
                  <a:srgbClr val="FFFF00"/>
                </a:solidFill>
              </a:rPr>
              <a:t>(1.5”-28” on this chart)</a:t>
            </a:r>
          </a:p>
          <a:p>
            <a:endParaRPr lang="en-US" sz="3200" dirty="0">
              <a:solidFill>
                <a:srgbClr val="FFFF00"/>
              </a:solidFill>
            </a:endParaRPr>
          </a:p>
        </p:txBody>
      </p:sp>
      <p:cxnSp>
        <p:nvCxnSpPr>
          <p:cNvPr id="8" name="Straight Arrow Connector 7"/>
          <p:cNvCxnSpPr/>
          <p:nvPr/>
        </p:nvCxnSpPr>
        <p:spPr>
          <a:xfrm flipH="1" flipV="1">
            <a:off x="685798" y="403830"/>
            <a:ext cx="4114802" cy="2034570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/>
          <p:cNvCxnSpPr/>
          <p:nvPr/>
        </p:nvCxnSpPr>
        <p:spPr>
          <a:xfrm flipH="1">
            <a:off x="4191000" y="2438400"/>
            <a:ext cx="609600" cy="2438400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29742607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4"/>
          <a:srcRect l="10784" t="1388" r="10131" b="6945"/>
          <a:stretch/>
        </p:blipFill>
        <p:spPr>
          <a:xfrm>
            <a:off x="0" y="0"/>
            <a:ext cx="4572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181600" y="152400"/>
            <a:ext cx="342374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/>
              <a:t>Friction Chart A</a:t>
            </a:r>
            <a:endParaRPr lang="en-US" sz="4000" dirty="0"/>
          </a:p>
        </p:txBody>
      </p:sp>
      <p:sp>
        <p:nvSpPr>
          <p:cNvPr id="4" name="TextBox 3"/>
          <p:cNvSpPr txBox="1"/>
          <p:nvPr/>
        </p:nvSpPr>
        <p:spPr>
          <a:xfrm>
            <a:off x="4709516" y="1564880"/>
            <a:ext cx="4137479" cy="3046988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sz="3200" dirty="0" smtClean="0">
                <a:solidFill>
                  <a:srgbClr val="FFFF00"/>
                </a:solidFill>
              </a:rPr>
              <a:t>Duct diameter in inches</a:t>
            </a:r>
          </a:p>
          <a:p>
            <a:r>
              <a:rPr lang="en-US" sz="3200" dirty="0" smtClean="0">
                <a:solidFill>
                  <a:srgbClr val="FFFF00"/>
                </a:solidFill>
              </a:rPr>
              <a:t>(between 1.5”-28” on </a:t>
            </a:r>
          </a:p>
          <a:p>
            <a:r>
              <a:rPr lang="en-US" sz="3200" dirty="0" smtClean="0">
                <a:solidFill>
                  <a:srgbClr val="FFFF00"/>
                </a:solidFill>
              </a:rPr>
              <a:t>this chart)</a:t>
            </a:r>
          </a:p>
          <a:p>
            <a:endParaRPr lang="en-US" sz="3200" dirty="0">
              <a:solidFill>
                <a:srgbClr val="FFFF00"/>
              </a:solidFill>
            </a:endParaRPr>
          </a:p>
          <a:p>
            <a:endParaRPr lang="en-US" sz="3200" dirty="0" smtClean="0">
              <a:solidFill>
                <a:srgbClr val="FFFF00"/>
              </a:solidFill>
            </a:endParaRPr>
          </a:p>
          <a:p>
            <a:endParaRPr lang="en-US" sz="3200" dirty="0">
              <a:solidFill>
                <a:srgbClr val="FFFF00"/>
              </a:solidFill>
            </a:endParaRPr>
          </a:p>
        </p:txBody>
      </p:sp>
      <p:cxnSp>
        <p:nvCxnSpPr>
          <p:cNvPr id="9" name="Straight Arrow Connector 8"/>
          <p:cNvCxnSpPr/>
          <p:nvPr/>
        </p:nvCxnSpPr>
        <p:spPr>
          <a:xfrm flipH="1" flipV="1">
            <a:off x="685798" y="461998"/>
            <a:ext cx="4023718" cy="1501170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/>
          <p:nvPr/>
        </p:nvCxnSpPr>
        <p:spPr>
          <a:xfrm flipH="1">
            <a:off x="4038600" y="1963168"/>
            <a:ext cx="670916" cy="2860851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29234259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4"/>
          <a:srcRect l="10784" t="1388" r="10131" b="6945"/>
          <a:stretch/>
        </p:blipFill>
        <p:spPr>
          <a:xfrm>
            <a:off x="0" y="0"/>
            <a:ext cx="4572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181600" y="152400"/>
            <a:ext cx="342374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/>
              <a:t>Friction Chart A</a:t>
            </a:r>
            <a:endParaRPr lang="en-US" sz="4000" dirty="0"/>
          </a:p>
        </p:txBody>
      </p:sp>
      <p:sp>
        <p:nvSpPr>
          <p:cNvPr id="4" name="TextBox 3"/>
          <p:cNvSpPr txBox="1"/>
          <p:nvPr/>
        </p:nvSpPr>
        <p:spPr>
          <a:xfrm>
            <a:off x="4700276" y="1219200"/>
            <a:ext cx="4341510" cy="5016758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endParaRPr lang="en-US" sz="3200" dirty="0">
              <a:solidFill>
                <a:srgbClr val="FFFF00"/>
              </a:solidFill>
            </a:endParaRPr>
          </a:p>
          <a:p>
            <a:r>
              <a:rPr lang="en-US" sz="3200" dirty="0" smtClean="0">
                <a:solidFill>
                  <a:srgbClr val="FFFF00"/>
                </a:solidFill>
              </a:rPr>
              <a:t>Values between the lines</a:t>
            </a:r>
          </a:p>
          <a:p>
            <a:r>
              <a:rPr lang="en-US" sz="3200" dirty="0">
                <a:solidFill>
                  <a:srgbClr val="FFFF00"/>
                </a:solidFill>
              </a:rPr>
              <a:t>m</a:t>
            </a:r>
            <a:r>
              <a:rPr lang="en-US" sz="3200" dirty="0" smtClean="0">
                <a:solidFill>
                  <a:srgbClr val="FFFF00"/>
                </a:solidFill>
              </a:rPr>
              <a:t>ay be interpolated.  </a:t>
            </a:r>
          </a:p>
          <a:p>
            <a:endParaRPr lang="en-US" sz="3200" dirty="0" smtClean="0">
              <a:solidFill>
                <a:srgbClr val="FFFF00"/>
              </a:solidFill>
            </a:endParaRPr>
          </a:p>
          <a:p>
            <a:r>
              <a:rPr lang="en-US" sz="3200" dirty="0" smtClean="0">
                <a:solidFill>
                  <a:srgbClr val="FFFF00"/>
                </a:solidFill>
              </a:rPr>
              <a:t>For example 13” duct </a:t>
            </a:r>
          </a:p>
          <a:p>
            <a:r>
              <a:rPr lang="en-US" sz="3200" dirty="0" smtClean="0">
                <a:solidFill>
                  <a:srgbClr val="FFFF00"/>
                </a:solidFill>
              </a:rPr>
              <a:t>would be between 12” </a:t>
            </a:r>
          </a:p>
          <a:p>
            <a:r>
              <a:rPr lang="en-US" sz="3200" dirty="0" smtClean="0">
                <a:solidFill>
                  <a:srgbClr val="FFFF00"/>
                </a:solidFill>
              </a:rPr>
              <a:t>and 14” (shown as a </a:t>
            </a:r>
          </a:p>
          <a:p>
            <a:r>
              <a:rPr lang="en-US" sz="3200" dirty="0" smtClean="0">
                <a:solidFill>
                  <a:srgbClr val="FFFF00"/>
                </a:solidFill>
              </a:rPr>
              <a:t>green line)</a:t>
            </a:r>
          </a:p>
          <a:p>
            <a:endParaRPr lang="en-US" sz="3200" dirty="0" smtClean="0">
              <a:solidFill>
                <a:srgbClr val="FFFF00"/>
              </a:solidFill>
            </a:endParaRPr>
          </a:p>
          <a:p>
            <a:endParaRPr lang="en-US" sz="3200" dirty="0">
              <a:solidFill>
                <a:srgbClr val="FFFF00"/>
              </a:solidFill>
            </a:endParaRPr>
          </a:p>
        </p:txBody>
      </p:sp>
      <p:cxnSp>
        <p:nvCxnSpPr>
          <p:cNvPr id="8" name="Straight Arrow Connector 7"/>
          <p:cNvCxnSpPr/>
          <p:nvPr/>
        </p:nvCxnSpPr>
        <p:spPr>
          <a:xfrm flipH="1" flipV="1">
            <a:off x="1143000" y="2057400"/>
            <a:ext cx="3566516" cy="3581400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 flipV="1">
            <a:off x="609600" y="282078"/>
            <a:ext cx="2209800" cy="2308722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34763000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4"/>
          <a:srcRect l="10784" t="1388" r="10131" b="6945"/>
          <a:stretch/>
        </p:blipFill>
        <p:spPr>
          <a:xfrm>
            <a:off x="0" y="0"/>
            <a:ext cx="4572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181600" y="152400"/>
            <a:ext cx="342374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/>
              <a:t>Friction Chart A</a:t>
            </a:r>
            <a:endParaRPr lang="en-US" sz="4000" dirty="0"/>
          </a:p>
        </p:txBody>
      </p:sp>
      <p:sp>
        <p:nvSpPr>
          <p:cNvPr id="4" name="TextBox 3"/>
          <p:cNvSpPr txBox="1"/>
          <p:nvPr/>
        </p:nvSpPr>
        <p:spPr>
          <a:xfrm>
            <a:off x="4709516" y="1295400"/>
            <a:ext cx="4044953" cy="3046988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sz="3200" dirty="0" smtClean="0">
                <a:solidFill>
                  <a:srgbClr val="FFFF00"/>
                </a:solidFill>
              </a:rPr>
              <a:t>Find the duct diameter</a:t>
            </a:r>
          </a:p>
          <a:p>
            <a:r>
              <a:rPr lang="en-US" sz="3200" dirty="0" smtClean="0">
                <a:solidFill>
                  <a:srgbClr val="FFFF00"/>
                </a:solidFill>
              </a:rPr>
              <a:t>needed in order to </a:t>
            </a:r>
          </a:p>
          <a:p>
            <a:r>
              <a:rPr lang="en-US" sz="3200" dirty="0">
                <a:solidFill>
                  <a:srgbClr val="FFFF00"/>
                </a:solidFill>
              </a:rPr>
              <a:t>p</a:t>
            </a:r>
            <a:r>
              <a:rPr lang="en-US" sz="3200" dirty="0" smtClean="0">
                <a:solidFill>
                  <a:srgbClr val="FFFF00"/>
                </a:solidFill>
              </a:rPr>
              <a:t>rovide 600 CFM of </a:t>
            </a:r>
          </a:p>
          <a:p>
            <a:r>
              <a:rPr lang="en-US" sz="3200" dirty="0" smtClean="0">
                <a:solidFill>
                  <a:srgbClr val="FFFF00"/>
                </a:solidFill>
              </a:rPr>
              <a:t>Airflow at 0.2” of SP</a:t>
            </a:r>
          </a:p>
          <a:p>
            <a:endParaRPr lang="en-US" sz="3200" dirty="0" smtClean="0">
              <a:solidFill>
                <a:srgbClr val="FFFF00"/>
              </a:solidFill>
            </a:endParaRPr>
          </a:p>
          <a:p>
            <a:endParaRPr lang="en-US" sz="3200" dirty="0">
              <a:solidFill>
                <a:srgbClr val="FFFF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99646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4"/>
          <a:srcRect l="10784" t="1388" r="10131" b="6945"/>
          <a:stretch/>
        </p:blipFill>
        <p:spPr>
          <a:xfrm>
            <a:off x="0" y="0"/>
            <a:ext cx="4572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181600" y="152400"/>
            <a:ext cx="342374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/>
              <a:t>Friction Chart A</a:t>
            </a:r>
            <a:endParaRPr lang="en-US" sz="4000" dirty="0"/>
          </a:p>
        </p:txBody>
      </p:sp>
      <p:sp>
        <p:nvSpPr>
          <p:cNvPr id="4" name="TextBox 3"/>
          <p:cNvSpPr txBox="1"/>
          <p:nvPr/>
        </p:nvSpPr>
        <p:spPr>
          <a:xfrm>
            <a:off x="4709516" y="1295400"/>
            <a:ext cx="3999621" cy="4031873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sz="3200" dirty="0" smtClean="0">
                <a:solidFill>
                  <a:srgbClr val="FFFF00"/>
                </a:solidFill>
              </a:rPr>
              <a:t>Find the duct diameter</a:t>
            </a:r>
          </a:p>
          <a:p>
            <a:r>
              <a:rPr lang="en-US" sz="3200" dirty="0" smtClean="0">
                <a:solidFill>
                  <a:srgbClr val="FFFF00"/>
                </a:solidFill>
              </a:rPr>
              <a:t>needed in order to </a:t>
            </a:r>
          </a:p>
          <a:p>
            <a:r>
              <a:rPr lang="en-US" sz="3200" dirty="0">
                <a:solidFill>
                  <a:srgbClr val="FFFF00"/>
                </a:solidFill>
              </a:rPr>
              <a:t>p</a:t>
            </a:r>
            <a:r>
              <a:rPr lang="en-US" sz="3200" dirty="0" smtClean="0">
                <a:solidFill>
                  <a:srgbClr val="FFFF00"/>
                </a:solidFill>
              </a:rPr>
              <a:t>rovide 600 CFM of </a:t>
            </a:r>
          </a:p>
          <a:p>
            <a:r>
              <a:rPr lang="en-US" sz="3200" dirty="0" smtClean="0">
                <a:solidFill>
                  <a:srgbClr val="FFFF00"/>
                </a:solidFill>
              </a:rPr>
              <a:t>Airflow at 0.2” of SP</a:t>
            </a:r>
          </a:p>
          <a:p>
            <a:endParaRPr lang="en-US" sz="3200" dirty="0" smtClean="0">
              <a:solidFill>
                <a:srgbClr val="FFFF00"/>
              </a:solidFill>
            </a:endParaRPr>
          </a:p>
          <a:p>
            <a:r>
              <a:rPr lang="en-US" sz="3200" dirty="0" smtClean="0">
                <a:solidFill>
                  <a:srgbClr val="FFFF00"/>
                </a:solidFill>
              </a:rPr>
              <a:t>Step 1: 600 CFM line</a:t>
            </a:r>
          </a:p>
          <a:p>
            <a:endParaRPr lang="en-US" sz="3200" dirty="0" smtClean="0">
              <a:solidFill>
                <a:srgbClr val="FFFF00"/>
              </a:solidFill>
            </a:endParaRPr>
          </a:p>
          <a:p>
            <a:endParaRPr lang="en-US" sz="3200" dirty="0">
              <a:solidFill>
                <a:srgbClr val="FFFF00"/>
              </a:solidFill>
            </a:endParaRPr>
          </a:p>
        </p:txBody>
      </p:sp>
      <p:cxnSp>
        <p:nvCxnSpPr>
          <p:cNvPr id="7" name="Straight Connector 6"/>
          <p:cNvCxnSpPr/>
          <p:nvPr/>
        </p:nvCxnSpPr>
        <p:spPr>
          <a:xfrm>
            <a:off x="617932" y="1663802"/>
            <a:ext cx="3649268" cy="12598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14216677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4"/>
          <a:srcRect l="10784" t="1388" r="10131" b="6945"/>
          <a:stretch/>
        </p:blipFill>
        <p:spPr>
          <a:xfrm>
            <a:off x="0" y="0"/>
            <a:ext cx="4572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181600" y="152400"/>
            <a:ext cx="342374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/>
              <a:t>Friction Chart A</a:t>
            </a:r>
            <a:endParaRPr lang="en-US" sz="4000" dirty="0"/>
          </a:p>
        </p:txBody>
      </p:sp>
      <p:sp>
        <p:nvSpPr>
          <p:cNvPr id="4" name="TextBox 3"/>
          <p:cNvSpPr txBox="1"/>
          <p:nvPr/>
        </p:nvSpPr>
        <p:spPr>
          <a:xfrm>
            <a:off x="4709516" y="1295400"/>
            <a:ext cx="3999621" cy="4524315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sz="3200" dirty="0" smtClean="0">
                <a:solidFill>
                  <a:srgbClr val="FFFF00"/>
                </a:solidFill>
              </a:rPr>
              <a:t>Find the duct diameter</a:t>
            </a:r>
          </a:p>
          <a:p>
            <a:r>
              <a:rPr lang="en-US" sz="3200" dirty="0" smtClean="0">
                <a:solidFill>
                  <a:srgbClr val="FFFF00"/>
                </a:solidFill>
              </a:rPr>
              <a:t>needed in order to </a:t>
            </a:r>
          </a:p>
          <a:p>
            <a:r>
              <a:rPr lang="en-US" sz="3200" dirty="0">
                <a:solidFill>
                  <a:srgbClr val="FFFF00"/>
                </a:solidFill>
              </a:rPr>
              <a:t>p</a:t>
            </a:r>
            <a:r>
              <a:rPr lang="en-US" sz="3200" dirty="0" smtClean="0">
                <a:solidFill>
                  <a:srgbClr val="FFFF00"/>
                </a:solidFill>
              </a:rPr>
              <a:t>rovide 600 CFM of </a:t>
            </a:r>
          </a:p>
          <a:p>
            <a:r>
              <a:rPr lang="en-US" sz="3200" dirty="0" smtClean="0">
                <a:solidFill>
                  <a:srgbClr val="FFFF00"/>
                </a:solidFill>
              </a:rPr>
              <a:t>Airflow at 0.2” of SP</a:t>
            </a:r>
          </a:p>
          <a:p>
            <a:endParaRPr lang="en-US" sz="3200" dirty="0" smtClean="0">
              <a:solidFill>
                <a:srgbClr val="FFFF00"/>
              </a:solidFill>
            </a:endParaRPr>
          </a:p>
          <a:p>
            <a:r>
              <a:rPr lang="en-US" sz="3200" dirty="0" smtClean="0">
                <a:solidFill>
                  <a:srgbClr val="FFFF00"/>
                </a:solidFill>
              </a:rPr>
              <a:t>Step 1: 600 CFM line</a:t>
            </a:r>
          </a:p>
          <a:p>
            <a:r>
              <a:rPr lang="en-US" sz="3200" dirty="0" smtClean="0">
                <a:solidFill>
                  <a:srgbClr val="FFFF00"/>
                </a:solidFill>
              </a:rPr>
              <a:t>Step 2: 0.2” SP line</a:t>
            </a:r>
          </a:p>
          <a:p>
            <a:endParaRPr lang="en-US" sz="3200" dirty="0" smtClean="0">
              <a:solidFill>
                <a:srgbClr val="FFFF00"/>
              </a:solidFill>
            </a:endParaRPr>
          </a:p>
          <a:p>
            <a:endParaRPr lang="en-US" sz="3200" dirty="0">
              <a:solidFill>
                <a:srgbClr val="FFFF00"/>
              </a:solidFill>
            </a:endParaRPr>
          </a:p>
        </p:txBody>
      </p:sp>
      <p:cxnSp>
        <p:nvCxnSpPr>
          <p:cNvPr id="7" name="Straight Connector 6"/>
          <p:cNvCxnSpPr/>
          <p:nvPr/>
        </p:nvCxnSpPr>
        <p:spPr>
          <a:xfrm>
            <a:off x="617932" y="1663802"/>
            <a:ext cx="3649268" cy="12598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 flipV="1">
            <a:off x="2209800" y="381000"/>
            <a:ext cx="0" cy="563880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28135392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4"/>
          <a:srcRect l="10784" t="1388" r="10131" b="6945"/>
          <a:stretch/>
        </p:blipFill>
        <p:spPr>
          <a:xfrm>
            <a:off x="0" y="0"/>
            <a:ext cx="4572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181600" y="152400"/>
            <a:ext cx="342374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/>
              <a:t>Friction Chart A</a:t>
            </a:r>
            <a:endParaRPr lang="en-US" sz="4000" dirty="0"/>
          </a:p>
        </p:txBody>
      </p:sp>
      <p:sp>
        <p:nvSpPr>
          <p:cNvPr id="4" name="TextBox 3"/>
          <p:cNvSpPr txBox="1"/>
          <p:nvPr/>
        </p:nvSpPr>
        <p:spPr>
          <a:xfrm>
            <a:off x="4709516" y="1295400"/>
            <a:ext cx="4163127" cy="6001643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sz="3200" dirty="0" smtClean="0">
                <a:solidFill>
                  <a:srgbClr val="FFFF00"/>
                </a:solidFill>
              </a:rPr>
              <a:t>Find the duct diameter</a:t>
            </a:r>
          </a:p>
          <a:p>
            <a:r>
              <a:rPr lang="en-US" sz="3200" dirty="0" smtClean="0">
                <a:solidFill>
                  <a:srgbClr val="FFFF00"/>
                </a:solidFill>
              </a:rPr>
              <a:t>needed in order to </a:t>
            </a:r>
          </a:p>
          <a:p>
            <a:r>
              <a:rPr lang="en-US" sz="3200" dirty="0">
                <a:solidFill>
                  <a:srgbClr val="FFFF00"/>
                </a:solidFill>
              </a:rPr>
              <a:t>p</a:t>
            </a:r>
            <a:r>
              <a:rPr lang="en-US" sz="3200" dirty="0" smtClean="0">
                <a:solidFill>
                  <a:srgbClr val="FFFF00"/>
                </a:solidFill>
              </a:rPr>
              <a:t>rovide 600 CFM of </a:t>
            </a:r>
          </a:p>
          <a:p>
            <a:r>
              <a:rPr lang="en-US" sz="3200" dirty="0" smtClean="0">
                <a:solidFill>
                  <a:srgbClr val="FFFF00"/>
                </a:solidFill>
              </a:rPr>
              <a:t>Airflow at 0.2” of SP</a:t>
            </a:r>
          </a:p>
          <a:p>
            <a:endParaRPr lang="en-US" sz="3200" dirty="0" smtClean="0">
              <a:solidFill>
                <a:srgbClr val="FFFF00"/>
              </a:solidFill>
            </a:endParaRPr>
          </a:p>
          <a:p>
            <a:r>
              <a:rPr lang="en-US" sz="3200" dirty="0" smtClean="0">
                <a:solidFill>
                  <a:srgbClr val="FFFF00"/>
                </a:solidFill>
              </a:rPr>
              <a:t>Step 1: 600 CFM line</a:t>
            </a:r>
          </a:p>
          <a:p>
            <a:r>
              <a:rPr lang="en-US" sz="3200" dirty="0" smtClean="0">
                <a:solidFill>
                  <a:srgbClr val="FFFF00"/>
                </a:solidFill>
              </a:rPr>
              <a:t>Step 2: 0.2” SP line</a:t>
            </a:r>
          </a:p>
          <a:p>
            <a:r>
              <a:rPr lang="en-US" sz="3200" dirty="0" smtClean="0">
                <a:solidFill>
                  <a:srgbClr val="FFFF00"/>
                </a:solidFill>
              </a:rPr>
              <a:t>Step 3: locate duct size </a:t>
            </a:r>
          </a:p>
          <a:p>
            <a:r>
              <a:rPr lang="en-US" sz="3200" dirty="0">
                <a:solidFill>
                  <a:srgbClr val="FFFF00"/>
                </a:solidFill>
              </a:rPr>
              <a:t>o</a:t>
            </a:r>
            <a:r>
              <a:rPr lang="en-US" sz="3200" dirty="0" smtClean="0">
                <a:solidFill>
                  <a:srgbClr val="FFFF00"/>
                </a:solidFill>
              </a:rPr>
              <a:t>n the cross over point </a:t>
            </a:r>
          </a:p>
          <a:p>
            <a:r>
              <a:rPr lang="en-US" sz="3200" dirty="0">
                <a:solidFill>
                  <a:srgbClr val="FFFF00"/>
                </a:solidFill>
              </a:rPr>
              <a:t>o</a:t>
            </a:r>
            <a:r>
              <a:rPr lang="en-US" sz="3200" dirty="0" smtClean="0">
                <a:solidFill>
                  <a:srgbClr val="FFFF00"/>
                </a:solidFill>
              </a:rPr>
              <a:t>r the next size to the </a:t>
            </a:r>
          </a:p>
          <a:p>
            <a:r>
              <a:rPr lang="en-US" sz="3200" dirty="0" smtClean="0">
                <a:solidFill>
                  <a:srgbClr val="FFFF00"/>
                </a:solidFill>
              </a:rPr>
              <a:t>left (10” </a:t>
            </a:r>
            <a:r>
              <a:rPr lang="en-US" sz="3200" dirty="0" err="1" smtClean="0">
                <a:solidFill>
                  <a:srgbClr val="FFFF00"/>
                </a:solidFill>
              </a:rPr>
              <a:t>dia</a:t>
            </a:r>
            <a:r>
              <a:rPr lang="en-US" sz="3200" dirty="0" smtClean="0">
                <a:solidFill>
                  <a:srgbClr val="FFFF00"/>
                </a:solidFill>
              </a:rPr>
              <a:t> duct)</a:t>
            </a:r>
          </a:p>
          <a:p>
            <a:endParaRPr lang="en-US" sz="3200" dirty="0">
              <a:solidFill>
                <a:srgbClr val="FFFF00"/>
              </a:solidFill>
            </a:endParaRPr>
          </a:p>
        </p:txBody>
      </p:sp>
      <p:cxnSp>
        <p:nvCxnSpPr>
          <p:cNvPr id="7" name="Straight Connector 6"/>
          <p:cNvCxnSpPr/>
          <p:nvPr/>
        </p:nvCxnSpPr>
        <p:spPr>
          <a:xfrm>
            <a:off x="617932" y="1663802"/>
            <a:ext cx="3649268" cy="12598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 flipV="1">
            <a:off x="2209800" y="381000"/>
            <a:ext cx="0" cy="563880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/>
          <p:nvPr/>
        </p:nvCxnSpPr>
        <p:spPr>
          <a:xfrm flipH="1" flipV="1">
            <a:off x="2133600" y="1676400"/>
            <a:ext cx="2507158" cy="3441598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/>
          <p:nvPr/>
        </p:nvCxnSpPr>
        <p:spPr>
          <a:xfrm flipH="1" flipV="1">
            <a:off x="914400" y="3340202"/>
            <a:ext cx="3726358" cy="1777798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5-Point Star 13"/>
          <p:cNvSpPr/>
          <p:nvPr/>
        </p:nvSpPr>
        <p:spPr>
          <a:xfrm>
            <a:off x="328016" y="2851201"/>
            <a:ext cx="723900" cy="698398"/>
          </a:xfrm>
          <a:prstGeom prst="star5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506637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4"/>
          <a:srcRect l="10784" t="1388" r="10131" b="6945"/>
          <a:stretch/>
        </p:blipFill>
        <p:spPr>
          <a:xfrm>
            <a:off x="0" y="0"/>
            <a:ext cx="4572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181600" y="152400"/>
            <a:ext cx="342374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/>
              <a:t>Friction Chart A</a:t>
            </a:r>
            <a:endParaRPr lang="en-US" sz="4000" dirty="0"/>
          </a:p>
        </p:txBody>
      </p:sp>
      <p:sp>
        <p:nvSpPr>
          <p:cNvPr id="4" name="TextBox 3"/>
          <p:cNvSpPr txBox="1"/>
          <p:nvPr/>
        </p:nvSpPr>
        <p:spPr>
          <a:xfrm>
            <a:off x="4709516" y="1295400"/>
            <a:ext cx="4163127" cy="6001643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sz="3200" dirty="0" smtClean="0">
                <a:solidFill>
                  <a:srgbClr val="FFFF00"/>
                </a:solidFill>
              </a:rPr>
              <a:t>Find the duct diameter</a:t>
            </a:r>
          </a:p>
          <a:p>
            <a:r>
              <a:rPr lang="en-US" sz="3200" dirty="0" smtClean="0">
                <a:solidFill>
                  <a:srgbClr val="FFFF00"/>
                </a:solidFill>
              </a:rPr>
              <a:t>needed in order to </a:t>
            </a:r>
          </a:p>
          <a:p>
            <a:r>
              <a:rPr lang="en-US" sz="3200" dirty="0">
                <a:solidFill>
                  <a:srgbClr val="FFFF00"/>
                </a:solidFill>
              </a:rPr>
              <a:t>p</a:t>
            </a:r>
            <a:r>
              <a:rPr lang="en-US" sz="3200" dirty="0" smtClean="0">
                <a:solidFill>
                  <a:srgbClr val="FFFF00"/>
                </a:solidFill>
              </a:rPr>
              <a:t>rovide 600 CFM of </a:t>
            </a:r>
          </a:p>
          <a:p>
            <a:r>
              <a:rPr lang="en-US" sz="3200" dirty="0" smtClean="0">
                <a:solidFill>
                  <a:srgbClr val="FFFF00"/>
                </a:solidFill>
              </a:rPr>
              <a:t>Airflow at 0.2” of SP</a:t>
            </a:r>
          </a:p>
          <a:p>
            <a:endParaRPr lang="en-US" sz="3200" dirty="0" smtClean="0">
              <a:solidFill>
                <a:srgbClr val="FFFF00"/>
              </a:solidFill>
            </a:endParaRPr>
          </a:p>
          <a:p>
            <a:r>
              <a:rPr lang="en-US" sz="3200" dirty="0" smtClean="0">
                <a:solidFill>
                  <a:srgbClr val="FFFF00"/>
                </a:solidFill>
              </a:rPr>
              <a:t>Step 1: 600 CFM line</a:t>
            </a:r>
          </a:p>
          <a:p>
            <a:r>
              <a:rPr lang="en-US" sz="3200" dirty="0" smtClean="0">
                <a:solidFill>
                  <a:srgbClr val="FFFF00"/>
                </a:solidFill>
              </a:rPr>
              <a:t>Step 2: 0.2” SP line</a:t>
            </a:r>
          </a:p>
          <a:p>
            <a:r>
              <a:rPr lang="en-US" sz="3200" dirty="0" smtClean="0">
                <a:solidFill>
                  <a:srgbClr val="FFFF00"/>
                </a:solidFill>
              </a:rPr>
              <a:t>Step 3: locate duct size </a:t>
            </a:r>
          </a:p>
          <a:p>
            <a:r>
              <a:rPr lang="en-US" sz="3200" dirty="0">
                <a:solidFill>
                  <a:srgbClr val="FFFF00"/>
                </a:solidFill>
              </a:rPr>
              <a:t>o</a:t>
            </a:r>
            <a:r>
              <a:rPr lang="en-US" sz="3200" dirty="0" smtClean="0">
                <a:solidFill>
                  <a:srgbClr val="FFFF00"/>
                </a:solidFill>
              </a:rPr>
              <a:t>n the cross over point </a:t>
            </a:r>
          </a:p>
          <a:p>
            <a:r>
              <a:rPr lang="en-US" sz="3200" dirty="0">
                <a:solidFill>
                  <a:srgbClr val="FFFF00"/>
                </a:solidFill>
              </a:rPr>
              <a:t>o</a:t>
            </a:r>
            <a:r>
              <a:rPr lang="en-US" sz="3200" dirty="0" smtClean="0">
                <a:solidFill>
                  <a:srgbClr val="FFFF00"/>
                </a:solidFill>
              </a:rPr>
              <a:t>r the next size to the </a:t>
            </a:r>
          </a:p>
          <a:p>
            <a:r>
              <a:rPr lang="en-US" sz="3200" dirty="0" smtClean="0">
                <a:solidFill>
                  <a:srgbClr val="FFFF00"/>
                </a:solidFill>
              </a:rPr>
              <a:t>Right (10” </a:t>
            </a:r>
            <a:r>
              <a:rPr lang="en-US" sz="3200" dirty="0" err="1" smtClean="0">
                <a:solidFill>
                  <a:srgbClr val="FFFF00"/>
                </a:solidFill>
              </a:rPr>
              <a:t>dia</a:t>
            </a:r>
            <a:r>
              <a:rPr lang="en-US" sz="3200" dirty="0" smtClean="0">
                <a:solidFill>
                  <a:srgbClr val="FFFF00"/>
                </a:solidFill>
              </a:rPr>
              <a:t> duct)</a:t>
            </a:r>
          </a:p>
          <a:p>
            <a:endParaRPr lang="en-US" sz="3200" dirty="0">
              <a:solidFill>
                <a:srgbClr val="FFFF00"/>
              </a:solidFill>
            </a:endParaRPr>
          </a:p>
        </p:txBody>
      </p:sp>
      <p:cxnSp>
        <p:nvCxnSpPr>
          <p:cNvPr id="7" name="Straight Connector 6"/>
          <p:cNvCxnSpPr/>
          <p:nvPr/>
        </p:nvCxnSpPr>
        <p:spPr>
          <a:xfrm>
            <a:off x="617932" y="1663802"/>
            <a:ext cx="3649268" cy="12598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 flipV="1">
            <a:off x="2209800" y="381000"/>
            <a:ext cx="0" cy="563880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/>
          <p:cNvSpPr txBox="1"/>
          <p:nvPr/>
        </p:nvSpPr>
        <p:spPr>
          <a:xfrm>
            <a:off x="3967467" y="1448971"/>
            <a:ext cx="4789196" cy="1384995"/>
          </a:xfrm>
          <a:prstGeom prst="rect">
            <a:avLst/>
          </a:prstGeom>
          <a:solidFill>
            <a:schemeClr val="tx1"/>
          </a:solidFill>
        </p:spPr>
        <p:txBody>
          <a:bodyPr wrap="none" rtlCol="0">
            <a:spAutoFit/>
          </a:bodyPr>
          <a:lstStyle/>
          <a:p>
            <a:r>
              <a:rPr lang="en-US" sz="2800" dirty="0" smtClean="0">
                <a:solidFill>
                  <a:srgbClr val="FF0000"/>
                </a:solidFill>
              </a:rPr>
              <a:t>Note: the velocity in the duct </a:t>
            </a:r>
          </a:p>
          <a:p>
            <a:r>
              <a:rPr lang="en-US" sz="2800" dirty="0" smtClean="0">
                <a:solidFill>
                  <a:srgbClr val="FF0000"/>
                </a:solidFill>
              </a:rPr>
              <a:t>can also be found on the chart, </a:t>
            </a:r>
          </a:p>
          <a:p>
            <a:r>
              <a:rPr lang="en-US" sz="2800" dirty="0" smtClean="0">
                <a:solidFill>
                  <a:srgbClr val="FF0000"/>
                </a:solidFill>
              </a:rPr>
              <a:t>it is approximately 1,100 FPM</a:t>
            </a:r>
            <a:endParaRPr lang="en-US" sz="2800" dirty="0">
              <a:solidFill>
                <a:srgbClr val="FF0000"/>
              </a:solidFill>
            </a:endParaRPr>
          </a:p>
        </p:txBody>
      </p:sp>
      <p:cxnSp>
        <p:nvCxnSpPr>
          <p:cNvPr id="17" name="Straight Arrow Connector 16"/>
          <p:cNvCxnSpPr>
            <a:stCxn id="5" idx="1"/>
          </p:cNvCxnSpPr>
          <p:nvPr/>
        </p:nvCxnSpPr>
        <p:spPr>
          <a:xfrm flipH="1" flipV="1">
            <a:off x="2160919" y="1625866"/>
            <a:ext cx="1806548" cy="515603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Rectangle 20"/>
          <p:cNvSpPr/>
          <p:nvPr/>
        </p:nvSpPr>
        <p:spPr>
          <a:xfrm>
            <a:off x="1600200" y="299829"/>
            <a:ext cx="533400" cy="560457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1789720" y="381000"/>
            <a:ext cx="371199" cy="1282802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14681067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4"/>
          <a:srcRect l="10784" t="1388" r="10131" b="6945"/>
          <a:stretch/>
        </p:blipFill>
        <p:spPr>
          <a:xfrm>
            <a:off x="0" y="0"/>
            <a:ext cx="4572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181600" y="152400"/>
            <a:ext cx="342374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/>
              <a:t>Friction Chart A</a:t>
            </a:r>
            <a:endParaRPr lang="en-US" sz="4000" dirty="0"/>
          </a:p>
        </p:txBody>
      </p:sp>
      <p:sp>
        <p:nvSpPr>
          <p:cNvPr id="4" name="TextBox 3"/>
          <p:cNvSpPr txBox="1"/>
          <p:nvPr/>
        </p:nvSpPr>
        <p:spPr>
          <a:xfrm>
            <a:off x="4709516" y="1295400"/>
            <a:ext cx="4163127" cy="6001643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sz="3200" dirty="0" smtClean="0">
                <a:solidFill>
                  <a:srgbClr val="FFFF00"/>
                </a:solidFill>
              </a:rPr>
              <a:t>Find the duct diameter</a:t>
            </a:r>
          </a:p>
          <a:p>
            <a:r>
              <a:rPr lang="en-US" sz="3200" dirty="0" smtClean="0">
                <a:solidFill>
                  <a:srgbClr val="FFFF00"/>
                </a:solidFill>
              </a:rPr>
              <a:t>needed in order to </a:t>
            </a:r>
          </a:p>
          <a:p>
            <a:r>
              <a:rPr lang="en-US" sz="3200" dirty="0">
                <a:solidFill>
                  <a:srgbClr val="FFFF00"/>
                </a:solidFill>
              </a:rPr>
              <a:t>p</a:t>
            </a:r>
            <a:r>
              <a:rPr lang="en-US" sz="3200" dirty="0" smtClean="0">
                <a:solidFill>
                  <a:srgbClr val="FFFF00"/>
                </a:solidFill>
              </a:rPr>
              <a:t>rovide 600 CFM of </a:t>
            </a:r>
          </a:p>
          <a:p>
            <a:r>
              <a:rPr lang="en-US" sz="3200" dirty="0" smtClean="0">
                <a:solidFill>
                  <a:srgbClr val="FFFF00"/>
                </a:solidFill>
              </a:rPr>
              <a:t>Airflow at 0.2” of SP</a:t>
            </a:r>
          </a:p>
          <a:p>
            <a:endParaRPr lang="en-US" sz="3200" dirty="0" smtClean="0">
              <a:solidFill>
                <a:srgbClr val="FFFF00"/>
              </a:solidFill>
            </a:endParaRPr>
          </a:p>
          <a:p>
            <a:r>
              <a:rPr lang="en-US" sz="3200" dirty="0" smtClean="0">
                <a:solidFill>
                  <a:srgbClr val="FFFF00"/>
                </a:solidFill>
              </a:rPr>
              <a:t>Step 1: 600 CFM line</a:t>
            </a:r>
          </a:p>
          <a:p>
            <a:r>
              <a:rPr lang="en-US" sz="3200" dirty="0" smtClean="0">
                <a:solidFill>
                  <a:srgbClr val="FFFF00"/>
                </a:solidFill>
              </a:rPr>
              <a:t>Step 2: 0.2” SP line</a:t>
            </a:r>
          </a:p>
          <a:p>
            <a:r>
              <a:rPr lang="en-US" sz="3200" dirty="0" smtClean="0">
                <a:solidFill>
                  <a:srgbClr val="FFFF00"/>
                </a:solidFill>
              </a:rPr>
              <a:t>Step 3: locate duct size </a:t>
            </a:r>
          </a:p>
          <a:p>
            <a:r>
              <a:rPr lang="en-US" sz="3200" dirty="0">
                <a:solidFill>
                  <a:srgbClr val="FFFF00"/>
                </a:solidFill>
              </a:rPr>
              <a:t>o</a:t>
            </a:r>
            <a:r>
              <a:rPr lang="en-US" sz="3200" dirty="0" smtClean="0">
                <a:solidFill>
                  <a:srgbClr val="FFFF00"/>
                </a:solidFill>
              </a:rPr>
              <a:t>n the cross over point </a:t>
            </a:r>
          </a:p>
          <a:p>
            <a:r>
              <a:rPr lang="en-US" sz="3200" dirty="0">
                <a:solidFill>
                  <a:srgbClr val="FFFF00"/>
                </a:solidFill>
              </a:rPr>
              <a:t>o</a:t>
            </a:r>
            <a:r>
              <a:rPr lang="en-US" sz="3200" dirty="0" smtClean="0">
                <a:solidFill>
                  <a:srgbClr val="FFFF00"/>
                </a:solidFill>
              </a:rPr>
              <a:t>r the next size to the </a:t>
            </a:r>
          </a:p>
          <a:p>
            <a:r>
              <a:rPr lang="en-US" sz="3200" dirty="0" smtClean="0">
                <a:solidFill>
                  <a:srgbClr val="FFFF00"/>
                </a:solidFill>
              </a:rPr>
              <a:t>Right (10” </a:t>
            </a:r>
            <a:r>
              <a:rPr lang="en-US" sz="3200" dirty="0" err="1" smtClean="0">
                <a:solidFill>
                  <a:srgbClr val="FFFF00"/>
                </a:solidFill>
              </a:rPr>
              <a:t>dia</a:t>
            </a:r>
            <a:r>
              <a:rPr lang="en-US" sz="3200" dirty="0" smtClean="0">
                <a:solidFill>
                  <a:srgbClr val="FFFF00"/>
                </a:solidFill>
              </a:rPr>
              <a:t> duct)</a:t>
            </a:r>
          </a:p>
          <a:p>
            <a:endParaRPr lang="en-US" sz="3200" dirty="0">
              <a:solidFill>
                <a:srgbClr val="FFFF00"/>
              </a:solidFill>
            </a:endParaRPr>
          </a:p>
        </p:txBody>
      </p:sp>
      <p:cxnSp>
        <p:nvCxnSpPr>
          <p:cNvPr id="7" name="Straight Connector 6"/>
          <p:cNvCxnSpPr/>
          <p:nvPr/>
        </p:nvCxnSpPr>
        <p:spPr>
          <a:xfrm>
            <a:off x="617932" y="1663802"/>
            <a:ext cx="3649268" cy="12598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 flipV="1">
            <a:off x="2209800" y="381000"/>
            <a:ext cx="0" cy="563880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/>
          <p:cNvCxnSpPr/>
          <p:nvPr/>
        </p:nvCxnSpPr>
        <p:spPr>
          <a:xfrm flipH="1" flipV="1">
            <a:off x="2160919" y="1625866"/>
            <a:ext cx="1806548" cy="515603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Rectangle 20"/>
          <p:cNvSpPr/>
          <p:nvPr/>
        </p:nvSpPr>
        <p:spPr>
          <a:xfrm>
            <a:off x="1066800" y="152400"/>
            <a:ext cx="533400" cy="560457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1295400" y="620643"/>
            <a:ext cx="304800" cy="1055757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17835566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4"/>
          <a:srcRect l="10784" t="1388" r="10131" b="6945"/>
          <a:stretch/>
        </p:blipFill>
        <p:spPr>
          <a:xfrm>
            <a:off x="0" y="0"/>
            <a:ext cx="4572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181600" y="152400"/>
            <a:ext cx="342374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/>
              <a:t>Friction Chart</a:t>
            </a:r>
            <a:endParaRPr lang="en-US" sz="4000" dirty="0"/>
          </a:p>
        </p:txBody>
      </p:sp>
      <p:sp>
        <p:nvSpPr>
          <p:cNvPr id="4" name="TextBox 3"/>
          <p:cNvSpPr txBox="1"/>
          <p:nvPr/>
        </p:nvSpPr>
        <p:spPr>
          <a:xfrm>
            <a:off x="4686374" y="1524000"/>
            <a:ext cx="4477316" cy="30469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>
                <a:solidFill>
                  <a:srgbClr val="FFFF00"/>
                </a:solidFill>
              </a:rPr>
              <a:t>The Friction Chart is a </a:t>
            </a:r>
          </a:p>
          <a:p>
            <a:r>
              <a:rPr lang="en-US" sz="3200" dirty="0">
                <a:solidFill>
                  <a:srgbClr val="FFFF00"/>
                </a:solidFill>
              </a:rPr>
              <a:t>g</a:t>
            </a:r>
            <a:r>
              <a:rPr lang="en-US" sz="3200" dirty="0" smtClean="0">
                <a:solidFill>
                  <a:srgbClr val="FFFF00"/>
                </a:solidFill>
              </a:rPr>
              <a:t>raphic representation</a:t>
            </a:r>
          </a:p>
          <a:p>
            <a:r>
              <a:rPr lang="en-US" sz="3200" dirty="0">
                <a:solidFill>
                  <a:srgbClr val="FFFF00"/>
                </a:solidFill>
              </a:rPr>
              <a:t>o</a:t>
            </a:r>
            <a:r>
              <a:rPr lang="en-US" sz="3200" dirty="0" smtClean="0">
                <a:solidFill>
                  <a:srgbClr val="FFFF00"/>
                </a:solidFill>
              </a:rPr>
              <a:t>f the friction rate loss</a:t>
            </a:r>
          </a:p>
          <a:p>
            <a:r>
              <a:rPr lang="en-US" sz="3200" dirty="0">
                <a:solidFill>
                  <a:srgbClr val="FFFF00"/>
                </a:solidFill>
              </a:rPr>
              <a:t>i</a:t>
            </a:r>
            <a:r>
              <a:rPr lang="en-US" sz="3200" dirty="0" smtClean="0">
                <a:solidFill>
                  <a:srgbClr val="FFFF00"/>
                </a:solidFill>
              </a:rPr>
              <a:t>n inches of water column</a:t>
            </a:r>
          </a:p>
          <a:p>
            <a:r>
              <a:rPr lang="en-US" sz="3200" dirty="0">
                <a:solidFill>
                  <a:srgbClr val="FFFF00"/>
                </a:solidFill>
              </a:rPr>
              <a:t>f</a:t>
            </a:r>
            <a:r>
              <a:rPr lang="en-US" sz="3200" dirty="0" smtClean="0">
                <a:solidFill>
                  <a:srgbClr val="FFFF00"/>
                </a:solidFill>
              </a:rPr>
              <a:t>or each 100 feet of duct.</a:t>
            </a:r>
          </a:p>
          <a:p>
            <a:endParaRPr lang="en-US" sz="3200" dirty="0">
              <a:solidFill>
                <a:srgbClr val="FFFF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143540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4"/>
          <a:srcRect l="10784" t="1388" r="10131" b="6945"/>
          <a:stretch/>
        </p:blipFill>
        <p:spPr>
          <a:xfrm>
            <a:off x="0" y="0"/>
            <a:ext cx="4572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181600" y="152400"/>
            <a:ext cx="342374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/>
              <a:t>Friction Chart A</a:t>
            </a:r>
            <a:endParaRPr lang="en-US" sz="4000" dirty="0"/>
          </a:p>
        </p:txBody>
      </p:sp>
      <p:sp>
        <p:nvSpPr>
          <p:cNvPr id="4" name="Rectangle 3"/>
          <p:cNvSpPr/>
          <p:nvPr/>
        </p:nvSpPr>
        <p:spPr>
          <a:xfrm>
            <a:off x="5375031" y="1134826"/>
            <a:ext cx="3733800" cy="56938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>
                <a:solidFill>
                  <a:srgbClr val="FFFF00"/>
                </a:solidFill>
              </a:rPr>
              <a:t>Friction of air in straight </a:t>
            </a:r>
          </a:p>
          <a:p>
            <a:r>
              <a:rPr lang="en-US" sz="2800" dirty="0">
                <a:solidFill>
                  <a:srgbClr val="FFFF00"/>
                </a:solidFill>
              </a:rPr>
              <a:t>ducts per 100 </a:t>
            </a:r>
            <a:r>
              <a:rPr lang="en-US" sz="2800" dirty="0" err="1">
                <a:solidFill>
                  <a:srgbClr val="FFFF00"/>
                </a:solidFill>
              </a:rPr>
              <a:t>ft</a:t>
            </a:r>
            <a:r>
              <a:rPr lang="en-US" sz="2800" dirty="0">
                <a:solidFill>
                  <a:srgbClr val="FFFF00"/>
                </a:solidFill>
              </a:rPr>
              <a:t> for air volumes </a:t>
            </a:r>
            <a:r>
              <a:rPr lang="en-US" sz="2800" dirty="0" smtClean="0">
                <a:solidFill>
                  <a:srgbClr val="FFFF00"/>
                </a:solidFill>
              </a:rPr>
              <a:t>from 10 </a:t>
            </a:r>
            <a:r>
              <a:rPr lang="en-US" sz="2800" dirty="0">
                <a:solidFill>
                  <a:srgbClr val="FFFF00"/>
                </a:solidFill>
              </a:rPr>
              <a:t>to </a:t>
            </a:r>
            <a:r>
              <a:rPr lang="en-US" sz="2800" dirty="0" smtClean="0">
                <a:solidFill>
                  <a:srgbClr val="FFFF00"/>
                </a:solidFill>
              </a:rPr>
              <a:t>2,000 </a:t>
            </a:r>
            <a:r>
              <a:rPr lang="en-US" sz="2800" dirty="0">
                <a:solidFill>
                  <a:srgbClr val="FFFF00"/>
                </a:solidFill>
              </a:rPr>
              <a:t>CFM</a:t>
            </a:r>
          </a:p>
          <a:p>
            <a:endParaRPr lang="en-US" sz="2800" dirty="0">
              <a:solidFill>
                <a:srgbClr val="FFFF00"/>
              </a:solidFill>
            </a:endParaRPr>
          </a:p>
          <a:p>
            <a:endParaRPr lang="en-US" sz="2800" dirty="0">
              <a:solidFill>
                <a:srgbClr val="FFFF00"/>
              </a:solidFill>
            </a:endParaRPr>
          </a:p>
          <a:p>
            <a:r>
              <a:rPr lang="en-US" sz="2800" dirty="0">
                <a:solidFill>
                  <a:srgbClr val="FFFF00"/>
                </a:solidFill>
              </a:rPr>
              <a:t>Note: Standard Air of 0.075 </a:t>
            </a:r>
            <a:r>
              <a:rPr lang="en-US" sz="2800" dirty="0" err="1">
                <a:solidFill>
                  <a:srgbClr val="FFFF00"/>
                </a:solidFill>
              </a:rPr>
              <a:t>lb</a:t>
            </a:r>
            <a:r>
              <a:rPr lang="en-US" sz="2800" dirty="0">
                <a:solidFill>
                  <a:srgbClr val="FFFF00"/>
                </a:solidFill>
              </a:rPr>
              <a:t> per cu </a:t>
            </a:r>
            <a:r>
              <a:rPr lang="en-US" sz="2800" dirty="0" err="1">
                <a:solidFill>
                  <a:srgbClr val="FFFF00"/>
                </a:solidFill>
              </a:rPr>
              <a:t>ft</a:t>
            </a:r>
            <a:r>
              <a:rPr lang="en-US" sz="2800" dirty="0">
                <a:solidFill>
                  <a:srgbClr val="FFFF00"/>
                </a:solidFill>
              </a:rPr>
              <a:t> flowing through average, clean, round, galvanized metal ducts having approximately 40 joints per 100 ft. 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608734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4"/>
          <a:srcRect l="8824" t="6993" r="11520" b="10621"/>
          <a:stretch/>
        </p:blipFill>
        <p:spPr>
          <a:xfrm>
            <a:off x="-1" y="-1"/>
            <a:ext cx="5123793" cy="6858001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181600" y="152400"/>
            <a:ext cx="342374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/>
              <a:t>Friction Chart B</a:t>
            </a:r>
            <a:endParaRPr lang="en-US" sz="4000" dirty="0"/>
          </a:p>
        </p:txBody>
      </p:sp>
      <p:sp>
        <p:nvSpPr>
          <p:cNvPr id="2" name="Rectangle 1"/>
          <p:cNvSpPr/>
          <p:nvPr/>
        </p:nvSpPr>
        <p:spPr>
          <a:xfrm>
            <a:off x="5375031" y="1134826"/>
            <a:ext cx="3733800" cy="56938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>
                <a:solidFill>
                  <a:srgbClr val="FFFF00"/>
                </a:solidFill>
              </a:rPr>
              <a:t>Friction of air in straight </a:t>
            </a:r>
          </a:p>
          <a:p>
            <a:r>
              <a:rPr lang="en-US" sz="2800" dirty="0">
                <a:solidFill>
                  <a:srgbClr val="FFFF00"/>
                </a:solidFill>
              </a:rPr>
              <a:t>ducts per 100 </a:t>
            </a:r>
            <a:r>
              <a:rPr lang="en-US" sz="2800" dirty="0" err="1">
                <a:solidFill>
                  <a:srgbClr val="FFFF00"/>
                </a:solidFill>
              </a:rPr>
              <a:t>ft</a:t>
            </a:r>
            <a:r>
              <a:rPr lang="en-US" sz="2800" dirty="0">
                <a:solidFill>
                  <a:srgbClr val="FFFF00"/>
                </a:solidFill>
              </a:rPr>
              <a:t> for air volumes </a:t>
            </a:r>
            <a:r>
              <a:rPr lang="en-US" sz="2800" dirty="0" smtClean="0">
                <a:solidFill>
                  <a:srgbClr val="FFFF00"/>
                </a:solidFill>
              </a:rPr>
              <a:t>from1,000 </a:t>
            </a:r>
            <a:r>
              <a:rPr lang="en-US" sz="2800" dirty="0">
                <a:solidFill>
                  <a:srgbClr val="FFFF00"/>
                </a:solidFill>
              </a:rPr>
              <a:t>to </a:t>
            </a:r>
            <a:r>
              <a:rPr lang="en-US" sz="2800" dirty="0" smtClean="0">
                <a:solidFill>
                  <a:srgbClr val="FFFF00"/>
                </a:solidFill>
              </a:rPr>
              <a:t>100,000 </a:t>
            </a:r>
            <a:r>
              <a:rPr lang="en-US" sz="2800" dirty="0">
                <a:solidFill>
                  <a:srgbClr val="FFFF00"/>
                </a:solidFill>
              </a:rPr>
              <a:t>CFM</a:t>
            </a:r>
          </a:p>
          <a:p>
            <a:endParaRPr lang="en-US" sz="2800" dirty="0">
              <a:solidFill>
                <a:srgbClr val="FFFF00"/>
              </a:solidFill>
            </a:endParaRPr>
          </a:p>
          <a:p>
            <a:endParaRPr lang="en-US" sz="2800" dirty="0">
              <a:solidFill>
                <a:srgbClr val="FFFF00"/>
              </a:solidFill>
            </a:endParaRPr>
          </a:p>
          <a:p>
            <a:r>
              <a:rPr lang="en-US" sz="2800" dirty="0">
                <a:solidFill>
                  <a:srgbClr val="FFFF00"/>
                </a:solidFill>
              </a:rPr>
              <a:t>Note: Standard Air of 0.075 </a:t>
            </a:r>
            <a:r>
              <a:rPr lang="en-US" sz="2800" dirty="0" err="1">
                <a:solidFill>
                  <a:srgbClr val="FFFF00"/>
                </a:solidFill>
              </a:rPr>
              <a:t>lb</a:t>
            </a:r>
            <a:r>
              <a:rPr lang="en-US" sz="2800" dirty="0">
                <a:solidFill>
                  <a:srgbClr val="FFFF00"/>
                </a:solidFill>
              </a:rPr>
              <a:t> per cu </a:t>
            </a:r>
            <a:r>
              <a:rPr lang="en-US" sz="2800" dirty="0" err="1">
                <a:solidFill>
                  <a:srgbClr val="FFFF00"/>
                </a:solidFill>
              </a:rPr>
              <a:t>ft</a:t>
            </a:r>
            <a:r>
              <a:rPr lang="en-US" sz="2800" dirty="0">
                <a:solidFill>
                  <a:srgbClr val="FFFF00"/>
                </a:solidFill>
              </a:rPr>
              <a:t> flowing through average, clean, round, galvanized metal ducts having approximately 40 joints per 100 ft. 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27437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4"/>
          <a:srcRect l="10784" t="1388" r="10131" b="6945"/>
          <a:stretch/>
        </p:blipFill>
        <p:spPr>
          <a:xfrm>
            <a:off x="0" y="0"/>
            <a:ext cx="4572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181600" y="152400"/>
            <a:ext cx="342374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/>
              <a:t>Friction Chart</a:t>
            </a:r>
            <a:endParaRPr lang="en-US" sz="4000" dirty="0"/>
          </a:p>
        </p:txBody>
      </p:sp>
      <p:sp>
        <p:nvSpPr>
          <p:cNvPr id="4" name="TextBox 3"/>
          <p:cNvSpPr txBox="1"/>
          <p:nvPr/>
        </p:nvSpPr>
        <p:spPr>
          <a:xfrm>
            <a:off x="4670845" y="1295400"/>
            <a:ext cx="4445256" cy="5016758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sz="3200" dirty="0" smtClean="0">
                <a:solidFill>
                  <a:srgbClr val="FFFF00"/>
                </a:solidFill>
              </a:rPr>
              <a:t>Knowing any two values </a:t>
            </a:r>
          </a:p>
          <a:p>
            <a:r>
              <a:rPr lang="en-US" sz="3200" dirty="0">
                <a:solidFill>
                  <a:srgbClr val="FFFF00"/>
                </a:solidFill>
              </a:rPr>
              <a:t>o</a:t>
            </a:r>
            <a:r>
              <a:rPr lang="en-US" sz="3200" dirty="0" smtClean="0">
                <a:solidFill>
                  <a:srgbClr val="FFFF00"/>
                </a:solidFill>
              </a:rPr>
              <a:t>n the Friction Chart </a:t>
            </a:r>
          </a:p>
          <a:p>
            <a:r>
              <a:rPr lang="en-US" sz="3200" dirty="0">
                <a:solidFill>
                  <a:srgbClr val="FFFF00"/>
                </a:solidFill>
              </a:rPr>
              <a:t>a</a:t>
            </a:r>
            <a:r>
              <a:rPr lang="en-US" sz="3200" dirty="0" smtClean="0">
                <a:solidFill>
                  <a:srgbClr val="FFFF00"/>
                </a:solidFill>
              </a:rPr>
              <a:t>llows you to find the </a:t>
            </a:r>
          </a:p>
          <a:p>
            <a:r>
              <a:rPr lang="en-US" sz="3200" dirty="0">
                <a:solidFill>
                  <a:srgbClr val="FFFF00"/>
                </a:solidFill>
              </a:rPr>
              <a:t>o</a:t>
            </a:r>
            <a:r>
              <a:rPr lang="en-US" sz="3200" dirty="0" smtClean="0">
                <a:solidFill>
                  <a:srgbClr val="FFFF00"/>
                </a:solidFill>
              </a:rPr>
              <a:t>thers.  Values on the </a:t>
            </a:r>
          </a:p>
          <a:p>
            <a:r>
              <a:rPr lang="en-US" sz="3200" dirty="0" smtClean="0">
                <a:solidFill>
                  <a:srgbClr val="FFFF00"/>
                </a:solidFill>
              </a:rPr>
              <a:t>chart are: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200" dirty="0" smtClean="0">
                <a:solidFill>
                  <a:srgbClr val="FFFF00"/>
                </a:solidFill>
              </a:rPr>
              <a:t>CFM of air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200" dirty="0" smtClean="0">
                <a:solidFill>
                  <a:srgbClr val="FFFF00"/>
                </a:solidFill>
              </a:rPr>
              <a:t>Friction loss per 100ft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200" dirty="0" smtClean="0">
                <a:solidFill>
                  <a:srgbClr val="FFFF00"/>
                </a:solidFill>
              </a:rPr>
              <a:t>FPM velocity of air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200" dirty="0" smtClean="0">
                <a:solidFill>
                  <a:srgbClr val="FFFF00"/>
                </a:solidFill>
              </a:rPr>
              <a:t>Duct diameter </a:t>
            </a:r>
            <a:r>
              <a:rPr lang="en-US" sz="3200" dirty="0">
                <a:solidFill>
                  <a:srgbClr val="FFFF00"/>
                </a:solidFill>
              </a:rPr>
              <a:t>(</a:t>
            </a:r>
            <a:r>
              <a:rPr lang="en-US" sz="3200" dirty="0" smtClean="0">
                <a:solidFill>
                  <a:srgbClr val="FFFF00"/>
                </a:solidFill>
              </a:rPr>
              <a:t>inches)</a:t>
            </a:r>
          </a:p>
          <a:p>
            <a:endParaRPr lang="en-US" sz="3200" dirty="0">
              <a:solidFill>
                <a:srgbClr val="FFFF00"/>
              </a:solidFill>
            </a:endParaRPr>
          </a:p>
        </p:txBody>
      </p:sp>
      <p:cxnSp>
        <p:nvCxnSpPr>
          <p:cNvPr id="6" name="Straight Arrow Connector 5"/>
          <p:cNvCxnSpPr/>
          <p:nvPr/>
        </p:nvCxnSpPr>
        <p:spPr>
          <a:xfrm>
            <a:off x="4800600" y="2590800"/>
            <a:ext cx="914400" cy="91440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30397358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4"/>
          <a:srcRect l="10784" t="1388" r="10131" b="10001"/>
          <a:stretch/>
        </p:blipFill>
        <p:spPr>
          <a:xfrm>
            <a:off x="-1" y="0"/>
            <a:ext cx="4729655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800600" y="1066800"/>
            <a:ext cx="4267201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FFFF00"/>
                </a:solidFill>
              </a:rPr>
              <a:t>Friction of air in straight </a:t>
            </a:r>
          </a:p>
          <a:p>
            <a:r>
              <a:rPr lang="en-US" sz="2800" dirty="0" smtClean="0">
                <a:solidFill>
                  <a:srgbClr val="FFFF00"/>
                </a:solidFill>
              </a:rPr>
              <a:t>ducts per 100 </a:t>
            </a:r>
            <a:r>
              <a:rPr lang="en-US" sz="2800" dirty="0" err="1" smtClean="0">
                <a:solidFill>
                  <a:srgbClr val="FFFF00"/>
                </a:solidFill>
              </a:rPr>
              <a:t>ft</a:t>
            </a:r>
            <a:r>
              <a:rPr lang="en-US" sz="2800" dirty="0" smtClean="0">
                <a:solidFill>
                  <a:srgbClr val="FFFF00"/>
                </a:solidFill>
              </a:rPr>
              <a:t> for air volumes of 10 to 2000 CFM</a:t>
            </a:r>
          </a:p>
          <a:p>
            <a:endParaRPr lang="en-US" sz="2800" dirty="0">
              <a:solidFill>
                <a:srgbClr val="FFFF00"/>
              </a:solidFill>
            </a:endParaRPr>
          </a:p>
          <a:p>
            <a:endParaRPr lang="en-US" sz="2800" dirty="0">
              <a:solidFill>
                <a:srgbClr val="FFFF00"/>
              </a:solidFill>
            </a:endParaRPr>
          </a:p>
          <a:p>
            <a:r>
              <a:rPr lang="en-US" sz="2800" dirty="0" smtClean="0">
                <a:solidFill>
                  <a:srgbClr val="FFFF00"/>
                </a:solidFill>
              </a:rPr>
              <a:t>Note: Standard Air of 0.075 </a:t>
            </a:r>
            <a:r>
              <a:rPr lang="en-US" sz="2800" dirty="0" err="1" smtClean="0">
                <a:solidFill>
                  <a:srgbClr val="FFFF00"/>
                </a:solidFill>
              </a:rPr>
              <a:t>lb</a:t>
            </a:r>
            <a:r>
              <a:rPr lang="en-US" sz="2800" dirty="0" smtClean="0">
                <a:solidFill>
                  <a:srgbClr val="FFFF00"/>
                </a:solidFill>
              </a:rPr>
              <a:t> per cu </a:t>
            </a:r>
            <a:r>
              <a:rPr lang="en-US" sz="2800" dirty="0" err="1" smtClean="0">
                <a:solidFill>
                  <a:srgbClr val="FFFF00"/>
                </a:solidFill>
              </a:rPr>
              <a:t>ft</a:t>
            </a:r>
            <a:r>
              <a:rPr lang="en-US" sz="2800" dirty="0" smtClean="0">
                <a:solidFill>
                  <a:srgbClr val="FFFF00"/>
                </a:solidFill>
              </a:rPr>
              <a:t> flowing through average, clean, round, galvanized metal ducts having approximately 40 joints per 100 ft. </a:t>
            </a:r>
            <a:endParaRPr lang="en-US" sz="2800" dirty="0">
              <a:solidFill>
                <a:srgbClr val="FFFF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181600" y="152400"/>
            <a:ext cx="342374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/>
              <a:t>Friction Chart A</a:t>
            </a:r>
            <a:endParaRPr lang="en-US" sz="4000" dirty="0"/>
          </a:p>
        </p:txBody>
      </p:sp>
      <p:cxnSp>
        <p:nvCxnSpPr>
          <p:cNvPr id="5" name="Straight Arrow Connector 4"/>
          <p:cNvCxnSpPr/>
          <p:nvPr/>
        </p:nvCxnSpPr>
        <p:spPr>
          <a:xfrm flipH="1" flipV="1">
            <a:off x="685800" y="304800"/>
            <a:ext cx="4114800" cy="1371600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/>
          <p:cNvCxnSpPr/>
          <p:nvPr/>
        </p:nvCxnSpPr>
        <p:spPr>
          <a:xfrm flipH="1">
            <a:off x="609600" y="1676400"/>
            <a:ext cx="4191000" cy="4495800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36727153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4"/>
          <a:srcRect l="8824" t="6993" r="11520" b="10621"/>
          <a:stretch/>
        </p:blipFill>
        <p:spPr>
          <a:xfrm>
            <a:off x="-1" y="-1"/>
            <a:ext cx="5123793" cy="6858001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181600" y="152400"/>
            <a:ext cx="342374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/>
              <a:t>Friction Chart B</a:t>
            </a:r>
            <a:endParaRPr lang="en-US" sz="4000" dirty="0"/>
          </a:p>
        </p:txBody>
      </p:sp>
      <p:sp>
        <p:nvSpPr>
          <p:cNvPr id="2" name="Rectangle 1"/>
          <p:cNvSpPr/>
          <p:nvPr/>
        </p:nvSpPr>
        <p:spPr>
          <a:xfrm>
            <a:off x="5375031" y="1134826"/>
            <a:ext cx="3733800" cy="56938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>
                <a:solidFill>
                  <a:srgbClr val="FFFF00"/>
                </a:solidFill>
              </a:rPr>
              <a:t>Friction of air in straight </a:t>
            </a:r>
          </a:p>
          <a:p>
            <a:r>
              <a:rPr lang="en-US" sz="2800" dirty="0">
                <a:solidFill>
                  <a:srgbClr val="FFFF00"/>
                </a:solidFill>
              </a:rPr>
              <a:t>ducts per 100 </a:t>
            </a:r>
            <a:r>
              <a:rPr lang="en-US" sz="2800" dirty="0" err="1">
                <a:solidFill>
                  <a:srgbClr val="FFFF00"/>
                </a:solidFill>
              </a:rPr>
              <a:t>ft</a:t>
            </a:r>
            <a:r>
              <a:rPr lang="en-US" sz="2800" dirty="0">
                <a:solidFill>
                  <a:srgbClr val="FFFF00"/>
                </a:solidFill>
              </a:rPr>
              <a:t> for air volumes of </a:t>
            </a:r>
            <a:r>
              <a:rPr lang="en-US" sz="2800" dirty="0" smtClean="0">
                <a:solidFill>
                  <a:srgbClr val="FFFF00"/>
                </a:solidFill>
              </a:rPr>
              <a:t>1,000 </a:t>
            </a:r>
            <a:r>
              <a:rPr lang="en-US" sz="2800" dirty="0">
                <a:solidFill>
                  <a:srgbClr val="FFFF00"/>
                </a:solidFill>
              </a:rPr>
              <a:t>to </a:t>
            </a:r>
            <a:r>
              <a:rPr lang="en-US" sz="2800" dirty="0" smtClean="0">
                <a:solidFill>
                  <a:srgbClr val="FFFF00"/>
                </a:solidFill>
              </a:rPr>
              <a:t>100,000 </a:t>
            </a:r>
            <a:r>
              <a:rPr lang="en-US" sz="2800" dirty="0">
                <a:solidFill>
                  <a:srgbClr val="FFFF00"/>
                </a:solidFill>
              </a:rPr>
              <a:t>CFM</a:t>
            </a:r>
          </a:p>
          <a:p>
            <a:endParaRPr lang="en-US" sz="2800" dirty="0">
              <a:solidFill>
                <a:srgbClr val="FFFF00"/>
              </a:solidFill>
            </a:endParaRPr>
          </a:p>
          <a:p>
            <a:endParaRPr lang="en-US" sz="2800" dirty="0">
              <a:solidFill>
                <a:srgbClr val="FFFF00"/>
              </a:solidFill>
            </a:endParaRPr>
          </a:p>
          <a:p>
            <a:r>
              <a:rPr lang="en-US" sz="2800" dirty="0">
                <a:solidFill>
                  <a:srgbClr val="FFFF00"/>
                </a:solidFill>
              </a:rPr>
              <a:t>Note: Standard Air of 0.075 </a:t>
            </a:r>
            <a:r>
              <a:rPr lang="en-US" sz="2800" dirty="0" err="1">
                <a:solidFill>
                  <a:srgbClr val="FFFF00"/>
                </a:solidFill>
              </a:rPr>
              <a:t>lb</a:t>
            </a:r>
            <a:r>
              <a:rPr lang="en-US" sz="2800" dirty="0">
                <a:solidFill>
                  <a:srgbClr val="FFFF00"/>
                </a:solidFill>
              </a:rPr>
              <a:t> per cu </a:t>
            </a:r>
            <a:r>
              <a:rPr lang="en-US" sz="2800" dirty="0" err="1">
                <a:solidFill>
                  <a:srgbClr val="FFFF00"/>
                </a:solidFill>
              </a:rPr>
              <a:t>ft</a:t>
            </a:r>
            <a:r>
              <a:rPr lang="en-US" sz="2800" dirty="0">
                <a:solidFill>
                  <a:srgbClr val="FFFF00"/>
                </a:solidFill>
              </a:rPr>
              <a:t> flowing through average, clean, round, galvanized metal ducts having approximately 40 joints per 100 ft. </a:t>
            </a:r>
          </a:p>
        </p:txBody>
      </p:sp>
      <p:cxnSp>
        <p:nvCxnSpPr>
          <p:cNvPr id="6" name="Straight Arrow Connector 5"/>
          <p:cNvCxnSpPr/>
          <p:nvPr/>
        </p:nvCxnSpPr>
        <p:spPr>
          <a:xfrm flipH="1">
            <a:off x="685800" y="1981200"/>
            <a:ext cx="4495800" cy="4191000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Arrow Connector 6"/>
          <p:cNvCxnSpPr/>
          <p:nvPr/>
        </p:nvCxnSpPr>
        <p:spPr>
          <a:xfrm flipH="1" flipV="1">
            <a:off x="762000" y="457200"/>
            <a:ext cx="4419601" cy="1517013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42490091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4"/>
          <a:srcRect l="10784" t="1388" r="10131" b="6945"/>
          <a:stretch/>
        </p:blipFill>
        <p:spPr>
          <a:xfrm>
            <a:off x="0" y="0"/>
            <a:ext cx="4572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181600" y="152400"/>
            <a:ext cx="342374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/>
              <a:t>Friction Chart A</a:t>
            </a:r>
            <a:endParaRPr lang="en-US" sz="4000" dirty="0"/>
          </a:p>
        </p:txBody>
      </p:sp>
      <p:sp>
        <p:nvSpPr>
          <p:cNvPr id="4" name="TextBox 3"/>
          <p:cNvSpPr txBox="1"/>
          <p:nvPr/>
        </p:nvSpPr>
        <p:spPr>
          <a:xfrm>
            <a:off x="4940053" y="1524000"/>
            <a:ext cx="3906839" cy="3046988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sz="3200" dirty="0" smtClean="0">
                <a:solidFill>
                  <a:srgbClr val="FFFF00"/>
                </a:solidFill>
              </a:rPr>
              <a:t>Friction Loss in inches </a:t>
            </a:r>
          </a:p>
          <a:p>
            <a:r>
              <a:rPr lang="en-US" sz="3200" dirty="0" smtClean="0">
                <a:solidFill>
                  <a:srgbClr val="FFFF00"/>
                </a:solidFill>
              </a:rPr>
              <a:t>of water column per </a:t>
            </a:r>
          </a:p>
          <a:p>
            <a:r>
              <a:rPr lang="en-US" sz="3200" dirty="0" smtClean="0">
                <a:solidFill>
                  <a:srgbClr val="FFFF00"/>
                </a:solidFill>
              </a:rPr>
              <a:t>100 </a:t>
            </a:r>
            <a:r>
              <a:rPr lang="en-US" sz="3200" dirty="0" err="1" smtClean="0">
                <a:solidFill>
                  <a:srgbClr val="FFFF00"/>
                </a:solidFill>
              </a:rPr>
              <a:t>ft</a:t>
            </a:r>
            <a:r>
              <a:rPr lang="en-US" sz="3200" dirty="0">
                <a:solidFill>
                  <a:srgbClr val="FFFF00"/>
                </a:solidFill>
              </a:rPr>
              <a:t> (.01 to 10)</a:t>
            </a:r>
          </a:p>
          <a:p>
            <a:r>
              <a:rPr lang="en-US" sz="3200" dirty="0" smtClean="0">
                <a:solidFill>
                  <a:srgbClr val="FFFF00"/>
                </a:solidFill>
              </a:rPr>
              <a:t>is on the bottom and </a:t>
            </a:r>
          </a:p>
          <a:p>
            <a:r>
              <a:rPr lang="en-US" sz="3200" dirty="0" smtClean="0">
                <a:solidFill>
                  <a:srgbClr val="FFFF00"/>
                </a:solidFill>
              </a:rPr>
              <a:t>top of The chart</a:t>
            </a:r>
            <a:endParaRPr lang="en-US" sz="3200" dirty="0">
              <a:solidFill>
                <a:srgbClr val="FFFF00"/>
              </a:solidFill>
            </a:endParaRPr>
          </a:p>
          <a:p>
            <a:endParaRPr lang="en-US" sz="3200" dirty="0">
              <a:solidFill>
                <a:srgbClr val="FFFF00"/>
              </a:solidFill>
            </a:endParaRPr>
          </a:p>
        </p:txBody>
      </p:sp>
      <p:cxnSp>
        <p:nvCxnSpPr>
          <p:cNvPr id="6" name="Straight Arrow Connector 5"/>
          <p:cNvCxnSpPr/>
          <p:nvPr/>
        </p:nvCxnSpPr>
        <p:spPr>
          <a:xfrm>
            <a:off x="4800600" y="2590800"/>
            <a:ext cx="914400" cy="91440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Arrow Connector 7"/>
          <p:cNvCxnSpPr/>
          <p:nvPr/>
        </p:nvCxnSpPr>
        <p:spPr>
          <a:xfrm flipH="1">
            <a:off x="4312015" y="2438400"/>
            <a:ext cx="488585" cy="3592581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/>
          <p:nvPr/>
        </p:nvCxnSpPr>
        <p:spPr>
          <a:xfrm flipH="1" flipV="1">
            <a:off x="3223846" y="410308"/>
            <a:ext cx="1576755" cy="2028092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2628081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4"/>
          <a:srcRect l="10784" t="1388" r="10131" b="6945"/>
          <a:stretch/>
        </p:blipFill>
        <p:spPr>
          <a:xfrm>
            <a:off x="0" y="0"/>
            <a:ext cx="4572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181600" y="152400"/>
            <a:ext cx="342374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/>
              <a:t>Friction Chart A</a:t>
            </a:r>
            <a:endParaRPr lang="en-US" sz="4000" dirty="0"/>
          </a:p>
        </p:txBody>
      </p:sp>
      <p:sp>
        <p:nvSpPr>
          <p:cNvPr id="4" name="TextBox 3"/>
          <p:cNvSpPr txBox="1"/>
          <p:nvPr/>
        </p:nvSpPr>
        <p:spPr>
          <a:xfrm>
            <a:off x="4940053" y="1524000"/>
            <a:ext cx="3667992" cy="2062103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sz="3200" dirty="0" smtClean="0">
                <a:solidFill>
                  <a:srgbClr val="FFFF00"/>
                </a:solidFill>
              </a:rPr>
              <a:t>Cubic feet of air per </a:t>
            </a:r>
          </a:p>
          <a:p>
            <a:r>
              <a:rPr lang="en-US" sz="3200" dirty="0" smtClean="0">
                <a:solidFill>
                  <a:srgbClr val="FFFF00"/>
                </a:solidFill>
              </a:rPr>
              <a:t>minute is on the left </a:t>
            </a:r>
          </a:p>
          <a:p>
            <a:r>
              <a:rPr lang="en-US" sz="3200" dirty="0" smtClean="0">
                <a:solidFill>
                  <a:srgbClr val="FFFF00"/>
                </a:solidFill>
              </a:rPr>
              <a:t>side of The chart</a:t>
            </a:r>
          </a:p>
          <a:p>
            <a:endParaRPr lang="en-US" sz="3200" dirty="0">
              <a:solidFill>
                <a:srgbClr val="FFFF00"/>
              </a:solidFill>
            </a:endParaRPr>
          </a:p>
        </p:txBody>
      </p:sp>
      <p:cxnSp>
        <p:nvCxnSpPr>
          <p:cNvPr id="6" name="Straight Arrow Connector 5"/>
          <p:cNvCxnSpPr/>
          <p:nvPr/>
        </p:nvCxnSpPr>
        <p:spPr>
          <a:xfrm>
            <a:off x="4800600" y="2590800"/>
            <a:ext cx="914400" cy="91440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Arrow Connector 7"/>
          <p:cNvCxnSpPr/>
          <p:nvPr/>
        </p:nvCxnSpPr>
        <p:spPr>
          <a:xfrm flipH="1">
            <a:off x="609600" y="2438400"/>
            <a:ext cx="4191001" cy="228600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42033535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LOGO" val="ComfortU_Logo.jpg"/>
  <p:tag name="ARTICULATE_PRESENTER" val="Donald Prather"/>
  <p:tag name="ARTICULATE_PRESENTER_GUID" val="0067420A16B5"/>
  <p:tag name="ARTICULATE_LMS" val="0"/>
  <p:tag name="ARTICULATE_TEMPLATE" val="Corporate Communications"/>
  <p:tag name="ARTICULATE_TEMPLATE_GUID" val="1a000000-6000-0000-b000-000000000001"/>
  <p:tag name="PRESENTER_PREVIEW_MODE" val="0"/>
  <p:tag name="PRESENTER_PREVIEW_START" val="1"/>
  <p:tag name="PLAYERLOGOHEIGHT" val="162"/>
  <p:tag name="PLAYERLOGOWIDTH" val="351"/>
  <p:tag name="LAUNCHINNEWWINDOW" val="0"/>
  <p:tag name="LASTPUBLISHED" val="C:\Users\Craig\Documents\My Articulate Projects\1.1 Static Pressure Measurement\player.html"/>
  <p:tag name="ARTICULATE_SLIDE_COUNT" val="19"/>
  <p:tag name="ARTICULATE_META_COURSE_VERSION" val="1.0"/>
  <p:tag name="ARTICULATE_META_COURSE_VERSION_SET" val="True"/>
  <p:tag name="ARTICULATE_REFERENCE_ID" val="f99fa7ce-5d2d-4c58-a381-bddf2bbbbc05"/>
  <p:tag name="ARTICULATE_PROJECT_OPEN" val="1"/>
  <p:tag name="TAG_BACKING_FORM_KEY" val="5047426-c:\users\don\desktop\duct design basics\lesson 1 friction chart primer 1.2.pptx"/>
  <p:tag name="ARTICULATE_PRESENTER_VERSION" val="7"/>
  <p:tag name="ARTICULATE_USED_PAGE_ORIENTATION" val="1"/>
  <p:tag name="ARTICULATE_USED_PAGE_SIZE" val="1"/>
  <p:tag name="ARTICULATE_META_DESCRIPTION" val="Friction Chart Basics"/>
  <p:tag name="ARTICULATE_META_COURSE_ID" val="1.1_Static_Pressure_Measurement"/>
  <p:tag name="ARTICULATE_META_NAME_SET" val="True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LOCK_SLIDE" val="0"/>
  <p:tag name="AUDIO_ID" val="352"/>
  <p:tag name="ARTICULATE_AUDIO_RECORDED" val="1"/>
  <p:tag name="ELAPSEDTIME" val="42.8"/>
  <p:tag name="ANNOTATION_COUNT" val="0"/>
  <p:tag name="ARTICULATE_USED_LAYOUT" val="2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LOCK_SLIDE" val="0"/>
  <p:tag name="AUDIO_ID" val="355"/>
  <p:tag name="ARTICULATE_AUDIO_RECORDED" val="1"/>
  <p:tag name="ELAPSEDTIME" val="43.7"/>
  <p:tag name="ANNOTATION_COUNT" val="0"/>
  <p:tag name="ARTICULATE_USED_LAYOUT" val="2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LOCK_SLIDE" val="0"/>
  <p:tag name="AUDIO_ID" val="357"/>
  <p:tag name="ARTICULATE_AUDIO_RECORDED" val="1"/>
  <p:tag name="ELAPSEDTIME" val="37.9"/>
  <p:tag name="ANNOTATION_COUNT" val="0"/>
  <p:tag name="ARTICULATE_USED_LAYOUT" val="2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LOCK_SLIDE" val="0"/>
  <p:tag name="AUDIO_ID" val="361"/>
  <p:tag name="ARTICULATE_AUDIO_RECORDED" val="1"/>
  <p:tag name="ELAPSEDTIME" val="30.7"/>
  <p:tag name="ANNOTATION_COUNT" val="0"/>
  <p:tag name="ARTICULATE_USED_LAYOUT" val="2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LOCK_SLIDE" val="0"/>
  <p:tag name="AUDIO_ID" val="362"/>
  <p:tag name="ARTICULATE_AUDIO_RECORDED" val="1"/>
  <p:tag name="ELAPSEDTIME" val="40.2"/>
  <p:tag name="ANNOTATION_COUNT" val="0"/>
  <p:tag name="ARTICULATE_USED_LAYOUT" val="2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LOCK_SLIDE" val="0"/>
  <p:tag name="AUDIO_ID" val="389"/>
  <p:tag name="ARTICULATE_AUDIO_RECORDED" val="1"/>
  <p:tag name="ELAPSEDTIME" val="41.6"/>
  <p:tag name="ANNOTATION_COUNT" val="0"/>
  <p:tag name="ARTICULATE_USED_LAYOUT" val="2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LOCK_SLIDE" val="0"/>
  <p:tag name="AUDIO_ID" val="363"/>
  <p:tag name="ARTICULATE_AUDIO_RECORDED" val="1"/>
  <p:tag name="ELAPSEDTIME" val="9.2"/>
  <p:tag name="ANNOTATION_COUNT" val="0"/>
  <p:tag name="ARTICULATE_USED_LAYOUT" val="2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LOCK_SLIDE" val="0"/>
  <p:tag name="AUDIO_ID" val="364"/>
  <p:tag name="ARTICULATE_AUDIO_RECORDED" val="1"/>
  <p:tag name="ELAPSEDTIME" val="24.6"/>
  <p:tag name="ANNOTATION_COUNT" val="0"/>
  <p:tag name="ARTICULATE_USED_LAYOUT" val="2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LOCK_SLIDE" val="0"/>
  <p:tag name="AUDIO_ID" val="365"/>
  <p:tag name="ARTICULATE_AUDIO_RECORDED" val="1"/>
  <p:tag name="ELAPSEDTIME" val="13.9"/>
  <p:tag name="ANNOTATION_COUNT" val="0"/>
  <p:tag name="ARTICULATE_USED_LAYOUT" val="2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LOCK_SLIDE" val="0"/>
  <p:tag name="AUDIO_ID" val="366"/>
  <p:tag name="ARTICULATE_AUDIO_RECORDED" val="1"/>
  <p:tag name="ELAPSEDTIME" val="25.7"/>
  <p:tag name="ANNOTATION_COUNT" val="0"/>
  <p:tag name="ARTICULATE_USED_LAYOUT" val="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GUID" val="fd00b96a-4332-4155-8630-f18edca090c2"/>
  <p:tag name="ARTICULATE_SLIDE_NAV" val="1"/>
  <p:tag name="ARTICULATE_LOCK_SLIDE" val="0"/>
  <p:tag name="AUDIO_ID" val="388"/>
  <p:tag name="ARTICULATE_AUDIO_RECORDED" val="1"/>
  <p:tag name="ELAPSEDTIME" val="6.8"/>
  <p:tag name="ANNOTATION_COUNT" val="0"/>
  <p:tag name="ARTICULATE_USED_LAYOUT" val="1"/>
  <p:tag name="ARTICULATE_SLIDE_THUMBNAIL_REFRESH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LOCK_SLIDE" val="0"/>
  <p:tag name="AUDIO_ID" val="367"/>
  <p:tag name="ARTICULATE_AUDIO_RECORDED" val="1"/>
  <p:tag name="ELAPSEDTIME" val="25.4"/>
  <p:tag name="ANNOTATION_COUNT" val="0"/>
  <p:tag name="ARTICULATE_USED_LAYOUT" val="2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LOCK_SLIDE" val="0"/>
  <p:tag name="ANNOTATION_TYPE_1" val="0"/>
  <p:tag name="ANNOTATION_START_1" val="62.0"/>
  <p:tag name="ANNOTATION_TOP_1" val="85"/>
  <p:tag name="ANNOTATION_LEFT_1" val="501"/>
  <p:tag name="ANNOTATION_WIDTH_1" val="149"/>
  <p:tag name="ANNOTATION_HEIGHT_1" val="150"/>
  <p:tag name="ANNOTATION_ANIMATION_1" val="3"/>
  <p:tag name="ANNOTATION_ROTATION_1" val="0"/>
  <p:tag name="ANNOTATION_SUB_TYPE_1" val="2"/>
  <p:tag name="ANNOTATION_LOOP_COUNT_1" val="1"/>
  <p:tag name="ANNOTATION_BOX_RADIUS_1" val="0"/>
  <p:tag name="ANNOTATION_SCALE_1" val="100"/>
  <p:tag name="ANNOTATION_BORDER_ALPHA_1" val="100"/>
  <p:tag name="ANNOTATION_BORDER_COLOR_1" val="16777215"/>
  <p:tag name="ANNOTATION_FILL_COLOR_1" val="683492"/>
  <p:tag name="ANNOTATION_FILL_ALPHA_1" val="100"/>
  <p:tag name="ANNOTATION_BORDER_WIDTH_1" val="2"/>
  <p:tag name="ANNOTATION_SLIDE_WIDTH_1" val="960"/>
  <p:tag name="ANNOTATION_SLIDE_HEIGHT_1" val="720"/>
  <p:tag name="AUDIO_ID" val="393"/>
  <p:tag name="ARTICULATE_AUDIO_RECORDED" val="1"/>
  <p:tag name="ELAPSEDTIME" val="63.6"/>
  <p:tag name="ANNOTATION_COUNT" val="0"/>
  <p:tag name="ARTICULATE_USED_LAYOUT" val="2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UBLISH_MODE" val="2"/>
  <p:tag name="ARTICULATE_SOURCE_IMAGE" val="C:\Users\Craig\AppData\Local\Temp\articulate\presenter\imgtemp\c9FHs3lH_files\slide0001_image001.png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LOCK_SLIDE" val="0"/>
  <p:tag name="AUDIO_ID" val="354"/>
  <p:tag name="ARTICULATE_AUDIO_RECORDED" val="1"/>
  <p:tag name="ELAPSEDTIME" val="8.6"/>
  <p:tag name="ANNOTATION_COUNT" val="0"/>
  <p:tag name="ARTICULATE_USED_LAYOUT" val="2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LOCK_SLIDE" val="0"/>
  <p:tag name="AUDIO_ID" val="391"/>
  <p:tag name="ARTICULATE_AUDIO_RECORDED" val="1"/>
  <p:tag name="ELAPSEDTIME" val="32"/>
  <p:tag name="ANNOTATION_COUNT" val="0"/>
  <p:tag name="ARTICULATE_USED_LAYOUT" val="2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LOCK_SLIDE" val="0"/>
  <p:tag name="AUDIO_ID" val="390"/>
  <p:tag name="ARTICULATE_AUDIO_RECORDED" val="1"/>
  <p:tag name="ELAPSEDTIME" val="22.6"/>
  <p:tag name="ANNOTATION_COUNT" val="0"/>
  <p:tag name="ARTICULATE_USED_LAYOUT" val="2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LOCK_SLIDE" val="0"/>
  <p:tag name="AUDIO_ID" val="392"/>
  <p:tag name="ARTICULATE_AUDIO_RECORDED" val="1"/>
  <p:tag name="ELAPSEDTIME" val="36.7"/>
  <p:tag name="ANNOTATION_COUNT" val="0"/>
  <p:tag name="ARTICULATE_USED_LAYOUT" val="2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LOCK_SLIDE" val="0"/>
  <p:tag name="AUDIO_ID" val="351"/>
  <p:tag name="ARTICULATE_AUDIO_RECORDED" val="1"/>
  <p:tag name="ELAPSEDTIME" val="28.8"/>
  <p:tag name="ANNOTATION_COUNT" val="0"/>
  <p:tag name="ARTICULATE_USED_LAYOUT" val="2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LOCK_SLIDE" val="0"/>
  <p:tag name="AUDIO_ID" val="353"/>
  <p:tag name="ARTICULATE_AUDIO_RECORDED" val="1"/>
  <p:tag name="ELAPSEDTIME" val="53.4"/>
  <p:tag name="ANNOTATION_COUNT" val="0"/>
  <p:tag name="ARTICULATE_USED_LAYOUT" val="2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2717</TotalTime>
  <Words>695</Words>
  <Application>Microsoft Office PowerPoint</Application>
  <PresentationFormat>On-screen Show (4:3)</PresentationFormat>
  <Paragraphs>153</Paragraphs>
  <Slides>19</Slides>
  <Notes>19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2" baseType="lpstr">
      <vt:lpstr>Arial</vt:lpstr>
      <vt:lpstr>Calibri</vt:lpstr>
      <vt:lpstr>Office Theme</vt:lpstr>
      <vt:lpstr>Lesson 1 Friction Chart Primer 1.2 Friction Chart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Don</dc:creator>
  <cp:lastModifiedBy>Donald Prather</cp:lastModifiedBy>
  <cp:revision>303</cp:revision>
  <cp:lastPrinted>2013-06-17T20:42:26Z</cp:lastPrinted>
  <dcterms:created xsi:type="dcterms:W3CDTF">2013-05-23T13:04:32Z</dcterms:created>
  <dcterms:modified xsi:type="dcterms:W3CDTF">2016-01-11T19:11:06Z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rticulateUseProject">
    <vt:lpwstr>1</vt:lpwstr>
  </property>
  <property fmtid="{D5CDD505-2E9C-101B-9397-08002B2CF9AE}" pid="3" name="ArticulatePath">
    <vt:lpwstr>1.1 Static Pressure Measurement</vt:lpwstr>
  </property>
  <property fmtid="{D5CDD505-2E9C-101B-9397-08002B2CF9AE}" pid="4" name="ArticulateProjectVersion">
    <vt:lpwstr>7</vt:lpwstr>
  </property>
  <property fmtid="{D5CDD505-2E9C-101B-9397-08002B2CF9AE}" pid="5" name="ArticulateGUID">
    <vt:lpwstr>FA0AC79B-CE08-4136-AEFA-0FC04D911A8E</vt:lpwstr>
  </property>
  <property fmtid="{D5CDD505-2E9C-101B-9397-08002B2CF9AE}" pid="6" name="ArticulateProjectFull">
    <vt:lpwstr>C:\Users\Don\Desktop\Duct Design Basics\Lesson 1 Friction Chart Primer 1.2.ppta</vt:lpwstr>
  </property>
</Properties>
</file>