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0"/>
  </p:notesMasterIdLst>
  <p:sldIdLst>
    <p:sldId id="408" r:id="rId2"/>
    <p:sldId id="409" r:id="rId3"/>
    <p:sldId id="384" r:id="rId4"/>
    <p:sldId id="386" r:id="rId5"/>
    <p:sldId id="387" r:id="rId6"/>
    <p:sldId id="388" r:id="rId7"/>
    <p:sldId id="389" r:id="rId8"/>
    <p:sldId id="407" r:id="rId9"/>
    <p:sldId id="395" r:id="rId10"/>
    <p:sldId id="391" r:id="rId11"/>
    <p:sldId id="392" r:id="rId12"/>
    <p:sldId id="393" r:id="rId13"/>
    <p:sldId id="394" r:id="rId14"/>
    <p:sldId id="396" r:id="rId15"/>
    <p:sldId id="398" r:id="rId16"/>
    <p:sldId id="399" r:id="rId17"/>
    <p:sldId id="403" r:id="rId18"/>
    <p:sldId id="404" r:id="rId19"/>
    <p:sldId id="397" r:id="rId20"/>
    <p:sldId id="402" r:id="rId21"/>
    <p:sldId id="405" r:id="rId22"/>
    <p:sldId id="406" r:id="rId23"/>
    <p:sldId id="410" r:id="rId24"/>
    <p:sldId id="411" r:id="rId25"/>
    <p:sldId id="412" r:id="rId26"/>
    <p:sldId id="413" r:id="rId27"/>
    <p:sldId id="414" r:id="rId28"/>
    <p:sldId id="415" r:id="rId29"/>
    <p:sldId id="416" r:id="rId30"/>
    <p:sldId id="417" r:id="rId31"/>
    <p:sldId id="418" r:id="rId32"/>
    <p:sldId id="419" r:id="rId33"/>
    <p:sldId id="420" r:id="rId34"/>
    <p:sldId id="421" r:id="rId35"/>
    <p:sldId id="422" r:id="rId36"/>
    <p:sldId id="423" r:id="rId37"/>
    <p:sldId id="424" r:id="rId38"/>
    <p:sldId id="425" r:id="rId39"/>
    <p:sldId id="426" r:id="rId40"/>
    <p:sldId id="427" r:id="rId41"/>
    <p:sldId id="428" r:id="rId42"/>
    <p:sldId id="429" r:id="rId43"/>
    <p:sldId id="430" r:id="rId44"/>
    <p:sldId id="431" r:id="rId45"/>
    <p:sldId id="432" r:id="rId46"/>
    <p:sldId id="433" r:id="rId47"/>
    <p:sldId id="434" r:id="rId48"/>
    <p:sldId id="435" r:id="rId49"/>
    <p:sldId id="436" r:id="rId50"/>
    <p:sldId id="437" r:id="rId51"/>
    <p:sldId id="438" r:id="rId52"/>
    <p:sldId id="439" r:id="rId53"/>
    <p:sldId id="440" r:id="rId54"/>
    <p:sldId id="441" r:id="rId55"/>
    <p:sldId id="442" r:id="rId56"/>
    <p:sldId id="443" r:id="rId57"/>
    <p:sldId id="444" r:id="rId58"/>
    <p:sldId id="445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4545"/>
    <a:srgbClr val="3F3F3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65" autoAdjust="0"/>
    <p:restoredTop sz="94660"/>
  </p:normalViewPr>
  <p:slideViewPr>
    <p:cSldViewPr>
      <p:cViewPr varScale="1">
        <p:scale>
          <a:sx n="73" d="100"/>
          <a:sy n="73" d="100"/>
        </p:scale>
        <p:origin x="60" y="3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www.trutechtools.com/assets/images/pressurepansmall.jpg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CAcQjRw&amp;url=http://www.nachi.org/pool-drain-hazards-inspection.htm&amp;ei=T_1kVMLnE9SIsQT4m4H4CQ&amp;bvm=bv.79189006,d.cWc&amp;psig=AFQjCNFcpU3pBGtSf0blZH-QOunNU_75Ag&amp;ust=1415990964842863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www.trutechtools.com/assets/images/pressurepansmall.jp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www.trutechtools.com/assets/images/pressurepansmall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www.trutechtools.com/assets/images/pressurepansmall.jpg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24762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Day 3 </a:t>
            </a:r>
            <a:r>
              <a:rPr lang="en-US" smtClean="0"/>
              <a:t>Part 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Technician’s Guide &amp; Workbook for Home Evaluation and Performance Improvement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38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91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Quantitative Duct Leakage Test @ 25 Pa</a:t>
            </a:r>
            <a:endParaRPr lang="en-US" dirty="0"/>
          </a:p>
        </p:txBody>
      </p:sp>
      <p:pic>
        <p:nvPicPr>
          <p:cNvPr id="1029" name="Picture 5" descr="http://www.energyconservatory.com/sites/default/files/dg700_bd_contr_cabl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2327"/>
            <a:ext cx="3638843" cy="274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Duct Blast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2407" b="12593"/>
          <a:stretch/>
        </p:blipFill>
        <p:spPr>
          <a:xfrm>
            <a:off x="2743200" y="1417638"/>
            <a:ext cx="5791200" cy="325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87" objId="3"/>
        <p14:playEvt time="13712" objId="3"/>
        <p14:stopEvt time="15390" objId="3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Duct Leakage Testing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9860"/>
          <a:stretch/>
        </p:blipFill>
        <p:spPr>
          <a:xfrm>
            <a:off x="152400" y="1828801"/>
            <a:ext cx="8991600" cy="48139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2466"/>
          <a:stretch/>
        </p:blipFill>
        <p:spPr>
          <a:xfrm>
            <a:off x="152400" y="1225704"/>
            <a:ext cx="8991600" cy="60309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6858000" y="1257301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549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Duct Leakage Testing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9860"/>
          <a:stretch/>
        </p:blipFill>
        <p:spPr>
          <a:xfrm>
            <a:off x="152400" y="1828801"/>
            <a:ext cx="8991600" cy="48139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2466"/>
          <a:stretch/>
        </p:blipFill>
        <p:spPr>
          <a:xfrm>
            <a:off x="152400" y="1225704"/>
            <a:ext cx="8991600" cy="60309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6324600" y="2895600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92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Duct Leakage Testing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9860"/>
          <a:stretch/>
        </p:blipFill>
        <p:spPr>
          <a:xfrm>
            <a:off x="152400" y="1828801"/>
            <a:ext cx="8991600" cy="48139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2466"/>
          <a:stretch/>
        </p:blipFill>
        <p:spPr>
          <a:xfrm>
            <a:off x="152400" y="1225704"/>
            <a:ext cx="8991600" cy="60309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5791200" y="3962400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83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Assessment Table Values Room Pressure Differences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56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Room </a:t>
            </a:r>
            <a:r>
              <a:rPr lang="en-US" smtClean="0"/>
              <a:t>Pressure Testing</a:t>
            </a:r>
            <a:endParaRPr lang="en-US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97619" y="1552575"/>
            <a:ext cx="9074956" cy="518160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838200" y="1393825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08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Room Pressure Differences 4.4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451" y="141763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The Technician</a:t>
            </a:r>
            <a:r>
              <a:rPr lang="en-US" i="1" cap="small" dirty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FFF00"/>
                </a:solidFill>
              </a:rPr>
              <a:t>measures the pressure changes that occur within the main area, or main zone, when the HVAC system is operating, using a tool that measures pressure </a:t>
            </a:r>
            <a:r>
              <a:rPr lang="en-US" dirty="0" smtClean="0">
                <a:solidFill>
                  <a:srgbClr val="FFFF00"/>
                </a:solidFill>
              </a:rPr>
              <a:t>differences. All </a:t>
            </a:r>
            <a:r>
              <a:rPr lang="en-US" dirty="0">
                <a:solidFill>
                  <a:srgbClr val="FFFF00"/>
                </a:solidFill>
              </a:rPr>
              <a:t>exterior doors and windows are closed, and all interior doors are opened, and the HVAC system is turned on to establish the baseline conditions. 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399" y="4876801"/>
            <a:ext cx="1371600" cy="19812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4" descr="C:\Users\Don\Pictures\Pictures\2013-airflow SP\IMG_20130528_202829_00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6172" r="16319" b="11729"/>
          <a:stretch/>
        </p:blipFill>
        <p:spPr bwMode="auto">
          <a:xfrm rot="10800000">
            <a:off x="3276600" y="4876800"/>
            <a:ext cx="1676400" cy="1981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http://retrotecenergy.files.wordpress.com/2011/09/dm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614" y="4876800"/>
            <a:ext cx="833185" cy="1974742"/>
          </a:xfrm>
          <a:prstGeom prst="rect">
            <a:avLst/>
          </a:prstGeom>
          <a:noFill/>
          <a:extLst/>
        </p:spPr>
      </p:pic>
      <p:pic>
        <p:nvPicPr>
          <p:cNvPr id="7" name="Picture 6" descr="C:\Users\Don\Pictures\Pictures\2013-airflow SP\IMG_20130528_202336_85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9" r="17949" b="9687"/>
          <a:stretch/>
        </p:blipFill>
        <p:spPr bwMode="auto">
          <a:xfrm rot="10800000">
            <a:off x="5638798" y="4876800"/>
            <a:ext cx="1905001" cy="1981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http://www.trutechtools.com/assets/images/dg-70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" t="1778" r="4777" b="2221"/>
          <a:stretch/>
        </p:blipFill>
        <p:spPr bwMode="auto">
          <a:xfrm>
            <a:off x="2041683" y="4876800"/>
            <a:ext cx="1234917" cy="1988951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201582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Room </a:t>
            </a:r>
            <a:r>
              <a:rPr lang="en-US" smtClean="0"/>
              <a:t>Pressure Testing</a:t>
            </a:r>
            <a:endParaRPr lang="en-US"/>
          </a:p>
        </p:txBody>
      </p:sp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619" y="1552575"/>
            <a:ext cx="9074956" cy="518160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838200" y="1393825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4177897" y="1133475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846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Room </a:t>
            </a:r>
            <a:r>
              <a:rPr lang="en-US" smtClean="0"/>
              <a:t>Pressure Testing</a:t>
            </a:r>
            <a:endParaRPr lang="en-US"/>
          </a:p>
        </p:txBody>
      </p:sp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619" y="1552575"/>
            <a:ext cx="9074956" cy="518160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838200" y="1393825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4177897" y="1133475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7391400" y="1133475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19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Assessment Table Values Hot Water Heating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50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575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4.0 Assessing Improvements </a:t>
            </a:r>
            <a:br>
              <a:rPr lang="en-US" dirty="0" smtClean="0"/>
            </a:br>
            <a:r>
              <a:rPr lang="en-US" dirty="0" smtClean="0"/>
              <a:t>Identifying Improvements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98" y="762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17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Water Heating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5" t="42759" r="1"/>
          <a:stretch/>
        </p:blipFill>
        <p:spPr>
          <a:xfrm>
            <a:off x="230427" y="1981200"/>
            <a:ext cx="8724900" cy="24482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-434" r="-1" b="86823"/>
          <a:stretch/>
        </p:blipFill>
        <p:spPr>
          <a:xfrm>
            <a:off x="154227" y="1562100"/>
            <a:ext cx="8801100" cy="563562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914400" y="1417638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189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Water Heating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5" t="42759" r="1"/>
          <a:stretch/>
        </p:blipFill>
        <p:spPr>
          <a:xfrm>
            <a:off x="230427" y="1981200"/>
            <a:ext cx="8724900" cy="24482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-434" r="-1" b="86823"/>
          <a:stretch/>
        </p:blipFill>
        <p:spPr>
          <a:xfrm>
            <a:off x="154227" y="1562100"/>
            <a:ext cx="8801100" cy="563562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914400" y="1417638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866367" y="1424781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75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Water Heating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5" t="42759" r="1"/>
          <a:stretch/>
        </p:blipFill>
        <p:spPr>
          <a:xfrm>
            <a:off x="230427" y="1981200"/>
            <a:ext cx="8724900" cy="24482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-434" r="-1" b="86823"/>
          <a:stretch/>
        </p:blipFill>
        <p:spPr>
          <a:xfrm>
            <a:off x="154227" y="1562100"/>
            <a:ext cx="8801100" cy="563562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914400" y="1417638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866367" y="1424781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855912" y="1514084"/>
            <a:ext cx="9144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371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Assessment Table Values Appliances and Equipment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787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Appliances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00" t="-5189" b="56410"/>
          <a:stretch/>
        </p:blipFill>
        <p:spPr>
          <a:xfrm>
            <a:off x="165100" y="1524000"/>
            <a:ext cx="8940800" cy="3581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68438"/>
            <a:ext cx="8940800" cy="56497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838200" y="1271417"/>
            <a:ext cx="7620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082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Appliances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00" t="-5189" b="56410"/>
          <a:stretch/>
        </p:blipFill>
        <p:spPr>
          <a:xfrm>
            <a:off x="165100" y="1524000"/>
            <a:ext cx="8940800" cy="3581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68438"/>
            <a:ext cx="8940800" cy="56497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3898900" y="1524000"/>
            <a:ext cx="7620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66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Appliances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00" t="-5189" b="56410"/>
          <a:stretch/>
        </p:blipFill>
        <p:spPr>
          <a:xfrm>
            <a:off x="165100" y="1524000"/>
            <a:ext cx="8940800" cy="3581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468438"/>
            <a:ext cx="8940800" cy="56497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6934200" y="1369927"/>
            <a:ext cx="7620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763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Appliances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7778" r="6666" b="5556"/>
          <a:stretch/>
        </p:blipFill>
        <p:spPr>
          <a:xfrm>
            <a:off x="5410200" y="1676400"/>
            <a:ext cx="3112009" cy="45799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13750" r="8333" b="18750"/>
          <a:stretch/>
        </p:blipFill>
        <p:spPr>
          <a:xfrm>
            <a:off x="228600" y="1524000"/>
            <a:ext cx="4953000" cy="27016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25000" r="8333" b="45000"/>
          <a:stretch/>
        </p:blipFill>
        <p:spPr>
          <a:xfrm>
            <a:off x="120346" y="3957328"/>
            <a:ext cx="8903307" cy="220288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6858000" y="3680485"/>
            <a:ext cx="9144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3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Appliances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7"/>
          <a:stretch/>
        </p:blipFill>
        <p:spPr>
          <a:xfrm>
            <a:off x="1866900" y="1417638"/>
            <a:ext cx="6248400" cy="34496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4" t="42310" r="39132" b="39930"/>
          <a:stretch/>
        </p:blipFill>
        <p:spPr>
          <a:xfrm>
            <a:off x="0" y="4495800"/>
            <a:ext cx="3657600" cy="236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100000" b="-32500"/>
          <a:stretch/>
        </p:blipFill>
        <p:spPr>
          <a:xfrm>
            <a:off x="838200" y="6477000"/>
            <a:ext cx="8305800" cy="1981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5" t="43928" r="72475" b="49929"/>
          <a:stretch/>
        </p:blipFill>
        <p:spPr>
          <a:xfrm>
            <a:off x="3710940" y="5021580"/>
            <a:ext cx="5379720" cy="131064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227070" y="4752976"/>
            <a:ext cx="9144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652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Appliances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058" b="-1055"/>
          <a:stretch/>
        </p:blipFill>
        <p:spPr>
          <a:xfrm>
            <a:off x="152400" y="1295400"/>
            <a:ext cx="8839200" cy="54864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3200400" y="2438400"/>
            <a:ext cx="457200" cy="990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2006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Assessment Table Values Duct Leakage Testing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35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nd Other Equipment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058" b="-1055"/>
          <a:stretch/>
        </p:blipFill>
        <p:spPr>
          <a:xfrm>
            <a:off x="152400" y="1295400"/>
            <a:ext cx="8839200" cy="54864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5486400" y="2451100"/>
            <a:ext cx="457200" cy="990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92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1800" y="533400"/>
            <a:ext cx="8153400" cy="59998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7675" y="28575"/>
            <a:ext cx="10039350" cy="680085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5943600" y="2362200"/>
            <a:ext cx="14478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143000" y="533400"/>
            <a:ext cx="14478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915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nd Other Equipment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058" b="-1055"/>
          <a:stretch/>
        </p:blipFill>
        <p:spPr>
          <a:xfrm>
            <a:off x="152400" y="1295400"/>
            <a:ext cx="8839200" cy="54864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5486400" y="2451100"/>
            <a:ext cx="457200" cy="9906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9" t="10448" r="6717" b="24627"/>
          <a:stretch/>
        </p:blipFill>
        <p:spPr>
          <a:xfrm>
            <a:off x="457200" y="2133600"/>
            <a:ext cx="4343400" cy="2209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9" t="19828" r="25862" b="20689"/>
          <a:stretch/>
        </p:blipFill>
        <p:spPr>
          <a:xfrm>
            <a:off x="2743200" y="4665662"/>
            <a:ext cx="23622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06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Assessment Table Values Moisture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782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Moisture Issues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88708"/>
            <a:ext cx="8763000" cy="4610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99" t="893" b="84196"/>
          <a:stretch/>
        </p:blipFill>
        <p:spPr>
          <a:xfrm>
            <a:off x="76200" y="1447800"/>
            <a:ext cx="8763000" cy="50323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914400" y="1478757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630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Moisture Issues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88708"/>
            <a:ext cx="8763000" cy="4610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99" t="893" b="84196"/>
          <a:stretch/>
        </p:blipFill>
        <p:spPr>
          <a:xfrm>
            <a:off x="76200" y="1447800"/>
            <a:ext cx="8763000" cy="50323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914400" y="1478757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200400" y="1453746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284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Moisture Issues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88708"/>
            <a:ext cx="8763000" cy="4610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99" t="893" b="84196"/>
          <a:stretch/>
        </p:blipFill>
        <p:spPr>
          <a:xfrm>
            <a:off x="76200" y="1447800"/>
            <a:ext cx="8763000" cy="50323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914400" y="1478757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200400" y="1453746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5638800" y="1478757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406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Moisture Issues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88708"/>
            <a:ext cx="8763000" cy="4610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99" t="893" b="84196"/>
          <a:stretch/>
        </p:blipFill>
        <p:spPr>
          <a:xfrm>
            <a:off x="76200" y="1447800"/>
            <a:ext cx="8763000" cy="50323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914400" y="1478757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743200" y="2803595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971800" y="3532646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1747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Moisture Issues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88708"/>
            <a:ext cx="8763000" cy="46106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99" t="893" b="84196"/>
          <a:stretch/>
        </p:blipFill>
        <p:spPr>
          <a:xfrm>
            <a:off x="76200" y="1447800"/>
            <a:ext cx="8763000" cy="50323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914400" y="1478757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743200" y="2803595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971800" y="3532646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934200" y="25146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898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Assessment Table Values Pools/Spas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92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Qualitative Duct Leakage Testing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" y="2209800"/>
            <a:ext cx="8720137" cy="25151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63" y="1698637"/>
            <a:ext cx="8720138" cy="537259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1371600" y="1395766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large" descr="Pressure Pan STANDARD SIZE - 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655" y="3940721"/>
            <a:ext cx="3124200" cy="259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735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77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3886200" y="1120776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881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3886200" y="1120776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6286500" y="1103314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30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3886200" y="1120776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6286500" y="1103314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757" y="2514600"/>
            <a:ext cx="1931486" cy="176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796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3886200" y="1120776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6286500" y="1103314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0757" y="2514600"/>
            <a:ext cx="1931486" cy="17633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48200" y="4116100"/>
            <a:ext cx="3461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GPM and Flow Rate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362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191000" y="1957613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6705600" y="1957613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725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191000" y="1957613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6705600" y="1957613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6000" y="3697005"/>
            <a:ext cx="3461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GPM and Flow Rate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2" name="Picture 11" descr="https://encrypted-tbn1.gstatic.com/images?q=tbn:ANd9GcSCNUI7rC8iW39J9tD59vO5pGc1QNQl_XtGW5IV2sSdAsXF3kwR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615" y="4281780"/>
            <a:ext cx="2572385" cy="1966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76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and Spa APSP Start Up Sheet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295400"/>
            <a:ext cx="4038600" cy="522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00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3505200" y="4572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5958089" y="3729507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216730" y="3776729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6270080"/>
            <a:ext cx="2627702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001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3505200" y="4572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5958089" y="3729507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216730" y="3776729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6270080"/>
            <a:ext cx="2627702" cy="27432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4109434" y="4614929"/>
            <a:ext cx="152400" cy="15199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509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/>
              <a:t>Qualitative Duct </a:t>
            </a:r>
            <a:r>
              <a:rPr lang="en-US" dirty="0" smtClean="0"/>
              <a:t>Leakage Testing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" y="2209800"/>
            <a:ext cx="8720137" cy="25151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63" y="1698637"/>
            <a:ext cx="8720138" cy="537259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3733800" y="1033397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large" descr="Pressure Pan STANDARD SIZE - 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655" y="3940721"/>
            <a:ext cx="3124200" cy="259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027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3505200" y="4572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5997530" y="43434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265965" y="4195829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6270080"/>
            <a:ext cx="2627702" cy="27432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4109434" y="4614929"/>
            <a:ext cx="152400" cy="15199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488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3505200" y="4572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5867400" y="47244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200900" y="4572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6270080"/>
            <a:ext cx="2627702" cy="27432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4109434" y="4614929"/>
            <a:ext cx="152400" cy="15199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723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3505200" y="4572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5843789" y="51054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380668" y="48768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6270080"/>
            <a:ext cx="2627702" cy="27432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4109434" y="4614929"/>
            <a:ext cx="152400" cy="15199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1252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3505200" y="4572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5715000" y="537489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543800" y="537489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6270080"/>
            <a:ext cx="2627702" cy="27432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4109434" y="4614929"/>
            <a:ext cx="152400" cy="15199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193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Pools and Spas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75830"/>
            <a:ext cx="7924800" cy="568217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3505200" y="4572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1295400" y="884238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6021285" y="570298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536287" y="5715752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6270080"/>
            <a:ext cx="2627702" cy="27432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4109434" y="4614929"/>
            <a:ext cx="152400" cy="15199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936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Pools and Spas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31768" cy="427292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09800" y="1981200"/>
            <a:ext cx="2057400" cy="228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967415" y="1143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725317" y="17907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858000" y="1447689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0634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Pools and Spas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31768" cy="427292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09800" y="1981200"/>
            <a:ext cx="2057400" cy="228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967415" y="1143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270697" y="2319819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541394" y="27159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8523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Pools and Spas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31768" cy="427292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09800" y="1981200"/>
            <a:ext cx="2057400" cy="228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967415" y="1143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214889" y="33528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086600" y="40386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52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Pools and Spas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9131768" cy="427292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09800" y="1981200"/>
            <a:ext cx="2057400" cy="2286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967415" y="11430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214889" y="33528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086600" y="4038600"/>
            <a:ext cx="76200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9" t="-1719" r="-2578" b="2578"/>
          <a:stretch/>
        </p:blipFill>
        <p:spPr>
          <a:xfrm>
            <a:off x="1143000" y="2707068"/>
            <a:ext cx="3826922" cy="390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984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/>
              <a:t>Qualitative Duct </a:t>
            </a:r>
            <a:r>
              <a:rPr lang="en-US" dirty="0" smtClean="0"/>
              <a:t>Leakage Testing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" y="2209800"/>
            <a:ext cx="8720137" cy="25151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63" y="1698637"/>
            <a:ext cx="8720138" cy="537259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3581400" y="1469878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large" descr="Pressure Pan STANDARD SIZE - 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655" y="3940721"/>
            <a:ext cx="3124200" cy="2590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Straight Arrow Connector 9"/>
          <p:cNvCxnSpPr/>
          <p:nvPr/>
        </p:nvCxnSpPr>
        <p:spPr>
          <a:xfrm flipH="1">
            <a:off x="2514600" y="1469878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4495799" y="1407407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64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/>
              <a:t>Qualitative Duct </a:t>
            </a:r>
            <a:r>
              <a:rPr lang="en-US" dirty="0" smtClean="0"/>
              <a:t>Leakage Testing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" y="2209800"/>
            <a:ext cx="8720137" cy="25151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63" y="1698637"/>
            <a:ext cx="8720138" cy="537259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7315200" y="1395766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large" descr="Pressure Pan STANDARD SIZE - 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655" y="3940721"/>
            <a:ext cx="3124200" cy="259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074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Qualitative vs Quantitative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Qualitative: measures duct leakage by apparent value differences.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Advantage: quick and provides a general location for where the leakage is located.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Quantitative: measures duct leakage based on determined quantities.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Advantage: provides an amount of leakage for assessing if improvements are needed.</a:t>
            </a:r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8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/>
              <a:t>Qualitative Duct </a:t>
            </a:r>
            <a:r>
              <a:rPr lang="en-US" dirty="0" smtClean="0"/>
              <a:t>Leakage Testing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9860"/>
          <a:stretch/>
        </p:blipFill>
        <p:spPr>
          <a:xfrm>
            <a:off x="152400" y="1828801"/>
            <a:ext cx="8991600" cy="48139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92466"/>
          <a:stretch/>
        </p:blipFill>
        <p:spPr>
          <a:xfrm>
            <a:off x="152400" y="1225704"/>
            <a:ext cx="8991600" cy="60309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3886200" y="1828800"/>
            <a:ext cx="6096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86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1882</TotalTime>
  <Words>261</Words>
  <Application>Microsoft Office PowerPoint</Application>
  <PresentationFormat>On-screen Show (4:3)</PresentationFormat>
  <Paragraphs>66</Paragraphs>
  <Slides>58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Arial</vt:lpstr>
      <vt:lpstr>Calibri</vt:lpstr>
      <vt:lpstr>Office Theme</vt:lpstr>
      <vt:lpstr> Day 3 Part 4 Technician’s Guide &amp; Workbook for Home Evaluation and Performance Improvement  </vt:lpstr>
      <vt:lpstr> 4.0 Assessing Improvements  Identifying Improvements </vt:lpstr>
      <vt:lpstr> Assessment Table Values Duct Leakage Testing  </vt:lpstr>
      <vt:lpstr>Qualitative Duct Leakage Testing</vt:lpstr>
      <vt:lpstr>Qualitative Duct Leakage Testing</vt:lpstr>
      <vt:lpstr>Qualitative Duct Leakage Testing</vt:lpstr>
      <vt:lpstr>Qualitative Duct Leakage Testing</vt:lpstr>
      <vt:lpstr>Qualitative vs Quantitative</vt:lpstr>
      <vt:lpstr>Qualitative Duct Leakage Testing</vt:lpstr>
      <vt:lpstr>Quantitative Duct Leakage Test @ 25 Pa</vt:lpstr>
      <vt:lpstr>Duct Leakage Testing</vt:lpstr>
      <vt:lpstr>Duct Leakage Testing</vt:lpstr>
      <vt:lpstr>Duct Leakage Testing</vt:lpstr>
      <vt:lpstr> Assessment Table Values Room Pressure Differences  </vt:lpstr>
      <vt:lpstr>Room Pressure Testing</vt:lpstr>
      <vt:lpstr>Room Pressure Differences 4.4</vt:lpstr>
      <vt:lpstr>Room Pressure Testing</vt:lpstr>
      <vt:lpstr>Room Pressure Testing</vt:lpstr>
      <vt:lpstr> Assessment Table Values Hot Water Heating  </vt:lpstr>
      <vt:lpstr>Hot Water Heating</vt:lpstr>
      <vt:lpstr>Hot Water Heating</vt:lpstr>
      <vt:lpstr>Hot Water Heating</vt:lpstr>
      <vt:lpstr> Assessment Table Values Appliances and Equipment  </vt:lpstr>
      <vt:lpstr>Appliances</vt:lpstr>
      <vt:lpstr>Appliances</vt:lpstr>
      <vt:lpstr>Appliances</vt:lpstr>
      <vt:lpstr>Appliances</vt:lpstr>
      <vt:lpstr>Appliances</vt:lpstr>
      <vt:lpstr>Appliances</vt:lpstr>
      <vt:lpstr>and Other Equipment</vt:lpstr>
      <vt:lpstr>PowerPoint Presentation</vt:lpstr>
      <vt:lpstr>and Other Equipment</vt:lpstr>
      <vt:lpstr> Assessment Table Values Moisture  </vt:lpstr>
      <vt:lpstr>Moisture Issues</vt:lpstr>
      <vt:lpstr>Moisture Issues</vt:lpstr>
      <vt:lpstr>Moisture Issues</vt:lpstr>
      <vt:lpstr>Moisture Issues</vt:lpstr>
      <vt:lpstr>Moisture Issues</vt:lpstr>
      <vt:lpstr> Assessment Table Values Pools/Spas  </vt:lpstr>
      <vt:lpstr>Pools and Spas</vt:lpstr>
      <vt:lpstr>Pools and Spas</vt:lpstr>
      <vt:lpstr>Pools and Spas</vt:lpstr>
      <vt:lpstr>Pools and Spas</vt:lpstr>
      <vt:lpstr>Pools and Spas</vt:lpstr>
      <vt:lpstr>Pools and Spas</vt:lpstr>
      <vt:lpstr>Pools and Spas</vt:lpstr>
      <vt:lpstr>Pool and Spa APSP Start Up Sheet</vt:lpstr>
      <vt:lpstr>Pools and Spas</vt:lpstr>
      <vt:lpstr>Pools and Spas</vt:lpstr>
      <vt:lpstr>Pools and Spas</vt:lpstr>
      <vt:lpstr>Pools and Spas</vt:lpstr>
      <vt:lpstr>Pools and Spas</vt:lpstr>
      <vt:lpstr>Pools and Spas</vt:lpstr>
      <vt:lpstr>Pools and Spas</vt:lpstr>
      <vt:lpstr>Pools and Spas</vt:lpstr>
      <vt:lpstr>Pools and Spas</vt:lpstr>
      <vt:lpstr>Pools and Spas</vt:lpstr>
      <vt:lpstr>Pools and Spas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219</cp:revision>
  <dcterms:created xsi:type="dcterms:W3CDTF">2013-05-23T13:04:32Z</dcterms:created>
  <dcterms:modified xsi:type="dcterms:W3CDTF">2015-09-15T13:31:06Z</dcterms:modified>
</cp:coreProperties>
</file>