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4"/>
  </p:notesMasterIdLst>
  <p:sldIdLst>
    <p:sldId id="406" r:id="rId2"/>
    <p:sldId id="405" r:id="rId3"/>
    <p:sldId id="395" r:id="rId4"/>
    <p:sldId id="396" r:id="rId5"/>
    <p:sldId id="397" r:id="rId6"/>
    <p:sldId id="398" r:id="rId7"/>
    <p:sldId id="399" r:id="rId8"/>
    <p:sldId id="400" r:id="rId9"/>
    <p:sldId id="401" r:id="rId10"/>
    <p:sldId id="402" r:id="rId11"/>
    <p:sldId id="403" r:id="rId12"/>
    <p:sldId id="404" r:id="rId13"/>
    <p:sldId id="407" r:id="rId14"/>
    <p:sldId id="408" r:id="rId15"/>
    <p:sldId id="409" r:id="rId16"/>
    <p:sldId id="410" r:id="rId17"/>
    <p:sldId id="411" r:id="rId18"/>
    <p:sldId id="412" r:id="rId19"/>
    <p:sldId id="413" r:id="rId20"/>
    <p:sldId id="414" r:id="rId21"/>
    <p:sldId id="415" r:id="rId22"/>
    <p:sldId id="416" r:id="rId23"/>
    <p:sldId id="417" r:id="rId24"/>
    <p:sldId id="418" r:id="rId25"/>
    <p:sldId id="419" r:id="rId26"/>
    <p:sldId id="420" r:id="rId27"/>
    <p:sldId id="421" r:id="rId28"/>
    <p:sldId id="422" r:id="rId29"/>
    <p:sldId id="423" r:id="rId30"/>
    <p:sldId id="424" r:id="rId31"/>
    <p:sldId id="425" r:id="rId32"/>
    <p:sldId id="426" r:id="rId33"/>
    <p:sldId id="427" r:id="rId34"/>
    <p:sldId id="428" r:id="rId35"/>
    <p:sldId id="429" r:id="rId36"/>
    <p:sldId id="430" r:id="rId37"/>
    <p:sldId id="431" r:id="rId38"/>
    <p:sldId id="432" r:id="rId39"/>
    <p:sldId id="433" r:id="rId40"/>
    <p:sldId id="434" r:id="rId41"/>
    <p:sldId id="435" r:id="rId42"/>
    <p:sldId id="436" r:id="rId43"/>
    <p:sldId id="437" r:id="rId44"/>
    <p:sldId id="438" r:id="rId45"/>
    <p:sldId id="439" r:id="rId46"/>
    <p:sldId id="440" r:id="rId47"/>
    <p:sldId id="441" r:id="rId48"/>
    <p:sldId id="442" r:id="rId49"/>
    <p:sldId id="443" r:id="rId50"/>
    <p:sldId id="444" r:id="rId51"/>
    <p:sldId id="445" r:id="rId52"/>
    <p:sldId id="446" r:id="rId53"/>
    <p:sldId id="447" r:id="rId54"/>
    <p:sldId id="448" r:id="rId55"/>
    <p:sldId id="449" r:id="rId56"/>
    <p:sldId id="450" r:id="rId57"/>
    <p:sldId id="451" r:id="rId58"/>
    <p:sldId id="452" r:id="rId59"/>
    <p:sldId id="453" r:id="rId60"/>
    <p:sldId id="454" r:id="rId61"/>
    <p:sldId id="455" r:id="rId62"/>
    <p:sldId id="456"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65" autoAdjust="0"/>
    <p:restoredTop sz="94660"/>
  </p:normalViewPr>
  <p:slideViewPr>
    <p:cSldViewPr>
      <p:cViewPr varScale="1">
        <p:scale>
          <a:sx n="73" d="100"/>
          <a:sy n="73" d="100"/>
        </p:scale>
        <p:origin x="54" y="348"/>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9/15/2015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9/15/2015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9/15/2015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9/15/2015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9/15/2015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4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7.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5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5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hyperlink" Target="http://www.zoro.com/g/Intake%20Louvers/00229621/?category=5144#G8528091"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247620"/>
            <a:ext cx="9144000" cy="609600"/>
          </a:xfrm>
        </p:spPr>
        <p:txBody>
          <a:bodyPr>
            <a:normAutofit fontScale="90000"/>
          </a:bodyPr>
          <a:lstStyle/>
          <a:p>
            <a:r>
              <a:rPr lang="en-US" dirty="0" smtClean="0"/>
              <a:t/>
            </a:r>
            <a:br>
              <a:rPr lang="en-US" dirty="0" smtClean="0"/>
            </a:br>
            <a:r>
              <a:rPr lang="en-US" dirty="0" smtClean="0"/>
              <a:t>Day 3 Part 2</a:t>
            </a:r>
            <a:br>
              <a:rPr lang="en-US" dirty="0" smtClean="0"/>
            </a:br>
            <a:r>
              <a:rPr lang="en-US" dirty="0" smtClean="0"/>
              <a:t>Technician’s Guide &amp; Workbook for Home Evaluation and Performance Improvement</a:t>
            </a:r>
            <a:br>
              <a:rPr lang="en-US" dirty="0" smtClean="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89793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Plumbing Fixtures</a:t>
            </a:r>
          </a:p>
        </p:txBody>
      </p:sp>
      <p:pic>
        <p:nvPicPr>
          <p:cNvPr id="4" name="Content Placeholder 3" descr="http://www.affordableenergysystems.com/clients/aes/images/solar_hot_water_01.jpg"/>
          <p:cNvPicPr>
            <a:picLocks noGrp="1"/>
          </p:cNvPicPr>
          <p:nvPr>
            <p:ph idx="1"/>
          </p:nvPr>
        </p:nvPicPr>
        <p:blipFill rotWithShape="1">
          <a:blip r:embed="rId2" cstate="print"/>
          <a:srcRect b="1332"/>
          <a:stretch/>
        </p:blipFill>
        <p:spPr bwMode="auto">
          <a:xfrm>
            <a:off x="1828800" y="1676400"/>
            <a:ext cx="5029200" cy="4495800"/>
          </a:xfrm>
          <a:prstGeom prst="rect">
            <a:avLst/>
          </a:prstGeom>
          <a:noFill/>
          <a:ln w="9525">
            <a:noFill/>
            <a:miter lim="800000"/>
            <a:headEnd/>
            <a:tailEnd/>
          </a:ln>
        </p:spPr>
      </p:pic>
    </p:spTree>
    <p:extLst>
      <p:ext uri="{BB962C8B-B14F-4D97-AF65-F5344CB8AC3E}">
        <p14:creationId xmlns:p14="http://schemas.microsoft.com/office/powerpoint/2010/main" val="2436256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Note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0421" y="1609060"/>
            <a:ext cx="2590800" cy="2590800"/>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7130" y="1600200"/>
            <a:ext cx="2423291" cy="2590800"/>
          </a:xfrm>
          <a:prstGeom prst="rect">
            <a:avLst/>
          </a:prstGeom>
        </p:spPr>
      </p:pic>
      <p:sp>
        <p:nvSpPr>
          <p:cNvPr id="6" name="TextBox 5"/>
          <p:cNvSpPr txBox="1"/>
          <p:nvPr/>
        </p:nvSpPr>
        <p:spPr>
          <a:xfrm>
            <a:off x="1066800" y="4724400"/>
            <a:ext cx="6533583" cy="1569660"/>
          </a:xfrm>
          <a:prstGeom prst="rect">
            <a:avLst/>
          </a:prstGeom>
          <a:noFill/>
        </p:spPr>
        <p:txBody>
          <a:bodyPr wrap="none" rtlCol="0">
            <a:spAutoFit/>
          </a:bodyPr>
          <a:lstStyle/>
          <a:p>
            <a:r>
              <a:rPr lang="en-US" sz="3200" dirty="0" smtClean="0">
                <a:solidFill>
                  <a:srgbClr val="FFFF00"/>
                </a:solidFill>
              </a:rPr>
              <a:t>Check for leaks:</a:t>
            </a:r>
          </a:p>
          <a:p>
            <a:r>
              <a:rPr lang="en-US" sz="3200" dirty="0" smtClean="0">
                <a:solidFill>
                  <a:srgbClr val="FFFF00"/>
                </a:solidFill>
              </a:rPr>
              <a:t>When the water meter is not moving, </a:t>
            </a:r>
          </a:p>
          <a:p>
            <a:r>
              <a:rPr lang="en-US" sz="3200" dirty="0" smtClean="0">
                <a:solidFill>
                  <a:srgbClr val="FFFF00"/>
                </a:solidFill>
              </a:rPr>
              <a:t>no water is being used!</a:t>
            </a:r>
            <a:endParaRPr lang="en-US" sz="3200" dirty="0">
              <a:solidFill>
                <a:srgbClr val="FFFF00"/>
              </a:solidFill>
            </a:endParaRPr>
          </a:p>
        </p:txBody>
      </p:sp>
    </p:spTree>
    <p:extLst>
      <p:ext uri="{BB962C8B-B14F-4D97-AF65-F5344CB8AC3E}">
        <p14:creationId xmlns:p14="http://schemas.microsoft.com/office/powerpoint/2010/main" val="4031795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Acceptable Documentation</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pPr lvl="0"/>
            <a:r>
              <a:rPr lang="en-US" dirty="0">
                <a:solidFill>
                  <a:srgbClr val="FFFF00"/>
                </a:solidFill>
              </a:rPr>
              <a:t>Test date.</a:t>
            </a:r>
          </a:p>
          <a:p>
            <a:pPr lvl="0"/>
            <a:r>
              <a:rPr lang="en-US" dirty="0">
                <a:solidFill>
                  <a:srgbClr val="FFFF00"/>
                </a:solidFill>
              </a:rPr>
              <a:t>Location.</a:t>
            </a:r>
          </a:p>
          <a:p>
            <a:pPr lvl="0"/>
            <a:r>
              <a:rPr lang="en-US" dirty="0">
                <a:solidFill>
                  <a:srgbClr val="FFFF00"/>
                </a:solidFill>
              </a:rPr>
              <a:t>Name of Technician.</a:t>
            </a:r>
          </a:p>
          <a:p>
            <a:pPr lvl="0"/>
            <a:r>
              <a:rPr lang="en-US" dirty="0">
                <a:solidFill>
                  <a:srgbClr val="FFFF00"/>
                </a:solidFill>
              </a:rPr>
              <a:t>Identify discretionary updates that could offer energy or water usage savings if installed.</a:t>
            </a:r>
          </a:p>
        </p:txBody>
      </p:sp>
    </p:spTree>
    <p:extLst>
      <p:ext uri="{BB962C8B-B14F-4D97-AF65-F5344CB8AC3E}">
        <p14:creationId xmlns:p14="http://schemas.microsoft.com/office/powerpoint/2010/main" val="4200212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575" y="4800600"/>
            <a:ext cx="8991600" cy="609600"/>
          </a:xfrm>
        </p:spPr>
        <p:txBody>
          <a:bodyPr>
            <a:normAutofit fontScale="90000"/>
          </a:bodyPr>
          <a:lstStyle/>
          <a:p>
            <a:r>
              <a:rPr lang="en-US" dirty="0" smtClean="0"/>
              <a:t/>
            </a:r>
            <a:br>
              <a:rPr lang="en-US" dirty="0" smtClean="0"/>
            </a:br>
            <a:r>
              <a:rPr lang="en-US" dirty="0" smtClean="0"/>
              <a:t>4.0 Assessing Improvements </a:t>
            </a:r>
            <a:br>
              <a:rPr lang="en-US" dirty="0" smtClean="0"/>
            </a:br>
            <a:r>
              <a:rPr lang="en-US" dirty="0" smtClean="0"/>
              <a:t>Identifying Improvements</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38705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Improvements</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pPr marL="0" indent="0">
              <a:buNone/>
            </a:pPr>
            <a:r>
              <a:rPr lang="en-US" dirty="0" smtClean="0">
                <a:solidFill>
                  <a:srgbClr val="FFFF00"/>
                </a:solidFill>
              </a:rPr>
              <a:t>Measurements and observations collected during the audit shall be evaluated to determine the impact of their implementation on performance of the building. </a:t>
            </a:r>
          </a:p>
          <a:p>
            <a:pPr marL="0" indent="0">
              <a:buNone/>
            </a:pPr>
            <a:endParaRPr lang="en-US" dirty="0">
              <a:solidFill>
                <a:srgbClr val="FFFF00"/>
              </a:solidFill>
            </a:endParaRPr>
          </a:p>
          <a:p>
            <a:pPr marL="0" indent="0">
              <a:buNone/>
            </a:pPr>
            <a:r>
              <a:rPr lang="en-US" dirty="0" smtClean="0">
                <a:solidFill>
                  <a:srgbClr val="FFFF00"/>
                </a:solidFill>
              </a:rPr>
              <a:t>The auditor shall use Table 1 to compare the recorded measurement or observation to the comparative benchmark, and identify improvement opportunities.</a:t>
            </a:r>
            <a:endParaRPr lang="en-US" dirty="0">
              <a:solidFill>
                <a:srgbClr val="FFFF00"/>
              </a:solidFill>
            </a:endParaRPr>
          </a:p>
        </p:txBody>
      </p:sp>
    </p:spTree>
    <p:extLst>
      <p:ext uri="{BB962C8B-B14F-4D97-AF65-F5344CB8AC3E}">
        <p14:creationId xmlns:p14="http://schemas.microsoft.com/office/powerpoint/2010/main" val="1943035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Improvements</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pPr marL="0" indent="0">
              <a:buNone/>
            </a:pPr>
            <a:r>
              <a:rPr lang="en-US" dirty="0" smtClean="0">
                <a:solidFill>
                  <a:srgbClr val="FFFF00"/>
                </a:solidFill>
              </a:rPr>
              <a:t>The auditor shall note if different comparative benchmarks are used and the rationale for the substitution.</a:t>
            </a:r>
          </a:p>
          <a:p>
            <a:pPr marL="0" indent="0">
              <a:buNone/>
            </a:pPr>
            <a:endParaRPr lang="en-US" dirty="0">
              <a:solidFill>
                <a:srgbClr val="FFFF00"/>
              </a:solidFill>
            </a:endParaRPr>
          </a:p>
          <a:p>
            <a:pPr marL="0" indent="0">
              <a:buNone/>
            </a:pPr>
            <a:r>
              <a:rPr lang="en-US" dirty="0" smtClean="0">
                <a:solidFill>
                  <a:srgbClr val="FFFF00"/>
                </a:solidFill>
              </a:rPr>
              <a:t>For example:  Different vale used due to local code requirement.</a:t>
            </a:r>
            <a:endParaRPr lang="en-US" dirty="0">
              <a:solidFill>
                <a:srgbClr val="FFFF00"/>
              </a:solidFill>
            </a:endParaRPr>
          </a:p>
        </p:txBody>
      </p:sp>
    </p:spTree>
    <p:extLst>
      <p:ext uri="{BB962C8B-B14F-4D97-AF65-F5344CB8AC3E}">
        <p14:creationId xmlns:p14="http://schemas.microsoft.com/office/powerpoint/2010/main" val="22994164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Improvements</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Section 4 </a:t>
            </a:r>
            <a:r>
              <a:rPr lang="en-US" dirty="0" smtClean="0">
                <a:solidFill>
                  <a:srgbClr val="FFFF00"/>
                </a:solidFill>
              </a:rPr>
              <a:t>in the QH 12 Standard provides </a:t>
            </a:r>
            <a:r>
              <a:rPr lang="en-US" dirty="0">
                <a:solidFill>
                  <a:srgbClr val="FFFF00"/>
                </a:solidFill>
              </a:rPr>
              <a:t>procedures the </a:t>
            </a:r>
            <a:r>
              <a:rPr lang="en-US" dirty="0" smtClean="0">
                <a:solidFill>
                  <a:srgbClr val="FFFF00"/>
                </a:solidFill>
              </a:rPr>
              <a:t>Technician </a:t>
            </a:r>
            <a:r>
              <a:rPr lang="en-US" dirty="0">
                <a:solidFill>
                  <a:srgbClr val="FFFF00"/>
                </a:solidFill>
              </a:rPr>
              <a:t>uses to evaluate the measurements, observations, and client’s objectives in order to develop a prioritized list of improvements.  Information gathered during the audit shall be analyzed against the benchmarks in Section 4 to determine where opportunities for improvement exist.  </a:t>
            </a:r>
            <a:endParaRPr lang="en-US" dirty="0"/>
          </a:p>
        </p:txBody>
      </p:sp>
    </p:spTree>
    <p:extLst>
      <p:ext uri="{BB962C8B-B14F-4D97-AF65-F5344CB8AC3E}">
        <p14:creationId xmlns:p14="http://schemas.microsoft.com/office/powerpoint/2010/main" val="26282095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Improvements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solidFill>
                  <a:srgbClr val="FFFF00"/>
                </a:solidFill>
              </a:rPr>
              <a:t>The </a:t>
            </a:r>
            <a:r>
              <a:rPr lang="en-US" dirty="0">
                <a:solidFill>
                  <a:srgbClr val="FFFF00"/>
                </a:solidFill>
              </a:rPr>
              <a:t>identified improvement opportunities are assigned a cost and then prioritized during the audit process.  The goal is for the building to have improvements that meet all of the safety requirements while saving energy and providing better, durability, and indoor air quality. </a:t>
            </a:r>
          </a:p>
          <a:p>
            <a:endParaRPr lang="en-US" dirty="0"/>
          </a:p>
        </p:txBody>
      </p:sp>
    </p:spTree>
    <p:extLst>
      <p:ext uri="{BB962C8B-B14F-4D97-AF65-F5344CB8AC3E}">
        <p14:creationId xmlns:p14="http://schemas.microsoft.com/office/powerpoint/2010/main" val="3626376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Improvements</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The Table </a:t>
            </a:r>
            <a:r>
              <a:rPr lang="en-US" dirty="0" smtClean="0">
                <a:solidFill>
                  <a:srgbClr val="FFFF00"/>
                </a:solidFill>
              </a:rPr>
              <a:t>1 </a:t>
            </a:r>
            <a:r>
              <a:rPr lang="en-US" dirty="0">
                <a:solidFill>
                  <a:srgbClr val="FFFF00"/>
                </a:solidFill>
              </a:rPr>
              <a:t>in Section </a:t>
            </a:r>
            <a:r>
              <a:rPr lang="en-US" dirty="0" smtClean="0">
                <a:solidFill>
                  <a:srgbClr val="FFFF00"/>
                </a:solidFill>
              </a:rPr>
              <a:t>4 </a:t>
            </a:r>
            <a:r>
              <a:rPr lang="en-US" dirty="0">
                <a:solidFill>
                  <a:srgbClr val="FFFF00"/>
                </a:solidFill>
              </a:rPr>
              <a:t>of the QH 12 is a convenient way to record the information covered in the documentation sections from Section 3.  Table 4-1 </a:t>
            </a:r>
            <a:r>
              <a:rPr lang="en-US" dirty="0" smtClean="0">
                <a:solidFill>
                  <a:srgbClr val="FFFF00"/>
                </a:solidFill>
              </a:rPr>
              <a:t>in this section of presentations provides </a:t>
            </a:r>
            <a:r>
              <a:rPr lang="en-US" dirty="0">
                <a:solidFill>
                  <a:srgbClr val="FFFF00"/>
                </a:solidFill>
              </a:rPr>
              <a:t>the same information and additional information on the requirements. </a:t>
            </a:r>
          </a:p>
        </p:txBody>
      </p:sp>
    </p:spTree>
    <p:extLst>
      <p:ext uri="{BB962C8B-B14F-4D97-AF65-F5344CB8AC3E}">
        <p14:creationId xmlns:p14="http://schemas.microsoft.com/office/powerpoint/2010/main" val="41050660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Improvements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solidFill>
                  <a:srgbClr val="FFFF00"/>
                </a:solidFill>
              </a:rPr>
              <a:t>When improvement items are required by local code, </a:t>
            </a:r>
            <a:r>
              <a:rPr lang="en-US" dirty="0">
                <a:solidFill>
                  <a:srgbClr val="FFFF00"/>
                </a:solidFill>
              </a:rPr>
              <a:t>they will be specific to the local authority having jurisdiction’s specifications.  In those cases, the Technician must meet those requirements.  More often, they will be added by their company as an added benefit option for their customers. In those cases, the Technician needs to follow their company’s policies and procedures for adding them to the audit.</a:t>
            </a:r>
          </a:p>
        </p:txBody>
      </p:sp>
    </p:spTree>
    <p:extLst>
      <p:ext uri="{BB962C8B-B14F-4D97-AF65-F5344CB8AC3E}">
        <p14:creationId xmlns:p14="http://schemas.microsoft.com/office/powerpoint/2010/main" val="29163805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575" y="4800600"/>
            <a:ext cx="8991600" cy="609600"/>
          </a:xfrm>
        </p:spPr>
        <p:txBody>
          <a:bodyPr>
            <a:normAutofit fontScale="90000"/>
          </a:bodyPr>
          <a:lstStyle/>
          <a:p>
            <a:r>
              <a:rPr lang="en-US" dirty="0" smtClean="0"/>
              <a:t/>
            </a:r>
            <a:br>
              <a:rPr lang="en-US" dirty="0" smtClean="0"/>
            </a:br>
            <a:r>
              <a:rPr lang="en-US" dirty="0"/>
              <a:t/>
            </a:r>
            <a:br>
              <a:rPr lang="en-US" dirty="0"/>
            </a:br>
            <a:r>
              <a:rPr lang="en-US" dirty="0" smtClean="0"/>
              <a:t>Discretionary Items for Cost Benefit 3.11</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780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Improvements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solidFill>
                  <a:srgbClr val="FFFF00"/>
                </a:solidFill>
              </a:rPr>
              <a:t>Measurements and observations collected during the audit need to be evaluated by the Technician so the impact of their implementation on the performance of the building can be determined.  </a:t>
            </a:r>
          </a:p>
          <a:p>
            <a:pPr lvl="0"/>
            <a:r>
              <a:rPr lang="en-US" dirty="0">
                <a:solidFill>
                  <a:srgbClr val="FFFF00"/>
                </a:solidFill>
              </a:rPr>
              <a:t>Table </a:t>
            </a:r>
            <a:r>
              <a:rPr lang="en-US" dirty="0" smtClean="0">
                <a:solidFill>
                  <a:srgbClr val="FFFF00"/>
                </a:solidFill>
              </a:rPr>
              <a:t>4-1 </a:t>
            </a:r>
            <a:r>
              <a:rPr lang="en-US" dirty="0">
                <a:solidFill>
                  <a:srgbClr val="FFFF00"/>
                </a:solidFill>
              </a:rPr>
              <a:t>values entered </a:t>
            </a:r>
            <a:r>
              <a:rPr lang="en-US" dirty="0" smtClean="0">
                <a:solidFill>
                  <a:srgbClr val="FFFF00"/>
                </a:solidFill>
              </a:rPr>
              <a:t>based measurements </a:t>
            </a:r>
            <a:r>
              <a:rPr lang="en-US" dirty="0">
                <a:solidFill>
                  <a:srgbClr val="FFFF00"/>
                </a:solidFill>
              </a:rPr>
              <a:t>(or findings) are then compared to the comparative benchmarks that are listed in the table. Those comparisons are then used to identify the improvement opportunities that will provide the homeowner with the most bang for the buck.  	</a:t>
            </a:r>
          </a:p>
          <a:p>
            <a:pPr marL="0" indent="0">
              <a:buNone/>
            </a:pPr>
            <a:endParaRPr lang="en-US" dirty="0">
              <a:solidFill>
                <a:srgbClr val="FFFF00"/>
              </a:solidFill>
            </a:endParaRPr>
          </a:p>
        </p:txBody>
      </p:sp>
    </p:spTree>
    <p:extLst>
      <p:ext uri="{BB962C8B-B14F-4D97-AF65-F5344CB8AC3E}">
        <p14:creationId xmlns:p14="http://schemas.microsoft.com/office/powerpoint/2010/main" val="197491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Improvements</a:t>
            </a:r>
            <a:endParaRPr lang="en-US" dirty="0"/>
          </a:p>
        </p:txBody>
      </p:sp>
      <p:sp>
        <p:nvSpPr>
          <p:cNvPr id="3" name="Content Placeholder 2"/>
          <p:cNvSpPr>
            <a:spLocks noGrp="1"/>
          </p:cNvSpPr>
          <p:nvPr>
            <p:ph idx="1"/>
          </p:nvPr>
        </p:nvSpPr>
        <p:spPr>
          <a:xfrm>
            <a:off x="457200" y="914400"/>
            <a:ext cx="8229600" cy="5211763"/>
          </a:xfrm>
        </p:spPr>
        <p:txBody>
          <a:bodyPr>
            <a:normAutofit/>
          </a:bodyPr>
          <a:lstStyle/>
          <a:p>
            <a:pPr marL="0" indent="0">
              <a:buNone/>
            </a:pPr>
            <a:endParaRPr lang="en-US" dirty="0" smtClean="0">
              <a:solidFill>
                <a:srgbClr val="FFFF00"/>
              </a:solidFill>
            </a:endParaRPr>
          </a:p>
          <a:p>
            <a:pPr lvl="0"/>
            <a:r>
              <a:rPr lang="en-US" dirty="0">
                <a:solidFill>
                  <a:srgbClr val="FFFF00"/>
                </a:solidFill>
              </a:rPr>
              <a:t>Whenever the comparative benchmarks used are different than those found in Table 4-1, the different values </a:t>
            </a:r>
            <a:r>
              <a:rPr lang="en-US" dirty="0" smtClean="0">
                <a:solidFill>
                  <a:srgbClr val="FFFF00"/>
                </a:solidFill>
              </a:rPr>
              <a:t>used, </a:t>
            </a:r>
            <a:r>
              <a:rPr lang="en-US" dirty="0">
                <a:solidFill>
                  <a:srgbClr val="FFFF00"/>
                </a:solidFill>
              </a:rPr>
              <a:t>and the reason for the </a:t>
            </a:r>
            <a:r>
              <a:rPr lang="en-US" dirty="0" smtClean="0">
                <a:solidFill>
                  <a:srgbClr val="FFFF00"/>
                </a:solidFill>
              </a:rPr>
              <a:t>substitution, </a:t>
            </a:r>
            <a:r>
              <a:rPr lang="en-US" dirty="0">
                <a:solidFill>
                  <a:srgbClr val="FFFF00"/>
                </a:solidFill>
              </a:rPr>
              <a:t>needs to be explained in the documentation and the best practice would be to include a full explanation on the table being used.</a:t>
            </a:r>
          </a:p>
          <a:p>
            <a:pPr marL="0" indent="0">
              <a:buNone/>
            </a:pPr>
            <a:endParaRPr lang="en-US" dirty="0">
              <a:solidFill>
                <a:srgbClr val="FFFF00"/>
              </a:solidFill>
            </a:endParaRPr>
          </a:p>
        </p:txBody>
      </p:sp>
    </p:spTree>
    <p:extLst>
      <p:ext uri="{BB962C8B-B14F-4D97-AF65-F5344CB8AC3E}">
        <p14:creationId xmlns:p14="http://schemas.microsoft.com/office/powerpoint/2010/main" val="34687045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pic>
        <p:nvPicPr>
          <p:cNvPr id="4" name="Content Placeholder 3"/>
          <p:cNvPicPr>
            <a:picLocks noGrp="1" noChangeAspect="1"/>
          </p:cNvPicPr>
          <p:nvPr>
            <p:ph idx="1"/>
          </p:nvPr>
        </p:nvPicPr>
        <p:blipFill>
          <a:blip r:embed="rId2"/>
          <a:stretch>
            <a:fillRect/>
          </a:stretch>
        </p:blipFill>
        <p:spPr>
          <a:xfrm>
            <a:off x="457200" y="1981200"/>
            <a:ext cx="8214917" cy="2347119"/>
          </a:xfrm>
          <a:prstGeom prst="rect">
            <a:avLst/>
          </a:prstGeom>
        </p:spPr>
      </p:pic>
    </p:spTree>
    <p:extLst>
      <p:ext uri="{BB962C8B-B14F-4D97-AF65-F5344CB8AC3E}">
        <p14:creationId xmlns:p14="http://schemas.microsoft.com/office/powerpoint/2010/main" val="36950528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pic>
        <p:nvPicPr>
          <p:cNvPr id="4" name="Content Placeholder 3"/>
          <p:cNvPicPr>
            <a:picLocks noGrp="1" noChangeAspect="1"/>
          </p:cNvPicPr>
          <p:nvPr>
            <p:ph idx="1"/>
          </p:nvPr>
        </p:nvPicPr>
        <p:blipFill>
          <a:blip r:embed="rId2"/>
          <a:stretch>
            <a:fillRect/>
          </a:stretch>
        </p:blipFill>
        <p:spPr>
          <a:xfrm>
            <a:off x="457200" y="1981200"/>
            <a:ext cx="8214917" cy="2347119"/>
          </a:xfrm>
          <a:prstGeom prst="rect">
            <a:avLst/>
          </a:prstGeom>
        </p:spPr>
      </p:pic>
      <p:cxnSp>
        <p:nvCxnSpPr>
          <p:cNvPr id="5" name="Straight Arrow Connector 4"/>
          <p:cNvCxnSpPr/>
          <p:nvPr/>
        </p:nvCxnSpPr>
        <p:spPr>
          <a:xfrm flipH="1">
            <a:off x="2133600" y="1828800"/>
            <a:ext cx="914400" cy="762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100197" y="2590800"/>
            <a:ext cx="1720920" cy="369332"/>
          </a:xfrm>
          <a:prstGeom prst="rect">
            <a:avLst/>
          </a:prstGeom>
          <a:noFill/>
        </p:spPr>
        <p:txBody>
          <a:bodyPr wrap="none" rtlCol="0">
            <a:spAutoFit/>
          </a:bodyPr>
          <a:lstStyle/>
          <a:p>
            <a:r>
              <a:rPr lang="en-US" dirty="0" smtClean="0">
                <a:solidFill>
                  <a:srgbClr val="FF0000"/>
                </a:solidFill>
              </a:rPr>
              <a:t>Your Name Here</a:t>
            </a:r>
            <a:endParaRPr lang="en-US" dirty="0">
              <a:solidFill>
                <a:srgbClr val="FF0000"/>
              </a:solidFill>
            </a:endParaRPr>
          </a:p>
        </p:txBody>
      </p:sp>
    </p:spTree>
    <p:extLst>
      <p:ext uri="{BB962C8B-B14F-4D97-AF65-F5344CB8AC3E}">
        <p14:creationId xmlns:p14="http://schemas.microsoft.com/office/powerpoint/2010/main" val="41869922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pic>
        <p:nvPicPr>
          <p:cNvPr id="4" name="Content Placeholder 3"/>
          <p:cNvPicPr>
            <a:picLocks noGrp="1" noChangeAspect="1"/>
          </p:cNvPicPr>
          <p:nvPr>
            <p:ph idx="1"/>
          </p:nvPr>
        </p:nvPicPr>
        <p:blipFill>
          <a:blip r:embed="rId2"/>
          <a:stretch>
            <a:fillRect/>
          </a:stretch>
        </p:blipFill>
        <p:spPr>
          <a:xfrm>
            <a:off x="457200" y="1981200"/>
            <a:ext cx="8214917" cy="2347119"/>
          </a:xfrm>
          <a:prstGeom prst="rect">
            <a:avLst/>
          </a:prstGeom>
        </p:spPr>
      </p:pic>
      <p:cxnSp>
        <p:nvCxnSpPr>
          <p:cNvPr id="5" name="Straight Arrow Connector 4"/>
          <p:cNvCxnSpPr/>
          <p:nvPr/>
        </p:nvCxnSpPr>
        <p:spPr>
          <a:xfrm flipH="1">
            <a:off x="5029200" y="1828800"/>
            <a:ext cx="914400" cy="762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191000" y="2632630"/>
            <a:ext cx="2097369" cy="369332"/>
          </a:xfrm>
          <a:prstGeom prst="rect">
            <a:avLst/>
          </a:prstGeom>
          <a:noFill/>
        </p:spPr>
        <p:txBody>
          <a:bodyPr wrap="none" rtlCol="0">
            <a:spAutoFit/>
          </a:bodyPr>
          <a:lstStyle/>
          <a:p>
            <a:r>
              <a:rPr lang="en-US" dirty="0" smtClean="0">
                <a:solidFill>
                  <a:srgbClr val="FF0000"/>
                </a:solidFill>
              </a:rPr>
              <a:t>Date work was done</a:t>
            </a:r>
            <a:endParaRPr lang="en-US" dirty="0">
              <a:solidFill>
                <a:srgbClr val="FF0000"/>
              </a:solidFill>
            </a:endParaRPr>
          </a:p>
        </p:txBody>
      </p:sp>
    </p:spTree>
    <p:extLst>
      <p:ext uri="{BB962C8B-B14F-4D97-AF65-F5344CB8AC3E}">
        <p14:creationId xmlns:p14="http://schemas.microsoft.com/office/powerpoint/2010/main" val="18970488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pic>
        <p:nvPicPr>
          <p:cNvPr id="4" name="Content Placeholder 3"/>
          <p:cNvPicPr>
            <a:picLocks noGrp="1" noChangeAspect="1"/>
          </p:cNvPicPr>
          <p:nvPr>
            <p:ph idx="1"/>
          </p:nvPr>
        </p:nvPicPr>
        <p:blipFill>
          <a:blip r:embed="rId2"/>
          <a:stretch>
            <a:fillRect/>
          </a:stretch>
        </p:blipFill>
        <p:spPr>
          <a:xfrm>
            <a:off x="457200" y="1981200"/>
            <a:ext cx="8214917" cy="2347119"/>
          </a:xfrm>
          <a:prstGeom prst="rect">
            <a:avLst/>
          </a:prstGeom>
        </p:spPr>
      </p:pic>
      <p:sp>
        <p:nvSpPr>
          <p:cNvPr id="6" name="TextBox 5"/>
          <p:cNvSpPr txBox="1"/>
          <p:nvPr/>
        </p:nvSpPr>
        <p:spPr>
          <a:xfrm>
            <a:off x="1447800" y="3069279"/>
            <a:ext cx="7028719" cy="369332"/>
          </a:xfrm>
          <a:prstGeom prst="rect">
            <a:avLst/>
          </a:prstGeom>
          <a:noFill/>
        </p:spPr>
        <p:txBody>
          <a:bodyPr wrap="none" rtlCol="0">
            <a:spAutoFit/>
          </a:bodyPr>
          <a:lstStyle/>
          <a:p>
            <a:r>
              <a:rPr lang="en-US" dirty="0" smtClean="0">
                <a:solidFill>
                  <a:srgbClr val="FF0000"/>
                </a:solidFill>
              </a:rPr>
              <a:t>Address and possibly a note if more than one  copy of Table 4-1 is needed</a:t>
            </a:r>
            <a:endParaRPr lang="en-US" dirty="0">
              <a:solidFill>
                <a:srgbClr val="FF0000"/>
              </a:solidFill>
            </a:endParaRPr>
          </a:p>
        </p:txBody>
      </p:sp>
      <p:sp>
        <p:nvSpPr>
          <p:cNvPr id="7" name="TextBox 6"/>
          <p:cNvSpPr txBox="1"/>
          <p:nvPr/>
        </p:nvSpPr>
        <p:spPr>
          <a:xfrm>
            <a:off x="2057400" y="2602832"/>
            <a:ext cx="1225015" cy="369332"/>
          </a:xfrm>
          <a:prstGeom prst="rect">
            <a:avLst/>
          </a:prstGeom>
          <a:noFill/>
        </p:spPr>
        <p:txBody>
          <a:bodyPr wrap="none" rtlCol="0">
            <a:spAutoFit/>
          </a:bodyPr>
          <a:lstStyle/>
          <a:p>
            <a:r>
              <a:rPr lang="en-US" dirty="0" smtClean="0">
                <a:solidFill>
                  <a:srgbClr val="FF0000"/>
                </a:solidFill>
              </a:rPr>
              <a:t>Don Dandy</a:t>
            </a:r>
            <a:endParaRPr lang="en-US" dirty="0">
              <a:solidFill>
                <a:srgbClr val="FF0000"/>
              </a:solidFill>
            </a:endParaRPr>
          </a:p>
        </p:txBody>
      </p:sp>
      <p:sp>
        <p:nvSpPr>
          <p:cNvPr id="8" name="TextBox 7"/>
          <p:cNvSpPr txBox="1"/>
          <p:nvPr/>
        </p:nvSpPr>
        <p:spPr>
          <a:xfrm>
            <a:off x="4349651" y="2651390"/>
            <a:ext cx="1374094" cy="369332"/>
          </a:xfrm>
          <a:prstGeom prst="rect">
            <a:avLst/>
          </a:prstGeom>
          <a:noFill/>
        </p:spPr>
        <p:txBody>
          <a:bodyPr wrap="none" rtlCol="0">
            <a:spAutoFit/>
          </a:bodyPr>
          <a:lstStyle/>
          <a:p>
            <a:r>
              <a:rPr lang="en-US" dirty="0" smtClean="0">
                <a:solidFill>
                  <a:srgbClr val="FF0000"/>
                </a:solidFill>
              </a:rPr>
              <a:t>April 1, 2015</a:t>
            </a:r>
            <a:endParaRPr lang="en-US" dirty="0">
              <a:solidFill>
                <a:srgbClr val="FF0000"/>
              </a:solidFill>
            </a:endParaRPr>
          </a:p>
        </p:txBody>
      </p:sp>
      <p:sp>
        <p:nvSpPr>
          <p:cNvPr id="10" name="TextBox 9"/>
          <p:cNvSpPr txBox="1"/>
          <p:nvPr/>
        </p:nvSpPr>
        <p:spPr>
          <a:xfrm>
            <a:off x="6934200" y="2651390"/>
            <a:ext cx="893193" cy="369332"/>
          </a:xfrm>
          <a:prstGeom prst="rect">
            <a:avLst/>
          </a:prstGeom>
          <a:noFill/>
        </p:spPr>
        <p:txBody>
          <a:bodyPr wrap="none" rtlCol="0">
            <a:spAutoFit/>
          </a:bodyPr>
          <a:lstStyle/>
          <a:p>
            <a:r>
              <a:rPr lang="en-US" dirty="0" smtClean="0">
                <a:solidFill>
                  <a:srgbClr val="FF0000"/>
                </a:solidFill>
              </a:rPr>
              <a:t>1234AZ</a:t>
            </a:r>
            <a:endParaRPr lang="en-US" dirty="0">
              <a:solidFill>
                <a:srgbClr val="FF0000"/>
              </a:solidFill>
            </a:endParaRPr>
          </a:p>
        </p:txBody>
      </p:sp>
    </p:spTree>
    <p:extLst>
      <p:ext uri="{BB962C8B-B14F-4D97-AF65-F5344CB8AC3E}">
        <p14:creationId xmlns:p14="http://schemas.microsoft.com/office/powerpoint/2010/main" val="10386427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
            </a:r>
            <a:br>
              <a:rPr lang="en-US" dirty="0" smtClean="0"/>
            </a:br>
            <a:r>
              <a:rPr lang="en-US" dirty="0" smtClean="0"/>
              <a:t>Assessment Table Values for CO</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27011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pic>
        <p:nvPicPr>
          <p:cNvPr id="4" name="Content Placeholder 3"/>
          <p:cNvPicPr>
            <a:picLocks noGrp="1" noChangeAspect="1"/>
          </p:cNvPicPr>
          <p:nvPr>
            <p:ph idx="1"/>
          </p:nvPr>
        </p:nvPicPr>
        <p:blipFill>
          <a:blip r:embed="rId2"/>
          <a:stretch>
            <a:fillRect/>
          </a:stretch>
        </p:blipFill>
        <p:spPr>
          <a:xfrm>
            <a:off x="457200" y="1981200"/>
            <a:ext cx="8214917" cy="2347119"/>
          </a:xfrm>
          <a:prstGeom prst="rect">
            <a:avLst/>
          </a:prstGeom>
        </p:spPr>
      </p:pic>
      <p:sp>
        <p:nvSpPr>
          <p:cNvPr id="6" name="TextBox 5"/>
          <p:cNvSpPr txBox="1"/>
          <p:nvPr/>
        </p:nvSpPr>
        <p:spPr>
          <a:xfrm>
            <a:off x="1447800" y="3069279"/>
            <a:ext cx="7028719" cy="369332"/>
          </a:xfrm>
          <a:prstGeom prst="rect">
            <a:avLst/>
          </a:prstGeom>
          <a:noFill/>
        </p:spPr>
        <p:txBody>
          <a:bodyPr wrap="none" rtlCol="0">
            <a:spAutoFit/>
          </a:bodyPr>
          <a:lstStyle/>
          <a:p>
            <a:r>
              <a:rPr lang="en-US" dirty="0" smtClean="0">
                <a:solidFill>
                  <a:srgbClr val="FF0000"/>
                </a:solidFill>
              </a:rPr>
              <a:t>Address and possibly a note if more than one  copy of Table 4-1 is needed</a:t>
            </a:r>
            <a:endParaRPr lang="en-US" dirty="0">
              <a:solidFill>
                <a:srgbClr val="FF0000"/>
              </a:solidFill>
            </a:endParaRPr>
          </a:p>
        </p:txBody>
      </p:sp>
      <p:sp>
        <p:nvSpPr>
          <p:cNvPr id="7" name="TextBox 6"/>
          <p:cNvSpPr txBox="1"/>
          <p:nvPr/>
        </p:nvSpPr>
        <p:spPr>
          <a:xfrm>
            <a:off x="2057400" y="2602832"/>
            <a:ext cx="1225015" cy="369332"/>
          </a:xfrm>
          <a:prstGeom prst="rect">
            <a:avLst/>
          </a:prstGeom>
          <a:noFill/>
        </p:spPr>
        <p:txBody>
          <a:bodyPr wrap="none" rtlCol="0">
            <a:spAutoFit/>
          </a:bodyPr>
          <a:lstStyle/>
          <a:p>
            <a:r>
              <a:rPr lang="en-US" dirty="0" smtClean="0">
                <a:solidFill>
                  <a:srgbClr val="FF0000"/>
                </a:solidFill>
              </a:rPr>
              <a:t>Don Dandy</a:t>
            </a:r>
            <a:endParaRPr lang="en-US" dirty="0">
              <a:solidFill>
                <a:srgbClr val="FF0000"/>
              </a:solidFill>
            </a:endParaRPr>
          </a:p>
        </p:txBody>
      </p:sp>
      <p:sp>
        <p:nvSpPr>
          <p:cNvPr id="8" name="TextBox 7"/>
          <p:cNvSpPr txBox="1"/>
          <p:nvPr/>
        </p:nvSpPr>
        <p:spPr>
          <a:xfrm>
            <a:off x="4349651" y="2651390"/>
            <a:ext cx="1374094" cy="369332"/>
          </a:xfrm>
          <a:prstGeom prst="rect">
            <a:avLst/>
          </a:prstGeom>
          <a:noFill/>
        </p:spPr>
        <p:txBody>
          <a:bodyPr wrap="none" rtlCol="0">
            <a:spAutoFit/>
          </a:bodyPr>
          <a:lstStyle/>
          <a:p>
            <a:r>
              <a:rPr lang="en-US" dirty="0" smtClean="0">
                <a:solidFill>
                  <a:srgbClr val="FF0000"/>
                </a:solidFill>
              </a:rPr>
              <a:t>April 1, 2015</a:t>
            </a:r>
            <a:endParaRPr lang="en-US" dirty="0">
              <a:solidFill>
                <a:srgbClr val="FF0000"/>
              </a:solidFill>
            </a:endParaRPr>
          </a:p>
        </p:txBody>
      </p:sp>
      <p:sp>
        <p:nvSpPr>
          <p:cNvPr id="10" name="TextBox 9"/>
          <p:cNvSpPr txBox="1"/>
          <p:nvPr/>
        </p:nvSpPr>
        <p:spPr>
          <a:xfrm>
            <a:off x="6934200" y="2651390"/>
            <a:ext cx="893193" cy="369332"/>
          </a:xfrm>
          <a:prstGeom prst="rect">
            <a:avLst/>
          </a:prstGeom>
          <a:noFill/>
        </p:spPr>
        <p:txBody>
          <a:bodyPr wrap="none" rtlCol="0">
            <a:spAutoFit/>
          </a:bodyPr>
          <a:lstStyle/>
          <a:p>
            <a:r>
              <a:rPr lang="en-US" dirty="0" smtClean="0">
                <a:solidFill>
                  <a:srgbClr val="FF0000"/>
                </a:solidFill>
              </a:rPr>
              <a:t>1234AZ</a:t>
            </a:r>
            <a:endParaRPr lang="en-US" dirty="0">
              <a:solidFill>
                <a:srgbClr val="FF0000"/>
              </a:solidFill>
            </a:endParaRPr>
          </a:p>
        </p:txBody>
      </p:sp>
      <p:cxnSp>
        <p:nvCxnSpPr>
          <p:cNvPr id="11" name="Straight Arrow Connector 10"/>
          <p:cNvCxnSpPr/>
          <p:nvPr/>
        </p:nvCxnSpPr>
        <p:spPr>
          <a:xfrm flipH="1" flipV="1">
            <a:off x="1473200" y="4264196"/>
            <a:ext cx="838200" cy="94796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3511451" y="4108801"/>
            <a:ext cx="838200" cy="94796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6455929" y="4168837"/>
            <a:ext cx="838200" cy="94796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5548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Table 4-1</a:t>
            </a:r>
            <a:endParaRPr lang="en-US" dirty="0"/>
          </a:p>
        </p:txBody>
      </p:sp>
      <p:pic>
        <p:nvPicPr>
          <p:cNvPr id="3" name="Picture 2"/>
          <p:cNvPicPr>
            <a:picLocks noChangeAspect="1"/>
          </p:cNvPicPr>
          <p:nvPr/>
        </p:nvPicPr>
        <p:blipFill>
          <a:blip r:embed="rId2"/>
          <a:stretch>
            <a:fillRect/>
          </a:stretch>
        </p:blipFill>
        <p:spPr>
          <a:xfrm>
            <a:off x="29308" y="1939233"/>
            <a:ext cx="8963255" cy="3514725"/>
          </a:xfrm>
          <a:prstGeom prst="rect">
            <a:avLst/>
          </a:prstGeom>
        </p:spPr>
      </p:pic>
      <p:cxnSp>
        <p:nvCxnSpPr>
          <p:cNvPr id="8" name="Straight Arrow Connector 7"/>
          <p:cNvCxnSpPr/>
          <p:nvPr/>
        </p:nvCxnSpPr>
        <p:spPr>
          <a:xfrm flipH="1">
            <a:off x="967154" y="1756752"/>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15470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Table 4-1</a:t>
            </a:r>
            <a:endParaRPr lang="en-US" dirty="0"/>
          </a:p>
        </p:txBody>
      </p:sp>
      <p:pic>
        <p:nvPicPr>
          <p:cNvPr id="3" name="Picture 2"/>
          <p:cNvPicPr>
            <a:picLocks noChangeAspect="1"/>
          </p:cNvPicPr>
          <p:nvPr/>
        </p:nvPicPr>
        <p:blipFill>
          <a:blip r:embed="rId2"/>
          <a:stretch>
            <a:fillRect/>
          </a:stretch>
        </p:blipFill>
        <p:spPr>
          <a:xfrm>
            <a:off x="29308" y="1939233"/>
            <a:ext cx="8963255" cy="3514725"/>
          </a:xfrm>
          <a:prstGeom prst="rect">
            <a:avLst/>
          </a:prstGeom>
        </p:spPr>
      </p:pic>
      <p:cxnSp>
        <p:nvCxnSpPr>
          <p:cNvPr id="7" name="Straight Arrow Connector 6"/>
          <p:cNvCxnSpPr/>
          <p:nvPr/>
        </p:nvCxnSpPr>
        <p:spPr>
          <a:xfrm flipH="1">
            <a:off x="3810000" y="1756751"/>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124200" y="2590800"/>
            <a:ext cx="550151" cy="523220"/>
          </a:xfrm>
          <a:prstGeom prst="rect">
            <a:avLst/>
          </a:prstGeom>
          <a:noFill/>
        </p:spPr>
        <p:txBody>
          <a:bodyPr wrap="none" rtlCol="0">
            <a:spAutoFit/>
          </a:bodyPr>
          <a:lstStyle/>
          <a:p>
            <a:r>
              <a:rPr lang="en-US" sz="2800" b="1" dirty="0" smtClean="0">
                <a:solidFill>
                  <a:srgbClr val="FF0000"/>
                </a:solidFill>
              </a:rPr>
              <a:t>55</a:t>
            </a:r>
            <a:endParaRPr lang="en-US" sz="2800" b="1" dirty="0">
              <a:solidFill>
                <a:srgbClr val="FF0000"/>
              </a:solidFill>
            </a:endParaRPr>
          </a:p>
        </p:txBody>
      </p:sp>
      <p:cxnSp>
        <p:nvCxnSpPr>
          <p:cNvPr id="8" name="Straight Arrow Connector 7"/>
          <p:cNvCxnSpPr/>
          <p:nvPr/>
        </p:nvCxnSpPr>
        <p:spPr>
          <a:xfrm flipH="1">
            <a:off x="967154" y="1756752"/>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00746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Plumbing Fixtures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solidFill>
                  <a:srgbClr val="FFFF00"/>
                </a:solidFill>
              </a:rPr>
              <a:t>The Technician should record energy-saving opportunities related the discretionary items when performing the home audit. Discretionary </a:t>
            </a:r>
            <a:r>
              <a:rPr lang="en-US" dirty="0" smtClean="0">
                <a:solidFill>
                  <a:srgbClr val="FFFF00"/>
                </a:solidFill>
              </a:rPr>
              <a:t>item </a:t>
            </a:r>
            <a:r>
              <a:rPr lang="en-US" dirty="0">
                <a:solidFill>
                  <a:srgbClr val="FFFF00"/>
                </a:solidFill>
              </a:rPr>
              <a:t>procedures will be briefly outlined below by type:</a:t>
            </a:r>
          </a:p>
          <a:p>
            <a:pPr lvl="0"/>
            <a:r>
              <a:rPr lang="en-US" dirty="0">
                <a:solidFill>
                  <a:srgbClr val="FFFF00"/>
                </a:solidFill>
              </a:rPr>
              <a:t>Plumbing fixtures, should be evaluated for water savings potential. </a:t>
            </a:r>
          </a:p>
          <a:p>
            <a:pPr lvl="0"/>
            <a:r>
              <a:rPr lang="en-US" dirty="0">
                <a:solidFill>
                  <a:srgbClr val="FFFF00"/>
                </a:solidFill>
              </a:rPr>
              <a:t>Plumbing fixtures including sprinkler systems, should be checked for leaks.</a:t>
            </a:r>
          </a:p>
          <a:p>
            <a:endParaRPr lang="en-US" dirty="0"/>
          </a:p>
        </p:txBody>
      </p:sp>
    </p:spTree>
    <p:extLst>
      <p:ext uri="{BB962C8B-B14F-4D97-AF65-F5344CB8AC3E}">
        <p14:creationId xmlns:p14="http://schemas.microsoft.com/office/powerpoint/2010/main" val="510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9308" y="1939233"/>
            <a:ext cx="8963255" cy="3514725"/>
          </a:xfrm>
          <a:prstGeom prst="rect">
            <a:avLst/>
          </a:prstGeom>
        </p:spPr>
      </p:pic>
      <p:cxnSp>
        <p:nvCxnSpPr>
          <p:cNvPr id="7" name="Straight Arrow Connector 6"/>
          <p:cNvCxnSpPr/>
          <p:nvPr/>
        </p:nvCxnSpPr>
        <p:spPr>
          <a:xfrm flipH="1">
            <a:off x="3810000" y="1756751"/>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124200" y="2590800"/>
            <a:ext cx="550151" cy="523220"/>
          </a:xfrm>
          <a:prstGeom prst="rect">
            <a:avLst/>
          </a:prstGeom>
          <a:noFill/>
        </p:spPr>
        <p:txBody>
          <a:bodyPr wrap="none" rtlCol="0">
            <a:spAutoFit/>
          </a:bodyPr>
          <a:lstStyle/>
          <a:p>
            <a:r>
              <a:rPr lang="en-US" sz="2800" b="1" dirty="0" smtClean="0">
                <a:solidFill>
                  <a:srgbClr val="FF0000"/>
                </a:solidFill>
              </a:rPr>
              <a:t>55</a:t>
            </a:r>
            <a:endParaRPr lang="en-US" sz="2800" b="1" dirty="0">
              <a:solidFill>
                <a:srgbClr val="FF0000"/>
              </a:solidFill>
            </a:endParaRPr>
          </a:p>
        </p:txBody>
      </p:sp>
      <p:cxnSp>
        <p:nvCxnSpPr>
          <p:cNvPr id="8" name="Straight Arrow Connector 7"/>
          <p:cNvCxnSpPr/>
          <p:nvPr/>
        </p:nvCxnSpPr>
        <p:spPr>
          <a:xfrm flipH="1">
            <a:off x="967154" y="1756752"/>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5602797" y="1774336"/>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212397" y="1307731"/>
            <a:ext cx="981551" cy="584775"/>
          </a:xfrm>
          <a:prstGeom prst="rect">
            <a:avLst/>
          </a:prstGeom>
          <a:noFill/>
        </p:spPr>
        <p:txBody>
          <a:bodyPr wrap="none" rtlCol="0">
            <a:spAutoFit/>
          </a:bodyPr>
          <a:lstStyle/>
          <a:p>
            <a:r>
              <a:rPr lang="en-US" sz="3200" dirty="0" smtClean="0">
                <a:solidFill>
                  <a:srgbClr val="FFFF00"/>
                </a:solidFill>
              </a:rPr>
              <a:t>PASS</a:t>
            </a:r>
            <a:endParaRPr lang="en-US" sz="3200" dirty="0">
              <a:solidFill>
                <a:srgbClr val="FFFF00"/>
              </a:solidFill>
            </a:endParaRPr>
          </a:p>
        </p:txBody>
      </p:sp>
      <p:sp>
        <p:nvSpPr>
          <p:cNvPr id="10" name="Title 9"/>
          <p:cNvSpPr>
            <a:spLocks noGrp="1"/>
          </p:cNvSpPr>
          <p:nvPr>
            <p:ph type="title"/>
          </p:nvPr>
        </p:nvSpPr>
        <p:spPr/>
        <p:txBody>
          <a:bodyPr/>
          <a:lstStyle/>
          <a:p>
            <a:endParaRPr lang="en-US"/>
          </a:p>
        </p:txBody>
      </p:sp>
    </p:spTree>
    <p:extLst>
      <p:ext uri="{BB962C8B-B14F-4D97-AF65-F5344CB8AC3E}">
        <p14:creationId xmlns:p14="http://schemas.microsoft.com/office/powerpoint/2010/main" val="24255478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Table 4-1</a:t>
            </a:r>
            <a:endParaRPr lang="en-US" dirty="0"/>
          </a:p>
        </p:txBody>
      </p:sp>
      <p:pic>
        <p:nvPicPr>
          <p:cNvPr id="3" name="Picture 2"/>
          <p:cNvPicPr>
            <a:picLocks noChangeAspect="1"/>
          </p:cNvPicPr>
          <p:nvPr/>
        </p:nvPicPr>
        <p:blipFill>
          <a:blip r:embed="rId2"/>
          <a:stretch>
            <a:fillRect/>
          </a:stretch>
        </p:blipFill>
        <p:spPr>
          <a:xfrm>
            <a:off x="210053" y="1813857"/>
            <a:ext cx="8963255" cy="3514725"/>
          </a:xfrm>
          <a:prstGeom prst="rect">
            <a:avLst/>
          </a:prstGeom>
        </p:spPr>
      </p:pic>
      <p:cxnSp>
        <p:nvCxnSpPr>
          <p:cNvPr id="7" name="Straight Arrow Connector 6"/>
          <p:cNvCxnSpPr/>
          <p:nvPr/>
        </p:nvCxnSpPr>
        <p:spPr>
          <a:xfrm flipH="1">
            <a:off x="3829744" y="3268578"/>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377080" y="4114800"/>
            <a:ext cx="550151" cy="523220"/>
          </a:xfrm>
          <a:prstGeom prst="rect">
            <a:avLst/>
          </a:prstGeom>
          <a:noFill/>
        </p:spPr>
        <p:txBody>
          <a:bodyPr wrap="none" rtlCol="0">
            <a:spAutoFit/>
          </a:bodyPr>
          <a:lstStyle/>
          <a:p>
            <a:r>
              <a:rPr lang="en-US" sz="2800" b="1" dirty="0" smtClean="0">
                <a:solidFill>
                  <a:srgbClr val="FF0000"/>
                </a:solidFill>
              </a:rPr>
              <a:t>15</a:t>
            </a:r>
            <a:endParaRPr lang="en-US" sz="2800" b="1" dirty="0">
              <a:solidFill>
                <a:srgbClr val="FF0000"/>
              </a:solidFill>
            </a:endParaRPr>
          </a:p>
        </p:txBody>
      </p:sp>
      <p:cxnSp>
        <p:nvCxnSpPr>
          <p:cNvPr id="9" name="Straight Arrow Connector 8"/>
          <p:cNvCxnSpPr/>
          <p:nvPr/>
        </p:nvCxnSpPr>
        <p:spPr>
          <a:xfrm flipH="1">
            <a:off x="804672" y="3309610"/>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86656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Table 4-1</a:t>
            </a:r>
            <a:endParaRPr lang="en-US" dirty="0"/>
          </a:p>
        </p:txBody>
      </p:sp>
      <p:pic>
        <p:nvPicPr>
          <p:cNvPr id="3" name="Picture 2"/>
          <p:cNvPicPr>
            <a:picLocks noChangeAspect="1"/>
          </p:cNvPicPr>
          <p:nvPr/>
        </p:nvPicPr>
        <p:blipFill>
          <a:blip r:embed="rId2"/>
          <a:stretch>
            <a:fillRect/>
          </a:stretch>
        </p:blipFill>
        <p:spPr>
          <a:xfrm>
            <a:off x="210053" y="1813857"/>
            <a:ext cx="8963255" cy="3514725"/>
          </a:xfrm>
          <a:prstGeom prst="rect">
            <a:avLst/>
          </a:prstGeom>
        </p:spPr>
      </p:pic>
      <p:cxnSp>
        <p:nvCxnSpPr>
          <p:cNvPr id="7" name="Straight Arrow Connector 6"/>
          <p:cNvCxnSpPr/>
          <p:nvPr/>
        </p:nvCxnSpPr>
        <p:spPr>
          <a:xfrm flipH="1">
            <a:off x="3829744" y="3268578"/>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5891926" y="3309610"/>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377080" y="4114800"/>
            <a:ext cx="550151" cy="523220"/>
          </a:xfrm>
          <a:prstGeom prst="rect">
            <a:avLst/>
          </a:prstGeom>
          <a:noFill/>
        </p:spPr>
        <p:txBody>
          <a:bodyPr wrap="none" rtlCol="0">
            <a:spAutoFit/>
          </a:bodyPr>
          <a:lstStyle/>
          <a:p>
            <a:r>
              <a:rPr lang="en-US" sz="2800" b="1" dirty="0" smtClean="0">
                <a:solidFill>
                  <a:srgbClr val="FF0000"/>
                </a:solidFill>
              </a:rPr>
              <a:t>15</a:t>
            </a:r>
            <a:endParaRPr lang="en-US" sz="2800" b="1" dirty="0">
              <a:solidFill>
                <a:srgbClr val="FF0000"/>
              </a:solidFill>
            </a:endParaRPr>
          </a:p>
        </p:txBody>
      </p:sp>
      <p:cxnSp>
        <p:nvCxnSpPr>
          <p:cNvPr id="9" name="Straight Arrow Connector 8"/>
          <p:cNvCxnSpPr/>
          <p:nvPr/>
        </p:nvCxnSpPr>
        <p:spPr>
          <a:xfrm flipH="1">
            <a:off x="804672" y="3309610"/>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501526" y="2791345"/>
            <a:ext cx="865365" cy="584775"/>
          </a:xfrm>
          <a:prstGeom prst="rect">
            <a:avLst/>
          </a:prstGeom>
          <a:noFill/>
        </p:spPr>
        <p:txBody>
          <a:bodyPr wrap="none" rtlCol="0">
            <a:spAutoFit/>
          </a:bodyPr>
          <a:lstStyle/>
          <a:p>
            <a:r>
              <a:rPr lang="en-US" sz="3200" dirty="0" smtClean="0">
                <a:solidFill>
                  <a:srgbClr val="FF0000"/>
                </a:solidFill>
              </a:rPr>
              <a:t>FAIL</a:t>
            </a:r>
            <a:endParaRPr lang="en-US" sz="3200" dirty="0">
              <a:solidFill>
                <a:srgbClr val="FF0000"/>
              </a:solidFill>
            </a:endParaRPr>
          </a:p>
        </p:txBody>
      </p:sp>
    </p:spTree>
    <p:extLst>
      <p:ext uri="{BB962C8B-B14F-4D97-AF65-F5344CB8AC3E}">
        <p14:creationId xmlns:p14="http://schemas.microsoft.com/office/powerpoint/2010/main" val="35942110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752600" y="5007"/>
            <a:ext cx="5410200" cy="6590451"/>
          </a:xfrm>
          <a:prstGeom prst="rect">
            <a:avLst/>
          </a:prstGeom>
        </p:spPr>
      </p:pic>
      <p:cxnSp>
        <p:nvCxnSpPr>
          <p:cNvPr id="5" name="Straight Arrow Connector 4"/>
          <p:cNvCxnSpPr/>
          <p:nvPr/>
        </p:nvCxnSpPr>
        <p:spPr>
          <a:xfrm flipV="1">
            <a:off x="4953000" y="527538"/>
            <a:ext cx="29308" cy="58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3780692" y="351691"/>
            <a:ext cx="647700" cy="48272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124200" y="593052"/>
            <a:ext cx="418704" cy="369332"/>
          </a:xfrm>
          <a:prstGeom prst="rect">
            <a:avLst/>
          </a:prstGeom>
          <a:noFill/>
        </p:spPr>
        <p:txBody>
          <a:bodyPr wrap="none" rtlCol="0">
            <a:spAutoFit/>
          </a:bodyPr>
          <a:lstStyle/>
          <a:p>
            <a:r>
              <a:rPr lang="en-US" b="1" dirty="0" smtClean="0">
                <a:solidFill>
                  <a:srgbClr val="FF0000"/>
                </a:solidFill>
              </a:rPr>
              <a:t>10</a:t>
            </a:r>
            <a:endParaRPr lang="en-US" b="1" dirty="0">
              <a:solidFill>
                <a:srgbClr val="FF0000"/>
              </a:solidFill>
            </a:endParaRPr>
          </a:p>
        </p:txBody>
      </p:sp>
      <p:cxnSp>
        <p:nvCxnSpPr>
          <p:cNvPr id="11" name="Straight Arrow Connector 10"/>
          <p:cNvCxnSpPr/>
          <p:nvPr/>
        </p:nvCxnSpPr>
        <p:spPr>
          <a:xfrm flipH="1">
            <a:off x="2033756" y="274638"/>
            <a:ext cx="647700" cy="48272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30792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752600" y="5007"/>
            <a:ext cx="5410200" cy="6590451"/>
          </a:xfrm>
          <a:prstGeom prst="rect">
            <a:avLst/>
          </a:prstGeom>
        </p:spPr>
      </p:pic>
      <p:cxnSp>
        <p:nvCxnSpPr>
          <p:cNvPr id="5" name="Straight Arrow Connector 4"/>
          <p:cNvCxnSpPr/>
          <p:nvPr/>
        </p:nvCxnSpPr>
        <p:spPr>
          <a:xfrm flipV="1">
            <a:off x="4953000" y="527538"/>
            <a:ext cx="29308" cy="58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3780692" y="351691"/>
            <a:ext cx="647700" cy="48272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124200" y="593052"/>
            <a:ext cx="418704" cy="369332"/>
          </a:xfrm>
          <a:prstGeom prst="rect">
            <a:avLst/>
          </a:prstGeom>
          <a:noFill/>
        </p:spPr>
        <p:txBody>
          <a:bodyPr wrap="none" rtlCol="0">
            <a:spAutoFit/>
          </a:bodyPr>
          <a:lstStyle/>
          <a:p>
            <a:r>
              <a:rPr lang="en-US" b="1" dirty="0" smtClean="0">
                <a:solidFill>
                  <a:srgbClr val="FF0000"/>
                </a:solidFill>
              </a:rPr>
              <a:t>10</a:t>
            </a:r>
            <a:endParaRPr lang="en-US" b="1" dirty="0">
              <a:solidFill>
                <a:srgbClr val="FF0000"/>
              </a:solidFill>
            </a:endParaRPr>
          </a:p>
        </p:txBody>
      </p:sp>
      <p:cxnSp>
        <p:nvCxnSpPr>
          <p:cNvPr id="11" name="Straight Arrow Connector 10"/>
          <p:cNvCxnSpPr/>
          <p:nvPr/>
        </p:nvCxnSpPr>
        <p:spPr>
          <a:xfrm flipH="1">
            <a:off x="2033756" y="274638"/>
            <a:ext cx="647700" cy="48272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12" idx="1"/>
          </p:cNvCxnSpPr>
          <p:nvPr/>
        </p:nvCxnSpPr>
        <p:spPr>
          <a:xfrm flipH="1">
            <a:off x="5690866" y="542026"/>
            <a:ext cx="553916" cy="30411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244782" y="249638"/>
            <a:ext cx="865365" cy="584775"/>
          </a:xfrm>
          <a:prstGeom prst="rect">
            <a:avLst/>
          </a:prstGeom>
          <a:noFill/>
        </p:spPr>
        <p:txBody>
          <a:bodyPr wrap="none" rtlCol="0">
            <a:spAutoFit/>
          </a:bodyPr>
          <a:lstStyle/>
          <a:p>
            <a:r>
              <a:rPr lang="en-US" sz="3200" dirty="0" smtClean="0">
                <a:solidFill>
                  <a:srgbClr val="FF0000"/>
                </a:solidFill>
              </a:rPr>
              <a:t>FAIL</a:t>
            </a:r>
            <a:endParaRPr lang="en-US" sz="3200" dirty="0">
              <a:solidFill>
                <a:srgbClr val="FF0000"/>
              </a:solidFill>
            </a:endParaRPr>
          </a:p>
        </p:txBody>
      </p:sp>
    </p:spTree>
    <p:extLst>
      <p:ext uri="{BB962C8B-B14F-4D97-AF65-F5344CB8AC3E}">
        <p14:creationId xmlns:p14="http://schemas.microsoft.com/office/powerpoint/2010/main" val="29331141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447800" y="57429"/>
            <a:ext cx="5410200" cy="6590451"/>
          </a:xfrm>
          <a:prstGeom prst="rect">
            <a:avLst/>
          </a:prstGeom>
        </p:spPr>
      </p:pic>
      <p:cxnSp>
        <p:nvCxnSpPr>
          <p:cNvPr id="5" name="Straight Arrow Connector 4"/>
          <p:cNvCxnSpPr>
            <a:stCxn id="9" idx="1"/>
          </p:cNvCxnSpPr>
          <p:nvPr/>
        </p:nvCxnSpPr>
        <p:spPr>
          <a:xfrm flipH="1">
            <a:off x="3829050" y="577974"/>
            <a:ext cx="742950" cy="72757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1784838" y="762000"/>
            <a:ext cx="647700" cy="48272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572000" y="285586"/>
            <a:ext cx="2018886" cy="584775"/>
          </a:xfrm>
          <a:prstGeom prst="rect">
            <a:avLst/>
          </a:prstGeom>
          <a:noFill/>
        </p:spPr>
        <p:txBody>
          <a:bodyPr wrap="none" rtlCol="0">
            <a:spAutoFit/>
          </a:bodyPr>
          <a:lstStyle/>
          <a:p>
            <a:r>
              <a:rPr lang="en-US" sz="3200" dirty="0" smtClean="0">
                <a:solidFill>
                  <a:srgbClr val="FF0000"/>
                </a:solidFill>
              </a:rPr>
              <a:t>Top Burner</a:t>
            </a:r>
            <a:endParaRPr lang="en-US" sz="3200" dirty="0">
              <a:solidFill>
                <a:srgbClr val="FF0000"/>
              </a:solidFill>
            </a:endParaRPr>
          </a:p>
        </p:txBody>
      </p:sp>
    </p:spTree>
    <p:extLst>
      <p:ext uri="{BB962C8B-B14F-4D97-AF65-F5344CB8AC3E}">
        <p14:creationId xmlns:p14="http://schemas.microsoft.com/office/powerpoint/2010/main" val="21646671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553200"/>
          </a:xfrm>
        </p:spPr>
        <p:txBody>
          <a:bodyPr>
            <a:normAutofit fontScale="85000" lnSpcReduction="20000"/>
          </a:bodyPr>
          <a:lstStyle/>
          <a:p>
            <a:pPr marL="0" indent="0">
              <a:buNone/>
            </a:pPr>
            <a:r>
              <a:rPr lang="en-US" dirty="0">
                <a:solidFill>
                  <a:srgbClr val="FFFF00"/>
                </a:solidFill>
              </a:rPr>
              <a:t>The Carbon Monoxide, air-free ppm may be calculated using one of the following formulas and the data from table 1,  </a:t>
            </a:r>
            <a:r>
              <a:rPr lang="en-US" dirty="0" err="1">
                <a:solidFill>
                  <a:srgbClr val="FFFF00"/>
                </a:solidFill>
              </a:rPr>
              <a:t>CO</a:t>
            </a:r>
            <a:r>
              <a:rPr lang="en-US" baseline="-25000" dirty="0" err="1">
                <a:solidFill>
                  <a:srgbClr val="FFFF00"/>
                </a:solidFill>
              </a:rPr>
              <a:t>AFppm</a:t>
            </a:r>
            <a:r>
              <a:rPr lang="en-US" dirty="0">
                <a:solidFill>
                  <a:srgbClr val="FFFF00"/>
                </a:solidFill>
              </a:rPr>
              <a:t> = (UCO</a:t>
            </a:r>
            <a:r>
              <a:rPr lang="en-US" baseline="-25000" dirty="0">
                <a:solidFill>
                  <a:srgbClr val="FFFF00"/>
                </a:solidFill>
              </a:rPr>
              <a:t>2</a:t>
            </a:r>
            <a:r>
              <a:rPr lang="en-US" dirty="0">
                <a:solidFill>
                  <a:srgbClr val="FFFF00"/>
                </a:solidFill>
              </a:rPr>
              <a:t> ÷ CO</a:t>
            </a:r>
            <a:r>
              <a:rPr lang="en-US" baseline="-25000" dirty="0">
                <a:solidFill>
                  <a:srgbClr val="FFFF00"/>
                </a:solidFill>
              </a:rPr>
              <a:t>2</a:t>
            </a:r>
            <a:r>
              <a:rPr lang="en-US" dirty="0">
                <a:solidFill>
                  <a:srgbClr val="FFFF00"/>
                </a:solidFill>
              </a:rPr>
              <a:t>) x CO </a:t>
            </a:r>
          </a:p>
          <a:p>
            <a:pPr marL="0" indent="0">
              <a:buNone/>
            </a:pPr>
            <a:r>
              <a:rPr lang="en-US" dirty="0">
                <a:solidFill>
                  <a:srgbClr val="FFFF00"/>
                </a:solidFill>
              </a:rPr>
              <a:t>or </a:t>
            </a:r>
          </a:p>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[20.9  ÷  (20.9 - O</a:t>
            </a:r>
            <a:r>
              <a:rPr lang="en-US" baseline="-25000" dirty="0">
                <a:solidFill>
                  <a:srgbClr val="FFFF00"/>
                </a:solidFill>
              </a:rPr>
              <a:t>2</a:t>
            </a:r>
            <a:r>
              <a:rPr lang="en-US" dirty="0">
                <a:solidFill>
                  <a:srgbClr val="FFFF00"/>
                </a:solidFill>
              </a:rPr>
              <a:t>)] x </a:t>
            </a:r>
            <a:r>
              <a:rPr lang="en-US" dirty="0" err="1">
                <a:solidFill>
                  <a:srgbClr val="FFFF00"/>
                </a:solidFill>
              </a:rPr>
              <a:t>CO</a:t>
            </a:r>
            <a:r>
              <a:rPr lang="en-US" baseline="-25000" dirty="0" err="1">
                <a:solidFill>
                  <a:srgbClr val="FFFF00"/>
                </a:solidFill>
              </a:rPr>
              <a:t>ppm</a:t>
            </a:r>
            <a:r>
              <a:rPr lang="en-US" baseline="-25000" dirty="0">
                <a:solidFill>
                  <a:srgbClr val="FFFF00"/>
                </a:solidFill>
              </a:rPr>
              <a:t> </a:t>
            </a:r>
            <a:endParaRPr lang="en-US" dirty="0">
              <a:solidFill>
                <a:srgbClr val="FFFF00"/>
              </a:solidFill>
            </a:endParaRPr>
          </a:p>
          <a:p>
            <a:pPr marL="0" indent="0">
              <a:buNone/>
            </a:pPr>
            <a:r>
              <a:rPr lang="en-US" dirty="0">
                <a:solidFill>
                  <a:srgbClr val="FFFF00"/>
                </a:solidFill>
              </a:rPr>
              <a:t>where:</a:t>
            </a:r>
          </a:p>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Carbon Monoxide, air-free ppm</a:t>
            </a:r>
          </a:p>
          <a:p>
            <a:pPr marL="0" indent="0">
              <a:buNone/>
            </a:pPr>
            <a:r>
              <a:rPr lang="en-US" dirty="0">
                <a:solidFill>
                  <a:srgbClr val="FFFF00"/>
                </a:solidFill>
              </a:rPr>
              <a:t>CO</a:t>
            </a:r>
            <a:r>
              <a:rPr lang="en-US" baseline="-25000" dirty="0">
                <a:solidFill>
                  <a:srgbClr val="FFFF00"/>
                </a:solidFill>
              </a:rPr>
              <a:t>2 </a:t>
            </a:r>
            <a:r>
              <a:rPr lang="en-US" dirty="0">
                <a:solidFill>
                  <a:srgbClr val="FFFF00"/>
                </a:solidFill>
              </a:rPr>
              <a:t>= The measured concentration of carbon dioxide in combustion products percent</a:t>
            </a:r>
          </a:p>
          <a:p>
            <a:pPr marL="0" indent="0">
              <a:buNone/>
            </a:pPr>
            <a:r>
              <a:rPr lang="en-US" dirty="0" err="1">
                <a:solidFill>
                  <a:srgbClr val="FFFF00"/>
                </a:solidFill>
              </a:rPr>
              <a:t>CO</a:t>
            </a:r>
            <a:r>
              <a:rPr lang="en-US" baseline="-25000" dirty="0" err="1">
                <a:solidFill>
                  <a:srgbClr val="FFFF00"/>
                </a:solidFill>
              </a:rPr>
              <a:t>ppm</a:t>
            </a:r>
            <a:r>
              <a:rPr lang="en-US" dirty="0">
                <a:solidFill>
                  <a:srgbClr val="FFFF00"/>
                </a:solidFill>
              </a:rPr>
              <a:t> = The measured concentration of carbon monoxide in combustion products in percent</a:t>
            </a:r>
          </a:p>
          <a:p>
            <a:pPr marL="0" indent="0">
              <a:buNone/>
            </a:pPr>
            <a:r>
              <a:rPr lang="en-US" dirty="0">
                <a:solidFill>
                  <a:srgbClr val="FFFF00"/>
                </a:solidFill>
              </a:rPr>
              <a:t>O</a:t>
            </a:r>
            <a:r>
              <a:rPr lang="en-US" baseline="-25000" dirty="0">
                <a:solidFill>
                  <a:srgbClr val="FFFF00"/>
                </a:solidFill>
              </a:rPr>
              <a:t>2 </a:t>
            </a:r>
            <a:r>
              <a:rPr lang="en-US" dirty="0">
                <a:solidFill>
                  <a:srgbClr val="FFFF00"/>
                </a:solidFill>
              </a:rPr>
              <a:t>= The measured percentage of oxygen in the combustion gas</a:t>
            </a:r>
          </a:p>
          <a:p>
            <a:pPr marL="0" indent="0">
              <a:buNone/>
            </a:pPr>
            <a:r>
              <a:rPr lang="en-US" dirty="0">
                <a:solidFill>
                  <a:srgbClr val="FFFF00"/>
                </a:solidFill>
              </a:rPr>
              <a:t>UCO</a:t>
            </a:r>
            <a:r>
              <a:rPr lang="en-US" baseline="-25000" dirty="0">
                <a:solidFill>
                  <a:srgbClr val="FFFF00"/>
                </a:solidFill>
              </a:rPr>
              <a:t>2 </a:t>
            </a:r>
            <a:r>
              <a:rPr lang="en-US" dirty="0">
                <a:solidFill>
                  <a:srgbClr val="FFFF00"/>
                </a:solidFill>
              </a:rPr>
              <a:t>= The ultimate concentration of carbon dioxide for the fuel being burned in percent. (for </a:t>
            </a:r>
            <a:r>
              <a:rPr lang="en-US" dirty="0" smtClean="0">
                <a:solidFill>
                  <a:srgbClr val="FFFF00"/>
                </a:solidFill>
              </a:rPr>
              <a:t>natural </a:t>
            </a:r>
            <a:r>
              <a:rPr lang="en-US" dirty="0">
                <a:solidFill>
                  <a:srgbClr val="FFFF00"/>
                </a:solidFill>
              </a:rPr>
              <a:t>gas 12.2% and for propane 14.0%)</a:t>
            </a:r>
          </a:p>
          <a:p>
            <a:endParaRPr lang="en-US" dirty="0"/>
          </a:p>
        </p:txBody>
      </p:sp>
    </p:spTree>
    <p:extLst>
      <p:ext uri="{BB962C8B-B14F-4D97-AF65-F5344CB8AC3E}">
        <p14:creationId xmlns:p14="http://schemas.microsoft.com/office/powerpoint/2010/main" val="13927623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447800" y="57429"/>
            <a:ext cx="5410200" cy="6590451"/>
          </a:xfrm>
          <a:prstGeom prst="rect">
            <a:avLst/>
          </a:prstGeom>
        </p:spPr>
      </p:pic>
      <p:cxnSp>
        <p:nvCxnSpPr>
          <p:cNvPr id="5" name="Straight Arrow Connector 4"/>
          <p:cNvCxnSpPr/>
          <p:nvPr/>
        </p:nvCxnSpPr>
        <p:spPr>
          <a:xfrm flipH="1">
            <a:off x="3924300" y="609600"/>
            <a:ext cx="571500" cy="69581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352800" y="1120749"/>
            <a:ext cx="418704" cy="369332"/>
          </a:xfrm>
          <a:prstGeom prst="rect">
            <a:avLst/>
          </a:prstGeom>
          <a:noFill/>
        </p:spPr>
        <p:txBody>
          <a:bodyPr wrap="none" rtlCol="0">
            <a:spAutoFit/>
          </a:bodyPr>
          <a:lstStyle/>
          <a:p>
            <a:r>
              <a:rPr lang="en-US" b="1" dirty="0" smtClean="0">
                <a:solidFill>
                  <a:srgbClr val="FF0000"/>
                </a:solidFill>
              </a:rPr>
              <a:t>19</a:t>
            </a:r>
            <a:endParaRPr lang="en-US" b="1" dirty="0">
              <a:solidFill>
                <a:srgbClr val="FF0000"/>
              </a:solidFill>
            </a:endParaRPr>
          </a:p>
        </p:txBody>
      </p:sp>
      <p:sp>
        <p:nvSpPr>
          <p:cNvPr id="8" name="TextBox 7"/>
          <p:cNvSpPr txBox="1"/>
          <p:nvPr/>
        </p:nvSpPr>
        <p:spPr>
          <a:xfrm>
            <a:off x="4572000" y="285586"/>
            <a:ext cx="2018886" cy="584775"/>
          </a:xfrm>
          <a:prstGeom prst="rect">
            <a:avLst/>
          </a:prstGeom>
          <a:noFill/>
        </p:spPr>
        <p:txBody>
          <a:bodyPr wrap="none" rtlCol="0">
            <a:spAutoFit/>
          </a:bodyPr>
          <a:lstStyle/>
          <a:p>
            <a:r>
              <a:rPr lang="en-US" sz="3200" dirty="0" smtClean="0">
                <a:solidFill>
                  <a:srgbClr val="FF0000"/>
                </a:solidFill>
              </a:rPr>
              <a:t>Top Burner</a:t>
            </a:r>
            <a:endParaRPr lang="en-US" sz="3200" dirty="0">
              <a:solidFill>
                <a:srgbClr val="FF0000"/>
              </a:solidFill>
            </a:endParaRPr>
          </a:p>
        </p:txBody>
      </p:sp>
    </p:spTree>
    <p:extLst>
      <p:ext uri="{BB962C8B-B14F-4D97-AF65-F5344CB8AC3E}">
        <p14:creationId xmlns:p14="http://schemas.microsoft.com/office/powerpoint/2010/main" val="33915413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447800" y="57429"/>
            <a:ext cx="5410200" cy="6590451"/>
          </a:xfrm>
          <a:prstGeom prst="rect">
            <a:avLst/>
          </a:prstGeom>
        </p:spPr>
      </p:pic>
      <p:cxnSp>
        <p:nvCxnSpPr>
          <p:cNvPr id="6" name="Straight Arrow Connector 5"/>
          <p:cNvCxnSpPr/>
          <p:nvPr/>
        </p:nvCxnSpPr>
        <p:spPr>
          <a:xfrm flipH="1">
            <a:off x="5286375" y="697021"/>
            <a:ext cx="104775" cy="40446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886450" y="677759"/>
            <a:ext cx="38100" cy="44299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352800" y="1120749"/>
            <a:ext cx="418704" cy="369332"/>
          </a:xfrm>
          <a:prstGeom prst="rect">
            <a:avLst/>
          </a:prstGeom>
          <a:noFill/>
        </p:spPr>
        <p:txBody>
          <a:bodyPr wrap="none" rtlCol="0">
            <a:spAutoFit/>
          </a:bodyPr>
          <a:lstStyle/>
          <a:p>
            <a:r>
              <a:rPr lang="en-US" b="1" dirty="0" smtClean="0">
                <a:solidFill>
                  <a:srgbClr val="FF0000"/>
                </a:solidFill>
              </a:rPr>
              <a:t>19</a:t>
            </a:r>
            <a:endParaRPr lang="en-US" b="1" dirty="0">
              <a:solidFill>
                <a:srgbClr val="FF0000"/>
              </a:solidFill>
            </a:endParaRPr>
          </a:p>
        </p:txBody>
      </p:sp>
      <p:sp>
        <p:nvSpPr>
          <p:cNvPr id="10" name="TextBox 9"/>
          <p:cNvSpPr txBox="1"/>
          <p:nvPr/>
        </p:nvSpPr>
        <p:spPr>
          <a:xfrm>
            <a:off x="4419600" y="208608"/>
            <a:ext cx="2239331" cy="584775"/>
          </a:xfrm>
          <a:prstGeom prst="rect">
            <a:avLst/>
          </a:prstGeom>
          <a:noFill/>
        </p:spPr>
        <p:txBody>
          <a:bodyPr wrap="none" rtlCol="0">
            <a:spAutoFit/>
          </a:bodyPr>
          <a:lstStyle/>
          <a:p>
            <a:r>
              <a:rPr lang="en-US" sz="3200" dirty="0" smtClean="0">
                <a:solidFill>
                  <a:srgbClr val="FF0000"/>
                </a:solidFill>
              </a:rPr>
              <a:t>Table Values</a:t>
            </a:r>
            <a:endParaRPr lang="en-US" sz="3200" dirty="0">
              <a:solidFill>
                <a:srgbClr val="FF0000"/>
              </a:solidFill>
            </a:endParaRPr>
          </a:p>
        </p:txBody>
      </p:sp>
    </p:spTree>
    <p:extLst>
      <p:ext uri="{BB962C8B-B14F-4D97-AF65-F5344CB8AC3E}">
        <p14:creationId xmlns:p14="http://schemas.microsoft.com/office/powerpoint/2010/main" val="31728756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1447800" y="57429"/>
            <a:ext cx="5410200" cy="6590451"/>
          </a:xfrm>
          <a:prstGeom prst="rect">
            <a:avLst/>
          </a:prstGeom>
        </p:spPr>
      </p:pic>
      <p:cxnSp>
        <p:nvCxnSpPr>
          <p:cNvPr id="5" name="Straight Arrow Connector 4"/>
          <p:cNvCxnSpPr/>
          <p:nvPr/>
        </p:nvCxnSpPr>
        <p:spPr>
          <a:xfrm flipH="1">
            <a:off x="3924300" y="609600"/>
            <a:ext cx="571500" cy="69581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352800" y="1120749"/>
            <a:ext cx="418704" cy="369332"/>
          </a:xfrm>
          <a:prstGeom prst="rect">
            <a:avLst/>
          </a:prstGeom>
          <a:noFill/>
        </p:spPr>
        <p:txBody>
          <a:bodyPr wrap="none" rtlCol="0">
            <a:spAutoFit/>
          </a:bodyPr>
          <a:lstStyle/>
          <a:p>
            <a:r>
              <a:rPr lang="en-US" b="1" dirty="0" smtClean="0">
                <a:solidFill>
                  <a:srgbClr val="FF0000"/>
                </a:solidFill>
              </a:rPr>
              <a:t>19</a:t>
            </a:r>
            <a:endParaRPr lang="en-US" b="1" dirty="0">
              <a:solidFill>
                <a:srgbClr val="FF0000"/>
              </a:solidFill>
            </a:endParaRPr>
          </a:p>
        </p:txBody>
      </p:sp>
      <p:sp>
        <p:nvSpPr>
          <p:cNvPr id="8" name="TextBox 7"/>
          <p:cNvSpPr txBox="1"/>
          <p:nvPr/>
        </p:nvSpPr>
        <p:spPr>
          <a:xfrm>
            <a:off x="4572000" y="285586"/>
            <a:ext cx="2018886" cy="584775"/>
          </a:xfrm>
          <a:prstGeom prst="rect">
            <a:avLst/>
          </a:prstGeom>
          <a:noFill/>
        </p:spPr>
        <p:txBody>
          <a:bodyPr wrap="none" rtlCol="0">
            <a:spAutoFit/>
          </a:bodyPr>
          <a:lstStyle/>
          <a:p>
            <a:r>
              <a:rPr lang="en-US" sz="3200" dirty="0" smtClean="0">
                <a:solidFill>
                  <a:srgbClr val="FF0000"/>
                </a:solidFill>
              </a:rPr>
              <a:t>Top Burner</a:t>
            </a:r>
            <a:endParaRPr lang="en-US" sz="3200" dirty="0">
              <a:solidFill>
                <a:srgbClr val="FF0000"/>
              </a:solidFill>
            </a:endParaRPr>
          </a:p>
        </p:txBody>
      </p:sp>
      <p:cxnSp>
        <p:nvCxnSpPr>
          <p:cNvPr id="9" name="Straight Arrow Connector 8"/>
          <p:cNvCxnSpPr/>
          <p:nvPr/>
        </p:nvCxnSpPr>
        <p:spPr>
          <a:xfrm flipH="1">
            <a:off x="5105400" y="3108345"/>
            <a:ext cx="1943100" cy="92441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6076950" y="3108345"/>
            <a:ext cx="971550" cy="90331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017348" y="2794855"/>
            <a:ext cx="981551" cy="584775"/>
          </a:xfrm>
          <a:prstGeom prst="rect">
            <a:avLst/>
          </a:prstGeom>
          <a:noFill/>
        </p:spPr>
        <p:txBody>
          <a:bodyPr wrap="none" rtlCol="0">
            <a:spAutoFit/>
          </a:bodyPr>
          <a:lstStyle/>
          <a:p>
            <a:r>
              <a:rPr lang="en-US" sz="3200" dirty="0" smtClean="0">
                <a:solidFill>
                  <a:srgbClr val="FFFF00"/>
                </a:solidFill>
              </a:rPr>
              <a:t>PASS</a:t>
            </a:r>
            <a:endParaRPr lang="en-US" sz="3200" dirty="0">
              <a:solidFill>
                <a:srgbClr val="FFFF00"/>
              </a:solidFill>
            </a:endParaRPr>
          </a:p>
        </p:txBody>
      </p:sp>
    </p:spTree>
    <p:extLst>
      <p:ext uri="{BB962C8B-B14F-4D97-AF65-F5344CB8AC3E}">
        <p14:creationId xmlns:p14="http://schemas.microsoft.com/office/powerpoint/2010/main" val="34904089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Plumbing Fixtures</a:t>
            </a:r>
          </a:p>
        </p:txBody>
      </p:sp>
      <p:sp>
        <p:nvSpPr>
          <p:cNvPr id="3" name="Content Placeholder 2"/>
          <p:cNvSpPr>
            <a:spLocks noGrp="1"/>
          </p:cNvSpPr>
          <p:nvPr>
            <p:ph idx="1"/>
          </p:nvPr>
        </p:nvSpPr>
        <p:spPr/>
        <p:txBody>
          <a:bodyPr>
            <a:normAutofit/>
          </a:bodyPr>
          <a:lstStyle/>
          <a:p>
            <a:pPr marL="0" lvl="0" indent="0">
              <a:buNone/>
            </a:pPr>
            <a:r>
              <a:rPr lang="en-US" dirty="0">
                <a:solidFill>
                  <a:srgbClr val="FFFF00"/>
                </a:solidFill>
              </a:rPr>
              <a:t>Older plumbing fixtures should be noted and changing to </a:t>
            </a:r>
            <a:r>
              <a:rPr lang="en-US" dirty="0" smtClean="0">
                <a:solidFill>
                  <a:srgbClr val="FFFF00"/>
                </a:solidFill>
              </a:rPr>
              <a:t>Water Sense </a:t>
            </a:r>
            <a:r>
              <a:rPr lang="en-US" dirty="0">
                <a:solidFill>
                  <a:srgbClr val="FFFF00"/>
                </a:solidFill>
              </a:rPr>
              <a:t>labeled more efficient fixtures should be evaluated for </a:t>
            </a:r>
            <a:r>
              <a:rPr lang="en-US" dirty="0" smtClean="0">
                <a:solidFill>
                  <a:srgbClr val="FFFF00"/>
                </a:solidFill>
              </a:rPr>
              <a:t>the possible gallons </a:t>
            </a:r>
            <a:r>
              <a:rPr lang="en-US" dirty="0">
                <a:solidFill>
                  <a:srgbClr val="FFFF00"/>
                </a:solidFill>
              </a:rPr>
              <a:t>per minute (GPM) savings for the following </a:t>
            </a:r>
            <a:r>
              <a:rPr lang="en-US" dirty="0" smtClean="0">
                <a:solidFill>
                  <a:srgbClr val="FFFF00"/>
                </a:solidFill>
              </a:rPr>
              <a:t>a minimum:</a:t>
            </a:r>
          </a:p>
          <a:p>
            <a:pPr lvl="0"/>
            <a:r>
              <a:rPr lang="en-US" dirty="0" smtClean="0">
                <a:solidFill>
                  <a:srgbClr val="FFFF00"/>
                </a:solidFill>
              </a:rPr>
              <a:t>Toilets </a:t>
            </a:r>
            <a:endParaRPr lang="en-US" dirty="0">
              <a:solidFill>
                <a:srgbClr val="FFFF00"/>
              </a:solidFill>
            </a:endParaRPr>
          </a:p>
          <a:p>
            <a:pPr lvl="0"/>
            <a:r>
              <a:rPr lang="en-US" dirty="0">
                <a:solidFill>
                  <a:srgbClr val="FFFF00"/>
                </a:solidFill>
              </a:rPr>
              <a:t>Shower heads </a:t>
            </a:r>
          </a:p>
          <a:p>
            <a:pPr lvl="0"/>
            <a:r>
              <a:rPr lang="en-US" dirty="0">
                <a:solidFill>
                  <a:srgbClr val="FFFF00"/>
                </a:solidFill>
              </a:rPr>
              <a:t>Faucets (and aerators) </a:t>
            </a:r>
          </a:p>
        </p:txBody>
      </p:sp>
      <p:pic>
        <p:nvPicPr>
          <p:cNvPr id="6" name="Picture 5"/>
          <p:cNvPicPr/>
          <p:nvPr/>
        </p:nvPicPr>
        <p:blipFill rotWithShape="1">
          <a:blip r:embed="rId2"/>
          <a:srcRect l="11111" t="22666" r="8585" b="8000"/>
          <a:stretch/>
        </p:blipFill>
        <p:spPr bwMode="auto">
          <a:xfrm>
            <a:off x="4876800" y="3657600"/>
            <a:ext cx="3276600" cy="3124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80071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
            </a:r>
            <a:br>
              <a:rPr lang="en-US" dirty="0" smtClean="0"/>
            </a:br>
            <a:r>
              <a:rPr lang="en-US" dirty="0" smtClean="0"/>
              <a:t>Assessment Table Values for Combustion Appliances</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0317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Table 4-1</a:t>
            </a:r>
            <a:endParaRPr lang="en-US" dirty="0"/>
          </a:p>
        </p:txBody>
      </p:sp>
      <p:pic>
        <p:nvPicPr>
          <p:cNvPr id="3" name="Picture 2"/>
          <p:cNvPicPr>
            <a:picLocks noChangeAspect="1"/>
          </p:cNvPicPr>
          <p:nvPr/>
        </p:nvPicPr>
        <p:blipFill>
          <a:blip r:embed="rId2"/>
          <a:stretch>
            <a:fillRect/>
          </a:stretch>
        </p:blipFill>
        <p:spPr>
          <a:xfrm>
            <a:off x="0" y="1981200"/>
            <a:ext cx="9144000" cy="2412398"/>
          </a:xfrm>
          <a:prstGeom prst="rect">
            <a:avLst/>
          </a:prstGeom>
        </p:spPr>
      </p:pic>
      <p:cxnSp>
        <p:nvCxnSpPr>
          <p:cNvPr id="7" name="Straight Arrow Connector 6"/>
          <p:cNvCxnSpPr/>
          <p:nvPr/>
        </p:nvCxnSpPr>
        <p:spPr>
          <a:xfrm flipH="1">
            <a:off x="1371600" y="2243772"/>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14662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Table 4-1</a:t>
            </a:r>
            <a:endParaRPr lang="en-US" dirty="0"/>
          </a:p>
        </p:txBody>
      </p:sp>
      <p:pic>
        <p:nvPicPr>
          <p:cNvPr id="3" name="Picture 2"/>
          <p:cNvPicPr>
            <a:picLocks noChangeAspect="1"/>
          </p:cNvPicPr>
          <p:nvPr/>
        </p:nvPicPr>
        <p:blipFill>
          <a:blip r:embed="rId2"/>
          <a:stretch>
            <a:fillRect/>
          </a:stretch>
        </p:blipFill>
        <p:spPr>
          <a:xfrm>
            <a:off x="0" y="1981200"/>
            <a:ext cx="9144000" cy="2412398"/>
          </a:xfrm>
          <a:prstGeom prst="rect">
            <a:avLst/>
          </a:prstGeom>
        </p:spPr>
      </p:pic>
      <p:cxnSp>
        <p:nvCxnSpPr>
          <p:cNvPr id="7" name="Straight Arrow Connector 6"/>
          <p:cNvCxnSpPr/>
          <p:nvPr/>
        </p:nvCxnSpPr>
        <p:spPr>
          <a:xfrm flipH="1">
            <a:off x="4267200" y="2133600"/>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55152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Table 4-1</a:t>
            </a:r>
            <a:endParaRPr lang="en-US" dirty="0"/>
          </a:p>
        </p:txBody>
      </p:sp>
      <p:pic>
        <p:nvPicPr>
          <p:cNvPr id="3" name="Picture 2"/>
          <p:cNvPicPr>
            <a:picLocks noChangeAspect="1"/>
          </p:cNvPicPr>
          <p:nvPr/>
        </p:nvPicPr>
        <p:blipFill>
          <a:blip r:embed="rId2"/>
          <a:stretch>
            <a:fillRect/>
          </a:stretch>
        </p:blipFill>
        <p:spPr>
          <a:xfrm>
            <a:off x="0" y="1981200"/>
            <a:ext cx="9144000" cy="2412398"/>
          </a:xfrm>
          <a:prstGeom prst="rect">
            <a:avLst/>
          </a:prstGeom>
        </p:spPr>
      </p:pic>
      <p:cxnSp>
        <p:nvCxnSpPr>
          <p:cNvPr id="7" name="Straight Arrow Connector 6"/>
          <p:cNvCxnSpPr/>
          <p:nvPr/>
        </p:nvCxnSpPr>
        <p:spPr>
          <a:xfrm flipH="1">
            <a:off x="5791200" y="1987062"/>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8630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smtClean="0"/>
              <a:t>Table 4-1</a:t>
            </a:r>
            <a:endParaRPr lang="en-US" dirty="0"/>
          </a:p>
        </p:txBody>
      </p:sp>
      <p:pic>
        <p:nvPicPr>
          <p:cNvPr id="3" name="Picture 2"/>
          <p:cNvPicPr>
            <a:picLocks noChangeAspect="1"/>
          </p:cNvPicPr>
          <p:nvPr/>
        </p:nvPicPr>
        <p:blipFill>
          <a:blip r:embed="rId2"/>
          <a:stretch>
            <a:fillRect/>
          </a:stretch>
        </p:blipFill>
        <p:spPr>
          <a:xfrm>
            <a:off x="0" y="1981200"/>
            <a:ext cx="9144000" cy="2412398"/>
          </a:xfrm>
          <a:prstGeom prst="rect">
            <a:avLst/>
          </a:prstGeom>
        </p:spPr>
      </p:pic>
      <p:sp>
        <p:nvSpPr>
          <p:cNvPr id="5" name="TextBox 4"/>
          <p:cNvSpPr txBox="1"/>
          <p:nvPr/>
        </p:nvSpPr>
        <p:spPr>
          <a:xfrm>
            <a:off x="2133600" y="3187399"/>
            <a:ext cx="3124201" cy="830997"/>
          </a:xfrm>
          <a:prstGeom prst="rect">
            <a:avLst/>
          </a:prstGeom>
          <a:noFill/>
        </p:spPr>
        <p:txBody>
          <a:bodyPr wrap="square" rtlCol="0">
            <a:spAutoFit/>
          </a:bodyPr>
          <a:lstStyle/>
          <a:p>
            <a:r>
              <a:rPr lang="en-US" sz="2400" b="1" dirty="0" smtClean="0">
                <a:solidFill>
                  <a:srgbClr val="FF0000"/>
                </a:solidFill>
              </a:rPr>
              <a:t>Shut off fitting after the meter</a:t>
            </a:r>
            <a:endParaRPr lang="en-US" sz="2400" b="1" dirty="0">
              <a:solidFill>
                <a:srgbClr val="FF0000"/>
              </a:solidFill>
            </a:endParaRPr>
          </a:p>
        </p:txBody>
      </p:sp>
      <p:pic>
        <p:nvPicPr>
          <p:cNvPr id="8" name="Picture 7" descr="gas_leaks"/>
          <p:cNvPicPr/>
          <p:nvPr/>
        </p:nvPicPr>
        <p:blipFill rotWithShape="1">
          <a:blip r:embed="rId3" cstate="print"/>
          <a:srcRect t="8081" b="25252"/>
          <a:stretch/>
        </p:blipFill>
        <p:spPr bwMode="auto">
          <a:xfrm>
            <a:off x="4649015" y="4344924"/>
            <a:ext cx="4472609" cy="2593319"/>
          </a:xfrm>
          <a:prstGeom prst="rect">
            <a:avLst/>
          </a:prstGeom>
          <a:noFill/>
          <a:ln w="9525">
            <a:noFill/>
            <a:miter lim="800000"/>
            <a:headEnd/>
            <a:tailEnd/>
          </a:ln>
        </p:spPr>
      </p:pic>
      <p:cxnSp>
        <p:nvCxnSpPr>
          <p:cNvPr id="9" name="Straight Arrow Connector 8"/>
          <p:cNvCxnSpPr/>
          <p:nvPr/>
        </p:nvCxnSpPr>
        <p:spPr>
          <a:xfrm>
            <a:off x="4343400" y="3781362"/>
            <a:ext cx="2666185" cy="188455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7159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86846" y="266699"/>
            <a:ext cx="8219349" cy="891413"/>
          </a:xfrm>
          <a:prstGeom prst="rect">
            <a:avLst/>
          </a:prstGeom>
        </p:spPr>
      </p:pic>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3"/>
          <a:stretch>
            <a:fillRect/>
          </a:stretch>
        </p:blipFill>
        <p:spPr>
          <a:xfrm>
            <a:off x="386846" y="1066800"/>
            <a:ext cx="8219349" cy="5791200"/>
          </a:xfrm>
          <a:prstGeom prst="rect">
            <a:avLst/>
          </a:prstGeom>
        </p:spPr>
      </p:pic>
      <p:pic>
        <p:nvPicPr>
          <p:cNvPr id="6" name="Content Placeholder 3"/>
          <p:cNvPicPr>
            <a:picLocks/>
          </p:cNvPicPr>
          <p:nvPr/>
        </p:nvPicPr>
        <p:blipFill rotWithShape="1">
          <a:blip r:embed="rId4"/>
          <a:srcRect l="16742" r="19910"/>
          <a:stretch/>
        </p:blipFill>
        <p:spPr>
          <a:xfrm>
            <a:off x="5105400" y="3505200"/>
            <a:ext cx="3348395" cy="3103323"/>
          </a:xfrm>
          <a:prstGeom prst="rect">
            <a:avLst/>
          </a:prstGeom>
          <a:ln w="3175">
            <a:solidFill>
              <a:sysClr val="windowText" lastClr="000000"/>
            </a:solidFill>
          </a:ln>
        </p:spPr>
      </p:pic>
      <p:sp>
        <p:nvSpPr>
          <p:cNvPr id="7" name="TextBox 6"/>
          <p:cNvSpPr txBox="1"/>
          <p:nvPr/>
        </p:nvSpPr>
        <p:spPr>
          <a:xfrm>
            <a:off x="3009899" y="2006229"/>
            <a:ext cx="3124201" cy="461665"/>
          </a:xfrm>
          <a:prstGeom prst="rect">
            <a:avLst/>
          </a:prstGeom>
          <a:noFill/>
        </p:spPr>
        <p:txBody>
          <a:bodyPr wrap="square" rtlCol="0">
            <a:spAutoFit/>
          </a:bodyPr>
          <a:lstStyle/>
          <a:p>
            <a:endParaRPr lang="en-US" sz="2400" b="1" dirty="0">
              <a:solidFill>
                <a:srgbClr val="FF0000"/>
              </a:solidFill>
            </a:endParaRPr>
          </a:p>
        </p:txBody>
      </p:sp>
      <p:sp>
        <p:nvSpPr>
          <p:cNvPr id="8" name="TextBox 7"/>
          <p:cNvSpPr txBox="1"/>
          <p:nvPr/>
        </p:nvSpPr>
        <p:spPr>
          <a:xfrm>
            <a:off x="3655396" y="1297774"/>
            <a:ext cx="3124201" cy="461665"/>
          </a:xfrm>
          <a:prstGeom prst="rect">
            <a:avLst/>
          </a:prstGeom>
          <a:noFill/>
        </p:spPr>
        <p:txBody>
          <a:bodyPr wrap="square" rtlCol="0">
            <a:spAutoFit/>
          </a:bodyPr>
          <a:lstStyle/>
          <a:p>
            <a:r>
              <a:rPr lang="en-US" sz="2400" b="1" dirty="0" smtClean="0">
                <a:solidFill>
                  <a:srgbClr val="FF0000"/>
                </a:solidFill>
              </a:rPr>
              <a:t>YES</a:t>
            </a:r>
            <a:endParaRPr lang="en-US" sz="2400" b="1" dirty="0">
              <a:solidFill>
                <a:srgbClr val="FF0000"/>
              </a:solidFill>
            </a:endParaRPr>
          </a:p>
        </p:txBody>
      </p:sp>
      <p:cxnSp>
        <p:nvCxnSpPr>
          <p:cNvPr id="9" name="Straight Arrow Connector 8"/>
          <p:cNvCxnSpPr/>
          <p:nvPr/>
        </p:nvCxnSpPr>
        <p:spPr>
          <a:xfrm flipH="1">
            <a:off x="1447800" y="310445"/>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4267199" y="385385"/>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6476998" y="337880"/>
            <a:ext cx="609600" cy="94362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7412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86846" y="266699"/>
            <a:ext cx="8219349" cy="891413"/>
          </a:xfrm>
          <a:prstGeom prst="rect">
            <a:avLst/>
          </a:prstGeom>
        </p:spPr>
      </p:pic>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3"/>
          <a:stretch>
            <a:fillRect/>
          </a:stretch>
        </p:blipFill>
        <p:spPr>
          <a:xfrm>
            <a:off x="386846" y="1066800"/>
            <a:ext cx="8219349" cy="5791200"/>
          </a:xfrm>
          <a:prstGeom prst="rect">
            <a:avLst/>
          </a:prstGeom>
        </p:spPr>
      </p:pic>
      <p:pic>
        <p:nvPicPr>
          <p:cNvPr id="6" name="Content Placeholder 3"/>
          <p:cNvPicPr>
            <a:picLocks/>
          </p:cNvPicPr>
          <p:nvPr/>
        </p:nvPicPr>
        <p:blipFill rotWithShape="1">
          <a:blip r:embed="rId4"/>
          <a:srcRect l="16742" r="19910"/>
          <a:stretch/>
        </p:blipFill>
        <p:spPr>
          <a:xfrm>
            <a:off x="5105400" y="3505200"/>
            <a:ext cx="3348395" cy="3103323"/>
          </a:xfrm>
          <a:prstGeom prst="rect">
            <a:avLst/>
          </a:prstGeom>
          <a:ln w="3175">
            <a:solidFill>
              <a:sysClr val="windowText" lastClr="000000"/>
            </a:solidFill>
          </a:ln>
        </p:spPr>
      </p:pic>
      <p:sp>
        <p:nvSpPr>
          <p:cNvPr id="7" name="TextBox 6"/>
          <p:cNvSpPr txBox="1"/>
          <p:nvPr/>
        </p:nvSpPr>
        <p:spPr>
          <a:xfrm>
            <a:off x="3009899" y="2006229"/>
            <a:ext cx="3124201" cy="461665"/>
          </a:xfrm>
          <a:prstGeom prst="rect">
            <a:avLst/>
          </a:prstGeom>
          <a:noFill/>
        </p:spPr>
        <p:txBody>
          <a:bodyPr wrap="square" rtlCol="0">
            <a:spAutoFit/>
          </a:bodyPr>
          <a:lstStyle/>
          <a:p>
            <a:r>
              <a:rPr lang="en-US" sz="2400" b="1" dirty="0" smtClean="0">
                <a:solidFill>
                  <a:srgbClr val="FF0000"/>
                </a:solidFill>
              </a:rPr>
              <a:t>enclosed porch</a:t>
            </a:r>
            <a:endParaRPr lang="en-US" sz="2400" b="1" dirty="0">
              <a:solidFill>
                <a:srgbClr val="FF0000"/>
              </a:solidFill>
            </a:endParaRPr>
          </a:p>
        </p:txBody>
      </p:sp>
      <p:sp>
        <p:nvSpPr>
          <p:cNvPr id="8" name="TextBox 7"/>
          <p:cNvSpPr txBox="1"/>
          <p:nvPr/>
        </p:nvSpPr>
        <p:spPr>
          <a:xfrm>
            <a:off x="3655396" y="1297774"/>
            <a:ext cx="3124201" cy="461665"/>
          </a:xfrm>
          <a:prstGeom prst="rect">
            <a:avLst/>
          </a:prstGeom>
          <a:noFill/>
        </p:spPr>
        <p:txBody>
          <a:bodyPr wrap="square" rtlCol="0">
            <a:spAutoFit/>
          </a:bodyPr>
          <a:lstStyle/>
          <a:p>
            <a:r>
              <a:rPr lang="en-US" sz="2400" b="1" dirty="0" smtClean="0">
                <a:solidFill>
                  <a:srgbClr val="FF0000"/>
                </a:solidFill>
              </a:rPr>
              <a:t>YES</a:t>
            </a:r>
            <a:endParaRPr lang="en-US" sz="2400" b="1" dirty="0">
              <a:solidFill>
                <a:srgbClr val="FF0000"/>
              </a:solidFill>
            </a:endParaRPr>
          </a:p>
        </p:txBody>
      </p:sp>
    </p:spTree>
    <p:extLst>
      <p:ext uri="{BB962C8B-B14F-4D97-AF65-F5344CB8AC3E}">
        <p14:creationId xmlns:p14="http://schemas.microsoft.com/office/powerpoint/2010/main" val="7715717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86846" y="266699"/>
            <a:ext cx="8219349" cy="891413"/>
          </a:xfrm>
          <a:prstGeom prst="rect">
            <a:avLst/>
          </a:prstGeom>
        </p:spPr>
      </p:pic>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3"/>
          <a:stretch>
            <a:fillRect/>
          </a:stretch>
        </p:blipFill>
        <p:spPr>
          <a:xfrm>
            <a:off x="386846" y="1066800"/>
            <a:ext cx="8219349" cy="5791200"/>
          </a:xfrm>
          <a:prstGeom prst="rect">
            <a:avLst/>
          </a:prstGeom>
        </p:spPr>
      </p:pic>
      <p:pic>
        <p:nvPicPr>
          <p:cNvPr id="6" name="Content Placeholder 3"/>
          <p:cNvPicPr>
            <a:picLocks/>
          </p:cNvPicPr>
          <p:nvPr/>
        </p:nvPicPr>
        <p:blipFill rotWithShape="1">
          <a:blip r:embed="rId4"/>
          <a:srcRect l="16742" r="19910"/>
          <a:stretch/>
        </p:blipFill>
        <p:spPr>
          <a:xfrm>
            <a:off x="5105400" y="3505200"/>
            <a:ext cx="3348395" cy="3103323"/>
          </a:xfrm>
          <a:prstGeom prst="rect">
            <a:avLst/>
          </a:prstGeom>
          <a:ln w="3175">
            <a:solidFill>
              <a:sysClr val="windowText" lastClr="000000"/>
            </a:solidFill>
          </a:ln>
        </p:spPr>
      </p:pic>
      <p:sp>
        <p:nvSpPr>
          <p:cNvPr id="8" name="TextBox 7"/>
          <p:cNvSpPr txBox="1"/>
          <p:nvPr/>
        </p:nvSpPr>
        <p:spPr>
          <a:xfrm>
            <a:off x="3655396" y="1297774"/>
            <a:ext cx="3124201" cy="461665"/>
          </a:xfrm>
          <a:prstGeom prst="rect">
            <a:avLst/>
          </a:prstGeom>
          <a:noFill/>
        </p:spPr>
        <p:txBody>
          <a:bodyPr wrap="square" rtlCol="0">
            <a:spAutoFit/>
          </a:bodyPr>
          <a:lstStyle/>
          <a:p>
            <a:r>
              <a:rPr lang="en-US" sz="2400" b="1" dirty="0" smtClean="0">
                <a:solidFill>
                  <a:schemeClr val="bg1"/>
                </a:solidFill>
              </a:rPr>
              <a:t>YES</a:t>
            </a:r>
            <a:endParaRPr lang="en-US" sz="2400" b="1" dirty="0">
              <a:solidFill>
                <a:schemeClr val="bg1"/>
              </a:solidFill>
            </a:endParaRPr>
          </a:p>
        </p:txBody>
      </p:sp>
      <p:sp>
        <p:nvSpPr>
          <p:cNvPr id="9" name="TextBox 8"/>
          <p:cNvSpPr txBox="1"/>
          <p:nvPr/>
        </p:nvSpPr>
        <p:spPr>
          <a:xfrm>
            <a:off x="3009899" y="2006229"/>
            <a:ext cx="3124201" cy="461665"/>
          </a:xfrm>
          <a:prstGeom prst="rect">
            <a:avLst/>
          </a:prstGeom>
          <a:noFill/>
        </p:spPr>
        <p:txBody>
          <a:bodyPr wrap="square" rtlCol="0">
            <a:spAutoFit/>
          </a:bodyPr>
          <a:lstStyle/>
          <a:p>
            <a:r>
              <a:rPr lang="en-US" sz="2400" b="1" dirty="0" smtClean="0">
                <a:solidFill>
                  <a:schemeClr val="bg1"/>
                </a:solidFill>
              </a:rPr>
              <a:t>enclosed porch</a:t>
            </a:r>
            <a:endParaRPr lang="en-US" sz="2400" b="1" dirty="0">
              <a:solidFill>
                <a:schemeClr val="bg1"/>
              </a:solidFill>
            </a:endParaRPr>
          </a:p>
        </p:txBody>
      </p:sp>
      <p:sp>
        <p:nvSpPr>
          <p:cNvPr id="10" name="TextBox 9"/>
          <p:cNvSpPr txBox="1"/>
          <p:nvPr/>
        </p:nvSpPr>
        <p:spPr>
          <a:xfrm>
            <a:off x="3938954" y="2806330"/>
            <a:ext cx="3124201" cy="461665"/>
          </a:xfrm>
          <a:prstGeom prst="rect">
            <a:avLst/>
          </a:prstGeom>
          <a:noFill/>
        </p:spPr>
        <p:txBody>
          <a:bodyPr wrap="square" rtlCol="0">
            <a:spAutoFit/>
          </a:bodyPr>
          <a:lstStyle/>
          <a:p>
            <a:r>
              <a:rPr lang="en-US" sz="2400" b="1" dirty="0" smtClean="0">
                <a:solidFill>
                  <a:srgbClr val="FF0000"/>
                </a:solidFill>
              </a:rPr>
              <a:t>50K </a:t>
            </a:r>
            <a:r>
              <a:rPr lang="en-US" sz="2400" b="1" dirty="0" err="1" smtClean="0">
                <a:solidFill>
                  <a:srgbClr val="FF0000"/>
                </a:solidFill>
              </a:rPr>
              <a:t>Btuh</a:t>
            </a:r>
            <a:endParaRPr lang="en-US" sz="2400" b="1" dirty="0">
              <a:solidFill>
                <a:srgbClr val="FF0000"/>
              </a:solidFill>
            </a:endParaRPr>
          </a:p>
        </p:txBody>
      </p:sp>
    </p:spTree>
    <p:extLst>
      <p:ext uri="{BB962C8B-B14F-4D97-AF65-F5344CB8AC3E}">
        <p14:creationId xmlns:p14="http://schemas.microsoft.com/office/powerpoint/2010/main" val="23625015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86846" y="266699"/>
            <a:ext cx="8219349" cy="891413"/>
          </a:xfrm>
          <a:prstGeom prst="rect">
            <a:avLst/>
          </a:prstGeom>
        </p:spPr>
      </p:pic>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3"/>
          <a:stretch>
            <a:fillRect/>
          </a:stretch>
        </p:blipFill>
        <p:spPr>
          <a:xfrm>
            <a:off x="386846" y="1066800"/>
            <a:ext cx="8219349" cy="5791200"/>
          </a:xfrm>
          <a:prstGeom prst="rect">
            <a:avLst/>
          </a:prstGeom>
        </p:spPr>
      </p:pic>
      <p:pic>
        <p:nvPicPr>
          <p:cNvPr id="6" name="Content Placeholder 3"/>
          <p:cNvPicPr>
            <a:picLocks/>
          </p:cNvPicPr>
          <p:nvPr/>
        </p:nvPicPr>
        <p:blipFill rotWithShape="1">
          <a:blip r:embed="rId4"/>
          <a:srcRect l="16742" r="19910"/>
          <a:stretch/>
        </p:blipFill>
        <p:spPr>
          <a:xfrm>
            <a:off x="5105400" y="3505200"/>
            <a:ext cx="3348395" cy="3103323"/>
          </a:xfrm>
          <a:prstGeom prst="rect">
            <a:avLst/>
          </a:prstGeom>
          <a:ln w="3175">
            <a:solidFill>
              <a:sysClr val="windowText" lastClr="000000"/>
            </a:solidFill>
          </a:ln>
        </p:spPr>
      </p:pic>
      <p:pic>
        <p:nvPicPr>
          <p:cNvPr id="7" name="Content Placeholder 4"/>
          <p:cNvPicPr>
            <a:picLocks/>
          </p:cNvPicPr>
          <p:nvPr/>
        </p:nvPicPr>
        <p:blipFill rotWithShape="1">
          <a:blip r:embed="rId5"/>
          <a:srcRect l="19125" t="4217" r="17561" b="3013"/>
          <a:stretch/>
        </p:blipFill>
        <p:spPr bwMode="auto">
          <a:xfrm>
            <a:off x="5629666" y="2255246"/>
            <a:ext cx="2299862" cy="2804708"/>
          </a:xfrm>
          <a:prstGeom prst="rect">
            <a:avLst/>
          </a:prstGeom>
          <a:ln>
            <a:noFill/>
          </a:ln>
          <a:extLst>
            <a:ext uri="{53640926-AAD7-44D8-BBD7-CCE9431645EC}">
              <a14:shadowObscured xmlns:a14="http://schemas.microsoft.com/office/drawing/2010/main"/>
            </a:ext>
          </a:extLst>
        </p:spPr>
      </p:pic>
      <p:sp>
        <p:nvSpPr>
          <p:cNvPr id="8" name="TextBox 7"/>
          <p:cNvSpPr txBox="1"/>
          <p:nvPr/>
        </p:nvSpPr>
        <p:spPr>
          <a:xfrm>
            <a:off x="3655396" y="1297774"/>
            <a:ext cx="3124201" cy="461665"/>
          </a:xfrm>
          <a:prstGeom prst="rect">
            <a:avLst/>
          </a:prstGeom>
          <a:noFill/>
        </p:spPr>
        <p:txBody>
          <a:bodyPr wrap="square" rtlCol="0">
            <a:spAutoFit/>
          </a:bodyPr>
          <a:lstStyle/>
          <a:p>
            <a:r>
              <a:rPr lang="en-US" sz="2400" b="1" dirty="0" smtClean="0">
                <a:solidFill>
                  <a:schemeClr val="bg1"/>
                </a:solidFill>
              </a:rPr>
              <a:t>YES</a:t>
            </a:r>
            <a:endParaRPr lang="en-US" sz="2400" b="1" dirty="0">
              <a:solidFill>
                <a:schemeClr val="bg1"/>
              </a:solidFill>
            </a:endParaRPr>
          </a:p>
        </p:txBody>
      </p:sp>
      <p:sp>
        <p:nvSpPr>
          <p:cNvPr id="9" name="TextBox 8"/>
          <p:cNvSpPr txBox="1"/>
          <p:nvPr/>
        </p:nvSpPr>
        <p:spPr>
          <a:xfrm>
            <a:off x="3009899" y="2006229"/>
            <a:ext cx="3124201" cy="461665"/>
          </a:xfrm>
          <a:prstGeom prst="rect">
            <a:avLst/>
          </a:prstGeom>
          <a:noFill/>
        </p:spPr>
        <p:txBody>
          <a:bodyPr wrap="square" rtlCol="0">
            <a:spAutoFit/>
          </a:bodyPr>
          <a:lstStyle/>
          <a:p>
            <a:r>
              <a:rPr lang="en-US" sz="2400" b="1" dirty="0" smtClean="0">
                <a:solidFill>
                  <a:schemeClr val="bg1"/>
                </a:solidFill>
              </a:rPr>
              <a:t>enclosed porch</a:t>
            </a:r>
            <a:endParaRPr lang="en-US" sz="2400" b="1" dirty="0">
              <a:solidFill>
                <a:schemeClr val="bg1"/>
              </a:solidFill>
            </a:endParaRPr>
          </a:p>
        </p:txBody>
      </p:sp>
      <p:sp>
        <p:nvSpPr>
          <p:cNvPr id="3" name="Oval 2"/>
          <p:cNvSpPr/>
          <p:nvPr/>
        </p:nvSpPr>
        <p:spPr>
          <a:xfrm>
            <a:off x="3962400" y="3260056"/>
            <a:ext cx="381000" cy="39754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938954" y="2806330"/>
            <a:ext cx="3124201" cy="461665"/>
          </a:xfrm>
          <a:prstGeom prst="rect">
            <a:avLst/>
          </a:prstGeom>
          <a:noFill/>
        </p:spPr>
        <p:txBody>
          <a:bodyPr wrap="square" rtlCol="0">
            <a:spAutoFit/>
          </a:bodyPr>
          <a:lstStyle/>
          <a:p>
            <a:r>
              <a:rPr lang="en-US" sz="2400" b="1" dirty="0" smtClean="0">
                <a:solidFill>
                  <a:schemeClr val="bg1"/>
                </a:solidFill>
              </a:rPr>
              <a:t>50K </a:t>
            </a:r>
            <a:r>
              <a:rPr lang="en-US" sz="2400" b="1" dirty="0" err="1" smtClean="0">
                <a:solidFill>
                  <a:schemeClr val="bg1"/>
                </a:solidFill>
              </a:rPr>
              <a:t>Btuh</a:t>
            </a:r>
            <a:endParaRPr lang="en-US" sz="2400" b="1" dirty="0">
              <a:solidFill>
                <a:schemeClr val="bg1"/>
              </a:solidFill>
            </a:endParaRPr>
          </a:p>
        </p:txBody>
      </p:sp>
    </p:spTree>
    <p:extLst>
      <p:ext uri="{BB962C8B-B14F-4D97-AF65-F5344CB8AC3E}">
        <p14:creationId xmlns:p14="http://schemas.microsoft.com/office/powerpoint/2010/main" val="30164697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86846" y="266699"/>
            <a:ext cx="8219349" cy="891413"/>
          </a:xfrm>
          <a:prstGeom prst="rect">
            <a:avLst/>
          </a:prstGeom>
        </p:spPr>
      </p:pic>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3"/>
          <a:stretch>
            <a:fillRect/>
          </a:stretch>
        </p:blipFill>
        <p:spPr>
          <a:xfrm>
            <a:off x="386846" y="1066800"/>
            <a:ext cx="8219349" cy="5791200"/>
          </a:xfrm>
          <a:prstGeom prst="rect">
            <a:avLst/>
          </a:prstGeom>
        </p:spPr>
      </p:pic>
      <p:pic>
        <p:nvPicPr>
          <p:cNvPr id="6" name="Content Placeholder 3"/>
          <p:cNvPicPr>
            <a:picLocks/>
          </p:cNvPicPr>
          <p:nvPr/>
        </p:nvPicPr>
        <p:blipFill rotWithShape="1">
          <a:blip r:embed="rId4"/>
          <a:srcRect l="16742" r="19910"/>
          <a:stretch/>
        </p:blipFill>
        <p:spPr>
          <a:xfrm>
            <a:off x="5105400" y="3505200"/>
            <a:ext cx="3348395" cy="3103323"/>
          </a:xfrm>
          <a:prstGeom prst="rect">
            <a:avLst/>
          </a:prstGeom>
          <a:ln w="3175">
            <a:solidFill>
              <a:sysClr val="windowText" lastClr="000000"/>
            </a:solidFill>
          </a:ln>
        </p:spPr>
      </p:pic>
      <p:sp>
        <p:nvSpPr>
          <p:cNvPr id="8" name="TextBox 7"/>
          <p:cNvSpPr txBox="1"/>
          <p:nvPr/>
        </p:nvSpPr>
        <p:spPr>
          <a:xfrm>
            <a:off x="3655396" y="1297774"/>
            <a:ext cx="3124201" cy="461665"/>
          </a:xfrm>
          <a:prstGeom prst="rect">
            <a:avLst/>
          </a:prstGeom>
          <a:noFill/>
        </p:spPr>
        <p:txBody>
          <a:bodyPr wrap="square" rtlCol="0">
            <a:spAutoFit/>
          </a:bodyPr>
          <a:lstStyle/>
          <a:p>
            <a:r>
              <a:rPr lang="en-US" sz="2400" b="1" dirty="0" smtClean="0">
                <a:solidFill>
                  <a:schemeClr val="bg1"/>
                </a:solidFill>
              </a:rPr>
              <a:t>YES</a:t>
            </a:r>
            <a:endParaRPr lang="en-US" sz="2400" b="1" dirty="0">
              <a:solidFill>
                <a:schemeClr val="bg1"/>
              </a:solidFill>
            </a:endParaRPr>
          </a:p>
        </p:txBody>
      </p:sp>
      <p:sp>
        <p:nvSpPr>
          <p:cNvPr id="9" name="TextBox 8"/>
          <p:cNvSpPr txBox="1"/>
          <p:nvPr/>
        </p:nvSpPr>
        <p:spPr>
          <a:xfrm>
            <a:off x="3009899" y="2006229"/>
            <a:ext cx="3124201" cy="461665"/>
          </a:xfrm>
          <a:prstGeom prst="rect">
            <a:avLst/>
          </a:prstGeom>
          <a:noFill/>
        </p:spPr>
        <p:txBody>
          <a:bodyPr wrap="square" rtlCol="0">
            <a:spAutoFit/>
          </a:bodyPr>
          <a:lstStyle/>
          <a:p>
            <a:r>
              <a:rPr lang="en-US" sz="2400" b="1" dirty="0" smtClean="0">
                <a:solidFill>
                  <a:schemeClr val="bg1"/>
                </a:solidFill>
              </a:rPr>
              <a:t>enclosed porch</a:t>
            </a:r>
            <a:endParaRPr lang="en-US" sz="2400" b="1" dirty="0">
              <a:solidFill>
                <a:schemeClr val="bg1"/>
              </a:solidFill>
            </a:endParaRPr>
          </a:p>
        </p:txBody>
      </p:sp>
      <p:sp>
        <p:nvSpPr>
          <p:cNvPr id="3" name="Oval 2"/>
          <p:cNvSpPr/>
          <p:nvPr/>
        </p:nvSpPr>
        <p:spPr>
          <a:xfrm>
            <a:off x="3962400" y="3260056"/>
            <a:ext cx="381000" cy="39754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838067" y="2794058"/>
            <a:ext cx="3124201" cy="461665"/>
          </a:xfrm>
          <a:prstGeom prst="rect">
            <a:avLst/>
          </a:prstGeom>
          <a:noFill/>
        </p:spPr>
        <p:txBody>
          <a:bodyPr wrap="square" rtlCol="0">
            <a:spAutoFit/>
          </a:bodyPr>
          <a:lstStyle/>
          <a:p>
            <a:r>
              <a:rPr lang="en-US" sz="2400" b="1" dirty="0" smtClean="0">
                <a:solidFill>
                  <a:schemeClr val="bg1"/>
                </a:solidFill>
              </a:rPr>
              <a:t>50K </a:t>
            </a:r>
            <a:r>
              <a:rPr lang="en-US" sz="2400" b="1" dirty="0" err="1" smtClean="0">
                <a:solidFill>
                  <a:schemeClr val="bg1"/>
                </a:solidFill>
              </a:rPr>
              <a:t>Btuh</a:t>
            </a:r>
            <a:endParaRPr lang="en-US" sz="2400" b="1" dirty="0">
              <a:solidFill>
                <a:schemeClr val="bg1"/>
              </a:solidFill>
            </a:endParaRPr>
          </a:p>
        </p:txBody>
      </p:sp>
      <p:cxnSp>
        <p:nvCxnSpPr>
          <p:cNvPr id="11" name="Straight Arrow Connector 10"/>
          <p:cNvCxnSpPr/>
          <p:nvPr/>
        </p:nvCxnSpPr>
        <p:spPr>
          <a:xfrm flipH="1">
            <a:off x="6809868" y="1619250"/>
            <a:ext cx="304800" cy="9906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185022" y="1295401"/>
            <a:ext cx="476215" cy="584775"/>
          </a:xfrm>
          <a:prstGeom prst="rect">
            <a:avLst/>
          </a:prstGeom>
          <a:noFill/>
        </p:spPr>
        <p:txBody>
          <a:bodyPr wrap="square" rtlCol="0">
            <a:spAutoFit/>
          </a:bodyPr>
          <a:lstStyle/>
          <a:p>
            <a:r>
              <a:rPr lang="en-US" sz="3200" b="1" dirty="0" smtClean="0">
                <a:solidFill>
                  <a:srgbClr val="FF0000"/>
                </a:solidFill>
              </a:rPr>
              <a:t>?</a:t>
            </a:r>
            <a:endParaRPr lang="en-US" sz="3200" b="1" dirty="0">
              <a:solidFill>
                <a:srgbClr val="FF0000"/>
              </a:solidFill>
            </a:endParaRPr>
          </a:p>
        </p:txBody>
      </p:sp>
    </p:spTree>
    <p:extLst>
      <p:ext uri="{BB962C8B-B14F-4D97-AF65-F5344CB8AC3E}">
        <p14:creationId xmlns:p14="http://schemas.microsoft.com/office/powerpoint/2010/main" val="20320550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Plumbing Fixtures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800"/>
            <a:ext cx="2270523" cy="2270523"/>
          </a:xfrm>
          <a:prstGeom prst="rect">
            <a:avLst/>
          </a:prstGeom>
        </p:spPr>
      </p:pic>
      <p:pic>
        <p:nvPicPr>
          <p:cNvPr id="3" name="Picture 2"/>
          <p:cNvPicPr>
            <a:picLocks noChangeAspect="1"/>
          </p:cNvPicPr>
          <p:nvPr/>
        </p:nvPicPr>
        <p:blipFill>
          <a:blip r:embed="rId3"/>
          <a:stretch>
            <a:fillRect/>
          </a:stretch>
        </p:blipFill>
        <p:spPr>
          <a:xfrm>
            <a:off x="2285763" y="2133600"/>
            <a:ext cx="4676775" cy="33528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12" y="1417638"/>
            <a:ext cx="2235200" cy="2235200"/>
          </a:xfrm>
          <a:prstGeom prst="rect">
            <a:avLst/>
          </a:prstGeom>
        </p:spPr>
      </p:pic>
      <p:pic>
        <p:nvPicPr>
          <p:cNvPr id="8" name="superPIP__productImage" descr="http://www.homedepot.com/catalog/productImages/400/73/73e820ea-bc8e-46b5-bb8d-80ecccdd6b15_400.jpg"/>
          <p:cNvPicPr/>
          <p:nvPr/>
        </p:nvPicPr>
        <p:blipFill>
          <a:blip r:embed="rId5">
            <a:extLst>
              <a:ext uri="{28A0092B-C50C-407E-A947-70E740481C1C}">
                <a14:useLocalDpi xmlns:a14="http://schemas.microsoft.com/office/drawing/2010/main" val="0"/>
              </a:ext>
            </a:extLst>
          </a:blip>
          <a:srcRect/>
          <a:stretch>
            <a:fillRect/>
          </a:stretch>
        </p:blipFill>
        <p:spPr bwMode="auto">
          <a:xfrm>
            <a:off x="6986587" y="1432878"/>
            <a:ext cx="2126933" cy="2026602"/>
          </a:xfrm>
          <a:prstGeom prst="rect">
            <a:avLst/>
          </a:prstGeom>
          <a:noFill/>
          <a:ln>
            <a:noFill/>
          </a:ln>
        </p:spPr>
      </p:pic>
      <p:pic>
        <p:nvPicPr>
          <p:cNvPr id="9" name="Picture 8" descr="http://www.rainbird.com/images/products/diy/timers/SST-1200s.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58000" y="4785678"/>
            <a:ext cx="2286000" cy="2072322"/>
          </a:xfrm>
          <a:prstGeom prst="rect">
            <a:avLst/>
          </a:prstGeom>
          <a:noFill/>
          <a:ln>
            <a:noFill/>
          </a:ln>
        </p:spPr>
      </p:pic>
    </p:spTree>
    <p:extLst>
      <p:ext uri="{BB962C8B-B14F-4D97-AF65-F5344CB8AC3E}">
        <p14:creationId xmlns:p14="http://schemas.microsoft.com/office/powerpoint/2010/main" val="3992440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4"/>
          <a:stretch>
            <a:fillRect/>
          </a:stretch>
        </p:blipFill>
        <p:spPr>
          <a:xfrm>
            <a:off x="386846" y="266699"/>
            <a:ext cx="8219349" cy="891413"/>
          </a:xfrm>
          <a:prstGeom prst="rect">
            <a:avLst/>
          </a:prstGeom>
        </p:spPr>
      </p:pic>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5"/>
          <a:stretch>
            <a:fillRect/>
          </a:stretch>
        </p:blipFill>
        <p:spPr>
          <a:xfrm>
            <a:off x="386846" y="1066800"/>
            <a:ext cx="8219349" cy="5791200"/>
          </a:xfrm>
          <a:prstGeom prst="rect">
            <a:avLst/>
          </a:prstGeom>
        </p:spPr>
      </p:pic>
      <p:pic>
        <p:nvPicPr>
          <p:cNvPr id="6" name="Content Placeholder 3"/>
          <p:cNvPicPr>
            <a:picLocks/>
          </p:cNvPicPr>
          <p:nvPr/>
        </p:nvPicPr>
        <p:blipFill rotWithShape="1">
          <a:blip r:embed="rId6"/>
          <a:srcRect l="16742" r="19910"/>
          <a:stretch/>
        </p:blipFill>
        <p:spPr>
          <a:xfrm>
            <a:off x="5105400" y="3505200"/>
            <a:ext cx="3348395" cy="3103323"/>
          </a:xfrm>
          <a:prstGeom prst="rect">
            <a:avLst/>
          </a:prstGeom>
          <a:ln w="3175">
            <a:solidFill>
              <a:sysClr val="windowText" lastClr="000000"/>
            </a:solidFill>
          </a:ln>
        </p:spPr>
      </p:pic>
      <p:sp>
        <p:nvSpPr>
          <p:cNvPr id="8" name="TextBox 7"/>
          <p:cNvSpPr txBox="1"/>
          <p:nvPr/>
        </p:nvSpPr>
        <p:spPr>
          <a:xfrm>
            <a:off x="3655396" y="1297774"/>
            <a:ext cx="3124201" cy="461665"/>
          </a:xfrm>
          <a:prstGeom prst="rect">
            <a:avLst/>
          </a:prstGeom>
          <a:noFill/>
        </p:spPr>
        <p:txBody>
          <a:bodyPr wrap="square" rtlCol="0">
            <a:spAutoFit/>
          </a:bodyPr>
          <a:lstStyle/>
          <a:p>
            <a:r>
              <a:rPr lang="en-US" sz="2400" b="1" dirty="0" smtClean="0">
                <a:solidFill>
                  <a:schemeClr val="bg1"/>
                </a:solidFill>
              </a:rPr>
              <a:t>YES</a:t>
            </a:r>
            <a:endParaRPr lang="en-US" sz="2400" b="1" dirty="0">
              <a:solidFill>
                <a:schemeClr val="bg1"/>
              </a:solidFill>
            </a:endParaRPr>
          </a:p>
        </p:txBody>
      </p:sp>
      <p:sp>
        <p:nvSpPr>
          <p:cNvPr id="9" name="TextBox 8"/>
          <p:cNvSpPr txBox="1"/>
          <p:nvPr/>
        </p:nvSpPr>
        <p:spPr>
          <a:xfrm>
            <a:off x="3009899" y="2006229"/>
            <a:ext cx="3124201" cy="461665"/>
          </a:xfrm>
          <a:prstGeom prst="rect">
            <a:avLst/>
          </a:prstGeom>
          <a:noFill/>
        </p:spPr>
        <p:txBody>
          <a:bodyPr wrap="square" rtlCol="0">
            <a:spAutoFit/>
          </a:bodyPr>
          <a:lstStyle/>
          <a:p>
            <a:r>
              <a:rPr lang="en-US" sz="2400" b="1" dirty="0" smtClean="0">
                <a:solidFill>
                  <a:schemeClr val="bg1"/>
                </a:solidFill>
              </a:rPr>
              <a:t>enclose porch</a:t>
            </a:r>
            <a:endParaRPr lang="en-US" sz="2400" b="1" dirty="0">
              <a:solidFill>
                <a:schemeClr val="bg1"/>
              </a:solidFill>
            </a:endParaRPr>
          </a:p>
        </p:txBody>
      </p:sp>
      <p:sp>
        <p:nvSpPr>
          <p:cNvPr id="3" name="Oval 2"/>
          <p:cNvSpPr/>
          <p:nvPr/>
        </p:nvSpPr>
        <p:spPr>
          <a:xfrm>
            <a:off x="3962400" y="3260056"/>
            <a:ext cx="381000" cy="39754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838067" y="2783136"/>
            <a:ext cx="3124201" cy="461665"/>
          </a:xfrm>
          <a:prstGeom prst="rect">
            <a:avLst/>
          </a:prstGeom>
          <a:noFill/>
        </p:spPr>
        <p:txBody>
          <a:bodyPr wrap="square" rtlCol="0">
            <a:spAutoFit/>
          </a:bodyPr>
          <a:lstStyle/>
          <a:p>
            <a:r>
              <a:rPr lang="en-US" sz="2400" b="1" dirty="0" smtClean="0">
                <a:solidFill>
                  <a:srgbClr val="FF0000"/>
                </a:solidFill>
              </a:rPr>
              <a:t>50K </a:t>
            </a:r>
            <a:r>
              <a:rPr lang="en-US" sz="2400" b="1" dirty="0" err="1" smtClean="0">
                <a:solidFill>
                  <a:srgbClr val="FF0000"/>
                </a:solidFill>
              </a:rPr>
              <a:t>Btuh</a:t>
            </a:r>
            <a:endParaRPr lang="en-US" sz="2400" b="1" dirty="0">
              <a:solidFill>
                <a:srgbClr val="FF0000"/>
              </a:solidFill>
            </a:endParaRPr>
          </a:p>
        </p:txBody>
      </p:sp>
      <p:cxnSp>
        <p:nvCxnSpPr>
          <p:cNvPr id="11" name="Straight Arrow Connector 10"/>
          <p:cNvCxnSpPr/>
          <p:nvPr/>
        </p:nvCxnSpPr>
        <p:spPr>
          <a:xfrm flipH="1">
            <a:off x="6809868" y="1619250"/>
            <a:ext cx="304800" cy="9906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185022" y="1295401"/>
            <a:ext cx="476215" cy="584775"/>
          </a:xfrm>
          <a:prstGeom prst="rect">
            <a:avLst/>
          </a:prstGeom>
          <a:noFill/>
        </p:spPr>
        <p:txBody>
          <a:bodyPr wrap="square" rtlCol="0">
            <a:spAutoFit/>
          </a:bodyPr>
          <a:lstStyle/>
          <a:p>
            <a:r>
              <a:rPr lang="en-US" sz="3200" b="1" dirty="0" smtClean="0">
                <a:solidFill>
                  <a:srgbClr val="FF0000"/>
                </a:solidFill>
              </a:rPr>
              <a:t>?</a:t>
            </a:r>
            <a:endParaRPr lang="en-US" sz="3200" b="1" dirty="0">
              <a:solidFill>
                <a:srgbClr val="FF0000"/>
              </a:solidFill>
            </a:endParaRPr>
          </a:p>
        </p:txBody>
      </p:sp>
      <p:sp>
        <p:nvSpPr>
          <p:cNvPr id="13" name="TextBox 12"/>
          <p:cNvSpPr txBox="1"/>
          <p:nvPr/>
        </p:nvSpPr>
        <p:spPr>
          <a:xfrm>
            <a:off x="2499049" y="3894805"/>
            <a:ext cx="5425751" cy="584775"/>
          </a:xfrm>
          <a:prstGeom prst="rect">
            <a:avLst/>
          </a:prstGeom>
          <a:solidFill>
            <a:schemeClr val="tx1"/>
          </a:solidFill>
        </p:spPr>
        <p:txBody>
          <a:bodyPr wrap="square" rtlCol="0">
            <a:spAutoFit/>
          </a:bodyPr>
          <a:lstStyle/>
          <a:p>
            <a:r>
              <a:rPr lang="en-US" sz="3200" dirty="0" smtClean="0">
                <a:solidFill>
                  <a:srgbClr val="FF0000"/>
                </a:solidFill>
              </a:rPr>
              <a:t>porch 20 x 20 x 10 = 4,000 ft</a:t>
            </a:r>
            <a:r>
              <a:rPr lang="en-US" sz="3200" baseline="30000" dirty="0" smtClean="0">
                <a:solidFill>
                  <a:srgbClr val="FF0000"/>
                </a:solidFill>
              </a:rPr>
              <a:t>3</a:t>
            </a:r>
            <a:r>
              <a:rPr lang="en-US" sz="3200" dirty="0" smtClean="0">
                <a:solidFill>
                  <a:srgbClr val="FF0000"/>
                </a:solidFill>
              </a:rPr>
              <a:t> </a:t>
            </a:r>
            <a:endParaRPr lang="en-US" sz="3200" dirty="0">
              <a:solidFill>
                <a:srgbClr val="FF0000"/>
              </a:solidFill>
            </a:endParaRPr>
          </a:p>
        </p:txBody>
      </p:sp>
      <p:pic>
        <p:nvPicPr>
          <p:cNvPr id="14" name="Audio 1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72770686"/>
      </p:ext>
    </p:extLst>
  </p:cSld>
  <p:clrMapOvr>
    <a:masterClrMapping/>
  </p:clrMapOvr>
  <mc:AlternateContent xmlns:mc="http://schemas.openxmlformats.org/markup-compatibility/2006">
    <mc:Choice xmlns:p14="http://schemas.microsoft.com/office/powerpoint/2010/main" Requires="p14">
      <p:transition spd="slow" p14:dur="2000" advTm="7450"/>
    </mc:Choice>
    <mc:Fallback>
      <p:transition spd="slow" advTm="74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86846" y="266699"/>
            <a:ext cx="8219349" cy="891413"/>
          </a:xfrm>
          <a:prstGeom prst="rect">
            <a:avLst/>
          </a:prstGeom>
        </p:spPr>
      </p:pic>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3"/>
          <a:stretch>
            <a:fillRect/>
          </a:stretch>
        </p:blipFill>
        <p:spPr>
          <a:xfrm>
            <a:off x="386846" y="1066800"/>
            <a:ext cx="8219349" cy="5791200"/>
          </a:xfrm>
          <a:prstGeom prst="rect">
            <a:avLst/>
          </a:prstGeom>
        </p:spPr>
      </p:pic>
      <p:pic>
        <p:nvPicPr>
          <p:cNvPr id="6" name="Content Placeholder 3"/>
          <p:cNvPicPr>
            <a:picLocks/>
          </p:cNvPicPr>
          <p:nvPr/>
        </p:nvPicPr>
        <p:blipFill rotWithShape="1">
          <a:blip r:embed="rId4"/>
          <a:srcRect l="16742" r="19910"/>
          <a:stretch/>
        </p:blipFill>
        <p:spPr>
          <a:xfrm>
            <a:off x="5105400" y="3505200"/>
            <a:ext cx="3348395" cy="3103323"/>
          </a:xfrm>
          <a:prstGeom prst="rect">
            <a:avLst/>
          </a:prstGeom>
          <a:ln w="3175">
            <a:solidFill>
              <a:sysClr val="windowText" lastClr="000000"/>
            </a:solidFill>
          </a:ln>
        </p:spPr>
      </p:pic>
      <p:sp>
        <p:nvSpPr>
          <p:cNvPr id="8" name="TextBox 7"/>
          <p:cNvSpPr txBox="1"/>
          <p:nvPr/>
        </p:nvSpPr>
        <p:spPr>
          <a:xfrm>
            <a:off x="3655396" y="1297774"/>
            <a:ext cx="3124201" cy="461665"/>
          </a:xfrm>
          <a:prstGeom prst="rect">
            <a:avLst/>
          </a:prstGeom>
          <a:noFill/>
        </p:spPr>
        <p:txBody>
          <a:bodyPr wrap="square" rtlCol="0">
            <a:spAutoFit/>
          </a:bodyPr>
          <a:lstStyle/>
          <a:p>
            <a:r>
              <a:rPr lang="en-US" sz="2400" b="1" dirty="0" smtClean="0">
                <a:solidFill>
                  <a:schemeClr val="bg1"/>
                </a:solidFill>
              </a:rPr>
              <a:t>YES</a:t>
            </a:r>
            <a:endParaRPr lang="en-US" sz="2400" b="1" dirty="0">
              <a:solidFill>
                <a:schemeClr val="bg1"/>
              </a:solidFill>
            </a:endParaRPr>
          </a:p>
        </p:txBody>
      </p:sp>
      <p:sp>
        <p:nvSpPr>
          <p:cNvPr id="9" name="TextBox 8"/>
          <p:cNvSpPr txBox="1"/>
          <p:nvPr/>
        </p:nvSpPr>
        <p:spPr>
          <a:xfrm>
            <a:off x="3009899" y="2006229"/>
            <a:ext cx="3124201" cy="461665"/>
          </a:xfrm>
          <a:prstGeom prst="rect">
            <a:avLst/>
          </a:prstGeom>
          <a:noFill/>
        </p:spPr>
        <p:txBody>
          <a:bodyPr wrap="square" rtlCol="0">
            <a:spAutoFit/>
          </a:bodyPr>
          <a:lstStyle/>
          <a:p>
            <a:r>
              <a:rPr lang="en-US" sz="2400" b="1" dirty="0" smtClean="0">
                <a:solidFill>
                  <a:schemeClr val="bg1"/>
                </a:solidFill>
              </a:rPr>
              <a:t>enclose porch</a:t>
            </a:r>
            <a:endParaRPr lang="en-US" sz="2400" b="1" dirty="0">
              <a:solidFill>
                <a:schemeClr val="bg1"/>
              </a:solidFill>
            </a:endParaRPr>
          </a:p>
        </p:txBody>
      </p:sp>
      <p:sp>
        <p:nvSpPr>
          <p:cNvPr id="3" name="Oval 2"/>
          <p:cNvSpPr/>
          <p:nvPr/>
        </p:nvSpPr>
        <p:spPr>
          <a:xfrm>
            <a:off x="3962400" y="3260056"/>
            <a:ext cx="381000" cy="39754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H="1">
            <a:off x="6809868" y="1619250"/>
            <a:ext cx="304800" cy="9906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185022" y="1295401"/>
            <a:ext cx="476215" cy="584775"/>
          </a:xfrm>
          <a:prstGeom prst="rect">
            <a:avLst/>
          </a:prstGeom>
          <a:noFill/>
        </p:spPr>
        <p:txBody>
          <a:bodyPr wrap="square" rtlCol="0">
            <a:spAutoFit/>
          </a:bodyPr>
          <a:lstStyle/>
          <a:p>
            <a:r>
              <a:rPr lang="en-US" sz="3200" b="1" dirty="0" smtClean="0">
                <a:solidFill>
                  <a:srgbClr val="FF0000"/>
                </a:solidFill>
              </a:rPr>
              <a:t>?</a:t>
            </a:r>
            <a:endParaRPr lang="en-US" sz="3200" b="1" dirty="0">
              <a:solidFill>
                <a:srgbClr val="FF0000"/>
              </a:solidFill>
            </a:endParaRPr>
          </a:p>
        </p:txBody>
      </p:sp>
      <p:sp>
        <p:nvSpPr>
          <p:cNvPr id="13" name="TextBox 12"/>
          <p:cNvSpPr txBox="1"/>
          <p:nvPr/>
        </p:nvSpPr>
        <p:spPr>
          <a:xfrm>
            <a:off x="2499049" y="3894805"/>
            <a:ext cx="5425751" cy="584775"/>
          </a:xfrm>
          <a:prstGeom prst="rect">
            <a:avLst/>
          </a:prstGeom>
          <a:solidFill>
            <a:schemeClr val="tx1"/>
          </a:solidFill>
        </p:spPr>
        <p:txBody>
          <a:bodyPr wrap="square" rtlCol="0">
            <a:spAutoFit/>
          </a:bodyPr>
          <a:lstStyle/>
          <a:p>
            <a:r>
              <a:rPr lang="en-US" sz="3200" dirty="0" smtClean="0">
                <a:solidFill>
                  <a:srgbClr val="FF0000"/>
                </a:solidFill>
              </a:rPr>
              <a:t>porch 20 x 20 x 10 = 4,000 ft</a:t>
            </a:r>
            <a:r>
              <a:rPr lang="en-US" sz="3200" baseline="30000" dirty="0" smtClean="0">
                <a:solidFill>
                  <a:srgbClr val="FF0000"/>
                </a:solidFill>
              </a:rPr>
              <a:t>3</a:t>
            </a:r>
          </a:p>
        </p:txBody>
      </p:sp>
      <p:sp>
        <p:nvSpPr>
          <p:cNvPr id="14" name="TextBox 13"/>
          <p:cNvSpPr txBox="1"/>
          <p:nvPr/>
        </p:nvSpPr>
        <p:spPr>
          <a:xfrm>
            <a:off x="2392524" y="5084511"/>
            <a:ext cx="5425751" cy="584775"/>
          </a:xfrm>
          <a:prstGeom prst="rect">
            <a:avLst/>
          </a:prstGeom>
          <a:solidFill>
            <a:schemeClr val="tx1"/>
          </a:solidFill>
        </p:spPr>
        <p:txBody>
          <a:bodyPr wrap="square" rtlCol="0">
            <a:spAutoFit/>
          </a:bodyPr>
          <a:lstStyle/>
          <a:p>
            <a:r>
              <a:rPr lang="en-US" sz="3200" dirty="0" smtClean="0">
                <a:solidFill>
                  <a:srgbClr val="FF0000"/>
                </a:solidFill>
              </a:rPr>
              <a:t>4,000 ft</a:t>
            </a:r>
            <a:r>
              <a:rPr lang="en-US" sz="3200" baseline="30000" dirty="0" smtClean="0">
                <a:solidFill>
                  <a:srgbClr val="FF0000"/>
                </a:solidFill>
              </a:rPr>
              <a:t>3 </a:t>
            </a:r>
            <a:r>
              <a:rPr lang="en-US" sz="3200" dirty="0" smtClean="0">
                <a:solidFill>
                  <a:srgbClr val="FF0000"/>
                </a:solidFill>
              </a:rPr>
              <a:t>x 20 = 80,000 </a:t>
            </a:r>
            <a:r>
              <a:rPr lang="en-US" sz="3200" dirty="0" err="1" smtClean="0">
                <a:solidFill>
                  <a:srgbClr val="FF0000"/>
                </a:solidFill>
              </a:rPr>
              <a:t>Btuh</a:t>
            </a:r>
            <a:endParaRPr lang="en-US" sz="3200" dirty="0" smtClean="0">
              <a:solidFill>
                <a:srgbClr val="FF0000"/>
              </a:solidFill>
            </a:endParaRPr>
          </a:p>
        </p:txBody>
      </p:sp>
      <p:sp>
        <p:nvSpPr>
          <p:cNvPr id="15" name="TextBox 14"/>
          <p:cNvSpPr txBox="1"/>
          <p:nvPr/>
        </p:nvSpPr>
        <p:spPr>
          <a:xfrm>
            <a:off x="3838067" y="2755714"/>
            <a:ext cx="3124201" cy="461665"/>
          </a:xfrm>
          <a:prstGeom prst="rect">
            <a:avLst/>
          </a:prstGeom>
          <a:noFill/>
        </p:spPr>
        <p:txBody>
          <a:bodyPr wrap="square" rtlCol="0">
            <a:spAutoFit/>
          </a:bodyPr>
          <a:lstStyle/>
          <a:p>
            <a:r>
              <a:rPr lang="en-US" sz="2400" b="1" dirty="0" smtClean="0">
                <a:solidFill>
                  <a:srgbClr val="FF0000"/>
                </a:solidFill>
              </a:rPr>
              <a:t>50K </a:t>
            </a:r>
            <a:r>
              <a:rPr lang="en-US" sz="2400" b="1" dirty="0" err="1" smtClean="0">
                <a:solidFill>
                  <a:srgbClr val="FF0000"/>
                </a:solidFill>
              </a:rPr>
              <a:t>Btuh</a:t>
            </a:r>
            <a:endParaRPr lang="en-US" sz="2400" b="1" dirty="0">
              <a:solidFill>
                <a:srgbClr val="FF0000"/>
              </a:solidFill>
            </a:endParaRPr>
          </a:p>
        </p:txBody>
      </p:sp>
    </p:spTree>
    <p:extLst>
      <p:ext uri="{BB962C8B-B14F-4D97-AF65-F5344CB8AC3E}">
        <p14:creationId xmlns:p14="http://schemas.microsoft.com/office/powerpoint/2010/main" val="13233504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86846" y="266699"/>
            <a:ext cx="8219349" cy="891413"/>
          </a:xfrm>
          <a:prstGeom prst="rect">
            <a:avLst/>
          </a:prstGeom>
        </p:spPr>
      </p:pic>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3"/>
          <a:stretch>
            <a:fillRect/>
          </a:stretch>
        </p:blipFill>
        <p:spPr>
          <a:xfrm>
            <a:off x="386846" y="1066800"/>
            <a:ext cx="8219349" cy="5791200"/>
          </a:xfrm>
          <a:prstGeom prst="rect">
            <a:avLst/>
          </a:prstGeom>
        </p:spPr>
      </p:pic>
      <p:pic>
        <p:nvPicPr>
          <p:cNvPr id="6" name="Content Placeholder 3"/>
          <p:cNvPicPr>
            <a:picLocks/>
          </p:cNvPicPr>
          <p:nvPr/>
        </p:nvPicPr>
        <p:blipFill rotWithShape="1">
          <a:blip r:embed="rId4"/>
          <a:srcRect l="16742" r="19910"/>
          <a:stretch/>
        </p:blipFill>
        <p:spPr>
          <a:xfrm>
            <a:off x="5105400" y="3505200"/>
            <a:ext cx="3348395" cy="3103323"/>
          </a:xfrm>
          <a:prstGeom prst="rect">
            <a:avLst/>
          </a:prstGeom>
          <a:ln w="3175">
            <a:solidFill>
              <a:sysClr val="windowText" lastClr="000000"/>
            </a:solidFill>
          </a:ln>
        </p:spPr>
      </p:pic>
      <p:sp>
        <p:nvSpPr>
          <p:cNvPr id="8" name="TextBox 7"/>
          <p:cNvSpPr txBox="1"/>
          <p:nvPr/>
        </p:nvSpPr>
        <p:spPr>
          <a:xfrm>
            <a:off x="3655396" y="1297774"/>
            <a:ext cx="3124201" cy="461665"/>
          </a:xfrm>
          <a:prstGeom prst="rect">
            <a:avLst/>
          </a:prstGeom>
          <a:noFill/>
        </p:spPr>
        <p:txBody>
          <a:bodyPr wrap="square" rtlCol="0">
            <a:spAutoFit/>
          </a:bodyPr>
          <a:lstStyle/>
          <a:p>
            <a:r>
              <a:rPr lang="en-US" sz="2400" b="1" dirty="0" smtClean="0">
                <a:solidFill>
                  <a:schemeClr val="bg1"/>
                </a:solidFill>
              </a:rPr>
              <a:t>YES</a:t>
            </a:r>
            <a:endParaRPr lang="en-US" sz="2400" b="1" dirty="0">
              <a:solidFill>
                <a:schemeClr val="bg1"/>
              </a:solidFill>
            </a:endParaRPr>
          </a:p>
        </p:txBody>
      </p:sp>
      <p:sp>
        <p:nvSpPr>
          <p:cNvPr id="9" name="TextBox 8"/>
          <p:cNvSpPr txBox="1"/>
          <p:nvPr/>
        </p:nvSpPr>
        <p:spPr>
          <a:xfrm>
            <a:off x="3009899" y="2006229"/>
            <a:ext cx="3124201" cy="461665"/>
          </a:xfrm>
          <a:prstGeom prst="rect">
            <a:avLst/>
          </a:prstGeom>
          <a:noFill/>
        </p:spPr>
        <p:txBody>
          <a:bodyPr wrap="square" rtlCol="0">
            <a:spAutoFit/>
          </a:bodyPr>
          <a:lstStyle/>
          <a:p>
            <a:r>
              <a:rPr lang="en-US" sz="2400" b="1" dirty="0" smtClean="0">
                <a:solidFill>
                  <a:schemeClr val="bg1"/>
                </a:solidFill>
              </a:rPr>
              <a:t>enclose porch</a:t>
            </a:r>
            <a:endParaRPr lang="en-US" sz="2400" b="1" dirty="0">
              <a:solidFill>
                <a:schemeClr val="bg1"/>
              </a:solidFill>
            </a:endParaRPr>
          </a:p>
        </p:txBody>
      </p:sp>
      <p:sp>
        <p:nvSpPr>
          <p:cNvPr id="3" name="Oval 2"/>
          <p:cNvSpPr/>
          <p:nvPr/>
        </p:nvSpPr>
        <p:spPr>
          <a:xfrm>
            <a:off x="3962400" y="3260056"/>
            <a:ext cx="381000" cy="39754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896682" y="2841992"/>
            <a:ext cx="3124201" cy="461665"/>
          </a:xfrm>
          <a:prstGeom prst="rect">
            <a:avLst/>
          </a:prstGeom>
          <a:noFill/>
        </p:spPr>
        <p:txBody>
          <a:bodyPr wrap="square" rtlCol="0">
            <a:spAutoFit/>
          </a:bodyPr>
          <a:lstStyle/>
          <a:p>
            <a:r>
              <a:rPr lang="en-US" sz="2400" b="1" dirty="0" smtClean="0">
                <a:solidFill>
                  <a:srgbClr val="FF0000"/>
                </a:solidFill>
              </a:rPr>
              <a:t>50K </a:t>
            </a:r>
            <a:r>
              <a:rPr lang="en-US" sz="2400" b="1" dirty="0" err="1" smtClean="0">
                <a:solidFill>
                  <a:srgbClr val="FF0000"/>
                </a:solidFill>
              </a:rPr>
              <a:t>Btuh</a:t>
            </a:r>
            <a:endParaRPr lang="en-US" sz="2400" b="1" dirty="0">
              <a:solidFill>
                <a:srgbClr val="FF0000"/>
              </a:solidFill>
            </a:endParaRPr>
          </a:p>
        </p:txBody>
      </p:sp>
      <p:sp>
        <p:nvSpPr>
          <p:cNvPr id="12" name="TextBox 11"/>
          <p:cNvSpPr txBox="1"/>
          <p:nvPr/>
        </p:nvSpPr>
        <p:spPr>
          <a:xfrm>
            <a:off x="7185022" y="1295401"/>
            <a:ext cx="1280954" cy="584775"/>
          </a:xfrm>
          <a:prstGeom prst="rect">
            <a:avLst/>
          </a:prstGeom>
          <a:noFill/>
        </p:spPr>
        <p:txBody>
          <a:bodyPr wrap="square" rtlCol="0">
            <a:spAutoFit/>
          </a:bodyPr>
          <a:lstStyle/>
          <a:p>
            <a:r>
              <a:rPr lang="en-US" sz="3200" b="1" dirty="0" smtClean="0">
                <a:solidFill>
                  <a:srgbClr val="00B050"/>
                </a:solidFill>
              </a:rPr>
              <a:t>PASS</a:t>
            </a:r>
            <a:endParaRPr lang="en-US" sz="3200" b="1" dirty="0">
              <a:solidFill>
                <a:srgbClr val="00B050"/>
              </a:solidFill>
            </a:endParaRPr>
          </a:p>
        </p:txBody>
      </p:sp>
      <p:sp>
        <p:nvSpPr>
          <p:cNvPr id="13" name="TextBox 12"/>
          <p:cNvSpPr txBox="1"/>
          <p:nvPr/>
        </p:nvSpPr>
        <p:spPr>
          <a:xfrm>
            <a:off x="2499049" y="3894805"/>
            <a:ext cx="5425751" cy="584775"/>
          </a:xfrm>
          <a:prstGeom prst="rect">
            <a:avLst/>
          </a:prstGeom>
          <a:solidFill>
            <a:schemeClr val="tx1"/>
          </a:solidFill>
        </p:spPr>
        <p:txBody>
          <a:bodyPr wrap="square" rtlCol="0">
            <a:spAutoFit/>
          </a:bodyPr>
          <a:lstStyle/>
          <a:p>
            <a:r>
              <a:rPr lang="en-US" sz="3200" dirty="0" smtClean="0">
                <a:solidFill>
                  <a:srgbClr val="FF0000"/>
                </a:solidFill>
              </a:rPr>
              <a:t>porch 20 x 20 x 10 = 4,000 ft</a:t>
            </a:r>
            <a:r>
              <a:rPr lang="en-US" sz="3200" baseline="30000" dirty="0" smtClean="0">
                <a:solidFill>
                  <a:srgbClr val="FF0000"/>
                </a:solidFill>
              </a:rPr>
              <a:t>3</a:t>
            </a:r>
          </a:p>
        </p:txBody>
      </p:sp>
      <p:sp>
        <p:nvSpPr>
          <p:cNvPr id="14" name="TextBox 13"/>
          <p:cNvSpPr txBox="1"/>
          <p:nvPr/>
        </p:nvSpPr>
        <p:spPr>
          <a:xfrm>
            <a:off x="2392524" y="5084511"/>
            <a:ext cx="5425751" cy="584775"/>
          </a:xfrm>
          <a:prstGeom prst="rect">
            <a:avLst/>
          </a:prstGeom>
          <a:solidFill>
            <a:schemeClr val="tx1"/>
          </a:solidFill>
        </p:spPr>
        <p:txBody>
          <a:bodyPr wrap="square" rtlCol="0">
            <a:spAutoFit/>
          </a:bodyPr>
          <a:lstStyle/>
          <a:p>
            <a:r>
              <a:rPr lang="en-US" sz="3200" dirty="0" smtClean="0">
                <a:solidFill>
                  <a:srgbClr val="FF0000"/>
                </a:solidFill>
              </a:rPr>
              <a:t>4,000 ft</a:t>
            </a:r>
            <a:r>
              <a:rPr lang="en-US" sz="3200" baseline="30000" dirty="0" smtClean="0">
                <a:solidFill>
                  <a:srgbClr val="FF0000"/>
                </a:solidFill>
              </a:rPr>
              <a:t>3 </a:t>
            </a:r>
            <a:r>
              <a:rPr lang="en-US" sz="3200" dirty="0" smtClean="0">
                <a:solidFill>
                  <a:srgbClr val="FF0000"/>
                </a:solidFill>
              </a:rPr>
              <a:t>x 20 = 80,000 </a:t>
            </a:r>
            <a:r>
              <a:rPr lang="en-US" sz="3200" dirty="0" err="1" smtClean="0">
                <a:solidFill>
                  <a:srgbClr val="FF0000"/>
                </a:solidFill>
              </a:rPr>
              <a:t>Btuh</a:t>
            </a:r>
            <a:endParaRPr lang="en-US" sz="3200" dirty="0" smtClean="0">
              <a:solidFill>
                <a:srgbClr val="FF0000"/>
              </a:solidFill>
            </a:endParaRPr>
          </a:p>
        </p:txBody>
      </p:sp>
      <p:sp>
        <p:nvSpPr>
          <p:cNvPr id="15" name="TextBox 14"/>
          <p:cNvSpPr txBox="1"/>
          <p:nvPr/>
        </p:nvSpPr>
        <p:spPr>
          <a:xfrm>
            <a:off x="2392524" y="5842379"/>
            <a:ext cx="5425751" cy="584775"/>
          </a:xfrm>
          <a:prstGeom prst="rect">
            <a:avLst/>
          </a:prstGeom>
          <a:solidFill>
            <a:schemeClr val="tx1"/>
          </a:solidFill>
        </p:spPr>
        <p:txBody>
          <a:bodyPr wrap="square" rtlCol="0">
            <a:spAutoFit/>
          </a:bodyPr>
          <a:lstStyle/>
          <a:p>
            <a:r>
              <a:rPr lang="en-US" sz="3200" dirty="0" smtClean="0">
                <a:solidFill>
                  <a:srgbClr val="FF0000"/>
                </a:solidFill>
              </a:rPr>
              <a:t>80,000 </a:t>
            </a:r>
            <a:r>
              <a:rPr lang="en-US" sz="3200" dirty="0" err="1" smtClean="0">
                <a:solidFill>
                  <a:srgbClr val="FF0000"/>
                </a:solidFill>
              </a:rPr>
              <a:t>Btuh</a:t>
            </a:r>
            <a:r>
              <a:rPr lang="en-US" sz="3200" dirty="0" smtClean="0">
                <a:solidFill>
                  <a:srgbClr val="FF0000"/>
                </a:solidFill>
              </a:rPr>
              <a:t> ˃ 50,000 </a:t>
            </a:r>
            <a:r>
              <a:rPr lang="en-US" sz="3200" dirty="0" err="1" smtClean="0">
                <a:solidFill>
                  <a:srgbClr val="FF0000"/>
                </a:solidFill>
              </a:rPr>
              <a:t>Btuh</a:t>
            </a:r>
            <a:endParaRPr lang="en-US" sz="3200" dirty="0" smtClean="0">
              <a:solidFill>
                <a:srgbClr val="FF0000"/>
              </a:solidFill>
            </a:endParaRPr>
          </a:p>
        </p:txBody>
      </p:sp>
      <p:cxnSp>
        <p:nvCxnSpPr>
          <p:cNvPr id="16" name="Straight Arrow Connector 15"/>
          <p:cNvCxnSpPr/>
          <p:nvPr/>
        </p:nvCxnSpPr>
        <p:spPr>
          <a:xfrm flipH="1">
            <a:off x="6962268" y="1771650"/>
            <a:ext cx="304800" cy="9906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724400" y="3245674"/>
            <a:ext cx="1010892" cy="262004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24723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86846" y="266699"/>
            <a:ext cx="8219349" cy="891413"/>
          </a:xfrm>
          <a:prstGeom prst="rect">
            <a:avLst/>
          </a:prstGeom>
        </p:spPr>
      </p:pic>
      <p:sp>
        <p:nvSpPr>
          <p:cNvPr id="2" name="Title 1"/>
          <p:cNvSpPr>
            <a:spLocks noGrp="1"/>
          </p:cNvSpPr>
          <p:nvPr>
            <p:ph type="title"/>
          </p:nvPr>
        </p:nvSpPr>
        <p:spPr>
          <a:xfrm>
            <a:off x="421293" y="266699"/>
            <a:ext cx="8229600" cy="1143000"/>
          </a:xfrm>
        </p:spPr>
        <p:txBody>
          <a:bodyPr/>
          <a:lstStyle/>
          <a:p>
            <a:endParaRPr lang="en-US" dirty="0"/>
          </a:p>
        </p:txBody>
      </p:sp>
      <p:pic>
        <p:nvPicPr>
          <p:cNvPr id="3" name="Picture 2"/>
          <p:cNvPicPr>
            <a:picLocks noChangeAspect="1"/>
          </p:cNvPicPr>
          <p:nvPr/>
        </p:nvPicPr>
        <p:blipFill rotWithShape="1">
          <a:blip r:embed="rId3"/>
          <a:srcRect l="1817" t="1" r="909" b="1169"/>
          <a:stretch/>
        </p:blipFill>
        <p:spPr>
          <a:xfrm>
            <a:off x="421293" y="1158112"/>
            <a:ext cx="8184902" cy="3329750"/>
          </a:xfrm>
          <a:prstGeom prst="rect">
            <a:avLst/>
          </a:prstGeom>
        </p:spPr>
      </p:pic>
      <p:cxnSp>
        <p:nvCxnSpPr>
          <p:cNvPr id="7" name="Straight Arrow Connector 6"/>
          <p:cNvCxnSpPr/>
          <p:nvPr/>
        </p:nvCxnSpPr>
        <p:spPr>
          <a:xfrm flipH="1">
            <a:off x="3352800" y="700912"/>
            <a:ext cx="533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6284307" y="645630"/>
            <a:ext cx="533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6804604" y="4954457"/>
            <a:ext cx="1989083" cy="584775"/>
          </a:xfrm>
          <a:prstGeom prst="rect">
            <a:avLst/>
          </a:prstGeom>
        </p:spPr>
        <p:txBody>
          <a:bodyPr wrap="square">
            <a:spAutoFit/>
          </a:bodyPr>
          <a:lstStyle/>
          <a:p>
            <a:endParaRPr lang="en-US" sz="3200" dirty="0">
              <a:solidFill>
                <a:srgbClr val="FFFF00"/>
              </a:solidFill>
            </a:endParaRPr>
          </a:p>
        </p:txBody>
      </p:sp>
      <p:cxnSp>
        <p:nvCxnSpPr>
          <p:cNvPr id="12" name="Straight Arrow Connector 11"/>
          <p:cNvCxnSpPr/>
          <p:nvPr/>
        </p:nvCxnSpPr>
        <p:spPr>
          <a:xfrm flipH="1">
            <a:off x="1129585" y="373475"/>
            <a:ext cx="533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9995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86846" y="266699"/>
            <a:ext cx="8219349" cy="891413"/>
          </a:xfrm>
          <a:prstGeom prst="rect">
            <a:avLst/>
          </a:prstGeom>
        </p:spPr>
      </p:pic>
      <p:sp>
        <p:nvSpPr>
          <p:cNvPr id="2" name="Title 1"/>
          <p:cNvSpPr>
            <a:spLocks noGrp="1"/>
          </p:cNvSpPr>
          <p:nvPr>
            <p:ph type="title"/>
          </p:nvPr>
        </p:nvSpPr>
        <p:spPr/>
        <p:txBody>
          <a:bodyPr/>
          <a:lstStyle/>
          <a:p>
            <a:endParaRPr lang="en-US" dirty="0"/>
          </a:p>
        </p:txBody>
      </p:sp>
      <p:pic>
        <p:nvPicPr>
          <p:cNvPr id="3" name="Picture 2"/>
          <p:cNvPicPr>
            <a:picLocks noChangeAspect="1"/>
          </p:cNvPicPr>
          <p:nvPr/>
        </p:nvPicPr>
        <p:blipFill rotWithShape="1">
          <a:blip r:embed="rId3"/>
          <a:srcRect l="1817" t="1" r="909" b="1169"/>
          <a:stretch/>
        </p:blipFill>
        <p:spPr>
          <a:xfrm>
            <a:off x="421293" y="1158112"/>
            <a:ext cx="8184902" cy="3329750"/>
          </a:xfrm>
          <a:prstGeom prst="rect">
            <a:avLst/>
          </a:prstGeom>
        </p:spPr>
      </p:pic>
      <p:cxnSp>
        <p:nvCxnSpPr>
          <p:cNvPr id="7" name="Straight Arrow Connector 6"/>
          <p:cNvCxnSpPr/>
          <p:nvPr/>
        </p:nvCxnSpPr>
        <p:spPr>
          <a:xfrm flipH="1" flipV="1">
            <a:off x="3210281" y="1938776"/>
            <a:ext cx="2308491" cy="71427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6284307" y="645630"/>
            <a:ext cx="533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 name="Content Placeholder 3" descr="http://d2pbmlo3fglvvr.cloudfront.net/product/full/20UA07_AS01.JPG">
            <a:hlinkClick r:id="rId4"/>
          </p:cNvPr>
          <p:cNvPicPr>
            <a:picLocks noGrp="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685800" y="3200400"/>
            <a:ext cx="2524481" cy="3573462"/>
          </a:xfrm>
          <a:prstGeom prst="rect">
            <a:avLst/>
          </a:prstGeom>
          <a:noFill/>
          <a:ln>
            <a:noFill/>
          </a:ln>
        </p:spPr>
      </p:pic>
      <p:pic>
        <p:nvPicPr>
          <p:cNvPr id="10" name="Picture 9"/>
          <p:cNvPicPr/>
          <p:nvPr/>
        </p:nvPicPr>
        <p:blipFill rotWithShape="1">
          <a:blip r:embed="rId6"/>
          <a:srcRect r="68858"/>
          <a:stretch/>
        </p:blipFill>
        <p:spPr bwMode="auto">
          <a:xfrm>
            <a:off x="3210281" y="3200400"/>
            <a:ext cx="3058925" cy="3684521"/>
          </a:xfrm>
          <a:prstGeom prst="rect">
            <a:avLst/>
          </a:prstGeom>
          <a:ln>
            <a:noFill/>
          </a:ln>
          <a:extLst>
            <a:ext uri="{53640926-AAD7-44D8-BBD7-CCE9431645EC}">
              <a14:shadowObscured xmlns:a14="http://schemas.microsoft.com/office/drawing/2010/main"/>
            </a:ext>
          </a:extLst>
        </p:spPr>
      </p:pic>
      <p:cxnSp>
        <p:nvCxnSpPr>
          <p:cNvPr id="11" name="Straight Arrow Connector 10"/>
          <p:cNvCxnSpPr/>
          <p:nvPr/>
        </p:nvCxnSpPr>
        <p:spPr>
          <a:xfrm flipH="1">
            <a:off x="4496520" y="3886200"/>
            <a:ext cx="137160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450493" y="2345933"/>
            <a:ext cx="3155702" cy="954107"/>
          </a:xfrm>
          <a:prstGeom prst="rect">
            <a:avLst/>
          </a:prstGeom>
          <a:noFill/>
        </p:spPr>
        <p:txBody>
          <a:bodyPr wrap="square" rtlCol="0">
            <a:spAutoFit/>
          </a:bodyPr>
          <a:lstStyle/>
          <a:p>
            <a:r>
              <a:rPr lang="en-US" sz="2800" dirty="0" smtClean="0">
                <a:solidFill>
                  <a:srgbClr val="FF0000"/>
                </a:solidFill>
              </a:rPr>
              <a:t>Measure the areas enter and compare </a:t>
            </a:r>
          </a:p>
        </p:txBody>
      </p:sp>
      <p:cxnSp>
        <p:nvCxnSpPr>
          <p:cNvPr id="15" name="Straight Arrow Connector 14"/>
          <p:cNvCxnSpPr/>
          <p:nvPr/>
        </p:nvCxnSpPr>
        <p:spPr>
          <a:xfrm flipH="1">
            <a:off x="4084318" y="2639551"/>
            <a:ext cx="1403972" cy="32776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45959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200" y="25750"/>
            <a:ext cx="9093281" cy="5917850"/>
          </a:xfrm>
          <a:prstGeom prst="rect">
            <a:avLst/>
          </a:prstGeom>
        </p:spPr>
      </p:pic>
      <p:sp>
        <p:nvSpPr>
          <p:cNvPr id="2" name="Title 1"/>
          <p:cNvSpPr>
            <a:spLocks noGrp="1"/>
          </p:cNvSpPr>
          <p:nvPr>
            <p:ph type="title"/>
          </p:nvPr>
        </p:nvSpPr>
        <p:spPr/>
        <p:txBody>
          <a:bodyPr/>
          <a:lstStyle/>
          <a:p>
            <a:endParaRPr lang="en-US" dirty="0"/>
          </a:p>
        </p:txBody>
      </p:sp>
      <p:pic>
        <p:nvPicPr>
          <p:cNvPr id="7" name="Content Placeholder 6"/>
          <p:cNvPicPr>
            <a:picLocks noGrp="1"/>
          </p:cNvPicPr>
          <p:nvPr>
            <p:ph idx="1"/>
          </p:nvPr>
        </p:nvPicPr>
        <p:blipFill>
          <a:blip r:embed="rId3"/>
          <a:stretch>
            <a:fillRect/>
          </a:stretch>
        </p:blipFill>
        <p:spPr>
          <a:xfrm>
            <a:off x="5257800" y="3581400"/>
            <a:ext cx="3724275" cy="1915319"/>
          </a:xfrm>
          <a:prstGeom prst="rect">
            <a:avLst/>
          </a:prstGeom>
        </p:spPr>
      </p:pic>
      <p:cxnSp>
        <p:nvCxnSpPr>
          <p:cNvPr id="8" name="Straight Arrow Connector 7"/>
          <p:cNvCxnSpPr/>
          <p:nvPr/>
        </p:nvCxnSpPr>
        <p:spPr>
          <a:xfrm flipV="1">
            <a:off x="7119937" y="4212629"/>
            <a:ext cx="423863" cy="65285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4267200" y="1524000"/>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02682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200" y="25750"/>
            <a:ext cx="9093281" cy="5917850"/>
          </a:xfrm>
          <a:prstGeom prst="rect">
            <a:avLst/>
          </a:prstGeom>
        </p:spPr>
      </p:pic>
      <p:sp>
        <p:nvSpPr>
          <p:cNvPr id="2" name="Title 1"/>
          <p:cNvSpPr>
            <a:spLocks noGrp="1"/>
          </p:cNvSpPr>
          <p:nvPr>
            <p:ph type="title"/>
          </p:nvPr>
        </p:nvSpPr>
        <p:spPr/>
        <p:txBody>
          <a:bodyPr/>
          <a:lstStyle/>
          <a:p>
            <a:endParaRPr lang="en-US"/>
          </a:p>
        </p:txBody>
      </p:sp>
      <p:cxnSp>
        <p:nvCxnSpPr>
          <p:cNvPr id="6" name="Straight Arrow Connector 5"/>
          <p:cNvCxnSpPr/>
          <p:nvPr/>
        </p:nvCxnSpPr>
        <p:spPr>
          <a:xfrm flipH="1">
            <a:off x="3276600" y="1768078"/>
            <a:ext cx="609600" cy="70088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 name="Content Placeholder 6"/>
          <p:cNvPicPr>
            <a:picLocks noGrp="1"/>
          </p:cNvPicPr>
          <p:nvPr>
            <p:ph idx="1"/>
          </p:nvPr>
        </p:nvPicPr>
        <p:blipFill>
          <a:blip r:embed="rId3"/>
          <a:stretch>
            <a:fillRect/>
          </a:stretch>
        </p:blipFill>
        <p:spPr>
          <a:xfrm>
            <a:off x="5257800" y="3581400"/>
            <a:ext cx="3724275" cy="1915319"/>
          </a:xfrm>
          <a:prstGeom prst="rect">
            <a:avLst/>
          </a:prstGeom>
        </p:spPr>
      </p:pic>
      <p:cxnSp>
        <p:nvCxnSpPr>
          <p:cNvPr id="8" name="Straight Arrow Connector 7"/>
          <p:cNvCxnSpPr/>
          <p:nvPr/>
        </p:nvCxnSpPr>
        <p:spPr>
          <a:xfrm flipV="1">
            <a:off x="7119937" y="4212629"/>
            <a:ext cx="423863" cy="65285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143000" y="2014363"/>
            <a:ext cx="914400" cy="10415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02990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dirty="0"/>
              <a:t>Table 4-1</a:t>
            </a:r>
          </a:p>
        </p:txBody>
      </p:sp>
      <p:pic>
        <p:nvPicPr>
          <p:cNvPr id="4" name="Content Placeholder 3"/>
          <p:cNvPicPr>
            <a:picLocks noGrp="1" noChangeAspect="1"/>
          </p:cNvPicPr>
          <p:nvPr>
            <p:ph idx="1"/>
          </p:nvPr>
        </p:nvPicPr>
        <p:blipFill>
          <a:blip r:embed="rId2"/>
          <a:stretch>
            <a:fillRect/>
          </a:stretch>
        </p:blipFill>
        <p:spPr>
          <a:xfrm>
            <a:off x="176307" y="1417638"/>
            <a:ext cx="8791386" cy="4989706"/>
          </a:xfrm>
          <a:prstGeom prst="rect">
            <a:avLst/>
          </a:prstGeom>
        </p:spPr>
      </p:pic>
      <p:pic>
        <p:nvPicPr>
          <p:cNvPr id="7" name="Picture 6"/>
          <p:cNvPicPr>
            <a:picLocks noChangeAspect="1"/>
          </p:cNvPicPr>
          <p:nvPr/>
        </p:nvPicPr>
        <p:blipFill rotWithShape="1">
          <a:blip r:embed="rId3"/>
          <a:srcRect t="22111" r="833" b="58937"/>
          <a:stretch/>
        </p:blipFill>
        <p:spPr>
          <a:xfrm>
            <a:off x="139326" y="990600"/>
            <a:ext cx="8828367" cy="457200"/>
          </a:xfrm>
          <a:prstGeom prst="rect">
            <a:avLst/>
          </a:prstGeom>
        </p:spPr>
      </p:pic>
      <p:cxnSp>
        <p:nvCxnSpPr>
          <p:cNvPr id="8" name="Straight Arrow Connector 7"/>
          <p:cNvCxnSpPr/>
          <p:nvPr/>
        </p:nvCxnSpPr>
        <p:spPr>
          <a:xfrm flipH="1">
            <a:off x="3977425" y="708819"/>
            <a:ext cx="609600" cy="70088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1066800" y="688773"/>
            <a:ext cx="609600" cy="70088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7086600" y="640159"/>
            <a:ext cx="609600" cy="70088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2284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dirty="0"/>
              <a:t>Table 4-1</a:t>
            </a:r>
          </a:p>
        </p:txBody>
      </p:sp>
      <p:pic>
        <p:nvPicPr>
          <p:cNvPr id="4" name="Content Placeholder 3"/>
          <p:cNvPicPr>
            <a:picLocks noGrp="1" noChangeAspect="1"/>
          </p:cNvPicPr>
          <p:nvPr>
            <p:ph idx="1"/>
          </p:nvPr>
        </p:nvPicPr>
        <p:blipFill>
          <a:blip r:embed="rId2"/>
          <a:stretch>
            <a:fillRect/>
          </a:stretch>
        </p:blipFill>
        <p:spPr>
          <a:xfrm>
            <a:off x="176307" y="1417638"/>
            <a:ext cx="8791386" cy="4989706"/>
          </a:xfrm>
          <a:prstGeom prst="rect">
            <a:avLst/>
          </a:prstGeom>
        </p:spPr>
      </p:pic>
      <p:sp>
        <p:nvSpPr>
          <p:cNvPr id="5" name="Oval 4"/>
          <p:cNvSpPr/>
          <p:nvPr/>
        </p:nvSpPr>
        <p:spPr>
          <a:xfrm>
            <a:off x="3886200" y="1752600"/>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rotWithShape="1">
          <a:blip r:embed="rId3"/>
          <a:srcRect t="22111" r="833" b="58937"/>
          <a:stretch/>
        </p:blipFill>
        <p:spPr>
          <a:xfrm>
            <a:off x="139326" y="990600"/>
            <a:ext cx="8828367" cy="457200"/>
          </a:xfrm>
          <a:prstGeom prst="rect">
            <a:avLst/>
          </a:prstGeom>
        </p:spPr>
      </p:pic>
    </p:spTree>
    <p:extLst>
      <p:ext uri="{BB962C8B-B14F-4D97-AF65-F5344CB8AC3E}">
        <p14:creationId xmlns:p14="http://schemas.microsoft.com/office/powerpoint/2010/main" val="29346478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dirty="0"/>
              <a:t>Table 4-1</a:t>
            </a:r>
          </a:p>
        </p:txBody>
      </p:sp>
      <p:pic>
        <p:nvPicPr>
          <p:cNvPr id="4" name="Content Placeholder 3"/>
          <p:cNvPicPr>
            <a:picLocks noGrp="1" noChangeAspect="1"/>
          </p:cNvPicPr>
          <p:nvPr>
            <p:ph idx="1"/>
          </p:nvPr>
        </p:nvPicPr>
        <p:blipFill>
          <a:blip r:embed="rId2"/>
          <a:stretch>
            <a:fillRect/>
          </a:stretch>
        </p:blipFill>
        <p:spPr>
          <a:xfrm>
            <a:off x="176307" y="1417638"/>
            <a:ext cx="8791386" cy="4989706"/>
          </a:xfrm>
          <a:prstGeom prst="rect">
            <a:avLst/>
          </a:prstGeom>
        </p:spPr>
      </p:pic>
      <p:sp>
        <p:nvSpPr>
          <p:cNvPr id="5" name="Oval 4"/>
          <p:cNvSpPr/>
          <p:nvPr/>
        </p:nvSpPr>
        <p:spPr>
          <a:xfrm>
            <a:off x="3886200" y="1752600"/>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810000" y="2158895"/>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a:srcRect t="22111" r="833" b="58937"/>
          <a:stretch/>
        </p:blipFill>
        <p:spPr>
          <a:xfrm>
            <a:off x="139326" y="990600"/>
            <a:ext cx="8828367" cy="457200"/>
          </a:xfrm>
          <a:prstGeom prst="rect">
            <a:avLst/>
          </a:prstGeom>
        </p:spPr>
      </p:pic>
    </p:spTree>
    <p:extLst>
      <p:ext uri="{BB962C8B-B14F-4D97-AF65-F5344CB8AC3E}">
        <p14:creationId xmlns:p14="http://schemas.microsoft.com/office/powerpoint/2010/main" val="10156453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Plumbing Fixtures</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1454509"/>
            <a:ext cx="3017308" cy="4525963"/>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1444677"/>
            <a:ext cx="4953000" cy="3302000"/>
          </a:xfrm>
          <a:prstGeom prst="rect">
            <a:avLst/>
          </a:prstGeom>
        </p:spPr>
      </p:pic>
    </p:spTree>
    <p:extLst>
      <p:ext uri="{BB962C8B-B14F-4D97-AF65-F5344CB8AC3E}">
        <p14:creationId xmlns:p14="http://schemas.microsoft.com/office/powerpoint/2010/main" val="35623770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dirty="0"/>
              <a:t>Table 4-1</a:t>
            </a:r>
          </a:p>
        </p:txBody>
      </p:sp>
      <p:pic>
        <p:nvPicPr>
          <p:cNvPr id="4" name="Content Placeholder 3"/>
          <p:cNvPicPr>
            <a:picLocks noGrp="1" noChangeAspect="1"/>
          </p:cNvPicPr>
          <p:nvPr>
            <p:ph idx="1"/>
          </p:nvPr>
        </p:nvPicPr>
        <p:blipFill>
          <a:blip r:embed="rId2"/>
          <a:stretch>
            <a:fillRect/>
          </a:stretch>
        </p:blipFill>
        <p:spPr>
          <a:xfrm>
            <a:off x="176307" y="1417638"/>
            <a:ext cx="8791386" cy="4989706"/>
          </a:xfrm>
          <a:prstGeom prst="rect">
            <a:avLst/>
          </a:prstGeom>
        </p:spPr>
      </p:pic>
      <p:sp>
        <p:nvSpPr>
          <p:cNvPr id="5" name="Oval 4"/>
          <p:cNvSpPr/>
          <p:nvPr/>
        </p:nvSpPr>
        <p:spPr>
          <a:xfrm>
            <a:off x="3886200" y="1752600"/>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810000" y="2158895"/>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810000" y="2676360"/>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a:srcRect t="22111" r="833" b="58937"/>
          <a:stretch/>
        </p:blipFill>
        <p:spPr>
          <a:xfrm>
            <a:off x="139326" y="990600"/>
            <a:ext cx="8828367" cy="457200"/>
          </a:xfrm>
          <a:prstGeom prst="rect">
            <a:avLst/>
          </a:prstGeom>
        </p:spPr>
      </p:pic>
    </p:spTree>
    <p:extLst>
      <p:ext uri="{BB962C8B-B14F-4D97-AF65-F5344CB8AC3E}">
        <p14:creationId xmlns:p14="http://schemas.microsoft.com/office/powerpoint/2010/main" val="41582453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dirty="0"/>
              <a:t>Table 4-1</a:t>
            </a:r>
          </a:p>
        </p:txBody>
      </p:sp>
      <p:pic>
        <p:nvPicPr>
          <p:cNvPr id="4" name="Content Placeholder 3"/>
          <p:cNvPicPr>
            <a:picLocks noGrp="1" noChangeAspect="1"/>
          </p:cNvPicPr>
          <p:nvPr>
            <p:ph idx="1"/>
          </p:nvPr>
        </p:nvPicPr>
        <p:blipFill>
          <a:blip r:embed="rId2"/>
          <a:stretch>
            <a:fillRect/>
          </a:stretch>
        </p:blipFill>
        <p:spPr>
          <a:xfrm>
            <a:off x="176307" y="1417638"/>
            <a:ext cx="8791386" cy="4989706"/>
          </a:xfrm>
          <a:prstGeom prst="rect">
            <a:avLst/>
          </a:prstGeom>
        </p:spPr>
      </p:pic>
      <p:sp>
        <p:nvSpPr>
          <p:cNvPr id="5" name="Oval 4"/>
          <p:cNvSpPr/>
          <p:nvPr/>
        </p:nvSpPr>
        <p:spPr>
          <a:xfrm>
            <a:off x="3886200" y="1752600"/>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810000" y="2158895"/>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810000" y="2676360"/>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581400" y="3414944"/>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a:srcRect t="22111" r="833" b="58937"/>
          <a:stretch/>
        </p:blipFill>
        <p:spPr>
          <a:xfrm>
            <a:off x="139326" y="990600"/>
            <a:ext cx="8828367" cy="457200"/>
          </a:xfrm>
          <a:prstGeom prst="rect">
            <a:avLst/>
          </a:prstGeom>
        </p:spPr>
      </p:pic>
    </p:spTree>
    <p:extLst>
      <p:ext uri="{BB962C8B-B14F-4D97-AF65-F5344CB8AC3E}">
        <p14:creationId xmlns:p14="http://schemas.microsoft.com/office/powerpoint/2010/main" val="38289902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dirty="0"/>
              <a:t>Table 4-1</a:t>
            </a:r>
          </a:p>
        </p:txBody>
      </p:sp>
      <p:pic>
        <p:nvPicPr>
          <p:cNvPr id="4" name="Content Placeholder 3"/>
          <p:cNvPicPr>
            <a:picLocks noGrp="1" noChangeAspect="1"/>
          </p:cNvPicPr>
          <p:nvPr>
            <p:ph idx="1"/>
          </p:nvPr>
        </p:nvPicPr>
        <p:blipFill>
          <a:blip r:embed="rId2"/>
          <a:stretch>
            <a:fillRect/>
          </a:stretch>
        </p:blipFill>
        <p:spPr>
          <a:xfrm>
            <a:off x="176307" y="1417638"/>
            <a:ext cx="8791386" cy="4989706"/>
          </a:xfrm>
          <a:prstGeom prst="rect">
            <a:avLst/>
          </a:prstGeom>
        </p:spPr>
      </p:pic>
      <p:sp>
        <p:nvSpPr>
          <p:cNvPr id="5" name="Oval 4"/>
          <p:cNvSpPr/>
          <p:nvPr/>
        </p:nvSpPr>
        <p:spPr>
          <a:xfrm>
            <a:off x="3886200" y="1752600"/>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810000" y="2158895"/>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810000" y="2676360"/>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581400" y="3414944"/>
            <a:ext cx="457200" cy="406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a:srcRect t="22111" r="833" b="58937"/>
          <a:stretch/>
        </p:blipFill>
        <p:spPr>
          <a:xfrm>
            <a:off x="139326" y="990600"/>
            <a:ext cx="8828367" cy="457200"/>
          </a:xfrm>
          <a:prstGeom prst="rect">
            <a:avLst/>
          </a:prstGeom>
        </p:spPr>
      </p:pic>
      <p:cxnSp>
        <p:nvCxnSpPr>
          <p:cNvPr id="10" name="Straight Arrow Connector 9"/>
          <p:cNvCxnSpPr/>
          <p:nvPr/>
        </p:nvCxnSpPr>
        <p:spPr>
          <a:xfrm>
            <a:off x="1600200" y="3356560"/>
            <a:ext cx="521446" cy="68398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83341" y="2402453"/>
            <a:ext cx="2337948" cy="954107"/>
          </a:xfrm>
          <a:prstGeom prst="rect">
            <a:avLst/>
          </a:prstGeom>
          <a:noFill/>
        </p:spPr>
        <p:txBody>
          <a:bodyPr wrap="none" rtlCol="0">
            <a:spAutoFit/>
          </a:bodyPr>
          <a:lstStyle/>
          <a:p>
            <a:r>
              <a:rPr lang="en-US" sz="2800" dirty="0" smtClean="0">
                <a:solidFill>
                  <a:srgbClr val="FF0000"/>
                </a:solidFill>
              </a:rPr>
              <a:t>Same for each </a:t>
            </a:r>
          </a:p>
          <a:p>
            <a:r>
              <a:rPr lang="en-US" sz="2800" dirty="0" smtClean="0">
                <a:solidFill>
                  <a:srgbClr val="FF0000"/>
                </a:solidFill>
              </a:rPr>
              <a:t>appliance</a:t>
            </a:r>
            <a:endParaRPr lang="en-US" sz="2800" dirty="0">
              <a:solidFill>
                <a:srgbClr val="FF0000"/>
              </a:solidFill>
            </a:endParaRPr>
          </a:p>
        </p:txBody>
      </p:sp>
    </p:spTree>
    <p:extLst>
      <p:ext uri="{BB962C8B-B14F-4D97-AF65-F5344CB8AC3E}">
        <p14:creationId xmlns:p14="http://schemas.microsoft.com/office/powerpoint/2010/main" val="216495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Plumbing Fixtures</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200" y="1454509"/>
            <a:ext cx="3017308" cy="4525963"/>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1444677"/>
            <a:ext cx="4953000" cy="3302000"/>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45000" t="62500" r="31667" b="12500"/>
          <a:stretch/>
        </p:blipFill>
        <p:spPr>
          <a:xfrm>
            <a:off x="2590800" y="3051841"/>
            <a:ext cx="4745541" cy="3389672"/>
          </a:xfrm>
          <a:prstGeom prst="rect">
            <a:avLst/>
          </a:prstGeom>
        </p:spPr>
      </p:pic>
    </p:spTree>
    <p:extLst>
      <p:ext uri="{BB962C8B-B14F-4D97-AF65-F5344CB8AC3E}">
        <p14:creationId xmlns:p14="http://schemas.microsoft.com/office/powerpoint/2010/main" val="1456200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Plumbing Fixtures</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00" y="1417638"/>
            <a:ext cx="5080000" cy="5080000"/>
          </a:xfrm>
          <a:prstGeom prst="rect">
            <a:avLst/>
          </a:prstGeom>
        </p:spPr>
      </p:pic>
    </p:spTree>
    <p:extLst>
      <p:ext uri="{BB962C8B-B14F-4D97-AF65-F5344CB8AC3E}">
        <p14:creationId xmlns:p14="http://schemas.microsoft.com/office/powerpoint/2010/main" val="2069313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Plumbing Fixtures</a:t>
            </a:r>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28333" t="42097" r="30833" b="26654"/>
          <a:stretch/>
        </p:blipFill>
        <p:spPr>
          <a:xfrm>
            <a:off x="457200" y="1390599"/>
            <a:ext cx="3733800" cy="1905001"/>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95500" y="3484771"/>
            <a:ext cx="4953000" cy="3302000"/>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37500" t="46433" r="36607" b="20085"/>
          <a:stretch/>
        </p:blipFill>
        <p:spPr>
          <a:xfrm>
            <a:off x="5105400" y="1361102"/>
            <a:ext cx="2209800" cy="1905000"/>
          </a:xfrm>
          <a:prstGeom prst="rect">
            <a:avLst/>
          </a:prstGeom>
        </p:spPr>
      </p:pic>
    </p:spTree>
    <p:extLst>
      <p:ext uri="{BB962C8B-B14F-4D97-AF65-F5344CB8AC3E}">
        <p14:creationId xmlns:p14="http://schemas.microsoft.com/office/powerpoint/2010/main" val="2778607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1897</TotalTime>
  <Words>898</Words>
  <Application>Microsoft Office PowerPoint</Application>
  <PresentationFormat>On-screen Show (4:3)</PresentationFormat>
  <Paragraphs>141</Paragraphs>
  <Slides>62</Slides>
  <Notes>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62</vt:i4>
      </vt:variant>
    </vt:vector>
  </HeadingPairs>
  <TitlesOfParts>
    <vt:vector size="65" baseType="lpstr">
      <vt:lpstr>Arial</vt:lpstr>
      <vt:lpstr>Calibri</vt:lpstr>
      <vt:lpstr>Office Theme</vt:lpstr>
      <vt:lpstr> Day 3 Part 2 Technician’s Guide &amp; Workbook for Home Evaluation and Performance Improvement  </vt:lpstr>
      <vt:lpstr>  Discretionary Items for Cost Benefit 3.11 </vt:lpstr>
      <vt:lpstr>Plumbing Fixtures</vt:lpstr>
      <vt:lpstr>Plumbing Fixtures</vt:lpstr>
      <vt:lpstr>Plumbing Fixtures</vt:lpstr>
      <vt:lpstr>Plumbing Fixtures</vt:lpstr>
      <vt:lpstr>Plumbing Fixtures</vt:lpstr>
      <vt:lpstr>Plumbing Fixtures</vt:lpstr>
      <vt:lpstr>Plumbing Fixtures</vt:lpstr>
      <vt:lpstr>Plumbing Fixtures</vt:lpstr>
      <vt:lpstr>Final Note</vt:lpstr>
      <vt:lpstr>Acceptable Documentation</vt:lpstr>
      <vt:lpstr> 4.0 Assessing Improvements  Identifying Improvements </vt:lpstr>
      <vt:lpstr>Identifying Improvements</vt:lpstr>
      <vt:lpstr>Identifying Improvements</vt:lpstr>
      <vt:lpstr>Assessing Improvements</vt:lpstr>
      <vt:lpstr>Assessing Improvements</vt:lpstr>
      <vt:lpstr>Identifying Improvements</vt:lpstr>
      <vt:lpstr>Identifying Improvements</vt:lpstr>
      <vt:lpstr>Identifying Improvements</vt:lpstr>
      <vt:lpstr>Identifying Improvements</vt:lpstr>
      <vt:lpstr>Getting Started</vt:lpstr>
      <vt:lpstr>Getting Started</vt:lpstr>
      <vt:lpstr>Getting Started</vt:lpstr>
      <vt:lpstr>Getting Started</vt:lpstr>
      <vt:lpstr> Assessment Table Values for CO  </vt:lpstr>
      <vt:lpstr>Getting Started</vt:lpstr>
      <vt:lpstr> Table 4-1</vt:lpstr>
      <vt:lpstr> Table 4-1</vt:lpstr>
      <vt:lpstr>PowerPoint Presentation</vt:lpstr>
      <vt:lpstr> Table 4-1</vt:lpstr>
      <vt:lpstr> Table 4-1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Assessment Table Values for Combustion Appliances  </vt:lpstr>
      <vt:lpstr> Table 4-1</vt:lpstr>
      <vt:lpstr> Table 4-1</vt:lpstr>
      <vt:lpstr> Table 4-1</vt:lpstr>
      <vt:lpstr> Table 4-1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Table 4-1</vt:lpstr>
      <vt:lpstr>Table 4-1</vt:lpstr>
      <vt:lpstr>Table 4-1</vt:lpstr>
      <vt:lpstr>Table 4-1</vt:lpstr>
      <vt:lpstr>Table 4-1</vt:lpstr>
      <vt:lpstr>Table 4-1</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220</cp:revision>
  <dcterms:created xsi:type="dcterms:W3CDTF">2013-05-23T13:04:32Z</dcterms:created>
  <dcterms:modified xsi:type="dcterms:W3CDTF">2015-09-15T13:04:31Z</dcterms:modified>
</cp:coreProperties>
</file>