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4.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5.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6.xml" ContentType="application/vnd.openxmlformats-officedocument.drawingml.chartshape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7"/>
  </p:notesMasterIdLst>
  <p:sldIdLst>
    <p:sldId id="381" r:id="rId2"/>
    <p:sldId id="382" r:id="rId3"/>
    <p:sldId id="338" r:id="rId4"/>
    <p:sldId id="332" r:id="rId5"/>
    <p:sldId id="333" r:id="rId6"/>
    <p:sldId id="334" r:id="rId7"/>
    <p:sldId id="335" r:id="rId8"/>
    <p:sldId id="336" r:id="rId9"/>
    <p:sldId id="340" r:id="rId10"/>
    <p:sldId id="343" r:id="rId11"/>
    <p:sldId id="342"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80" r:id="rId43"/>
    <p:sldId id="376" r:id="rId44"/>
    <p:sldId id="378" r:id="rId45"/>
    <p:sldId id="379"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73" d="100"/>
          <a:sy n="73" d="100"/>
        </p:scale>
        <p:origin x="60" y="348"/>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r>
              <a:rPr lang="en-US" sz="3200" dirty="0" smtClean="0"/>
              <a:t>Maximum NIST Fault Values</a:t>
            </a:r>
            <a:endParaRPr lang="en-US" sz="3200" dirty="0"/>
          </a:p>
        </c:rich>
      </c:tx>
      <c:layout>
        <c:manualLayout>
          <c:xMode val="edge"/>
          <c:yMode val="edge"/>
          <c:x val="0.13504088431253786"/>
          <c:y val="0"/>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05486874312993"/>
          <c:y val="0.11887901654438712"/>
          <c:w val="0.63526835558020411"/>
          <c:h val="0.75699029872448398"/>
        </c:manualLayout>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Sheet1!$C$3:$C$9</c:f>
              <c:numCache>
                <c:formatCode>General</c:formatCode>
                <c:ptCount val="7"/>
                <c:pt idx="0">
                  <c:v>2</c:v>
                </c:pt>
                <c:pt idx="1">
                  <c:v>2</c:v>
                </c:pt>
                <c:pt idx="2">
                  <c:v>23</c:v>
                </c:pt>
                <c:pt idx="3">
                  <c:v>2</c:v>
                </c:pt>
                <c:pt idx="4">
                  <c:v>26</c:v>
                </c:pt>
                <c:pt idx="5">
                  <c:v>15</c:v>
                </c:pt>
                <c:pt idx="6">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3200" dirty="0" smtClean="0"/>
              <a:t>Minimum</a:t>
            </a:r>
            <a:r>
              <a:rPr lang="en-US" sz="3200" baseline="0" dirty="0" smtClean="0"/>
              <a:t> NIST Fault </a:t>
            </a:r>
            <a:r>
              <a:rPr lang="en-US" sz="3200" dirty="0"/>
              <a:t>Values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Sheet1!$B$3:$B$9</c:f>
              <c:numCache>
                <c:formatCode>General</c:formatCode>
                <c:ptCount val="7"/>
                <c:pt idx="0">
                  <c:v>1</c:v>
                </c:pt>
                <c:pt idx="1">
                  <c:v>1</c:v>
                </c:pt>
                <c:pt idx="2">
                  <c:v>13</c:v>
                </c:pt>
                <c:pt idx="3">
                  <c:v>5</c:v>
                </c:pt>
                <c:pt idx="4">
                  <c:v>18</c:v>
                </c:pt>
                <c:pt idx="5">
                  <c:v>0</c:v>
                </c:pt>
                <c:pt idx="6">
                  <c:v>62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6.2143473109873545E-2"/>
          <c:y val="0.90777321215291051"/>
          <c:w val="0.93785652689012644"/>
          <c:h val="8.9258799731578617E-2"/>
        </c:manualLayout>
      </c:layout>
      <c:overlay val="0"/>
      <c:spPr>
        <a:noFill/>
        <a:ln>
          <a:noFill/>
        </a:ln>
        <a:effectLst/>
      </c:spPr>
      <c:txPr>
        <a:bodyPr rot="0" spcFirstLastPara="1" vertOverflow="ellipsis" vert="horz" wrap="square" anchor="ctr" anchorCtr="1"/>
        <a:lstStyle/>
        <a:p>
          <a:pPr rtl="0">
            <a:defRPr sz="3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r>
              <a:rPr lang="en-US" sz="3200" dirty="0" smtClean="0"/>
              <a:t>Maximum NIST Fault Values</a:t>
            </a:r>
            <a:endParaRPr lang="en-US" sz="3200" dirty="0"/>
          </a:p>
        </c:rich>
      </c:tx>
      <c:layout>
        <c:manualLayout>
          <c:xMode val="edge"/>
          <c:yMode val="edge"/>
          <c:x val="0.13504088431253786"/>
          <c:y val="0"/>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05486874312993"/>
          <c:y val="0.11887901654438712"/>
          <c:w val="0.63526835558020411"/>
          <c:h val="0.75699029872448398"/>
        </c:manualLayout>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Sheet1!$C$3:$C$9</c:f>
              <c:numCache>
                <c:formatCode>General</c:formatCode>
                <c:ptCount val="7"/>
                <c:pt idx="0">
                  <c:v>2</c:v>
                </c:pt>
                <c:pt idx="1">
                  <c:v>2</c:v>
                </c:pt>
                <c:pt idx="2">
                  <c:v>23</c:v>
                </c:pt>
                <c:pt idx="3">
                  <c:v>2</c:v>
                </c:pt>
                <c:pt idx="4">
                  <c:v>26</c:v>
                </c:pt>
                <c:pt idx="5">
                  <c:v>15</c:v>
                </c:pt>
                <c:pt idx="6">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3200" dirty="0" smtClean="0"/>
              <a:t>Minimum</a:t>
            </a:r>
            <a:r>
              <a:rPr lang="en-US" sz="3200" baseline="0" dirty="0" smtClean="0"/>
              <a:t> NIST Fault </a:t>
            </a:r>
            <a:r>
              <a:rPr lang="en-US" sz="3200" dirty="0"/>
              <a:t>Values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Sheet1!$B$3:$B$9</c:f>
              <c:numCache>
                <c:formatCode>General</c:formatCode>
                <c:ptCount val="7"/>
                <c:pt idx="0">
                  <c:v>1</c:v>
                </c:pt>
                <c:pt idx="1">
                  <c:v>1</c:v>
                </c:pt>
                <c:pt idx="2">
                  <c:v>13</c:v>
                </c:pt>
                <c:pt idx="3">
                  <c:v>5</c:v>
                </c:pt>
                <c:pt idx="4">
                  <c:v>18</c:v>
                </c:pt>
                <c:pt idx="5">
                  <c:v>0</c:v>
                </c:pt>
                <c:pt idx="6">
                  <c:v>62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6.2143473109873545E-2"/>
          <c:y val="0.90777321215291051"/>
          <c:w val="0.93785652689012644"/>
          <c:h val="8.9258799731578617E-2"/>
        </c:manualLayout>
      </c:layout>
      <c:overlay val="0"/>
      <c:spPr>
        <a:noFill/>
        <a:ln>
          <a:noFill/>
        </a:ln>
        <a:effectLst/>
      </c:spPr>
      <c:txPr>
        <a:bodyPr rot="0" spcFirstLastPara="1" vertOverflow="ellipsis" vert="horz" wrap="square" anchor="ctr" anchorCtr="1"/>
        <a:lstStyle/>
        <a:p>
          <a:pPr rtl="0">
            <a:defRPr sz="3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r>
              <a:rPr lang="en-US" sz="3200" dirty="0" smtClean="0"/>
              <a:t>Maximum NIST Fault Values</a:t>
            </a:r>
            <a:endParaRPr lang="en-US" sz="3200" dirty="0"/>
          </a:p>
        </c:rich>
      </c:tx>
      <c:layout>
        <c:manualLayout>
          <c:xMode val="edge"/>
          <c:yMode val="edge"/>
          <c:x val="0.13504088431253786"/>
          <c:y val="0"/>
        </c:manualLayout>
      </c:layout>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405486874312993"/>
          <c:y val="0.11887901654438712"/>
          <c:w val="0.63526835558020411"/>
          <c:h val="0.75699029872448398"/>
        </c:manualLayout>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Sheet1!$C$3:$C$9</c:f>
              <c:numCache>
                <c:formatCode>General</c:formatCode>
                <c:ptCount val="7"/>
                <c:pt idx="0">
                  <c:v>2</c:v>
                </c:pt>
                <c:pt idx="1">
                  <c:v>2</c:v>
                </c:pt>
                <c:pt idx="2">
                  <c:v>23</c:v>
                </c:pt>
                <c:pt idx="3">
                  <c:v>2</c:v>
                </c:pt>
                <c:pt idx="4">
                  <c:v>26</c:v>
                </c:pt>
                <c:pt idx="5">
                  <c:v>15</c:v>
                </c:pt>
                <c:pt idx="6">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3200" dirty="0" smtClean="0"/>
              <a:t>Minimum</a:t>
            </a:r>
            <a:r>
              <a:rPr lang="en-US" sz="3200" baseline="0" dirty="0" smtClean="0"/>
              <a:t> NIST Fault </a:t>
            </a:r>
            <a:r>
              <a:rPr lang="en-US" sz="3200" dirty="0"/>
              <a:t>Values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Pt>
            <c:idx val="4"/>
            <c:bubble3D val="0"/>
            <c:spPr>
              <a:solidFill>
                <a:schemeClr val="accent5"/>
              </a:solidFill>
              <a:ln w="19050">
                <a:solidFill>
                  <a:schemeClr val="lt1"/>
                </a:solidFill>
              </a:ln>
              <a:effectLst/>
            </c:spPr>
          </c:dPt>
          <c:dPt>
            <c:idx val="5"/>
            <c:bubble3D val="0"/>
            <c:spPr>
              <a:solidFill>
                <a:schemeClr val="accent6"/>
              </a:solidFill>
              <a:ln w="19050">
                <a:solidFill>
                  <a:schemeClr val="lt1"/>
                </a:solidFill>
              </a:ln>
              <a:effectLst/>
            </c:spPr>
          </c:dPt>
          <c:dPt>
            <c:idx val="6"/>
            <c:bubble3D val="0"/>
            <c:spPr>
              <a:solidFill>
                <a:schemeClr val="accent1">
                  <a:lumMod val="60000"/>
                </a:schemeClr>
              </a:solidFill>
              <a:ln w="19050">
                <a:solidFill>
                  <a:schemeClr val="lt1"/>
                </a:solidFill>
              </a:ln>
              <a:effectLst/>
            </c:spPr>
          </c:dPt>
          <c:val>
            <c:numRef>
              <c:f>Sheet1!$B$3:$B$9</c:f>
              <c:numCache>
                <c:formatCode>General</c:formatCode>
                <c:ptCount val="7"/>
                <c:pt idx="0">
                  <c:v>1</c:v>
                </c:pt>
                <c:pt idx="1">
                  <c:v>1</c:v>
                </c:pt>
                <c:pt idx="2">
                  <c:v>13</c:v>
                </c:pt>
                <c:pt idx="3">
                  <c:v>5</c:v>
                </c:pt>
                <c:pt idx="4">
                  <c:v>18</c:v>
                </c:pt>
                <c:pt idx="5">
                  <c:v>0</c:v>
                </c:pt>
                <c:pt idx="6">
                  <c:v>62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6.2143473109873545E-2"/>
          <c:y val="0.90777321215291051"/>
          <c:w val="0.93785652689012644"/>
          <c:h val="8.9258799731578617E-2"/>
        </c:manualLayout>
      </c:layout>
      <c:overlay val="0"/>
      <c:spPr>
        <a:noFill/>
        <a:ln>
          <a:noFill/>
        </a:ln>
        <a:effectLst/>
      </c:spPr>
      <c:txPr>
        <a:bodyPr rot="0" spcFirstLastPara="1" vertOverflow="ellipsis" vert="horz" wrap="square" anchor="ctr" anchorCtr="1"/>
        <a:lstStyle/>
        <a:p>
          <a:pPr rtl="0">
            <a:defRPr sz="3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0.17308</cdr:x>
      <cdr:y>0.57608</cdr:y>
    </cdr:from>
    <cdr:to>
      <cdr:x>0.9118</cdr:x>
      <cdr:y>0.72333</cdr:y>
    </cdr:to>
    <cdr:sp macro="" textlink="">
      <cdr:nvSpPr>
        <cdr:cNvPr id="2" name="TextBox 10"/>
        <cdr:cNvSpPr txBox="1"/>
      </cdr:nvSpPr>
      <cdr:spPr>
        <a:xfrm xmlns:a="http://schemas.openxmlformats.org/drawingml/2006/main">
          <a:off x="685800" y="2133600"/>
          <a:ext cx="2927117" cy="545349"/>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70% Lost</a:t>
          </a:r>
          <a:endParaRPr lang="en-US" sz="3600" dirty="0"/>
        </a:p>
      </cdr:txBody>
    </cdr:sp>
  </cdr:relSizeAnchor>
</c:userShapes>
</file>

<file path=ppt/drawings/drawing2.xml><?xml version="1.0" encoding="utf-8"?>
<c:userShapes xmlns:c="http://schemas.openxmlformats.org/drawingml/2006/chart">
  <cdr:relSizeAnchor xmlns:cdr="http://schemas.openxmlformats.org/drawingml/2006/chartDrawing">
    <cdr:from>
      <cdr:x>0.39662</cdr:x>
      <cdr:y>0.40895</cdr:y>
    </cdr:from>
    <cdr:to>
      <cdr:x>1</cdr:x>
      <cdr:y>0.56663</cdr:y>
    </cdr:to>
    <cdr:sp macro="" textlink="">
      <cdr:nvSpPr>
        <cdr:cNvPr id="2" name="TextBox 8"/>
        <cdr:cNvSpPr txBox="1"/>
      </cdr:nvSpPr>
      <cdr:spPr>
        <a:xfrm xmlns:a="http://schemas.openxmlformats.org/drawingml/2006/main">
          <a:off x="1968494" y="1676400"/>
          <a:ext cx="2994666" cy="64633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38% Lost</a:t>
          </a:r>
          <a:endParaRPr lang="en-US" sz="3600" dirty="0"/>
        </a:p>
      </cdr:txBody>
    </cdr:sp>
  </cdr:relSizeAnchor>
</c:userShapes>
</file>

<file path=ppt/drawings/drawing3.xml><?xml version="1.0" encoding="utf-8"?>
<c:userShapes xmlns:c="http://schemas.openxmlformats.org/drawingml/2006/chart">
  <cdr:relSizeAnchor xmlns:cdr="http://schemas.openxmlformats.org/drawingml/2006/chartDrawing">
    <cdr:from>
      <cdr:x>0.17308</cdr:x>
      <cdr:y>0.57608</cdr:y>
    </cdr:from>
    <cdr:to>
      <cdr:x>0.9118</cdr:x>
      <cdr:y>0.72333</cdr:y>
    </cdr:to>
    <cdr:sp macro="" textlink="">
      <cdr:nvSpPr>
        <cdr:cNvPr id="2" name="TextBox 10"/>
        <cdr:cNvSpPr txBox="1"/>
      </cdr:nvSpPr>
      <cdr:spPr>
        <a:xfrm xmlns:a="http://schemas.openxmlformats.org/drawingml/2006/main">
          <a:off x="685800" y="2133600"/>
          <a:ext cx="2927117" cy="545349"/>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70% Lost</a:t>
          </a:r>
          <a:endParaRPr lang="en-US" sz="3600" dirty="0"/>
        </a:p>
      </cdr:txBody>
    </cdr:sp>
  </cdr:relSizeAnchor>
</c:userShapes>
</file>

<file path=ppt/drawings/drawing4.xml><?xml version="1.0" encoding="utf-8"?>
<c:userShapes xmlns:c="http://schemas.openxmlformats.org/drawingml/2006/chart">
  <cdr:relSizeAnchor xmlns:cdr="http://schemas.openxmlformats.org/drawingml/2006/chartDrawing">
    <cdr:from>
      <cdr:x>0.39662</cdr:x>
      <cdr:y>0.40895</cdr:y>
    </cdr:from>
    <cdr:to>
      <cdr:x>1</cdr:x>
      <cdr:y>0.56663</cdr:y>
    </cdr:to>
    <cdr:sp macro="" textlink="">
      <cdr:nvSpPr>
        <cdr:cNvPr id="2" name="TextBox 8"/>
        <cdr:cNvSpPr txBox="1"/>
      </cdr:nvSpPr>
      <cdr:spPr>
        <a:xfrm xmlns:a="http://schemas.openxmlformats.org/drawingml/2006/main">
          <a:off x="1968494" y="1676400"/>
          <a:ext cx="2994666" cy="64633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38% Lost</a:t>
          </a:r>
          <a:endParaRPr lang="en-US" sz="3600" dirty="0"/>
        </a:p>
      </cdr:txBody>
    </cdr:sp>
  </cdr:relSizeAnchor>
</c:userShapes>
</file>

<file path=ppt/drawings/drawing5.xml><?xml version="1.0" encoding="utf-8"?>
<c:userShapes xmlns:c="http://schemas.openxmlformats.org/drawingml/2006/chart">
  <cdr:relSizeAnchor xmlns:cdr="http://schemas.openxmlformats.org/drawingml/2006/chartDrawing">
    <cdr:from>
      <cdr:x>0.17308</cdr:x>
      <cdr:y>0.57608</cdr:y>
    </cdr:from>
    <cdr:to>
      <cdr:x>0.9118</cdr:x>
      <cdr:y>0.72333</cdr:y>
    </cdr:to>
    <cdr:sp macro="" textlink="">
      <cdr:nvSpPr>
        <cdr:cNvPr id="2" name="TextBox 10"/>
        <cdr:cNvSpPr txBox="1"/>
      </cdr:nvSpPr>
      <cdr:spPr>
        <a:xfrm xmlns:a="http://schemas.openxmlformats.org/drawingml/2006/main">
          <a:off x="685800" y="2133600"/>
          <a:ext cx="2927117" cy="545349"/>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70% Lost</a:t>
          </a:r>
          <a:endParaRPr lang="en-US" sz="3600" dirty="0"/>
        </a:p>
      </cdr:txBody>
    </cdr:sp>
  </cdr:relSizeAnchor>
</c:userShapes>
</file>

<file path=ppt/drawings/drawing6.xml><?xml version="1.0" encoding="utf-8"?>
<c:userShapes xmlns:c="http://schemas.openxmlformats.org/drawingml/2006/chart">
  <cdr:relSizeAnchor xmlns:cdr="http://schemas.openxmlformats.org/drawingml/2006/chartDrawing">
    <cdr:from>
      <cdr:x>0.39662</cdr:x>
      <cdr:y>0.40895</cdr:y>
    </cdr:from>
    <cdr:to>
      <cdr:x>1</cdr:x>
      <cdr:y>0.56663</cdr:y>
    </cdr:to>
    <cdr:sp macro="" textlink="">
      <cdr:nvSpPr>
        <cdr:cNvPr id="2" name="TextBox 8"/>
        <cdr:cNvSpPr txBox="1"/>
      </cdr:nvSpPr>
      <cdr:spPr>
        <a:xfrm xmlns:a="http://schemas.openxmlformats.org/drawingml/2006/main">
          <a:off x="1968494" y="1676400"/>
          <a:ext cx="2994666" cy="64633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3600" dirty="0" smtClean="0"/>
            <a:t>Up to 38% Lost</a:t>
          </a:r>
          <a:endParaRPr lang="en-US" sz="36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385657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836776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5.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2 </a:t>
            </a:r>
            <a:r>
              <a:rPr lang="en-US" smtClean="0"/>
              <a:t>Part 3</a:t>
            </a:r>
            <a:r>
              <a:rPr lang="en-US" dirty="0" smtClean="0"/>
              <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8963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 to Electrical Energy Savings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solidFill>
                  <a:srgbClr val="FFFF00"/>
                </a:solidFill>
              </a:rPr>
              <a:t>HVAC Systems</a:t>
            </a:r>
          </a:p>
          <a:p>
            <a:r>
              <a:rPr lang="en-US" dirty="0" smtClean="0">
                <a:solidFill>
                  <a:srgbClr val="FFFF00"/>
                </a:solidFill>
              </a:rPr>
              <a:t>Duct Systems</a:t>
            </a:r>
          </a:p>
          <a:p>
            <a:r>
              <a:rPr lang="en-US" dirty="0" smtClean="0">
                <a:solidFill>
                  <a:srgbClr val="FFFF00"/>
                </a:solidFill>
              </a:rPr>
              <a:t>Exhaust Systems</a:t>
            </a:r>
          </a:p>
          <a:p>
            <a:r>
              <a:rPr lang="en-US" dirty="0" smtClean="0">
                <a:solidFill>
                  <a:srgbClr val="FFFF00"/>
                </a:solidFill>
              </a:rPr>
              <a:t>Appliances</a:t>
            </a:r>
          </a:p>
          <a:p>
            <a:r>
              <a:rPr lang="en-US" dirty="0" smtClean="0">
                <a:solidFill>
                  <a:srgbClr val="FFFF00"/>
                </a:solidFill>
              </a:rPr>
              <a:t>Lighting</a:t>
            </a:r>
          </a:p>
          <a:p>
            <a:r>
              <a:rPr lang="en-US" dirty="0" smtClean="0">
                <a:solidFill>
                  <a:srgbClr val="FFFF00"/>
                </a:solidFill>
              </a:rPr>
              <a:t>Durability and Hazardous Conditions</a:t>
            </a:r>
            <a:endParaRPr lang="en-US" dirty="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006" y="1595718"/>
            <a:ext cx="6445988" cy="4834491"/>
          </a:xfrm>
          <a:prstGeom prst="rect">
            <a:avLst/>
          </a:prstGeom>
        </p:spPr>
      </p:pic>
    </p:spTree>
    <p:extLst>
      <p:ext uri="{BB962C8B-B14F-4D97-AF65-F5344CB8AC3E}">
        <p14:creationId xmlns:p14="http://schemas.microsoft.com/office/powerpoint/2010/main" val="3923836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 to Electrical Energy Savings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solidFill>
                  <a:srgbClr val="FFFF00"/>
                </a:solidFill>
              </a:rPr>
              <a:t>HVAC Systems</a:t>
            </a:r>
          </a:p>
          <a:p>
            <a:r>
              <a:rPr lang="en-US" dirty="0" smtClean="0">
                <a:solidFill>
                  <a:srgbClr val="FFFF00"/>
                </a:solidFill>
              </a:rPr>
              <a:t>Duct Systems</a:t>
            </a:r>
          </a:p>
          <a:p>
            <a:r>
              <a:rPr lang="en-US" dirty="0" smtClean="0">
                <a:solidFill>
                  <a:srgbClr val="FFFF00"/>
                </a:solidFill>
              </a:rPr>
              <a:t>Exhaust Systems</a:t>
            </a:r>
          </a:p>
          <a:p>
            <a:r>
              <a:rPr lang="en-US" dirty="0" smtClean="0">
                <a:solidFill>
                  <a:srgbClr val="FFFF00"/>
                </a:solidFill>
              </a:rPr>
              <a:t>Appliances</a:t>
            </a:r>
          </a:p>
          <a:p>
            <a:r>
              <a:rPr lang="en-US" dirty="0" smtClean="0">
                <a:solidFill>
                  <a:srgbClr val="FFFF00"/>
                </a:solidFill>
              </a:rPr>
              <a:t>Lighting</a:t>
            </a:r>
          </a:p>
          <a:p>
            <a:r>
              <a:rPr lang="en-US" dirty="0" smtClean="0">
                <a:solidFill>
                  <a:srgbClr val="FFFF00"/>
                </a:solidFill>
              </a:rPr>
              <a:t>Durability and Hazardous Conditions</a:t>
            </a:r>
            <a:endParaRPr lang="en-US" dirty="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006" y="1595718"/>
            <a:ext cx="6445988" cy="4834491"/>
          </a:xfrm>
          <a:prstGeom prst="rect">
            <a:avLst/>
          </a:prstGeom>
        </p:spPr>
      </p:pic>
      <p:cxnSp>
        <p:nvCxnSpPr>
          <p:cNvPr id="6" name="Straight Arrow Connector 5"/>
          <p:cNvCxnSpPr/>
          <p:nvPr/>
        </p:nvCxnSpPr>
        <p:spPr>
          <a:xfrm flipH="1">
            <a:off x="6324600" y="2209800"/>
            <a:ext cx="609600" cy="533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4541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6369423" cy="707886"/>
          </a:xfrm>
          <a:prstGeom prst="rect">
            <a:avLst/>
          </a:prstGeom>
          <a:noFill/>
        </p:spPr>
        <p:txBody>
          <a:bodyPr wrap="square" rtlCol="0">
            <a:spAutoFit/>
          </a:bodyPr>
          <a:lstStyle/>
          <a:p>
            <a:r>
              <a:rPr lang="en-US" sz="4000" b="1" dirty="0" smtClean="0">
                <a:solidFill>
                  <a:srgbClr val="FF0000"/>
                </a:solidFill>
              </a:rPr>
              <a:t>Fault Related Efficiency Hits </a:t>
            </a:r>
            <a:endParaRPr lang="en-US" sz="4000" b="1" dirty="0">
              <a:solidFill>
                <a:srgbClr val="FF0000"/>
              </a:solidFill>
            </a:endParaRPr>
          </a:p>
        </p:txBody>
      </p:sp>
      <p:graphicFrame>
        <p:nvGraphicFramePr>
          <p:cNvPr id="6" name="Chart 5"/>
          <p:cNvGraphicFramePr/>
          <p:nvPr>
            <p:extLst/>
          </p:nvPr>
        </p:nvGraphicFramePr>
        <p:xfrm>
          <a:off x="5029200" y="506343"/>
          <a:ext cx="3962400" cy="37036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p:cNvGraphicFramePr>
            <a:graphicFrameLocks noGrp="1"/>
          </p:cNvGraphicFramePr>
          <p:nvPr>
            <p:extLst/>
          </p:nvPr>
        </p:nvGraphicFramePr>
        <p:xfrm>
          <a:off x="5486398" y="3710756"/>
          <a:ext cx="3657602" cy="3147244"/>
        </p:xfrm>
        <a:graphic>
          <a:graphicData uri="http://schemas.openxmlformats.org/drawingml/2006/table">
            <a:tbl>
              <a:tblPr firstRow="1" firstCol="1" bandRow="1">
                <a:tableStyleId>{5C22544A-7EE6-4342-B048-85BDC9FD1C3A}</a:tableStyleId>
              </a:tblPr>
              <a:tblGrid>
                <a:gridCol w="1507267"/>
                <a:gridCol w="1143795"/>
                <a:gridCol w="1006540"/>
              </a:tblGrid>
              <a:tr h="264968">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Minimum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Maximum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1.  Non-</a:t>
                      </a:r>
                      <a:r>
                        <a:rPr lang="en-US" sz="1600" dirty="0" err="1">
                          <a:solidFill>
                            <a:schemeClr val="bg1"/>
                          </a:solidFill>
                          <a:effectLst/>
                        </a:rPr>
                        <a:t>Condensables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2. Voltage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3. Over/Under Charge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4. Undersized</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5. Duct Leakage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6. AC Size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7. Efficiency Remaining</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62%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dirty="0">
                          <a:effectLst/>
                        </a:rPr>
                        <a:t>30%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graphicFrame>
        <p:nvGraphicFramePr>
          <p:cNvPr id="11" name="Chart 10"/>
          <p:cNvGraphicFramePr/>
          <p:nvPr>
            <p:extLst/>
          </p:nvPr>
        </p:nvGraphicFramePr>
        <p:xfrm>
          <a:off x="-152400" y="1447800"/>
          <a:ext cx="4963160" cy="40992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395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6369423" cy="707886"/>
          </a:xfrm>
          <a:prstGeom prst="rect">
            <a:avLst/>
          </a:prstGeom>
          <a:noFill/>
        </p:spPr>
        <p:txBody>
          <a:bodyPr wrap="square" rtlCol="0">
            <a:spAutoFit/>
          </a:bodyPr>
          <a:lstStyle/>
          <a:p>
            <a:r>
              <a:rPr lang="en-US" sz="4000" b="1" dirty="0" smtClean="0">
                <a:solidFill>
                  <a:srgbClr val="FF0000"/>
                </a:solidFill>
              </a:rPr>
              <a:t>Fault Related Efficiency Hits </a:t>
            </a:r>
            <a:endParaRPr lang="en-US" sz="4000" b="1" dirty="0">
              <a:solidFill>
                <a:srgbClr val="FF0000"/>
              </a:solidFill>
            </a:endParaRPr>
          </a:p>
        </p:txBody>
      </p:sp>
      <p:graphicFrame>
        <p:nvGraphicFramePr>
          <p:cNvPr id="6" name="Chart 5"/>
          <p:cNvGraphicFramePr/>
          <p:nvPr>
            <p:extLst/>
          </p:nvPr>
        </p:nvGraphicFramePr>
        <p:xfrm>
          <a:off x="5029200" y="506343"/>
          <a:ext cx="3962400" cy="37036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p:cNvGraphicFramePr>
            <a:graphicFrameLocks noGrp="1"/>
          </p:cNvGraphicFramePr>
          <p:nvPr>
            <p:extLst/>
          </p:nvPr>
        </p:nvGraphicFramePr>
        <p:xfrm>
          <a:off x="5486398" y="3710756"/>
          <a:ext cx="3657602" cy="3147244"/>
        </p:xfrm>
        <a:graphic>
          <a:graphicData uri="http://schemas.openxmlformats.org/drawingml/2006/table">
            <a:tbl>
              <a:tblPr firstRow="1" firstCol="1" bandRow="1">
                <a:tableStyleId>{5C22544A-7EE6-4342-B048-85BDC9FD1C3A}</a:tableStyleId>
              </a:tblPr>
              <a:tblGrid>
                <a:gridCol w="1507267"/>
                <a:gridCol w="1143795"/>
                <a:gridCol w="1006540"/>
              </a:tblGrid>
              <a:tr h="264968">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Minimum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Maximum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1.  Non-</a:t>
                      </a:r>
                      <a:r>
                        <a:rPr lang="en-US" sz="1600" dirty="0" err="1">
                          <a:solidFill>
                            <a:schemeClr val="bg1"/>
                          </a:solidFill>
                          <a:effectLst/>
                        </a:rPr>
                        <a:t>Condensables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2. Voltage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3. Over/Under Charge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4. Undersized</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5. Duct Leakage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6. AC Size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7. Efficiency Remaining</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62%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dirty="0">
                          <a:effectLst/>
                        </a:rPr>
                        <a:t>30%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graphicFrame>
        <p:nvGraphicFramePr>
          <p:cNvPr id="11" name="Chart 10"/>
          <p:cNvGraphicFramePr/>
          <p:nvPr>
            <p:extLst/>
          </p:nvPr>
        </p:nvGraphicFramePr>
        <p:xfrm>
          <a:off x="-152400" y="1447800"/>
          <a:ext cx="4963160" cy="40992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6571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6369423" cy="707886"/>
          </a:xfrm>
          <a:prstGeom prst="rect">
            <a:avLst/>
          </a:prstGeom>
          <a:noFill/>
        </p:spPr>
        <p:txBody>
          <a:bodyPr wrap="square" rtlCol="0">
            <a:spAutoFit/>
          </a:bodyPr>
          <a:lstStyle/>
          <a:p>
            <a:r>
              <a:rPr lang="en-US" sz="4000" b="1" dirty="0" smtClean="0">
                <a:solidFill>
                  <a:srgbClr val="FF0000"/>
                </a:solidFill>
              </a:rPr>
              <a:t>Fault Related Efficiency Hits </a:t>
            </a:r>
            <a:endParaRPr lang="en-US" sz="4000" b="1" dirty="0">
              <a:solidFill>
                <a:srgbClr val="FF0000"/>
              </a:solidFill>
            </a:endParaRPr>
          </a:p>
        </p:txBody>
      </p:sp>
      <p:graphicFrame>
        <p:nvGraphicFramePr>
          <p:cNvPr id="6" name="Chart 5"/>
          <p:cNvGraphicFramePr/>
          <p:nvPr>
            <p:extLst/>
          </p:nvPr>
        </p:nvGraphicFramePr>
        <p:xfrm>
          <a:off x="5029200" y="506343"/>
          <a:ext cx="3962400" cy="37036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p:cNvGraphicFramePr>
            <a:graphicFrameLocks noGrp="1"/>
          </p:cNvGraphicFramePr>
          <p:nvPr>
            <p:extLst/>
          </p:nvPr>
        </p:nvGraphicFramePr>
        <p:xfrm>
          <a:off x="5486398" y="3710756"/>
          <a:ext cx="3657602" cy="3147244"/>
        </p:xfrm>
        <a:graphic>
          <a:graphicData uri="http://schemas.openxmlformats.org/drawingml/2006/table">
            <a:tbl>
              <a:tblPr firstRow="1" firstCol="1" bandRow="1">
                <a:tableStyleId>{5C22544A-7EE6-4342-B048-85BDC9FD1C3A}</a:tableStyleId>
              </a:tblPr>
              <a:tblGrid>
                <a:gridCol w="1507267"/>
                <a:gridCol w="1143795"/>
                <a:gridCol w="1006540"/>
              </a:tblGrid>
              <a:tr h="264968">
                <a:tc>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Minimum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Maximum Values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1.  Non-</a:t>
                      </a:r>
                      <a:r>
                        <a:rPr lang="en-US" sz="1600" dirty="0" err="1">
                          <a:solidFill>
                            <a:schemeClr val="bg1"/>
                          </a:solidFill>
                          <a:effectLst/>
                        </a:rPr>
                        <a:t>Condensables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2. Voltage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3. Over/Under Charge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4. Undersized</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5. Duct Leakage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26%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a:solidFill>
                            <a:schemeClr val="bg1"/>
                          </a:solidFill>
                          <a:effectLst/>
                        </a:rPr>
                        <a:t>6. AC Size</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64968">
                <a:tc>
                  <a:txBody>
                    <a:bodyPr/>
                    <a:lstStyle/>
                    <a:p>
                      <a:pPr marL="0" marR="0">
                        <a:lnSpc>
                          <a:spcPct val="107000"/>
                        </a:lnSpc>
                        <a:spcBef>
                          <a:spcPts val="0"/>
                        </a:spcBef>
                        <a:spcAft>
                          <a:spcPts val="0"/>
                        </a:spcAft>
                      </a:pPr>
                      <a:r>
                        <a:rPr lang="en-US" sz="1600" dirty="0">
                          <a:solidFill>
                            <a:schemeClr val="bg1"/>
                          </a:solidFill>
                          <a:effectLst/>
                        </a:rPr>
                        <a:t>7. Efficiency Remaining</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62%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dirty="0">
                          <a:effectLst/>
                        </a:rPr>
                        <a:t>30%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graphicFrame>
        <p:nvGraphicFramePr>
          <p:cNvPr id="9" name="Chart 8"/>
          <p:cNvGraphicFramePr/>
          <p:nvPr>
            <p:extLst/>
          </p:nvPr>
        </p:nvGraphicFramePr>
        <p:xfrm>
          <a:off x="-152400" y="1447800"/>
          <a:ext cx="4963160" cy="40992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1633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spTree>
    <p:extLst>
      <p:ext uri="{BB962C8B-B14F-4D97-AF65-F5344CB8AC3E}">
        <p14:creationId xmlns:p14="http://schemas.microsoft.com/office/powerpoint/2010/main" val="4005507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cxnSp>
        <p:nvCxnSpPr>
          <p:cNvPr id="7" name="Straight Arrow Connector 6"/>
          <p:cNvCxnSpPr/>
          <p:nvPr/>
        </p:nvCxnSpPr>
        <p:spPr>
          <a:xfrm>
            <a:off x="1905000" y="42672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6623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cxnSp>
        <p:nvCxnSpPr>
          <p:cNvPr id="7" name="Straight Arrow Connector 6"/>
          <p:cNvCxnSpPr/>
          <p:nvPr/>
        </p:nvCxnSpPr>
        <p:spPr>
          <a:xfrm>
            <a:off x="3429000" y="36576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3245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cxnSp>
        <p:nvCxnSpPr>
          <p:cNvPr id="7" name="Straight Arrow Connector 6"/>
          <p:cNvCxnSpPr/>
          <p:nvPr/>
        </p:nvCxnSpPr>
        <p:spPr>
          <a:xfrm>
            <a:off x="3657600" y="4419600"/>
            <a:ext cx="846992"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532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cxnSp>
        <p:nvCxnSpPr>
          <p:cNvPr id="8" name="Straight Arrow Connector 7"/>
          <p:cNvCxnSpPr/>
          <p:nvPr/>
        </p:nvCxnSpPr>
        <p:spPr>
          <a:xfrm flipV="1">
            <a:off x="3657600" y="3505200"/>
            <a:ext cx="1570892"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5858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4800600"/>
            <a:ext cx="8991600" cy="609600"/>
          </a:xfrm>
        </p:spPr>
        <p:txBody>
          <a:bodyPr>
            <a:normAutofit fontScale="90000"/>
          </a:bodyPr>
          <a:lstStyle/>
          <a:p>
            <a:r>
              <a:rPr lang="en-US" dirty="0" smtClean="0"/>
              <a:t/>
            </a:r>
            <a:br>
              <a:rPr lang="en-US" dirty="0" smtClean="0"/>
            </a:br>
            <a:r>
              <a:rPr lang="en-US" dirty="0" smtClean="0"/>
              <a:t>3.0 Comprehensive Performance Audit</a:t>
            </a:r>
            <a:br>
              <a:rPr lang="en-US" dirty="0" smtClean="0"/>
            </a:br>
            <a:r>
              <a:rPr lang="en-US" dirty="0" smtClean="0"/>
              <a:t>Ventilation 3.4  and</a:t>
            </a:r>
            <a:br>
              <a:rPr lang="en-US" dirty="0" smtClean="0"/>
            </a:br>
            <a:r>
              <a:rPr lang="en-US" dirty="0" smtClean="0"/>
              <a:t>Heating and Cooling Systems 3.6</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12568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cxnSp>
        <p:nvCxnSpPr>
          <p:cNvPr id="11" name="Straight Arrow Connector 10"/>
          <p:cNvCxnSpPr/>
          <p:nvPr/>
        </p:nvCxnSpPr>
        <p:spPr>
          <a:xfrm>
            <a:off x="3657600" y="4419600"/>
            <a:ext cx="19812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547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spTree>
    <p:extLst>
      <p:ext uri="{BB962C8B-B14F-4D97-AF65-F5344CB8AC3E}">
        <p14:creationId xmlns:p14="http://schemas.microsoft.com/office/powerpoint/2010/main" val="903296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Evaluation of</a:t>
            </a:r>
            <a:r>
              <a:rPr lang="en-US" i="1" dirty="0">
                <a:solidFill>
                  <a:srgbClr val="FFFF00"/>
                </a:solidFill>
              </a:rPr>
              <a:t> </a:t>
            </a:r>
            <a:r>
              <a:rPr lang="en-US" dirty="0">
                <a:solidFill>
                  <a:srgbClr val="FFFF00"/>
                </a:solidFill>
              </a:rPr>
              <a:t>Heating, venting and air conditioning (HVAC) systems</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2200" y="2743200"/>
            <a:ext cx="4343400" cy="3962400"/>
          </a:xfrm>
          <a:prstGeom prst="rect">
            <a:avLst/>
          </a:prstGeom>
          <a:noFill/>
          <a:ln>
            <a:noFill/>
          </a:ln>
          <a:effectLst/>
        </p:spPr>
      </p:pic>
    </p:spTree>
    <p:extLst>
      <p:ext uri="{BB962C8B-B14F-4D97-AF65-F5344CB8AC3E}">
        <p14:creationId xmlns:p14="http://schemas.microsoft.com/office/powerpoint/2010/main" val="3680816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HVAC Equipment needs to be documented and it’s general condition and age needs to be evaluated. The following items should be gathered</a:t>
            </a:r>
            <a:r>
              <a:rPr lang="en-US" dirty="0" smtClean="0">
                <a:solidFill>
                  <a:srgbClr val="FFFF00"/>
                </a:solidFill>
              </a:rPr>
              <a:t>:</a:t>
            </a:r>
          </a:p>
          <a:p>
            <a:pPr marL="342900" lvl="3" indent="-342900">
              <a:buFont typeface="Arial" pitchFamily="34" charset="0"/>
              <a:buChar char="•"/>
            </a:pPr>
            <a:r>
              <a:rPr lang="en-US" sz="3200" dirty="0" smtClean="0">
                <a:solidFill>
                  <a:srgbClr val="FFFF00"/>
                </a:solidFill>
              </a:rPr>
              <a:t>Record </a:t>
            </a:r>
            <a:r>
              <a:rPr lang="en-US" sz="3200" dirty="0">
                <a:solidFill>
                  <a:srgbClr val="FFFF00"/>
                </a:solidFill>
              </a:rPr>
              <a:t>the type of HVAC system, model number, serial number, rated efficiency (if available), and location of heating/cooling system(s);</a:t>
            </a:r>
          </a:p>
          <a:p>
            <a:endParaRPr lang="en-US" dirty="0"/>
          </a:p>
        </p:txBody>
      </p:sp>
    </p:spTree>
    <p:extLst>
      <p:ext uri="{BB962C8B-B14F-4D97-AF65-F5344CB8AC3E}">
        <p14:creationId xmlns:p14="http://schemas.microsoft.com/office/powerpoint/2010/main" val="1312043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0" indent="0">
              <a:buNone/>
            </a:pPr>
            <a:r>
              <a:rPr lang="en-US" dirty="0">
                <a:solidFill>
                  <a:srgbClr val="FFFF00"/>
                </a:solidFill>
              </a:rPr>
              <a:t>HVAC Equipment needs to be documented and it’s general condition and age needs to be evaluated. The following items should be gathered</a:t>
            </a:r>
            <a:r>
              <a:rPr lang="en-US" dirty="0" smtClean="0">
                <a:solidFill>
                  <a:srgbClr val="FFFF00"/>
                </a:solidFill>
              </a:rPr>
              <a:t>:</a:t>
            </a:r>
          </a:p>
          <a:p>
            <a:pPr marL="342900" lvl="3" indent="-342900">
              <a:buFont typeface="Arial" pitchFamily="34" charset="0"/>
              <a:buChar char="•"/>
            </a:pPr>
            <a:r>
              <a:rPr lang="en-US" sz="3200" dirty="0" smtClean="0">
                <a:solidFill>
                  <a:srgbClr val="FFFF00"/>
                </a:solidFill>
              </a:rPr>
              <a:t>Record </a:t>
            </a:r>
            <a:r>
              <a:rPr lang="en-US" sz="3200" dirty="0">
                <a:solidFill>
                  <a:srgbClr val="FFFF00"/>
                </a:solidFill>
              </a:rPr>
              <a:t>the type of HVAC system, model number, serial number, rated efficiency (if available), and location of heating/cooling system(s);</a:t>
            </a:r>
          </a:p>
          <a:p>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74" t="9210"/>
          <a:stretch/>
        </p:blipFill>
        <p:spPr>
          <a:xfrm>
            <a:off x="2209800" y="274638"/>
            <a:ext cx="4724400" cy="6563428"/>
          </a:xfrm>
          <a:prstGeom prst="rect">
            <a:avLst/>
          </a:prstGeom>
        </p:spPr>
      </p:pic>
      <p:cxnSp>
        <p:nvCxnSpPr>
          <p:cNvPr id="6" name="Straight Arrow Connector 5"/>
          <p:cNvCxnSpPr/>
          <p:nvPr/>
        </p:nvCxnSpPr>
        <p:spPr>
          <a:xfrm flipV="1">
            <a:off x="1676400" y="793658"/>
            <a:ext cx="685800" cy="609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7297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a:xfrm>
            <a:off x="152400" y="1600200"/>
            <a:ext cx="8839200" cy="1447799"/>
          </a:xfrm>
        </p:spPr>
        <p:txBody>
          <a:bodyPr>
            <a:normAutofit fontScale="92500" lnSpcReduction="10000"/>
          </a:bodyPr>
          <a:lstStyle/>
          <a:p>
            <a:pPr marL="0" indent="0">
              <a:buNone/>
            </a:pPr>
            <a:r>
              <a:rPr lang="en-US" b="1" dirty="0" smtClean="0">
                <a:solidFill>
                  <a:srgbClr val="FFFF00"/>
                </a:solidFill>
              </a:rPr>
              <a:t>Turn thermostat on and set at full cooling …. lower the set point so it won’t go off while doing measurements (Steady State Conditions). </a:t>
            </a:r>
            <a:endParaRPr lang="en-US" b="1" dirty="0">
              <a:solidFill>
                <a:srgbClr val="FFFF00"/>
              </a:solidFill>
            </a:endParaRPr>
          </a:p>
        </p:txBody>
      </p:sp>
      <p:pic>
        <p:nvPicPr>
          <p:cNvPr id="1026" name="Picture 2" descr="C:\Users\Don\Pictures\equipment\EWC Controls TSTA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895600"/>
            <a:ext cx="4648200" cy="348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8680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Record </a:t>
            </a:r>
            <a:r>
              <a:rPr lang="en-US" sz="3200" dirty="0">
                <a:solidFill>
                  <a:srgbClr val="FFFF00"/>
                </a:solidFill>
              </a:rPr>
              <a:t>the presence and type(s) of combustion equipment; visually identifiable evidence of flame rollout, blocked chimney, rust and corrosion; missing or damaged vent connectors;</a:t>
            </a:r>
            <a:endParaRPr lang="en-US" sz="3200" dirty="0" smtClean="0">
              <a:solidFill>
                <a:srgbClr val="FFFF00"/>
              </a:solidFill>
            </a:endParaRPr>
          </a:p>
          <a:p>
            <a:pPr marL="342900" lvl="3" indent="-342900">
              <a:buFont typeface="Arial" pitchFamily="34" charset="0"/>
              <a:buChar char="•"/>
            </a:pPr>
            <a:endParaRPr lang="en-US" sz="3200" dirty="0">
              <a:solidFill>
                <a:srgbClr val="FFFF00"/>
              </a:solidFill>
            </a:endParaRPr>
          </a:p>
          <a:p>
            <a:endParaRPr lang="en-US" dirty="0"/>
          </a:p>
        </p:txBody>
      </p:sp>
      <p:pic>
        <p:nvPicPr>
          <p:cNvPr id="4" name="Picture 3"/>
          <p:cNvPicPr/>
          <p:nvPr/>
        </p:nvPicPr>
        <p:blipFill>
          <a:blip r:embed="rId2"/>
          <a:stretch>
            <a:fillRect/>
          </a:stretch>
        </p:blipFill>
        <p:spPr>
          <a:xfrm>
            <a:off x="3581400" y="3878421"/>
            <a:ext cx="4623911" cy="2743200"/>
          </a:xfrm>
          <a:prstGeom prst="rect">
            <a:avLst/>
          </a:prstGeom>
        </p:spPr>
      </p:pic>
    </p:spTree>
    <p:extLst>
      <p:ext uri="{BB962C8B-B14F-4D97-AF65-F5344CB8AC3E}">
        <p14:creationId xmlns:p14="http://schemas.microsoft.com/office/powerpoint/2010/main" val="51763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SIGNS OF TROUBLE</a:t>
            </a:r>
            <a:endParaRPr lang="en-US" dirty="0"/>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1600202"/>
            <a:ext cx="3733800" cy="3476230"/>
          </a:xfrm>
          <a:prstGeom prst="rect">
            <a:avLst/>
          </a:prstGeom>
          <a:noFill/>
          <a:ln>
            <a:noFill/>
          </a:ln>
          <a:effec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4267200" y="1600201"/>
            <a:ext cx="4093845" cy="3476231"/>
          </a:xfrm>
          <a:prstGeom prst="rect">
            <a:avLst/>
          </a:prstGeom>
        </p:spPr>
      </p:pic>
    </p:spTree>
    <p:extLst>
      <p:ext uri="{BB962C8B-B14F-4D97-AF65-F5344CB8AC3E}">
        <p14:creationId xmlns:p14="http://schemas.microsoft.com/office/powerpoint/2010/main" val="4203169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OEM Installation Manual</a:t>
            </a:r>
            <a:endParaRPr lang="en-US" dirty="0"/>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7941" y="1417638"/>
            <a:ext cx="4048118" cy="5235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6200" y="920621"/>
            <a:ext cx="8915400" cy="584775"/>
          </a:xfrm>
          <a:prstGeom prst="rect">
            <a:avLst/>
          </a:prstGeom>
        </p:spPr>
        <p:txBody>
          <a:bodyPr wrap="square">
            <a:spAutoFit/>
          </a:bodyPr>
          <a:lstStyle/>
          <a:p>
            <a:pPr marL="0" lvl="3"/>
            <a:endParaRPr lang="en-US" sz="3200" dirty="0">
              <a:solidFill>
                <a:srgbClr val="FFFF00"/>
              </a:solidFill>
            </a:endParaRPr>
          </a:p>
        </p:txBody>
      </p:sp>
    </p:spTree>
    <p:extLst>
      <p:ext uri="{BB962C8B-B14F-4D97-AF65-F5344CB8AC3E}">
        <p14:creationId xmlns:p14="http://schemas.microsoft.com/office/powerpoint/2010/main" val="3490849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Distributor/OEM Checklists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72065"/>
            <a:ext cx="3820216"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757" y="1572065"/>
            <a:ext cx="4141381" cy="4990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6013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Ventilation</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702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OEM Start Up Sheet </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190639"/>
            <a:ext cx="4191000" cy="5433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1684"/>
          <a:stretch/>
        </p:blipFill>
        <p:spPr bwMode="auto">
          <a:xfrm>
            <a:off x="239151" y="1905000"/>
            <a:ext cx="2078792" cy="346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GWB9-IH Boil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5891" y="2140634"/>
            <a:ext cx="3192318"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172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HVAC System Inspection</a:t>
            </a:r>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Identify</a:t>
            </a:r>
            <a:r>
              <a:rPr lang="en-US" sz="3200" dirty="0" smtClean="0"/>
              <a:t> </a:t>
            </a:r>
            <a:r>
              <a:rPr lang="en-US" sz="3200" dirty="0">
                <a:solidFill>
                  <a:srgbClr val="FFFF00"/>
                </a:solidFill>
              </a:rPr>
              <a:t>other mechanical systems such as attic fans.</a:t>
            </a:r>
          </a:p>
          <a:p>
            <a:pPr marL="342900" lvl="3" indent="-342900">
              <a:buFont typeface="Arial" pitchFamily="34" charset="0"/>
              <a:buChar char="•"/>
            </a:pPr>
            <a:endParaRPr lang="en-US" sz="3200" dirty="0">
              <a:solidFill>
                <a:srgbClr val="FFFF00"/>
              </a:solidFill>
            </a:endParaRPr>
          </a:p>
          <a:p>
            <a:endParaRPr lang="en-US" dirty="0"/>
          </a:p>
        </p:txBody>
      </p:sp>
      <p:pic>
        <p:nvPicPr>
          <p:cNvPr id="4" name="Picture 3" descr="http://www.affordableenergysystems.com/clients/aes/images/solar_hot_water_01.jpg"/>
          <p:cNvPicPr/>
          <p:nvPr/>
        </p:nvPicPr>
        <p:blipFill rotWithShape="1">
          <a:blip r:embed="rId2" cstate="print"/>
          <a:srcRect b="1332"/>
          <a:stretch/>
        </p:blipFill>
        <p:spPr bwMode="auto">
          <a:xfrm>
            <a:off x="863470" y="3124199"/>
            <a:ext cx="2857500" cy="2819400"/>
          </a:xfrm>
          <a:prstGeom prst="rect">
            <a:avLst/>
          </a:prstGeom>
          <a:noFill/>
          <a:ln w="9525">
            <a:noFill/>
            <a:miter lim="800000"/>
            <a:headEnd/>
            <a:tailEnd/>
          </a:ln>
        </p:spPr>
      </p:pic>
      <p:pic>
        <p:nvPicPr>
          <p:cNvPr id="5" name="Picture 4" descr="Install-A-Power-Vented-Water-Heater-af"/>
          <p:cNvPicPr/>
          <p:nvPr/>
        </p:nvPicPr>
        <p:blipFill>
          <a:blip r:embed="rId3" cstate="print"/>
          <a:srcRect/>
          <a:stretch>
            <a:fillRect/>
          </a:stretch>
        </p:blipFill>
        <p:spPr bwMode="auto">
          <a:xfrm>
            <a:off x="4228091" y="2252662"/>
            <a:ext cx="3608070" cy="4562475"/>
          </a:xfrm>
          <a:prstGeom prst="rect">
            <a:avLst/>
          </a:prstGeom>
          <a:noFill/>
          <a:ln w="9525">
            <a:noFill/>
            <a:miter lim="800000"/>
            <a:headEnd/>
            <a:tailEnd/>
          </a:ln>
        </p:spPr>
      </p:pic>
    </p:spTree>
    <p:extLst>
      <p:ext uri="{BB962C8B-B14F-4D97-AF65-F5344CB8AC3E}">
        <p14:creationId xmlns:p14="http://schemas.microsoft.com/office/powerpoint/2010/main" val="3149041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HVAC equipment type, model, and serial numbers.</a:t>
            </a:r>
            <a:endParaRPr lang="en-US" dirty="0">
              <a:solidFill>
                <a:srgbClr val="FFFF00"/>
              </a:solidFill>
            </a:endParaRPr>
          </a:p>
          <a:p>
            <a:pPr marL="0" indent="0">
              <a:buNone/>
            </a:pPr>
            <a:r>
              <a:rPr lang="en-US" dirty="0" smtClean="0">
                <a:solidFill>
                  <a:srgbClr val="FFFF00"/>
                </a:solidFill>
              </a:rPr>
              <a:t>Documentation when the equipment is not operable.</a:t>
            </a:r>
          </a:p>
          <a:p>
            <a:pPr marL="0" indent="0">
              <a:buNone/>
            </a:pPr>
            <a:r>
              <a:rPr lang="en-US" dirty="0" smtClean="0">
                <a:solidFill>
                  <a:srgbClr val="FFFF00"/>
                </a:solidFill>
              </a:rPr>
              <a:t>Documentation when the equipment is in need of maintenance or repair.</a:t>
            </a:r>
            <a:endParaRPr lang="en-US" dirty="0">
              <a:solidFill>
                <a:srgbClr val="FFFF00"/>
              </a:solidFill>
            </a:endParaRPr>
          </a:p>
          <a:p>
            <a:pPr marL="0" indent="0">
              <a:buNone/>
            </a:pPr>
            <a:endParaRPr lang="en-US" dirty="0">
              <a:solidFill>
                <a:srgbClr val="FFFF00"/>
              </a:solidFill>
            </a:endParaRPr>
          </a:p>
        </p:txBody>
      </p:sp>
    </p:spTree>
    <p:extLst>
      <p:ext uri="{BB962C8B-B14F-4D97-AF65-F5344CB8AC3E}">
        <p14:creationId xmlns:p14="http://schemas.microsoft.com/office/powerpoint/2010/main" val="1981073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Exchangers</a:t>
            </a:r>
            <a:endParaRPr lang="en-US" dirty="0"/>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53" y="1333499"/>
            <a:ext cx="2606694"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79276" y="2438400"/>
            <a:ext cx="2261676" cy="4243598"/>
          </a:xfrm>
          <a:prstGeom prst="rect">
            <a:avLst/>
          </a:prstGeom>
          <a:noFill/>
        </p:spPr>
      </p:pic>
      <p:cxnSp>
        <p:nvCxnSpPr>
          <p:cNvPr id="12" name="Straight Arrow Connector 11"/>
          <p:cNvCxnSpPr/>
          <p:nvPr/>
        </p:nvCxnSpPr>
        <p:spPr>
          <a:xfrm flipV="1">
            <a:off x="5909366" y="2611133"/>
            <a:ext cx="1539820" cy="2800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H="1">
            <a:off x="2416194" y="1333499"/>
            <a:ext cx="1295400" cy="228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978406" y="3166268"/>
            <a:ext cx="1295400" cy="228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8407324" y="4598298"/>
            <a:ext cx="584276" cy="10668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08608" y="2603212"/>
            <a:ext cx="3295774" cy="1200329"/>
          </a:xfrm>
          <a:prstGeom prst="rect">
            <a:avLst/>
          </a:prstGeom>
          <a:noFill/>
        </p:spPr>
        <p:txBody>
          <a:bodyPr wrap="none" rtlCol="0">
            <a:spAutoFit/>
          </a:bodyPr>
          <a:lstStyle/>
          <a:p>
            <a:r>
              <a:rPr lang="en-US" sz="3600" b="1" dirty="0" smtClean="0">
                <a:solidFill>
                  <a:srgbClr val="FF0000"/>
                </a:solidFill>
              </a:rPr>
              <a:t>Across the Heat </a:t>
            </a:r>
          </a:p>
          <a:p>
            <a:r>
              <a:rPr lang="en-US" sz="3600" b="1" dirty="0" smtClean="0">
                <a:solidFill>
                  <a:srgbClr val="FF0000"/>
                </a:solidFill>
              </a:rPr>
              <a:t>Exchanger</a:t>
            </a:r>
            <a:endParaRPr lang="en-US" sz="3600" b="1" dirty="0">
              <a:solidFill>
                <a:srgbClr val="FF0000"/>
              </a:solidFill>
            </a:endParaRPr>
          </a:p>
        </p:txBody>
      </p:sp>
    </p:spTree>
    <p:extLst>
      <p:ext uri="{BB962C8B-B14F-4D97-AF65-F5344CB8AC3E}">
        <p14:creationId xmlns:p14="http://schemas.microsoft.com/office/powerpoint/2010/main" val="86297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p:cNvSpPr/>
          <p:nvPr/>
        </p:nvSpPr>
        <p:spPr>
          <a:xfrm>
            <a:off x="2819400" y="1760994"/>
            <a:ext cx="3657600" cy="3420606"/>
          </a:xfrm>
          <a:prstGeom prst="cube">
            <a:avLst/>
          </a:prstGeom>
          <a:solidFill>
            <a:schemeClr val="tx1">
              <a:lumMod val="7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6" name="Title 1"/>
          <p:cNvSpPr>
            <a:spLocks noGrp="1"/>
          </p:cNvSpPr>
          <p:nvPr>
            <p:ph type="title"/>
          </p:nvPr>
        </p:nvSpPr>
        <p:spPr/>
        <p:txBody>
          <a:bodyPr/>
          <a:lstStyle/>
          <a:p>
            <a:r>
              <a:rPr lang="en-US" dirty="0" smtClean="0"/>
              <a:t>Static Pressure</a:t>
            </a:r>
            <a:endParaRPr lang="en-US" dirty="0"/>
          </a:p>
        </p:txBody>
      </p:sp>
      <p:cxnSp>
        <p:nvCxnSpPr>
          <p:cNvPr id="20" name="Straight Connector 19"/>
          <p:cNvCxnSpPr/>
          <p:nvPr/>
        </p:nvCxnSpPr>
        <p:spPr>
          <a:xfrm flipV="1">
            <a:off x="2883694" y="4545443"/>
            <a:ext cx="786606" cy="62022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670300" y="2632019"/>
            <a:ext cx="0" cy="56838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H="1">
            <a:off x="5257799" y="4419600"/>
            <a:ext cx="397669"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09600" y="5584657"/>
            <a:ext cx="8534400" cy="523220"/>
          </a:xfrm>
          <a:prstGeom prst="rect">
            <a:avLst/>
          </a:prstGeom>
          <a:noFill/>
        </p:spPr>
        <p:txBody>
          <a:bodyPr wrap="square" rtlCol="0">
            <a:spAutoFit/>
          </a:bodyPr>
          <a:lstStyle/>
          <a:p>
            <a:r>
              <a:rPr lang="en-US" sz="2800" b="1" dirty="0" smtClean="0"/>
              <a:t>SP is measured in inches of water column (IWC)</a:t>
            </a:r>
            <a:endParaRPr lang="en-US" sz="2800" b="1" dirty="0"/>
          </a:p>
        </p:txBody>
      </p:sp>
      <p:sp>
        <p:nvSpPr>
          <p:cNvPr id="2" name="12-Point Star 1"/>
          <p:cNvSpPr/>
          <p:nvPr/>
        </p:nvSpPr>
        <p:spPr>
          <a:xfrm>
            <a:off x="2880495" y="2674910"/>
            <a:ext cx="2743200" cy="2533653"/>
          </a:xfrm>
          <a:prstGeom prst="star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382939" y="3471296"/>
            <a:ext cx="1738312" cy="7959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FF00"/>
                </a:solidFill>
                <a:latin typeface="Arial Black" pitchFamily="34" charset="0"/>
              </a:rPr>
              <a:t>AIR PRESSURE</a:t>
            </a:r>
            <a:endParaRPr lang="en-US" sz="2000" b="1" dirty="0">
              <a:solidFill>
                <a:srgbClr val="FFFF00"/>
              </a:solidFill>
              <a:latin typeface="Arial Black" pitchFamily="34" charset="0"/>
            </a:endParaRPr>
          </a:p>
        </p:txBody>
      </p:sp>
    </p:spTree>
    <p:extLst>
      <p:ext uri="{BB962C8B-B14F-4D97-AF65-F5344CB8AC3E}">
        <p14:creationId xmlns:p14="http://schemas.microsoft.com/office/powerpoint/2010/main" val="4253904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52401"/>
            <a:ext cx="7467600" cy="1066799"/>
          </a:xfrm>
        </p:spPr>
        <p:txBody>
          <a:bodyPr/>
          <a:lstStyle/>
          <a:p>
            <a:r>
              <a:rPr lang="en-US" dirty="0" smtClean="0"/>
              <a:t>Static Pressure Probes </a:t>
            </a:r>
            <a:endParaRPr lang="en-US" dirty="0"/>
          </a:p>
        </p:txBody>
      </p:sp>
      <p:sp>
        <p:nvSpPr>
          <p:cNvPr id="3" name="Subtitle 2"/>
          <p:cNvSpPr>
            <a:spLocks noGrp="1"/>
          </p:cNvSpPr>
          <p:nvPr>
            <p:ph type="subTitle" idx="1"/>
          </p:nvPr>
        </p:nvSpPr>
        <p:spPr>
          <a:xfrm>
            <a:off x="4648200" y="2590800"/>
            <a:ext cx="4343400" cy="1447800"/>
          </a:xfrm>
        </p:spPr>
        <p:txBody>
          <a:bodyPr>
            <a:noAutofit/>
          </a:bodyPr>
          <a:lstStyle/>
          <a:p>
            <a:pPr algn="l"/>
            <a:r>
              <a:rPr lang="en-US" sz="2800" b="1" dirty="0" smtClean="0">
                <a:solidFill>
                  <a:srgbClr val="FFFF00"/>
                </a:solidFill>
              </a:rPr>
              <a:t>SP Measurement Probe</a:t>
            </a:r>
          </a:p>
        </p:txBody>
      </p:sp>
      <p:pic>
        <p:nvPicPr>
          <p:cNvPr id="8" name="Picture 6" descr="http://www.trutechtools.com/assets/images/DSC00096.JPG"/>
          <p:cNvPicPr>
            <a:picLocks noChangeAspect="1" noChangeArrowheads="1"/>
          </p:cNvPicPr>
          <p:nvPr/>
        </p:nvPicPr>
        <p:blipFill rotWithShape="1">
          <a:blip r:embed="rId2">
            <a:extLst>
              <a:ext uri="{28A0092B-C50C-407E-A947-70E740481C1C}">
                <a14:useLocalDpi xmlns:a14="http://schemas.microsoft.com/office/drawing/2010/main" val="0"/>
              </a:ext>
            </a:extLst>
          </a:blip>
          <a:srcRect l="7527" r="15898" b="5154"/>
          <a:stretch/>
        </p:blipFill>
        <p:spPr bwMode="auto">
          <a:xfrm>
            <a:off x="988540" y="1371600"/>
            <a:ext cx="3052119" cy="434340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p:nvPr/>
        </p:nvCxnSpPr>
        <p:spPr>
          <a:xfrm flipH="1">
            <a:off x="2514600" y="2895600"/>
            <a:ext cx="21336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87907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52401"/>
            <a:ext cx="7467600" cy="1066799"/>
          </a:xfrm>
        </p:spPr>
        <p:txBody>
          <a:bodyPr/>
          <a:lstStyle/>
          <a:p>
            <a:r>
              <a:rPr lang="en-US" dirty="0" smtClean="0"/>
              <a:t>Static Pressure Probes </a:t>
            </a:r>
            <a:endParaRPr lang="en-US" dirty="0"/>
          </a:p>
        </p:txBody>
      </p:sp>
      <p:sp>
        <p:nvSpPr>
          <p:cNvPr id="3" name="Subtitle 2"/>
          <p:cNvSpPr>
            <a:spLocks noGrp="1"/>
          </p:cNvSpPr>
          <p:nvPr>
            <p:ph type="subTitle" idx="1"/>
          </p:nvPr>
        </p:nvSpPr>
        <p:spPr>
          <a:xfrm>
            <a:off x="4648200" y="1725200"/>
            <a:ext cx="4343400" cy="2313400"/>
          </a:xfrm>
        </p:spPr>
        <p:txBody>
          <a:bodyPr>
            <a:noAutofit/>
          </a:bodyPr>
          <a:lstStyle/>
          <a:p>
            <a:pPr algn="l"/>
            <a:endParaRPr lang="en-US" b="1" dirty="0">
              <a:solidFill>
                <a:srgbClr val="FFFF00"/>
              </a:solidFill>
            </a:endParaRPr>
          </a:p>
        </p:txBody>
      </p:sp>
      <p:pic>
        <p:nvPicPr>
          <p:cNvPr id="1026" name="Picture 2" descr="C:\Users\Don\Desktop\IMG_20130523_202719_60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925" t="1070" r="15696" b="4669"/>
          <a:stretch/>
        </p:blipFill>
        <p:spPr bwMode="auto">
          <a:xfrm>
            <a:off x="1562100" y="1219200"/>
            <a:ext cx="6771068" cy="5174694"/>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p:nvPr/>
        </p:nvCxnSpPr>
        <p:spPr>
          <a:xfrm flipV="1">
            <a:off x="3733800" y="3065684"/>
            <a:ext cx="0" cy="1074824"/>
          </a:xfrm>
          <a:prstGeom prst="straightConnector1">
            <a:avLst/>
          </a:prstGeom>
          <a:ln>
            <a:solidFill>
              <a:schemeClr val="tx1"/>
            </a:solidFill>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2895600" y="4267200"/>
            <a:ext cx="3429000" cy="523220"/>
          </a:xfrm>
          <a:prstGeom prst="rect">
            <a:avLst/>
          </a:prstGeom>
          <a:noFill/>
        </p:spPr>
        <p:txBody>
          <a:bodyPr wrap="square" rtlCol="0">
            <a:spAutoFit/>
          </a:bodyPr>
          <a:lstStyle/>
          <a:p>
            <a:r>
              <a:rPr lang="en-US" sz="2800" b="1" dirty="0" smtClean="0"/>
              <a:t>Static Pressure Holes</a:t>
            </a:r>
            <a:endParaRPr lang="en-US" sz="2800" b="1" dirty="0"/>
          </a:p>
        </p:txBody>
      </p:sp>
      <p:cxnSp>
        <p:nvCxnSpPr>
          <p:cNvPr id="17" name="Straight Arrow Connector 16"/>
          <p:cNvCxnSpPr/>
          <p:nvPr/>
        </p:nvCxnSpPr>
        <p:spPr>
          <a:xfrm flipV="1">
            <a:off x="5181600" y="3065684"/>
            <a:ext cx="0" cy="1074824"/>
          </a:xfrm>
          <a:prstGeom prst="straightConnector1">
            <a:avLst/>
          </a:prstGeom>
          <a:ln>
            <a:solidFill>
              <a:schemeClr val="tx1"/>
            </a:solidFill>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77520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p:cNvSpPr/>
          <p:nvPr/>
        </p:nvSpPr>
        <p:spPr>
          <a:xfrm>
            <a:off x="2057400" y="1526673"/>
            <a:ext cx="3657600" cy="3954006"/>
          </a:xfrm>
          <a:prstGeom prst="cube">
            <a:avLst/>
          </a:prstGeom>
          <a:solidFill>
            <a:schemeClr val="tx1">
              <a:lumMod val="7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Rectangle 7"/>
          <p:cNvSpPr/>
          <p:nvPr/>
        </p:nvSpPr>
        <p:spPr>
          <a:xfrm>
            <a:off x="2986870" y="2481071"/>
            <a:ext cx="1798659" cy="22433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FF00"/>
                </a:solidFill>
                <a:latin typeface="Arial Black" pitchFamily="34" charset="0"/>
              </a:rPr>
              <a:t>AIR FLOW</a:t>
            </a:r>
            <a:endParaRPr lang="en-US" sz="2000" b="1" dirty="0">
              <a:solidFill>
                <a:srgbClr val="FFFF00"/>
              </a:solidFill>
              <a:latin typeface="Arial Black" pitchFamily="34" charset="0"/>
            </a:endParaRPr>
          </a:p>
        </p:txBody>
      </p:sp>
      <p:sp>
        <p:nvSpPr>
          <p:cNvPr id="16" name="Title 1"/>
          <p:cNvSpPr>
            <a:spLocks noGrp="1"/>
          </p:cNvSpPr>
          <p:nvPr>
            <p:ph type="title"/>
          </p:nvPr>
        </p:nvSpPr>
        <p:spPr/>
        <p:txBody>
          <a:bodyPr/>
          <a:lstStyle/>
          <a:p>
            <a:r>
              <a:rPr lang="en-US" dirty="0" smtClean="0"/>
              <a:t>Probe Orientation</a:t>
            </a:r>
            <a:endParaRPr lang="en-US" dirty="0"/>
          </a:p>
        </p:txBody>
      </p:sp>
      <p:cxnSp>
        <p:nvCxnSpPr>
          <p:cNvPr id="5" name="Straight Connector 4"/>
          <p:cNvCxnSpPr/>
          <p:nvPr/>
        </p:nvCxnSpPr>
        <p:spPr>
          <a:xfrm flipH="1">
            <a:off x="2069932" y="4724400"/>
            <a:ext cx="978068" cy="75171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flipV="1">
            <a:off x="3012998" y="2471588"/>
            <a:ext cx="24672" cy="225281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048000" y="4725922"/>
            <a:ext cx="1792605" cy="304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Notched Right Arrow 20"/>
          <p:cNvSpPr/>
          <p:nvPr/>
        </p:nvSpPr>
        <p:spPr>
          <a:xfrm rot="19135186">
            <a:off x="1199790" y="4541426"/>
            <a:ext cx="2741832" cy="484632"/>
          </a:xfrm>
          <a:prstGeom prst="notch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a:off x="3663295" y="5631933"/>
            <a:ext cx="445807" cy="0"/>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4043822" y="5637355"/>
            <a:ext cx="0" cy="251342"/>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608447" y="5602060"/>
            <a:ext cx="0" cy="251342"/>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3453630" y="4425913"/>
            <a:ext cx="424540" cy="469716"/>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886199" y="4425913"/>
            <a:ext cx="0" cy="838200"/>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886200" y="5880590"/>
            <a:ext cx="0" cy="251342"/>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sp>
        <p:nvSpPr>
          <p:cNvPr id="60" name="Freeform 26"/>
          <p:cNvSpPr>
            <a:spLocks/>
          </p:cNvSpPr>
          <p:nvPr/>
        </p:nvSpPr>
        <p:spPr bwMode="auto">
          <a:xfrm rot="12680371">
            <a:off x="4302396" y="4655898"/>
            <a:ext cx="1958879" cy="2214255"/>
          </a:xfrm>
          <a:custGeom>
            <a:avLst/>
            <a:gdLst>
              <a:gd name="T0" fmla="*/ 0 w 1489"/>
              <a:gd name="T1" fmla="*/ 2147483647 h 1158"/>
              <a:gd name="T2" fmla="*/ 2147483647 w 1489"/>
              <a:gd name="T3" fmla="*/ 2147483647 h 1158"/>
              <a:gd name="T4" fmla="*/ 2147483647 w 1489"/>
              <a:gd name="T5" fmla="*/ 2147483647 h 1158"/>
              <a:gd name="T6" fmla="*/ 2147483647 w 1489"/>
              <a:gd name="T7" fmla="*/ 2147483647 h 1158"/>
              <a:gd name="T8" fmla="*/ 2147483647 w 1489"/>
              <a:gd name="T9" fmla="*/ 2147483647 h 1158"/>
              <a:gd name="T10" fmla="*/ 2147483647 w 1489"/>
              <a:gd name="T11" fmla="*/ 2147483647 h 1158"/>
              <a:gd name="T12" fmla="*/ 2147483647 w 1489"/>
              <a:gd name="T13" fmla="*/ 2147483647 h 1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9" h="1158">
                <a:moveTo>
                  <a:pt x="0" y="1067"/>
                </a:moveTo>
                <a:cubicBezTo>
                  <a:pt x="86" y="1081"/>
                  <a:pt x="355" y="1158"/>
                  <a:pt x="516" y="1149"/>
                </a:cubicBezTo>
                <a:cubicBezTo>
                  <a:pt x="677" y="1140"/>
                  <a:pt x="847" y="1123"/>
                  <a:pt x="965" y="1015"/>
                </a:cubicBezTo>
                <a:cubicBezTo>
                  <a:pt x="1083" y="907"/>
                  <a:pt x="1192" y="642"/>
                  <a:pt x="1227" y="499"/>
                </a:cubicBezTo>
                <a:cubicBezTo>
                  <a:pt x="1262" y="356"/>
                  <a:pt x="1165" y="235"/>
                  <a:pt x="1175" y="155"/>
                </a:cubicBezTo>
                <a:cubicBezTo>
                  <a:pt x="1185" y="75"/>
                  <a:pt x="1235" y="40"/>
                  <a:pt x="1287" y="20"/>
                </a:cubicBezTo>
                <a:cubicBezTo>
                  <a:pt x="1339" y="0"/>
                  <a:pt x="1447" y="32"/>
                  <a:pt x="1489" y="35"/>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1"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l="39999" t="1360" r="1318" b="62297"/>
          <a:stretch>
            <a:fillRect/>
          </a:stretch>
        </p:blipFill>
        <p:spPr bwMode="auto">
          <a:xfrm>
            <a:off x="6248400" y="5224770"/>
            <a:ext cx="2057400" cy="152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Straight Connector 22"/>
          <p:cNvCxnSpPr/>
          <p:nvPr/>
        </p:nvCxnSpPr>
        <p:spPr>
          <a:xfrm flipH="1">
            <a:off x="4052199" y="5514573"/>
            <a:ext cx="95378" cy="96053"/>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55266" y="5562600"/>
            <a:ext cx="445807" cy="0"/>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3600147" y="5542336"/>
            <a:ext cx="131506" cy="96052"/>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4052199" y="5520905"/>
            <a:ext cx="240680" cy="305045"/>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4051535" y="5542336"/>
            <a:ext cx="177123" cy="179195"/>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3995416" y="5562600"/>
            <a:ext cx="177123" cy="179195"/>
          </a:xfrm>
          <a:prstGeom prst="line">
            <a:avLst/>
          </a:prstGeom>
          <a:ln w="76200">
            <a:solidFill>
              <a:srgbClr val="CC99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596371" y="5476110"/>
            <a:ext cx="1981200" cy="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3886200" y="6069096"/>
            <a:ext cx="0" cy="125671"/>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4056922" y="5518323"/>
            <a:ext cx="166347" cy="8373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3570191" y="5587177"/>
            <a:ext cx="524536" cy="27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4052199" y="5610626"/>
            <a:ext cx="5448" cy="256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3665900" y="5674433"/>
            <a:ext cx="333119" cy="192814"/>
          </a:xfrm>
          <a:prstGeom prst="rect">
            <a:avLst/>
          </a:prstGeom>
          <a:solidFill>
            <a:schemeClr val="bg1">
              <a:lumMod val="50000"/>
              <a:lumOff val="50000"/>
            </a:schemeClr>
          </a:solid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ysClr val="windowText" lastClr="000000"/>
              </a:solidFill>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669695005"/>
      </p:ext>
    </p:extLst>
  </p:cSld>
  <p:clrMapOvr>
    <a:masterClrMapping/>
  </p:clrMapOvr>
  <mc:AlternateContent xmlns:mc="http://schemas.openxmlformats.org/markup-compatibility/2006" xmlns:p14="http://schemas.microsoft.com/office/powerpoint/2010/main">
    <mc:Choice Requires="p14">
      <p:transition spd="slow" p14:dur="2000" advTm="42134"/>
    </mc:Choice>
    <mc:Fallback xmlns="">
      <p:transition spd="slow" advTm="421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28600" y="152400"/>
            <a:ext cx="8763000" cy="1335088"/>
          </a:xfrm>
        </p:spPr>
        <p:txBody>
          <a:bodyPr>
            <a:normAutofit fontScale="90000"/>
          </a:bodyPr>
          <a:lstStyle/>
          <a:p>
            <a:r>
              <a:rPr lang="en-US" dirty="0" smtClean="0"/>
              <a:t>Any Calibrated Accurate Pressure Differential Tool Can Measure SP</a:t>
            </a:r>
          </a:p>
        </p:txBody>
      </p:sp>
      <p:sp>
        <p:nvSpPr>
          <p:cNvPr id="26629"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2" name="TextBox 11"/>
          <p:cNvSpPr txBox="1"/>
          <p:nvPr/>
        </p:nvSpPr>
        <p:spPr>
          <a:xfrm>
            <a:off x="473688" y="5961637"/>
            <a:ext cx="3200400" cy="523220"/>
          </a:xfrm>
          <a:prstGeom prst="rect">
            <a:avLst/>
          </a:prstGeom>
          <a:noFill/>
        </p:spPr>
        <p:txBody>
          <a:bodyPr wrap="square" rtlCol="0">
            <a:spAutoFit/>
          </a:bodyPr>
          <a:lstStyle/>
          <a:p>
            <a:r>
              <a:rPr lang="en-US" sz="2800" b="1" dirty="0" err="1" smtClean="0">
                <a:solidFill>
                  <a:srgbClr val="FFFF00"/>
                </a:solidFill>
              </a:rPr>
              <a:t>Magnehelic</a:t>
            </a:r>
            <a:r>
              <a:rPr lang="en-US" sz="2800" b="1" dirty="0">
                <a:solidFill>
                  <a:srgbClr val="FFFF00"/>
                </a:solidFill>
              </a:rPr>
              <a:t> </a:t>
            </a:r>
            <a:r>
              <a:rPr lang="en-US" sz="2800" b="1" dirty="0" smtClean="0">
                <a:solidFill>
                  <a:srgbClr val="FFFF00"/>
                </a:solidFill>
              </a:rPr>
              <a:t>Gauge</a:t>
            </a:r>
            <a:endParaRPr lang="en-US" sz="2800" b="1" dirty="0">
              <a:solidFill>
                <a:srgbClr val="FFFF00"/>
              </a:solidFill>
            </a:endParaRPr>
          </a:p>
        </p:txBody>
      </p:sp>
      <p:sp>
        <p:nvSpPr>
          <p:cNvPr id="15" name="TextBox 14"/>
          <p:cNvSpPr txBox="1"/>
          <p:nvPr/>
        </p:nvSpPr>
        <p:spPr>
          <a:xfrm>
            <a:off x="3982570" y="5192329"/>
            <a:ext cx="3621741" cy="523220"/>
          </a:xfrm>
          <a:prstGeom prst="rect">
            <a:avLst/>
          </a:prstGeom>
          <a:noFill/>
        </p:spPr>
        <p:txBody>
          <a:bodyPr wrap="square" rtlCol="0">
            <a:spAutoFit/>
          </a:bodyPr>
          <a:lstStyle/>
          <a:p>
            <a:r>
              <a:rPr lang="en-US" sz="2800" b="1" dirty="0" smtClean="0">
                <a:solidFill>
                  <a:srgbClr val="FFFF00"/>
                </a:solidFill>
              </a:rPr>
              <a:t>Electronic Manometers</a:t>
            </a:r>
            <a:endParaRPr lang="en-US" sz="2800" b="1" dirty="0">
              <a:solidFill>
                <a:srgbClr val="FFFF00"/>
              </a:solidFill>
            </a:endParaRPr>
          </a:p>
        </p:txBody>
      </p:sp>
      <p:pic>
        <p:nvPicPr>
          <p:cNvPr id="14" name="Picture 13" descr="C:\Users\Don\Desktop\IMG_20130528_201829_878.jpg"/>
          <p:cNvPicPr/>
          <p:nvPr/>
        </p:nvPicPr>
        <p:blipFill rotWithShape="1">
          <a:blip r:embed="rId3" cstate="print">
            <a:extLst>
              <a:ext uri="{28A0092B-C50C-407E-A947-70E740481C1C}">
                <a14:useLocalDpi xmlns:a14="http://schemas.microsoft.com/office/drawing/2010/main" val="0"/>
              </a:ext>
            </a:extLst>
          </a:blip>
          <a:srcRect l="24112" t="2499" r="21875" b="10459"/>
          <a:stretch/>
        </p:blipFill>
        <p:spPr bwMode="auto">
          <a:xfrm rot="16200000">
            <a:off x="709285" y="3714738"/>
            <a:ext cx="2263043" cy="2230755"/>
          </a:xfrm>
          <a:prstGeom prst="rect">
            <a:avLst/>
          </a:prstGeom>
          <a:noFill/>
          <a:ln>
            <a:noFill/>
          </a:ln>
          <a:extLst>
            <a:ext uri="{53640926-AAD7-44D8-BBD7-CCE9431645EC}">
              <a14:shadowObscured xmlns:a14="http://schemas.microsoft.com/office/drawing/2010/main"/>
            </a:ext>
          </a:extLst>
        </p:spPr>
      </p:pic>
      <p:pic>
        <p:nvPicPr>
          <p:cNvPr id="18" name="Picture 17" descr="http://retrotecenergy.files.wordpress.com/2011/09/dm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5200" y="1984669"/>
            <a:ext cx="1411605" cy="27863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http://www.trutechtools.com/assets/images/dg-700.jpg"/>
          <p:cNvPicPr/>
          <p:nvPr/>
        </p:nvPicPr>
        <p:blipFill rotWithShape="1">
          <a:blip r:embed="rId5">
            <a:extLst>
              <a:ext uri="{28A0092B-C50C-407E-A947-70E740481C1C}">
                <a14:useLocalDpi xmlns:a14="http://schemas.microsoft.com/office/drawing/2010/main" val="0"/>
              </a:ext>
            </a:extLst>
          </a:blip>
          <a:srcRect l="2131" t="1778" r="4777" b="2221"/>
          <a:stretch/>
        </p:blipFill>
        <p:spPr bwMode="auto">
          <a:xfrm>
            <a:off x="5055926" y="1929970"/>
            <a:ext cx="1752600" cy="28198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p:nvPr/>
        </p:nvPicPr>
        <p:blipFill rotWithShape="1">
          <a:blip r:embed="rId6">
            <a:extLst>
              <a:ext uri="{28A0092B-C50C-407E-A947-70E740481C1C}">
                <a14:useLocalDpi xmlns:a14="http://schemas.microsoft.com/office/drawing/2010/main" val="0"/>
              </a:ext>
            </a:extLst>
          </a:blip>
          <a:srcRect r="19775" b="4409"/>
          <a:stretch/>
        </p:blipFill>
        <p:spPr bwMode="auto">
          <a:xfrm>
            <a:off x="7010400" y="1984669"/>
            <a:ext cx="1676400" cy="2892131"/>
          </a:xfrm>
          <a:prstGeom prst="rect">
            <a:avLst/>
          </a:prstGeom>
          <a:noFill/>
          <a:ln>
            <a:noFill/>
          </a:ln>
          <a:effectLst/>
        </p:spPr>
      </p:pic>
    </p:spTree>
    <p:extLst>
      <p:ext uri="{BB962C8B-B14F-4D97-AF65-F5344CB8AC3E}">
        <p14:creationId xmlns:p14="http://schemas.microsoft.com/office/powerpoint/2010/main" val="4094556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304800"/>
            <a:ext cx="9144000" cy="1182688"/>
          </a:xfrm>
        </p:spPr>
        <p:txBody>
          <a:bodyPr>
            <a:normAutofit fontScale="90000"/>
          </a:bodyPr>
          <a:lstStyle/>
          <a:p>
            <a:r>
              <a:rPr lang="en-US" b="1" dirty="0" smtClean="0">
                <a:solidFill>
                  <a:srgbClr val="FF0000"/>
                </a:solidFill>
              </a:rPr>
              <a:t>Warning:</a:t>
            </a:r>
            <a:r>
              <a:rPr lang="en-US" dirty="0" smtClean="0"/>
              <a:t> Hoses must be securely attached and must not be kinked or pinched</a:t>
            </a:r>
          </a:p>
        </p:txBody>
      </p:sp>
      <p:sp>
        <p:nvSpPr>
          <p:cNvPr id="26629" name="Rectangle 6"/>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pic>
        <p:nvPicPr>
          <p:cNvPr id="8" name="Picture 7" descr="C:\Users\Don\Desktop\IMG_20130528_203717_55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059670"/>
            <a:ext cx="4797552" cy="3165257"/>
          </a:xfrm>
          <a:prstGeom prst="rect">
            <a:avLst/>
          </a:prstGeom>
          <a:noFill/>
          <a:ln>
            <a:noFill/>
          </a:ln>
        </p:spPr>
      </p:pic>
      <p:pic>
        <p:nvPicPr>
          <p:cNvPr id="9" name="Picture 8" descr="C:\Users\Don\Desktop\IMG_20130528_203608_665.jpg"/>
          <p:cNvPicPr/>
          <p:nvPr/>
        </p:nvPicPr>
        <p:blipFill rotWithShape="1">
          <a:blip r:embed="rId4" cstate="print">
            <a:extLst>
              <a:ext uri="{28A0092B-C50C-407E-A947-70E740481C1C}">
                <a14:useLocalDpi xmlns:a14="http://schemas.microsoft.com/office/drawing/2010/main" val="0"/>
              </a:ext>
            </a:extLst>
          </a:blip>
          <a:srcRect l="44551" t="28775" r="30449" b="1424"/>
          <a:stretch/>
        </p:blipFill>
        <p:spPr bwMode="auto">
          <a:xfrm>
            <a:off x="5803900" y="2209800"/>
            <a:ext cx="2971800" cy="3642299"/>
          </a:xfrm>
          <a:prstGeom prst="rect">
            <a:avLst/>
          </a:prstGeom>
          <a:noFill/>
          <a:ln>
            <a:noFill/>
          </a:ln>
          <a:extLst>
            <a:ext uri="{53640926-AAD7-44D8-BBD7-CCE9431645EC}">
              <a14:shadowObscured xmlns:a14="http://schemas.microsoft.com/office/drawing/2010/main"/>
            </a:ext>
          </a:extLst>
        </p:spPr>
      </p:pic>
      <p:sp>
        <p:nvSpPr>
          <p:cNvPr id="3" name="TextBox 2"/>
          <p:cNvSpPr txBox="1"/>
          <p:nvPr/>
        </p:nvSpPr>
        <p:spPr>
          <a:xfrm>
            <a:off x="2514600" y="2814575"/>
            <a:ext cx="1066800" cy="1569660"/>
          </a:xfrm>
          <a:prstGeom prst="rect">
            <a:avLst/>
          </a:prstGeom>
          <a:noFill/>
        </p:spPr>
        <p:txBody>
          <a:bodyPr wrap="square" rtlCol="0">
            <a:spAutoFit/>
          </a:bodyPr>
          <a:lstStyle/>
          <a:p>
            <a:r>
              <a:rPr lang="en-US" sz="9600" dirty="0" smtClean="0">
                <a:solidFill>
                  <a:srgbClr val="FF0000"/>
                </a:solidFill>
              </a:rPr>
              <a:t>X</a:t>
            </a:r>
            <a:endParaRPr lang="en-US" sz="9600" dirty="0">
              <a:solidFill>
                <a:srgbClr val="FF0000"/>
              </a:solidFill>
            </a:endParaRPr>
          </a:p>
        </p:txBody>
      </p:sp>
      <p:sp>
        <p:nvSpPr>
          <p:cNvPr id="11" name="TextBox 10"/>
          <p:cNvSpPr txBox="1"/>
          <p:nvPr/>
        </p:nvSpPr>
        <p:spPr>
          <a:xfrm>
            <a:off x="6743700" y="2209800"/>
            <a:ext cx="1066800" cy="1569660"/>
          </a:xfrm>
          <a:prstGeom prst="rect">
            <a:avLst/>
          </a:prstGeom>
          <a:noFill/>
        </p:spPr>
        <p:txBody>
          <a:bodyPr wrap="square" rtlCol="0">
            <a:spAutoFit/>
          </a:bodyPr>
          <a:lstStyle/>
          <a:p>
            <a:r>
              <a:rPr lang="en-US" sz="9600" dirty="0" smtClean="0">
                <a:solidFill>
                  <a:srgbClr val="FF0000"/>
                </a:solidFill>
              </a:rPr>
              <a:t>X</a:t>
            </a:r>
            <a:endParaRPr lang="en-US" sz="9600" dirty="0">
              <a:solidFill>
                <a:srgbClr val="FF0000"/>
              </a:solidFill>
            </a:endParaRPr>
          </a:p>
        </p:txBody>
      </p:sp>
    </p:spTree>
    <p:extLst>
      <p:ext uri="{BB962C8B-B14F-4D97-AF65-F5344CB8AC3E}">
        <p14:creationId xmlns:p14="http://schemas.microsoft.com/office/powerpoint/2010/main" val="1599628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must determine the minimum ventilation requirement for the home and verify that all exhaust fans and clothes dryers vent to the outdoors.  Additionally, to make sure the proper amount of air is being brought in, airflow entering through mechanical ventilation must be documented as correct.  </a:t>
            </a:r>
          </a:p>
        </p:txBody>
      </p:sp>
    </p:spTree>
    <p:extLst>
      <p:ext uri="{BB962C8B-B14F-4D97-AF65-F5344CB8AC3E}">
        <p14:creationId xmlns:p14="http://schemas.microsoft.com/office/powerpoint/2010/main" val="1757512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4"/>
          <p:cNvSpPr txBox="1">
            <a:spLocks noChangeArrowheads="1"/>
          </p:cNvSpPr>
          <p:nvPr/>
        </p:nvSpPr>
        <p:spPr bwMode="auto">
          <a:xfrm>
            <a:off x="4149725" y="6553200"/>
            <a:ext cx="5429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1400"/>
              <a:t>____</a:t>
            </a:r>
          </a:p>
        </p:txBody>
      </p:sp>
      <p:sp>
        <p:nvSpPr>
          <p:cNvPr id="61467" name="Text Box 27"/>
          <p:cNvSpPr txBox="1">
            <a:spLocks noChangeArrowheads="1"/>
          </p:cNvSpPr>
          <p:nvPr/>
        </p:nvSpPr>
        <p:spPr bwMode="auto">
          <a:xfrm>
            <a:off x="5503459" y="6122412"/>
            <a:ext cx="24225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0.60 </a:t>
            </a:r>
            <a:r>
              <a:rPr lang="en-US" sz="3200" dirty="0">
                <a:solidFill>
                  <a:srgbClr val="FFFF00"/>
                </a:solidFill>
              </a:rPr>
              <a:t>ESP</a:t>
            </a:r>
          </a:p>
        </p:txBody>
      </p:sp>
      <p:sp>
        <p:nvSpPr>
          <p:cNvPr id="61468" name="Text Box 28"/>
          <p:cNvSpPr txBox="1">
            <a:spLocks noChangeArrowheads="1"/>
          </p:cNvSpPr>
          <p:nvPr/>
        </p:nvSpPr>
        <p:spPr bwMode="auto">
          <a:xfrm>
            <a:off x="304800" y="6059488"/>
            <a:ext cx="32131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a:solidFill>
                  <a:srgbClr val="FFFF00"/>
                </a:solidFill>
              </a:rPr>
              <a:t>Return = </a:t>
            </a:r>
            <a:r>
              <a:rPr lang="en-US" sz="3200" dirty="0" smtClean="0">
                <a:solidFill>
                  <a:srgbClr val="FFFF00"/>
                </a:solidFill>
              </a:rPr>
              <a:t>- 0.40</a:t>
            </a:r>
            <a:endParaRPr lang="en-US" sz="3200" dirty="0">
              <a:solidFill>
                <a:srgbClr val="FFFF00"/>
              </a:solidFill>
            </a:endParaRPr>
          </a:p>
        </p:txBody>
      </p:sp>
      <p:pic>
        <p:nvPicPr>
          <p:cNvPr id="24581" name="Picture 42" descr="Furnace w-out Humidifier or E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708230"/>
            <a:ext cx="2058621" cy="435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3" name="Text Box 43"/>
          <p:cNvSpPr txBox="1">
            <a:spLocks noChangeArrowheads="1"/>
          </p:cNvSpPr>
          <p:nvPr/>
        </p:nvSpPr>
        <p:spPr bwMode="auto">
          <a:xfrm>
            <a:off x="4576763" y="5154613"/>
            <a:ext cx="1853392"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a:solidFill>
                  <a:srgbClr val="FFFF00"/>
                </a:solidFill>
              </a:rPr>
              <a:t>   (+) </a:t>
            </a:r>
            <a:r>
              <a:rPr lang="en-US" sz="3200" dirty="0" smtClean="0">
                <a:solidFill>
                  <a:srgbClr val="FFFF00"/>
                </a:solidFill>
              </a:rPr>
              <a:t>0.20</a:t>
            </a:r>
            <a:endParaRPr lang="en-US" sz="3200" dirty="0">
              <a:solidFill>
                <a:srgbClr val="FFFF00"/>
              </a:solidFill>
            </a:endParaRPr>
          </a:p>
          <a:p>
            <a:pPr eaLnBrk="1" hangingPunct="1"/>
            <a:r>
              <a:rPr lang="en-US" sz="3200" u="sng" dirty="0">
                <a:solidFill>
                  <a:srgbClr val="FFFF00"/>
                </a:solidFill>
              </a:rPr>
              <a:t>+  (-) </a:t>
            </a:r>
            <a:r>
              <a:rPr lang="en-US" sz="3200" u="sng" dirty="0" smtClean="0">
                <a:solidFill>
                  <a:srgbClr val="FFFF00"/>
                </a:solidFill>
              </a:rPr>
              <a:t>0.40</a:t>
            </a:r>
            <a:endParaRPr lang="en-US" sz="3200" u="sng" dirty="0">
              <a:solidFill>
                <a:srgbClr val="FFFF00"/>
              </a:solidFill>
            </a:endParaRPr>
          </a:p>
        </p:txBody>
      </p:sp>
      <p:sp>
        <p:nvSpPr>
          <p:cNvPr id="61484" name="Text Box 44"/>
          <p:cNvSpPr txBox="1">
            <a:spLocks noChangeArrowheads="1"/>
          </p:cNvSpPr>
          <p:nvPr/>
        </p:nvSpPr>
        <p:spPr bwMode="auto">
          <a:xfrm>
            <a:off x="4149725" y="2162218"/>
            <a:ext cx="290816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a:solidFill>
                  <a:srgbClr val="FFFF00"/>
                </a:solidFill>
              </a:rPr>
              <a:t>Supply = + </a:t>
            </a:r>
            <a:r>
              <a:rPr lang="en-US" sz="3200" dirty="0" smtClean="0">
                <a:solidFill>
                  <a:srgbClr val="FFFF00"/>
                </a:solidFill>
              </a:rPr>
              <a:t>0.20</a:t>
            </a:r>
            <a:endParaRPr lang="en-US" sz="3200" dirty="0">
              <a:solidFill>
                <a:srgbClr val="FFFF00"/>
              </a:solidFill>
            </a:endParaRPr>
          </a:p>
        </p:txBody>
      </p:sp>
      <p:sp>
        <p:nvSpPr>
          <p:cNvPr id="24584" name="Rectangle 45"/>
          <p:cNvSpPr>
            <a:spLocks noGrp="1" noChangeArrowheads="1"/>
          </p:cNvSpPr>
          <p:nvPr>
            <p:ph type="title"/>
          </p:nvPr>
        </p:nvSpPr>
        <p:spPr>
          <a:xfrm>
            <a:off x="0" y="609600"/>
            <a:ext cx="8996363" cy="355600"/>
          </a:xfrm>
        </p:spPr>
        <p:txBody>
          <a:bodyPr>
            <a:normAutofit fontScale="90000"/>
          </a:bodyPr>
          <a:lstStyle/>
          <a:p>
            <a:pPr marL="342900" indent="-342900"/>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4900" dirty="0" smtClean="0"/>
              <a:t>Analysis  of Duct </a:t>
            </a:r>
            <a:r>
              <a:rPr lang="en-US" sz="4900" dirty="0"/>
              <a:t>Design </a:t>
            </a:r>
            <a:r>
              <a:rPr lang="en-US" sz="4900" dirty="0" smtClean="0"/>
              <a:t>via ESP</a:t>
            </a:r>
            <a:r>
              <a:rPr lang="en-US" sz="3200" dirty="0" smtClean="0">
                <a:solidFill>
                  <a:srgbClr val="FFFF00"/>
                </a:solidFill>
              </a:rPr>
              <a:t/>
            </a:r>
            <a:br>
              <a:rPr lang="en-US" sz="3200" dirty="0" smtClean="0">
                <a:solidFill>
                  <a:srgbClr val="FFFF00"/>
                </a:solidFill>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endParaRPr lang="en-US" sz="3600" dirty="0" smtClean="0"/>
          </a:p>
        </p:txBody>
      </p:sp>
      <p:sp>
        <p:nvSpPr>
          <p:cNvPr id="24585" name="Oval 46"/>
          <p:cNvSpPr>
            <a:spLocks noChangeArrowheads="1"/>
          </p:cNvSpPr>
          <p:nvPr/>
        </p:nvSpPr>
        <p:spPr bwMode="auto">
          <a:xfrm>
            <a:off x="2387600" y="2971800"/>
            <a:ext cx="139700" cy="127000"/>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5" name="Freeform 25"/>
          <p:cNvSpPr>
            <a:spLocks/>
          </p:cNvSpPr>
          <p:nvPr/>
        </p:nvSpPr>
        <p:spPr bwMode="auto">
          <a:xfrm>
            <a:off x="2268538" y="2286678"/>
            <a:ext cx="1898650" cy="685122"/>
          </a:xfrm>
          <a:custGeom>
            <a:avLst/>
            <a:gdLst>
              <a:gd name="T0" fmla="*/ 0 w 1196"/>
              <a:gd name="T1" fmla="*/ 0 h 239"/>
              <a:gd name="T2" fmla="*/ 2147483647 w 1196"/>
              <a:gd name="T3" fmla="*/ 2147483647 h 239"/>
              <a:gd name="T4" fmla="*/ 2147483647 w 1196"/>
              <a:gd name="T5" fmla="*/ 2147483647 h 239"/>
              <a:gd name="T6" fmla="*/ 2147483647 w 1196"/>
              <a:gd name="T7" fmla="*/ 2147483647 h 239"/>
              <a:gd name="T8" fmla="*/ 2147483647 w 1196"/>
              <a:gd name="T9" fmla="*/ 2147483647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6" h="239">
                <a:moveTo>
                  <a:pt x="0" y="0"/>
                </a:moveTo>
                <a:cubicBezTo>
                  <a:pt x="60" y="21"/>
                  <a:pt x="246" y="91"/>
                  <a:pt x="352" y="128"/>
                </a:cubicBezTo>
                <a:cubicBezTo>
                  <a:pt x="448" y="170"/>
                  <a:pt x="556" y="212"/>
                  <a:pt x="635" y="224"/>
                </a:cubicBezTo>
                <a:cubicBezTo>
                  <a:pt x="714" y="236"/>
                  <a:pt x="803" y="207"/>
                  <a:pt x="896" y="209"/>
                </a:cubicBezTo>
                <a:cubicBezTo>
                  <a:pt x="989" y="211"/>
                  <a:pt x="1134" y="233"/>
                  <a:pt x="1196" y="239"/>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587" name="Oval 47"/>
          <p:cNvSpPr>
            <a:spLocks noChangeArrowheads="1"/>
          </p:cNvSpPr>
          <p:nvPr/>
        </p:nvSpPr>
        <p:spPr bwMode="auto">
          <a:xfrm>
            <a:off x="1866900" y="5207000"/>
            <a:ext cx="139700" cy="127000"/>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6" name="Freeform 26"/>
          <p:cNvSpPr>
            <a:spLocks/>
          </p:cNvSpPr>
          <p:nvPr/>
        </p:nvSpPr>
        <p:spPr bwMode="auto">
          <a:xfrm>
            <a:off x="2006600" y="3141663"/>
            <a:ext cx="2143125" cy="2192337"/>
          </a:xfrm>
          <a:custGeom>
            <a:avLst/>
            <a:gdLst>
              <a:gd name="T0" fmla="*/ 0 w 1489"/>
              <a:gd name="T1" fmla="*/ 2147483647 h 1158"/>
              <a:gd name="T2" fmla="*/ 2147483647 w 1489"/>
              <a:gd name="T3" fmla="*/ 2147483647 h 1158"/>
              <a:gd name="T4" fmla="*/ 2147483647 w 1489"/>
              <a:gd name="T5" fmla="*/ 2147483647 h 1158"/>
              <a:gd name="T6" fmla="*/ 2147483647 w 1489"/>
              <a:gd name="T7" fmla="*/ 2147483647 h 1158"/>
              <a:gd name="T8" fmla="*/ 2147483647 w 1489"/>
              <a:gd name="T9" fmla="*/ 2147483647 h 1158"/>
              <a:gd name="T10" fmla="*/ 2147483647 w 1489"/>
              <a:gd name="T11" fmla="*/ 2147483647 h 1158"/>
              <a:gd name="T12" fmla="*/ 2147483647 w 1489"/>
              <a:gd name="T13" fmla="*/ 2147483647 h 1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9" h="1158">
                <a:moveTo>
                  <a:pt x="0" y="1067"/>
                </a:moveTo>
                <a:cubicBezTo>
                  <a:pt x="86" y="1081"/>
                  <a:pt x="355" y="1158"/>
                  <a:pt x="516" y="1149"/>
                </a:cubicBezTo>
                <a:cubicBezTo>
                  <a:pt x="677" y="1140"/>
                  <a:pt x="847" y="1123"/>
                  <a:pt x="965" y="1015"/>
                </a:cubicBezTo>
                <a:cubicBezTo>
                  <a:pt x="1083" y="907"/>
                  <a:pt x="1192" y="642"/>
                  <a:pt x="1227" y="499"/>
                </a:cubicBezTo>
                <a:cubicBezTo>
                  <a:pt x="1262" y="356"/>
                  <a:pt x="1165" y="235"/>
                  <a:pt x="1175" y="155"/>
                </a:cubicBezTo>
                <a:cubicBezTo>
                  <a:pt x="1185" y="75"/>
                  <a:pt x="1235" y="40"/>
                  <a:pt x="1287" y="20"/>
                </a:cubicBezTo>
                <a:cubicBezTo>
                  <a:pt x="1339" y="0"/>
                  <a:pt x="1447" y="32"/>
                  <a:pt x="1489" y="35"/>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4" name="Picture 13"/>
          <p:cNvPicPr/>
          <p:nvPr/>
        </p:nvPicPr>
        <p:blipFill rotWithShape="1">
          <a:blip r:embed="rId3"/>
          <a:srcRect l="12020" t="9659" r="2724" b="40931"/>
          <a:stretch/>
        </p:blipFill>
        <p:spPr bwMode="auto">
          <a:xfrm>
            <a:off x="4149725" y="2857711"/>
            <a:ext cx="2876550" cy="2055813"/>
          </a:xfrm>
          <a:prstGeom prst="rect">
            <a:avLst/>
          </a:prstGeom>
          <a:ln>
            <a:noFill/>
          </a:ln>
          <a:extLst>
            <a:ext uri="{53640926-AAD7-44D8-BBD7-CCE9431645EC}">
              <a14:shadowObscured xmlns:a14="http://schemas.microsoft.com/office/drawing/2010/main"/>
            </a:ext>
          </a:extLst>
        </p:spPr>
      </p:pic>
      <p:sp>
        <p:nvSpPr>
          <p:cNvPr id="15" name="Text Box 44"/>
          <p:cNvSpPr txBox="1">
            <a:spLocks noChangeArrowheads="1"/>
          </p:cNvSpPr>
          <p:nvPr/>
        </p:nvSpPr>
        <p:spPr bwMode="auto">
          <a:xfrm>
            <a:off x="3810000" y="1415842"/>
            <a:ext cx="44692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Medium Speed Fan Tap</a:t>
            </a:r>
            <a:endParaRPr lang="en-US" sz="3200" dirty="0">
              <a:solidFill>
                <a:srgbClr val="FFFF00"/>
              </a:solidFill>
            </a:endParaRPr>
          </a:p>
        </p:txBody>
      </p:sp>
    </p:spTree>
    <p:extLst>
      <p:ext uri="{BB962C8B-B14F-4D97-AF65-F5344CB8AC3E}">
        <p14:creationId xmlns:p14="http://schemas.microsoft.com/office/powerpoint/2010/main" val="2949923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FAN SPEED</a:t>
            </a:r>
            <a:endParaRPr lang="en-US" dirty="0"/>
          </a:p>
        </p:txBody>
      </p:sp>
      <p:pic>
        <p:nvPicPr>
          <p:cNvPr id="11" name="Picture 10"/>
          <p:cNvPicPr>
            <a:picLocks noChangeAspect="1"/>
          </p:cNvPicPr>
          <p:nvPr/>
        </p:nvPicPr>
        <p:blipFill rotWithShape="1">
          <a:blip r:embed="rId2"/>
          <a:srcRect l="1303" t="3514"/>
          <a:stretch/>
        </p:blipFill>
        <p:spPr>
          <a:xfrm>
            <a:off x="4249925" y="1600198"/>
            <a:ext cx="4829442" cy="4337812"/>
          </a:xfrm>
          <a:prstGeom prst="rect">
            <a:avLst/>
          </a:prstGeom>
        </p:spPr>
      </p:pic>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4372" t="118" r="9632" b="1512"/>
          <a:stretch/>
        </p:blipFill>
        <p:spPr>
          <a:xfrm>
            <a:off x="0" y="1600200"/>
            <a:ext cx="4496632" cy="4337810"/>
          </a:xfrm>
          <a:prstGeom prst="rect">
            <a:avLst/>
          </a:prstGeom>
        </p:spPr>
      </p:pic>
      <p:cxnSp>
        <p:nvCxnSpPr>
          <p:cNvPr id="4" name="Straight Arrow Connector 3"/>
          <p:cNvCxnSpPr/>
          <p:nvPr/>
        </p:nvCxnSpPr>
        <p:spPr>
          <a:xfrm>
            <a:off x="4135137" y="1948243"/>
            <a:ext cx="1129278" cy="457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5164325" y="2133600"/>
            <a:ext cx="2379475" cy="13716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2932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505200" y="1659932"/>
            <a:ext cx="4919662" cy="5160593"/>
          </a:xfrm>
          <a:prstGeom prst="rect">
            <a:avLst/>
          </a:prstGeom>
        </p:spPr>
      </p:pic>
      <p:cxnSp>
        <p:nvCxnSpPr>
          <p:cNvPr id="4" name="Straight Arrow Connector 3"/>
          <p:cNvCxnSpPr/>
          <p:nvPr/>
        </p:nvCxnSpPr>
        <p:spPr>
          <a:xfrm>
            <a:off x="2541260" y="1659932"/>
            <a:ext cx="1129278" cy="457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84438" y="688203"/>
            <a:ext cx="6172200" cy="1200329"/>
          </a:xfrm>
          <a:prstGeom prst="rect">
            <a:avLst/>
          </a:prstGeom>
          <a:noFill/>
        </p:spPr>
        <p:txBody>
          <a:bodyPr wrap="square" rtlCol="0">
            <a:spAutoFit/>
          </a:bodyPr>
          <a:lstStyle/>
          <a:p>
            <a:r>
              <a:rPr lang="en-US" sz="3600" dirty="0" smtClean="0">
                <a:solidFill>
                  <a:srgbClr val="FFFF00"/>
                </a:solidFill>
              </a:rPr>
              <a:t>Fan Speed Set By Jumper or Link on Board</a:t>
            </a:r>
            <a:endParaRPr lang="en-US" sz="3600" dirty="0">
              <a:solidFill>
                <a:srgbClr val="FFFF00"/>
              </a:solidFill>
            </a:endParaRPr>
          </a:p>
        </p:txBody>
      </p:sp>
    </p:spTree>
    <p:extLst>
      <p:ext uri="{BB962C8B-B14F-4D97-AF65-F5344CB8AC3E}">
        <p14:creationId xmlns:p14="http://schemas.microsoft.com/office/powerpoint/2010/main" val="3915195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stretch>
            <a:fillRect/>
          </a:stretch>
        </p:blipFill>
        <p:spPr>
          <a:xfrm>
            <a:off x="2050617" y="1527969"/>
            <a:ext cx="6331383" cy="5326062"/>
          </a:xfrm>
          <a:prstGeom prst="rect">
            <a:avLst/>
          </a:prstGeom>
        </p:spPr>
      </p:pic>
      <p:cxnSp>
        <p:nvCxnSpPr>
          <p:cNvPr id="7" name="Straight Arrow Connector 6"/>
          <p:cNvCxnSpPr/>
          <p:nvPr/>
        </p:nvCxnSpPr>
        <p:spPr>
          <a:xfrm>
            <a:off x="1676400" y="1676400"/>
            <a:ext cx="3460239" cy="32766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28600" y="188824"/>
            <a:ext cx="8763000" cy="1754326"/>
          </a:xfrm>
          <a:prstGeom prst="rect">
            <a:avLst/>
          </a:prstGeom>
          <a:noFill/>
        </p:spPr>
        <p:txBody>
          <a:bodyPr wrap="square" rtlCol="0">
            <a:spAutoFit/>
          </a:bodyPr>
          <a:lstStyle/>
          <a:p>
            <a:r>
              <a:rPr lang="en-US" sz="3600" dirty="0" smtClean="0">
                <a:solidFill>
                  <a:srgbClr val="FFFF00"/>
                </a:solidFill>
              </a:rPr>
              <a:t>Fan Speed Set By Jumper or Link on Board (Pins Selected fro connection determine the speed)</a:t>
            </a:r>
            <a:endParaRPr lang="en-US" sz="3600" dirty="0">
              <a:solidFill>
                <a:srgbClr val="FFFF00"/>
              </a:solidFill>
            </a:endParaRPr>
          </a:p>
        </p:txBody>
      </p:sp>
    </p:spTree>
    <p:extLst>
      <p:ext uri="{BB962C8B-B14F-4D97-AF65-F5344CB8AC3E}">
        <p14:creationId xmlns:p14="http://schemas.microsoft.com/office/powerpoint/2010/main" val="619732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t>Fan Performance Chart</a:t>
            </a:r>
          </a:p>
        </p:txBody>
      </p:sp>
      <p:sp>
        <p:nvSpPr>
          <p:cNvPr id="37891" name="Content Placeholder 2"/>
          <p:cNvSpPr>
            <a:spLocks noGrp="1"/>
          </p:cNvSpPr>
          <p:nvPr>
            <p:ph idx="1"/>
          </p:nvPr>
        </p:nvSpPr>
        <p:spPr>
          <a:xfrm>
            <a:off x="457200" y="5596658"/>
            <a:ext cx="8382000" cy="880341"/>
          </a:xfrm>
        </p:spPr>
        <p:txBody>
          <a:bodyPr>
            <a:normAutofit/>
          </a:bodyPr>
          <a:lstStyle/>
          <a:p>
            <a:pPr>
              <a:buFontTx/>
              <a:buNone/>
            </a:pPr>
            <a:r>
              <a:rPr lang="en-US" b="1" dirty="0" smtClean="0">
                <a:solidFill>
                  <a:srgbClr val="FFFF00"/>
                </a:solidFill>
              </a:rPr>
              <a:t>    </a:t>
            </a:r>
            <a:r>
              <a:rPr lang="en-US" dirty="0" smtClean="0">
                <a:solidFill>
                  <a:srgbClr val="FFFF00"/>
                </a:solidFill>
              </a:rPr>
              <a:t>CFM = 725 at 0.60 ESP on High Speed</a:t>
            </a:r>
            <a:r>
              <a:rPr lang="en-US" b="1" dirty="0" smtClean="0">
                <a:solidFill>
                  <a:srgbClr val="FFFF00"/>
                </a:solidFill>
              </a:rPr>
              <a:t> </a:t>
            </a:r>
          </a:p>
        </p:txBody>
      </p:sp>
      <p:pic>
        <p:nvPicPr>
          <p:cNvPr id="37893" name="Picture 5"/>
          <p:cNvPicPr>
            <a:picLocks noChangeAspect="1" noChangeArrowheads="1"/>
          </p:cNvPicPr>
          <p:nvPr/>
        </p:nvPicPr>
        <p:blipFill>
          <a:blip r:embed="rId2">
            <a:extLst>
              <a:ext uri="{28A0092B-C50C-407E-A947-70E740481C1C}">
                <a14:useLocalDpi xmlns:a14="http://schemas.microsoft.com/office/drawing/2010/main" val="0"/>
              </a:ext>
            </a:extLst>
          </a:blip>
          <a:srcRect l="6091" t="55356" r="8322" b="17285"/>
          <a:stretch>
            <a:fillRect/>
          </a:stretch>
        </p:blipFill>
        <p:spPr bwMode="auto">
          <a:xfrm>
            <a:off x="0" y="1720538"/>
            <a:ext cx="9098626" cy="384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cxnSp>
        <p:nvCxnSpPr>
          <p:cNvPr id="3" name="Straight Connector 2"/>
          <p:cNvCxnSpPr/>
          <p:nvPr/>
        </p:nvCxnSpPr>
        <p:spPr>
          <a:xfrm>
            <a:off x="304800" y="4648200"/>
            <a:ext cx="8534400" cy="76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04800" y="4419600"/>
            <a:ext cx="8534400" cy="76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7315200" y="3471141"/>
            <a:ext cx="361626"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7848600" y="995412"/>
            <a:ext cx="361626"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066800" y="3377411"/>
            <a:ext cx="361626"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3123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a:solidFill>
                  <a:srgbClr val="FFFF00"/>
                </a:solidFill>
              </a:rPr>
              <a:t>Written documentation for </a:t>
            </a:r>
            <a:r>
              <a:rPr lang="en-US" dirty="0" smtClean="0">
                <a:solidFill>
                  <a:srgbClr val="FFFF00"/>
                </a:solidFill>
              </a:rPr>
              <a:t>HVAC SP test equipment to include Model and serial numbers.</a:t>
            </a:r>
            <a:endParaRPr lang="en-US" dirty="0">
              <a:solidFill>
                <a:srgbClr val="FFFF00"/>
              </a:solidFill>
            </a:endParaRPr>
          </a:p>
          <a:p>
            <a:r>
              <a:rPr lang="en-US" dirty="0">
                <a:solidFill>
                  <a:srgbClr val="FFFF00"/>
                </a:solidFill>
              </a:rPr>
              <a:t>Test date.</a:t>
            </a:r>
          </a:p>
          <a:p>
            <a:pPr lvl="0"/>
            <a:r>
              <a:rPr lang="en-US" dirty="0">
                <a:solidFill>
                  <a:srgbClr val="FFFF00"/>
                </a:solidFill>
              </a:rPr>
              <a:t>Location.</a:t>
            </a:r>
          </a:p>
          <a:p>
            <a:pPr lvl="0"/>
            <a:r>
              <a:rPr lang="en-US" dirty="0">
                <a:solidFill>
                  <a:srgbClr val="FFFF00"/>
                </a:solidFill>
              </a:rPr>
              <a:t>Name of </a:t>
            </a:r>
            <a:r>
              <a:rPr lang="en-US" dirty="0" smtClean="0">
                <a:solidFill>
                  <a:srgbClr val="FFFF00"/>
                </a:solidFill>
              </a:rPr>
              <a:t>Technician</a:t>
            </a:r>
            <a:r>
              <a:rPr lang="en-US" dirty="0">
                <a:solidFill>
                  <a:srgbClr val="FFFF00"/>
                </a:solidFill>
              </a:rPr>
              <a:t>.</a:t>
            </a:r>
          </a:p>
          <a:p>
            <a:pPr lvl="0"/>
            <a:r>
              <a:rPr lang="en-US" dirty="0">
                <a:solidFill>
                  <a:srgbClr val="FFFF00"/>
                </a:solidFill>
              </a:rPr>
              <a:t>Pictures and notes on items identified.</a:t>
            </a:r>
          </a:p>
        </p:txBody>
      </p:sp>
    </p:spTree>
    <p:extLst>
      <p:ext uri="{BB962C8B-B14F-4D97-AF65-F5344CB8AC3E}">
        <p14:creationId xmlns:p14="http://schemas.microsoft.com/office/powerpoint/2010/main" val="4038441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pic>
        <p:nvPicPr>
          <p:cNvPr id="6" name="Picture 5"/>
          <p:cNvPicPr/>
          <p:nvPr/>
        </p:nvPicPr>
        <p:blipFill>
          <a:blip r:embed="rId2" cstate="print"/>
          <a:srcRect/>
          <a:stretch>
            <a:fillRect/>
          </a:stretch>
        </p:blipFill>
        <p:spPr bwMode="auto">
          <a:xfrm>
            <a:off x="2667000" y="1491615"/>
            <a:ext cx="3848100" cy="4604385"/>
          </a:xfrm>
          <a:prstGeom prst="rect">
            <a:avLst/>
          </a:prstGeom>
          <a:noFill/>
          <a:ln w="9525">
            <a:noFill/>
            <a:miter lim="800000"/>
            <a:headEnd/>
            <a:tailEnd/>
          </a:ln>
        </p:spPr>
      </p:pic>
    </p:spTree>
    <p:extLst>
      <p:ext uri="{BB962C8B-B14F-4D97-AF65-F5344CB8AC3E}">
        <p14:creationId xmlns:p14="http://schemas.microsoft.com/office/powerpoint/2010/main" val="210050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pic>
        <p:nvPicPr>
          <p:cNvPr id="5" name="Picture 4" descr="C:\Users\Don\Pictures\Pictures\2012-01-31 Bath Remodel\Bath Remodel 021.JPG"/>
          <p:cNvPicPr/>
          <p:nvPr/>
        </p:nvPicPr>
        <p:blipFill rotWithShape="1">
          <a:blip r:embed="rId3" cstate="print">
            <a:extLst>
              <a:ext uri="{28A0092B-C50C-407E-A947-70E740481C1C}">
                <a14:useLocalDpi xmlns:a14="http://schemas.microsoft.com/office/drawing/2010/main" val="0"/>
              </a:ext>
            </a:extLst>
          </a:blip>
          <a:srcRect l="18202" t="12584" r="13034" b="31386"/>
          <a:stretch/>
        </p:blipFill>
        <p:spPr bwMode="auto">
          <a:xfrm>
            <a:off x="457200" y="2057400"/>
            <a:ext cx="4495800" cy="3146612"/>
          </a:xfrm>
          <a:prstGeom prst="rect">
            <a:avLst/>
          </a:prstGeom>
          <a:noFill/>
          <a:ln>
            <a:noFill/>
          </a:ln>
          <a:extLst>
            <a:ext uri="{53640926-AAD7-44D8-BBD7-CCE9431645EC}">
              <a14:shadowObscured xmlns:a14="http://schemas.microsoft.com/office/drawing/2010/main"/>
            </a:ext>
          </a:extLst>
        </p:spPr>
      </p:pic>
      <p:pic>
        <p:nvPicPr>
          <p:cNvPr id="8" name="Picture 7" descr="C:\Users\Don\Desktop\IMG_20141125_074412_008.jpg"/>
          <p:cNvPicPr/>
          <p:nvPr/>
        </p:nvPicPr>
        <p:blipFill rotWithShape="1">
          <a:blip r:embed="rId4" cstate="print">
            <a:extLst>
              <a:ext uri="{28A0092B-C50C-407E-A947-70E740481C1C}">
                <a14:useLocalDpi xmlns:a14="http://schemas.microsoft.com/office/drawing/2010/main" val="0"/>
              </a:ext>
            </a:extLst>
          </a:blip>
          <a:srcRect l="54183" t="26690" r="138" b="48813"/>
          <a:stretch/>
        </p:blipFill>
        <p:spPr bwMode="auto">
          <a:xfrm>
            <a:off x="5257800" y="2057400"/>
            <a:ext cx="3276600" cy="3146612"/>
          </a:xfrm>
          <a:prstGeom prst="rect">
            <a:avLst/>
          </a:prstGeom>
          <a:noFill/>
          <a:ln>
            <a:noFill/>
          </a:ln>
          <a:extLst>
            <a:ext uri="{53640926-AAD7-44D8-BBD7-CCE9431645EC}">
              <a14:shadowObscured xmlns:a14="http://schemas.microsoft.com/office/drawing/2010/main"/>
            </a:ext>
          </a:extLst>
        </p:spPr>
      </p:pic>
      <p:cxnSp>
        <p:nvCxnSpPr>
          <p:cNvPr id="4" name="Straight Arrow Connector 3"/>
          <p:cNvCxnSpPr/>
          <p:nvPr/>
        </p:nvCxnSpPr>
        <p:spPr>
          <a:xfrm>
            <a:off x="762000" y="20574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410200" y="19050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38086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166310591"/>
              </p:ext>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2398666"/>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45901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417638"/>
            <a:ext cx="8229600" cy="5287962"/>
          </a:xfrm>
        </p:spPr>
        <p:txBody>
          <a:bodyPr>
            <a:normAutofit fontScale="70000" lnSpcReduction="20000"/>
          </a:bodyPr>
          <a:lstStyle/>
          <a:p>
            <a:pPr marL="0" indent="0">
              <a:buNone/>
            </a:pPr>
            <a:r>
              <a:rPr lang="en-US" sz="4000" dirty="0" smtClean="0">
                <a:solidFill>
                  <a:srgbClr val="FFFF00"/>
                </a:solidFill>
              </a:rPr>
              <a:t>Documentation </a:t>
            </a:r>
            <a:r>
              <a:rPr lang="en-US" sz="4000" dirty="0">
                <a:solidFill>
                  <a:srgbClr val="FFFF00"/>
                </a:solidFill>
              </a:rPr>
              <a:t>for the airflow measurement should include the following:</a:t>
            </a:r>
          </a:p>
          <a:p>
            <a:pPr lvl="0"/>
            <a:r>
              <a:rPr lang="en-US" sz="4000" dirty="0">
                <a:solidFill>
                  <a:srgbClr val="FFFF00"/>
                </a:solidFill>
              </a:rPr>
              <a:t>Test date.</a:t>
            </a:r>
          </a:p>
          <a:p>
            <a:pPr lvl="0"/>
            <a:r>
              <a:rPr lang="en-US" sz="4000" dirty="0">
                <a:solidFill>
                  <a:srgbClr val="FFFF00"/>
                </a:solidFill>
              </a:rPr>
              <a:t>Location.</a:t>
            </a:r>
          </a:p>
          <a:p>
            <a:pPr lvl="0"/>
            <a:r>
              <a:rPr lang="en-US" sz="4000" dirty="0">
                <a:solidFill>
                  <a:srgbClr val="FFFF00"/>
                </a:solidFill>
              </a:rPr>
              <a:t>Name of </a:t>
            </a:r>
            <a:r>
              <a:rPr lang="en-US" sz="4000" dirty="0" smtClean="0">
                <a:solidFill>
                  <a:srgbClr val="FFFF00"/>
                </a:solidFill>
              </a:rPr>
              <a:t>Technician</a:t>
            </a:r>
            <a:r>
              <a:rPr lang="en-US" sz="4000" dirty="0">
                <a:solidFill>
                  <a:srgbClr val="FFFF00"/>
                </a:solidFill>
              </a:rPr>
              <a:t>.</a:t>
            </a:r>
          </a:p>
          <a:p>
            <a:pPr lvl="0"/>
            <a:r>
              <a:rPr lang="en-US" sz="4000" dirty="0">
                <a:solidFill>
                  <a:srgbClr val="FFFF00"/>
                </a:solidFill>
              </a:rPr>
              <a:t>Data on the test equipment including models and serial numbers. </a:t>
            </a:r>
          </a:p>
          <a:p>
            <a:pPr lvl="0"/>
            <a:r>
              <a:rPr lang="en-US" sz="4000" dirty="0">
                <a:solidFill>
                  <a:srgbClr val="FFFF00"/>
                </a:solidFill>
              </a:rPr>
              <a:t>Calculations and copies of the airflow data sheets.</a:t>
            </a:r>
          </a:p>
          <a:p>
            <a:pPr lvl="0"/>
            <a:r>
              <a:rPr lang="en-US" sz="4000" dirty="0">
                <a:solidFill>
                  <a:srgbClr val="FFFF00"/>
                </a:solidFill>
              </a:rPr>
              <a:t>A copy of the ASHRAE 62.2 calculations, or the local code requirement calculations. </a:t>
            </a:r>
          </a:p>
          <a:p>
            <a:pPr lvl="0"/>
            <a:r>
              <a:rPr lang="en-US" sz="4000" dirty="0">
                <a:solidFill>
                  <a:srgbClr val="FFFF00"/>
                </a:solidFill>
              </a:rPr>
              <a:t>Drawings or pictures providing evidence that the exhaust fans and the Dryer vent outside.</a:t>
            </a:r>
          </a:p>
          <a:p>
            <a:endParaRPr lang="en-US" dirty="0"/>
          </a:p>
        </p:txBody>
      </p:sp>
    </p:spTree>
    <p:extLst>
      <p:ext uri="{BB962C8B-B14F-4D97-AF65-F5344CB8AC3E}">
        <p14:creationId xmlns:p14="http://schemas.microsoft.com/office/powerpoint/2010/main" val="1105351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 to Electrical Energy Savings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solidFill>
                  <a:srgbClr val="FFFF00"/>
                </a:solidFill>
              </a:rPr>
              <a:t>Appliances</a:t>
            </a:r>
          </a:p>
          <a:p>
            <a:r>
              <a:rPr lang="en-US" dirty="0" smtClean="0">
                <a:solidFill>
                  <a:srgbClr val="FFFF00"/>
                </a:solidFill>
              </a:rPr>
              <a:t>Lighting</a:t>
            </a:r>
          </a:p>
          <a:p>
            <a:r>
              <a:rPr lang="en-US" dirty="0">
                <a:solidFill>
                  <a:srgbClr val="FFFF00"/>
                </a:solidFill>
              </a:rPr>
              <a:t>HVAC Systems</a:t>
            </a:r>
          </a:p>
          <a:p>
            <a:r>
              <a:rPr lang="en-US" dirty="0">
                <a:solidFill>
                  <a:srgbClr val="FFFF00"/>
                </a:solidFill>
              </a:rPr>
              <a:t>Duct Systems</a:t>
            </a:r>
          </a:p>
          <a:p>
            <a:r>
              <a:rPr lang="en-US" dirty="0">
                <a:solidFill>
                  <a:srgbClr val="FFFF00"/>
                </a:solidFill>
              </a:rPr>
              <a:t>Exhaust </a:t>
            </a:r>
            <a:r>
              <a:rPr lang="en-US" dirty="0" smtClean="0">
                <a:solidFill>
                  <a:srgbClr val="FFFF00"/>
                </a:solidFill>
              </a:rPr>
              <a:t>Systems</a:t>
            </a:r>
          </a:p>
          <a:p>
            <a:r>
              <a:rPr lang="en-US" dirty="0" smtClean="0">
                <a:solidFill>
                  <a:srgbClr val="FFFF00"/>
                </a:solidFill>
              </a:rPr>
              <a:t>Durability and Hazardous Conditions</a:t>
            </a:r>
            <a:endParaRPr lang="en-US" dirty="0">
              <a:solidFill>
                <a:srgbClr val="FFFF00"/>
              </a:solidFill>
            </a:endParaRPr>
          </a:p>
        </p:txBody>
      </p:sp>
    </p:spTree>
    <p:extLst>
      <p:ext uri="{BB962C8B-B14F-4D97-AF65-F5344CB8AC3E}">
        <p14:creationId xmlns:p14="http://schemas.microsoft.com/office/powerpoint/2010/main" val="1018213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5|14.4"/>
</p:tagLst>
</file>

<file path=ppt/tags/tag2.xml><?xml version="1.0" encoding="utf-8"?>
<p:tagLst xmlns:a="http://schemas.openxmlformats.org/drawingml/2006/main" xmlns:r="http://schemas.openxmlformats.org/officeDocument/2006/relationships" xmlns:p="http://schemas.openxmlformats.org/presentationml/2006/main">
  <p:tag name="TIMING" val="|35.5|4.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1688</TotalTime>
  <Words>1005</Words>
  <Application>Microsoft Office PowerPoint</Application>
  <PresentationFormat>On-screen Show (4:3)</PresentationFormat>
  <Paragraphs>266</Paragraphs>
  <Slides>45</Slides>
  <Notes>2</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Arial Black</vt:lpstr>
      <vt:lpstr>Calibri</vt:lpstr>
      <vt:lpstr>Times New Roman</vt:lpstr>
      <vt:lpstr>Office Theme</vt:lpstr>
      <vt:lpstr> Day 2 Part 3 Technician’s Guide &amp; Workbook for Home Evaluation and Performance Improvement  </vt:lpstr>
      <vt:lpstr> 3.0 Comprehensive Performance Audit Ventilation 3.4  and Heating and Cooling Systems 3.6 </vt:lpstr>
      <vt:lpstr> Ventilation  </vt:lpstr>
      <vt:lpstr>Ventilation</vt:lpstr>
      <vt:lpstr>Ventilation</vt:lpstr>
      <vt:lpstr>Ventilation</vt:lpstr>
      <vt:lpstr>Ventilation</vt:lpstr>
      <vt:lpstr>Acceptable Documentation</vt:lpstr>
      <vt:lpstr>Introduction to Electrical Energy Savings</vt:lpstr>
      <vt:lpstr>Introduction to Electrical Energy Savings</vt:lpstr>
      <vt:lpstr>Introduction to Electrical Energy Savings</vt:lpstr>
      <vt:lpstr>PowerPoint Presentation</vt:lpstr>
      <vt:lpstr>PowerPoint Presentation</vt:lpstr>
      <vt:lpstr>PowerPoint Presentation</vt:lpstr>
      <vt:lpstr>HVAC System Inspection</vt:lpstr>
      <vt:lpstr>HVAC System Inspection</vt:lpstr>
      <vt:lpstr>HVAC System Inspection</vt:lpstr>
      <vt:lpstr>HVAC System Inspection</vt:lpstr>
      <vt:lpstr>HVAC System Inspection</vt:lpstr>
      <vt:lpstr>HVAC System Inspection</vt:lpstr>
      <vt:lpstr>HVAC System Inspection</vt:lpstr>
      <vt:lpstr>HVAC System Inspection</vt:lpstr>
      <vt:lpstr>HVAC System Inspection</vt:lpstr>
      <vt:lpstr>HVAC System Inspection</vt:lpstr>
      <vt:lpstr>HVAC System Inspection</vt:lpstr>
      <vt:lpstr>HVAC System Inspection</vt:lpstr>
      <vt:lpstr>SIGNS OF TROUBLE</vt:lpstr>
      <vt:lpstr>OEM Installation Manual</vt:lpstr>
      <vt:lpstr>Distributor/OEM Checklists </vt:lpstr>
      <vt:lpstr>OEM Start Up Sheet </vt:lpstr>
      <vt:lpstr>HVAC System Inspection</vt:lpstr>
      <vt:lpstr>Acceptable Documentation</vt:lpstr>
      <vt:lpstr>Heat Exchangers</vt:lpstr>
      <vt:lpstr>Static Pressure</vt:lpstr>
      <vt:lpstr>Static Pressure Probes </vt:lpstr>
      <vt:lpstr>Static Pressure Probes </vt:lpstr>
      <vt:lpstr>Probe Orientation</vt:lpstr>
      <vt:lpstr>Any Calibrated Accurate Pressure Differential Tool Can Measure SP</vt:lpstr>
      <vt:lpstr>Warning: Hoses must be securely attached and must not be kinked or pinched</vt:lpstr>
      <vt:lpstr>   Analysis  of Duct Design via ESP  </vt:lpstr>
      <vt:lpstr>FAN SPEED</vt:lpstr>
      <vt:lpstr>PowerPoint Presentation</vt:lpstr>
      <vt:lpstr>PowerPoint Presentation</vt:lpstr>
      <vt:lpstr>Fan Performance Chart</vt:lpstr>
      <vt:lpstr>Acceptable Documentation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199</cp:revision>
  <dcterms:created xsi:type="dcterms:W3CDTF">2013-05-23T13:04:32Z</dcterms:created>
  <dcterms:modified xsi:type="dcterms:W3CDTF">2015-09-10T21:09:46Z</dcterms:modified>
</cp:coreProperties>
</file>