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8"/>
  </p:notesMasterIdLst>
  <p:sldIdLst>
    <p:sldId id="380" r:id="rId2"/>
    <p:sldId id="359" r:id="rId3"/>
    <p:sldId id="360" r:id="rId4"/>
    <p:sldId id="361" r:id="rId5"/>
    <p:sldId id="362" r:id="rId6"/>
    <p:sldId id="363" r:id="rId7"/>
    <p:sldId id="364" r:id="rId8"/>
    <p:sldId id="365" r:id="rId9"/>
    <p:sldId id="366" r:id="rId10"/>
    <p:sldId id="367" r:id="rId11"/>
    <p:sldId id="368" r:id="rId12"/>
    <p:sldId id="369" r:id="rId13"/>
    <p:sldId id="370" r:id="rId14"/>
    <p:sldId id="371" r:id="rId15"/>
    <p:sldId id="372" r:id="rId16"/>
    <p:sldId id="373" r:id="rId17"/>
    <p:sldId id="374" r:id="rId18"/>
    <p:sldId id="375" r:id="rId19"/>
    <p:sldId id="376" r:id="rId20"/>
    <p:sldId id="377" r:id="rId21"/>
    <p:sldId id="378" r:id="rId22"/>
    <p:sldId id="381" r:id="rId23"/>
    <p:sldId id="382" r:id="rId24"/>
    <p:sldId id="383" r:id="rId25"/>
    <p:sldId id="384" r:id="rId26"/>
    <p:sldId id="385" r:id="rId27"/>
    <p:sldId id="386" r:id="rId28"/>
    <p:sldId id="387" r:id="rId29"/>
    <p:sldId id="388" r:id="rId30"/>
    <p:sldId id="389" r:id="rId31"/>
    <p:sldId id="390" r:id="rId32"/>
    <p:sldId id="391" r:id="rId33"/>
    <p:sldId id="392" r:id="rId34"/>
    <p:sldId id="393" r:id="rId35"/>
    <p:sldId id="394" r:id="rId36"/>
    <p:sldId id="395" r:id="rId37"/>
    <p:sldId id="396" r:id="rId38"/>
    <p:sldId id="397" r:id="rId39"/>
    <p:sldId id="398" r:id="rId40"/>
    <p:sldId id="399" r:id="rId41"/>
    <p:sldId id="400" r:id="rId42"/>
    <p:sldId id="401" r:id="rId43"/>
    <p:sldId id="402" r:id="rId44"/>
    <p:sldId id="403" r:id="rId45"/>
    <p:sldId id="404" r:id="rId46"/>
    <p:sldId id="405" r:id="rId47"/>
    <p:sldId id="406" r:id="rId48"/>
    <p:sldId id="407" r:id="rId49"/>
    <p:sldId id="408" r:id="rId50"/>
    <p:sldId id="409" r:id="rId51"/>
    <p:sldId id="410" r:id="rId52"/>
    <p:sldId id="411" r:id="rId53"/>
    <p:sldId id="412" r:id="rId54"/>
    <p:sldId id="413" r:id="rId55"/>
    <p:sldId id="414" r:id="rId56"/>
    <p:sldId id="415"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5" autoAdjust="0"/>
    <p:restoredTop sz="94484" autoAdjust="0"/>
  </p:normalViewPr>
  <p:slideViewPr>
    <p:cSldViewPr>
      <p:cViewPr varScale="1">
        <p:scale>
          <a:sx n="71" d="100"/>
          <a:sy n="71" d="100"/>
        </p:scale>
        <p:origin x="72" y="390"/>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9/14/2015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9/14/2015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9/14/2015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9/14/2015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9/14/2015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47620"/>
            <a:ext cx="9144000" cy="609600"/>
          </a:xfrm>
        </p:spPr>
        <p:txBody>
          <a:bodyPr>
            <a:normAutofit fontScale="90000"/>
          </a:bodyPr>
          <a:lstStyle/>
          <a:p>
            <a:r>
              <a:rPr lang="en-US" dirty="0" smtClean="0"/>
              <a:t/>
            </a:r>
            <a:br>
              <a:rPr lang="en-US" dirty="0" smtClean="0"/>
            </a:br>
            <a:r>
              <a:rPr lang="en-US" dirty="0" smtClean="0"/>
              <a:t>Day 2 </a:t>
            </a:r>
            <a:r>
              <a:rPr lang="en-US" smtClean="0"/>
              <a:t>Part 2</a:t>
            </a:r>
            <a:r>
              <a:rPr lang="en-US" dirty="0" smtClean="0"/>
              <a:t/>
            </a:r>
            <a:br>
              <a:rPr lang="en-US" dirty="0" smtClean="0"/>
            </a:br>
            <a:r>
              <a:rPr lang="en-US" dirty="0" smtClean="0"/>
              <a:t>Technician’s Guide &amp; Workbook for Home Evaluation and Performance Improvement</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8750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a:solidFill>
                  <a:srgbClr val="FFFF00"/>
                </a:solidFill>
              </a:rPr>
              <a:t>Written or recorded records (e.g., photo</a:t>
            </a:r>
            <a:r>
              <a:rPr lang="en-US" dirty="0" smtClean="0">
                <a:solidFill>
                  <a:srgbClr val="FFFF00"/>
                </a:solidFill>
              </a:rPr>
              <a:t>) of  </a:t>
            </a:r>
            <a:r>
              <a:rPr lang="en-US" dirty="0">
                <a:solidFill>
                  <a:srgbClr val="FFFF00"/>
                </a:solidFill>
              </a:rPr>
              <a:t>f</a:t>
            </a:r>
            <a:r>
              <a:rPr lang="en-US" dirty="0" smtClean="0">
                <a:solidFill>
                  <a:srgbClr val="FFFF00"/>
                </a:solidFill>
              </a:rPr>
              <a:t>loor and wall materials and measurements including insulation thickness and area used for calculations involving insulation upgrade and/or repair proposals. </a:t>
            </a:r>
            <a:endParaRPr lang="en-US" dirty="0">
              <a:solidFill>
                <a:srgbClr val="FFFF00"/>
              </a:solidFill>
            </a:endParaRPr>
          </a:p>
        </p:txBody>
      </p:sp>
    </p:spTree>
    <p:extLst>
      <p:ext uri="{BB962C8B-B14F-4D97-AF65-F5344CB8AC3E}">
        <p14:creationId xmlns:p14="http://schemas.microsoft.com/office/powerpoint/2010/main" val="1755447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Ceilings and Attics</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704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Ceilings</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Determine the insulation R-value which exists in the ceiling.  Once the R-Value of ceiling insulation present is determined, multiply the R-value of the material by the depth of the insulation.  Then for calculating the ceiling area, many of the techniques used for determining wall and flooring insulation areas will apply.  The following method for calculating the overall ceiling R-value may be used: </a:t>
            </a:r>
          </a:p>
        </p:txBody>
      </p:sp>
    </p:spTree>
    <p:extLst>
      <p:ext uri="{BB962C8B-B14F-4D97-AF65-F5344CB8AC3E}">
        <p14:creationId xmlns:p14="http://schemas.microsoft.com/office/powerpoint/2010/main" val="1619159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Ceilings</a:t>
            </a:r>
            <a:endParaRPr lang="en-US" dirty="0"/>
          </a:p>
        </p:txBody>
      </p:sp>
      <p:pic>
        <p:nvPicPr>
          <p:cNvPr id="7" name="Picture 6" descr="Spray Foam - Good - Sloped Ceiling1.jpg"/>
          <p:cNvPicPr/>
          <p:nvPr/>
        </p:nvPicPr>
        <p:blipFill rotWithShape="1">
          <a:blip r:embed="rId3">
            <a:extLst>
              <a:ext uri="{28A0092B-C50C-407E-A947-70E740481C1C}">
                <a14:useLocalDpi xmlns:a14="http://schemas.microsoft.com/office/drawing/2010/main" val="0"/>
              </a:ext>
            </a:extLst>
          </a:blip>
          <a:srcRect b="17030"/>
          <a:stretch/>
        </p:blipFill>
        <p:spPr>
          <a:xfrm>
            <a:off x="1676400" y="1527456"/>
            <a:ext cx="5943600" cy="4449762"/>
          </a:xfrm>
          <a:prstGeom prst="rect">
            <a:avLst/>
          </a:prstGeom>
          <a:ln>
            <a:miter lim="800000"/>
            <a:headEnd/>
            <a:tailEnd/>
          </a:ln>
        </p:spPr>
      </p:pic>
      <p:cxnSp>
        <p:nvCxnSpPr>
          <p:cNvPr id="9" name="Straight Arrow Connector 8"/>
          <p:cNvCxnSpPr/>
          <p:nvPr/>
        </p:nvCxnSpPr>
        <p:spPr>
          <a:xfrm>
            <a:off x="990600" y="11430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905000" y="3102909"/>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46904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Attic Ceilings</a:t>
            </a:r>
            <a:endParaRPr lang="en-US" dirty="0"/>
          </a:p>
        </p:txBody>
      </p:sp>
      <p:sp>
        <p:nvSpPr>
          <p:cNvPr id="3" name="Content Placeholder 2"/>
          <p:cNvSpPr>
            <a:spLocks noGrp="1"/>
          </p:cNvSpPr>
          <p:nvPr>
            <p:ph idx="1"/>
          </p:nvPr>
        </p:nvSpPr>
        <p:spPr/>
        <p:txBody>
          <a:bodyPr>
            <a:normAutofit fontScale="92500" lnSpcReduction="10000"/>
          </a:bodyPr>
          <a:lstStyle/>
          <a:p>
            <a:r>
              <a:rPr lang="en-US" dirty="0">
                <a:solidFill>
                  <a:srgbClr val="FFFF00"/>
                </a:solidFill>
              </a:rPr>
              <a:t>The insulation coverage grade needs to be </a:t>
            </a:r>
            <a:r>
              <a:rPr lang="en-US" dirty="0" smtClean="0">
                <a:solidFill>
                  <a:srgbClr val="FFFF00"/>
                </a:solidFill>
              </a:rPr>
              <a:t>established. Grade </a:t>
            </a:r>
            <a:r>
              <a:rPr lang="en-US" dirty="0">
                <a:solidFill>
                  <a:srgbClr val="FFFF00"/>
                </a:solidFill>
              </a:rPr>
              <a:t>I ceiling insulation must be installed in complete contact with the drywall or sheathing surfaces it is intended to insulate and: </a:t>
            </a:r>
          </a:p>
          <a:p>
            <a:pPr lvl="0"/>
            <a:r>
              <a:rPr lang="en-US" dirty="0">
                <a:solidFill>
                  <a:srgbClr val="FFFF00"/>
                </a:solidFill>
              </a:rPr>
              <a:t>For loose fill applications, four measurements of the insulation level (the depth shall be representative of the entire attic area being examined) shall be taken. Multiply the minimum depth of insulation by its R-value per inch to obtain the total R-value. </a:t>
            </a:r>
          </a:p>
        </p:txBody>
      </p:sp>
    </p:spTree>
    <p:extLst>
      <p:ext uri="{BB962C8B-B14F-4D97-AF65-F5344CB8AC3E}">
        <p14:creationId xmlns:p14="http://schemas.microsoft.com/office/powerpoint/2010/main" val="3668101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Attic Ceilings</a:t>
            </a:r>
            <a:endParaRPr lang="en-US" dirty="0"/>
          </a:p>
        </p:txBody>
      </p:sp>
      <p:pic>
        <p:nvPicPr>
          <p:cNvPr id="5" name="Content Placeholder 4"/>
          <p:cNvPicPr>
            <a:picLocks noGrp="1"/>
          </p:cNvPicPr>
          <p:nvPr>
            <p:ph idx="1"/>
          </p:nvPr>
        </p:nvPicPr>
        <p:blipFill rotWithShape="1">
          <a:blip r:embed="rId2">
            <a:extLst>
              <a:ext uri="{28A0092B-C50C-407E-A947-70E740481C1C}">
                <a14:useLocalDpi xmlns:a14="http://schemas.microsoft.com/office/drawing/2010/main" val="0"/>
              </a:ext>
            </a:extLst>
          </a:blip>
          <a:srcRect t="41203" r="4108" b="16246"/>
          <a:stretch/>
        </p:blipFill>
        <p:spPr bwMode="auto">
          <a:xfrm>
            <a:off x="457200" y="1655926"/>
            <a:ext cx="8077200" cy="4191000"/>
          </a:xfrm>
          <a:prstGeom prst="rect">
            <a:avLst/>
          </a:prstGeom>
          <a:noFill/>
        </p:spPr>
      </p:pic>
      <p:sp>
        <p:nvSpPr>
          <p:cNvPr id="9" name="Rectangle 8"/>
          <p:cNvSpPr/>
          <p:nvPr/>
        </p:nvSpPr>
        <p:spPr>
          <a:xfrm>
            <a:off x="490910" y="2694256"/>
            <a:ext cx="1685365"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41993" y="4657284"/>
            <a:ext cx="1953607" cy="41013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Air Seal Gasket</a:t>
            </a:r>
            <a:endParaRPr lang="en-US" dirty="0">
              <a:solidFill>
                <a:schemeClr val="bg1"/>
              </a:solidFill>
            </a:endParaRPr>
          </a:p>
        </p:txBody>
      </p:sp>
      <p:sp>
        <p:nvSpPr>
          <p:cNvPr id="11" name="Rectangle 10"/>
          <p:cNvSpPr/>
          <p:nvPr/>
        </p:nvSpPr>
        <p:spPr>
          <a:xfrm>
            <a:off x="3472658" y="2798623"/>
            <a:ext cx="2743200"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023829" y="5251589"/>
            <a:ext cx="1685365" cy="5764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071375" y="4533277"/>
            <a:ext cx="2209800"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7216076" y="4683452"/>
            <a:ext cx="1295400"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6200000">
            <a:off x="3647002" y="2282941"/>
            <a:ext cx="1683123" cy="4896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16200000">
            <a:off x="3681794" y="2375079"/>
            <a:ext cx="1582164" cy="4896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16200000">
            <a:off x="3631314" y="4054288"/>
            <a:ext cx="1683123" cy="4896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16200000">
            <a:off x="3696960" y="4741723"/>
            <a:ext cx="1683123" cy="48960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4163" y="4646986"/>
            <a:ext cx="2562955" cy="4936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rPr>
              <a:t>Air Seal Gaskets</a:t>
            </a:r>
            <a:endParaRPr lang="en-US" sz="2400" dirty="0">
              <a:solidFill>
                <a:schemeClr val="bg1"/>
              </a:solidFill>
            </a:endParaRPr>
          </a:p>
        </p:txBody>
      </p:sp>
      <p:cxnSp>
        <p:nvCxnSpPr>
          <p:cNvPr id="21" name="Straight Arrow Connector 20"/>
          <p:cNvCxnSpPr/>
          <p:nvPr/>
        </p:nvCxnSpPr>
        <p:spPr>
          <a:xfrm flipH="1" flipV="1">
            <a:off x="2286000" y="4525131"/>
            <a:ext cx="458112" cy="15832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3004569" y="4488665"/>
            <a:ext cx="333012" cy="27317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3207085" y="5181868"/>
            <a:ext cx="688265" cy="4936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Rectangle 27"/>
          <p:cNvSpPr/>
          <p:nvPr/>
        </p:nvSpPr>
        <p:spPr>
          <a:xfrm>
            <a:off x="5301458" y="4724668"/>
            <a:ext cx="914400" cy="914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5872256" y="1686181"/>
            <a:ext cx="1986153" cy="108391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6313746" y="3657599"/>
            <a:ext cx="1058348" cy="34900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6333299" y="4025201"/>
            <a:ext cx="217042" cy="211884"/>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iagonal Stripe 36"/>
          <p:cNvSpPr/>
          <p:nvPr/>
        </p:nvSpPr>
        <p:spPr>
          <a:xfrm rot="630815">
            <a:off x="6463600" y="3855827"/>
            <a:ext cx="605026" cy="582528"/>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Rectangle 37"/>
          <p:cNvSpPr/>
          <p:nvPr/>
        </p:nvSpPr>
        <p:spPr>
          <a:xfrm>
            <a:off x="1103037" y="2700551"/>
            <a:ext cx="4645792" cy="4936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rPr>
              <a:t>Movable Insulation for Access</a:t>
            </a:r>
            <a:endParaRPr lang="en-US" sz="2400" dirty="0">
              <a:solidFill>
                <a:schemeClr val="bg1"/>
              </a:solidFill>
            </a:endParaRPr>
          </a:p>
        </p:txBody>
      </p:sp>
      <p:cxnSp>
        <p:nvCxnSpPr>
          <p:cNvPr id="39" name="Straight Arrow Connector 38"/>
          <p:cNvCxnSpPr/>
          <p:nvPr/>
        </p:nvCxnSpPr>
        <p:spPr>
          <a:xfrm flipH="1">
            <a:off x="3447118" y="3124476"/>
            <a:ext cx="544056" cy="20732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410200" y="3003850"/>
            <a:ext cx="923099" cy="28757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014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Attic Ceilings</a:t>
            </a:r>
            <a:endParaRPr lang="en-US" dirty="0"/>
          </a:p>
        </p:txBody>
      </p:sp>
      <p:sp>
        <p:nvSpPr>
          <p:cNvPr id="3" name="Content Placeholder 2"/>
          <p:cNvSpPr>
            <a:spLocks noGrp="1"/>
          </p:cNvSpPr>
          <p:nvPr>
            <p:ph idx="1"/>
          </p:nvPr>
        </p:nvSpPr>
        <p:spPr/>
        <p:txBody>
          <a:bodyPr>
            <a:normAutofit lnSpcReduction="10000"/>
          </a:bodyPr>
          <a:lstStyle/>
          <a:p>
            <a:pPr lvl="0"/>
            <a:r>
              <a:rPr lang="en-US" dirty="0">
                <a:solidFill>
                  <a:srgbClr val="FFFF00"/>
                </a:solidFill>
              </a:rPr>
              <a:t>Insulation in ceilings with an attic above need not be enclosed to attain a Grade I or II assessment. </a:t>
            </a:r>
            <a:endParaRPr lang="en-US" dirty="0" smtClean="0">
              <a:solidFill>
                <a:srgbClr val="FFFF00"/>
              </a:solidFill>
            </a:endParaRPr>
          </a:p>
          <a:p>
            <a:r>
              <a:rPr lang="en-US" dirty="0">
                <a:solidFill>
                  <a:srgbClr val="FFFF00"/>
                </a:solidFill>
              </a:rPr>
              <a:t>For sealed, unvented attic/roof assemblies, the interior sheathing/enclosure material are optional in climate zones 1-3, provided insulation is adequately supported and meets all other requirements, including full contact with the exterior (roof) sheathing.</a:t>
            </a:r>
          </a:p>
          <a:p>
            <a:pPr lvl="0"/>
            <a:endParaRPr lang="en-US" dirty="0">
              <a:solidFill>
                <a:srgbClr val="FFFF00"/>
              </a:solidFill>
            </a:endParaRPr>
          </a:p>
        </p:txBody>
      </p:sp>
    </p:spTree>
    <p:extLst>
      <p:ext uri="{BB962C8B-B14F-4D97-AF65-F5344CB8AC3E}">
        <p14:creationId xmlns:p14="http://schemas.microsoft.com/office/powerpoint/2010/main" val="1827924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Attic Ventilation Type</a:t>
            </a:r>
            <a:endParaRPr lang="en-US" dirty="0"/>
          </a:p>
        </p:txBody>
      </p:sp>
      <p:pic>
        <p:nvPicPr>
          <p:cNvPr id="4" name="Content Placeholder 3" descr="Graphic illustrating venting via natural convection."/>
          <p:cNvPicPr>
            <a:picLocks noGrp="1"/>
          </p:cNvPicPr>
          <p:nvPr>
            <p:ph idx="1"/>
          </p:nvPr>
        </p:nvPicPr>
        <p:blipFill rotWithShape="1">
          <a:blip r:embed="rId2"/>
          <a:srcRect l="19537" t="11653" r="12914" b="5913"/>
          <a:stretch/>
        </p:blipFill>
        <p:spPr bwMode="auto">
          <a:xfrm>
            <a:off x="2487370" y="1676400"/>
            <a:ext cx="4169259" cy="42714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81232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Attic Ceilings</a:t>
            </a:r>
            <a:endParaRPr lang="en-US" dirty="0"/>
          </a:p>
        </p:txBody>
      </p:sp>
      <p:sp>
        <p:nvSpPr>
          <p:cNvPr id="3" name="Content Placeholder 2"/>
          <p:cNvSpPr>
            <a:spLocks noGrp="1"/>
          </p:cNvSpPr>
          <p:nvPr>
            <p:ph idx="1"/>
          </p:nvPr>
        </p:nvSpPr>
        <p:spPr/>
        <p:txBody>
          <a:bodyPr>
            <a:normAutofit/>
          </a:bodyPr>
          <a:lstStyle/>
          <a:p>
            <a:pPr lvl="0"/>
            <a:r>
              <a:rPr lang="en-US" dirty="0" smtClean="0">
                <a:solidFill>
                  <a:srgbClr val="FFFF00"/>
                </a:solidFill>
              </a:rPr>
              <a:t>For </a:t>
            </a:r>
            <a:r>
              <a:rPr lang="en-US" dirty="0">
                <a:solidFill>
                  <a:srgbClr val="FFFF00"/>
                </a:solidFill>
              </a:rPr>
              <a:t>ceiling insulation, eave baffles or equivalent construction is required to achieve Grade I or II</a:t>
            </a:r>
          </a:p>
          <a:p>
            <a:pPr lvl="0"/>
            <a:r>
              <a:rPr lang="en-US" dirty="0">
                <a:solidFill>
                  <a:srgbClr val="FFFF00"/>
                </a:solidFill>
              </a:rPr>
              <a:t>The Technician should note the cavity insulation depth, and if framing elements are exposed, or covered (when covered the thickness that covers the framing should also be noted). </a:t>
            </a:r>
          </a:p>
        </p:txBody>
      </p:sp>
    </p:spTree>
    <p:extLst>
      <p:ext uri="{BB962C8B-B14F-4D97-AF65-F5344CB8AC3E}">
        <p14:creationId xmlns:p14="http://schemas.microsoft.com/office/powerpoint/2010/main" val="2694940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Attic Ventilation Type</a:t>
            </a:r>
            <a:endParaRPr lang="en-US" dirty="0"/>
          </a:p>
        </p:txBody>
      </p:sp>
      <p:pic>
        <p:nvPicPr>
          <p:cNvPr id="5" name="Content Placeholder 4"/>
          <p:cNvPicPr>
            <a:picLocks noGrp="1"/>
          </p:cNvPicPr>
          <p:nvPr>
            <p:ph idx="1"/>
          </p:nvPr>
        </p:nvPicPr>
        <p:blipFill rotWithShape="1">
          <a:blip r:embed="rId2">
            <a:extLst>
              <a:ext uri="{28A0092B-C50C-407E-A947-70E740481C1C}">
                <a14:useLocalDpi xmlns:a14="http://schemas.microsoft.com/office/drawing/2010/main" val="0"/>
              </a:ext>
            </a:extLst>
          </a:blip>
          <a:srcRect l="15001" t="5278" r="13329" b="8333"/>
          <a:stretch/>
        </p:blipFill>
        <p:spPr bwMode="auto">
          <a:xfrm>
            <a:off x="1981200" y="1417638"/>
            <a:ext cx="5181600" cy="4983161"/>
          </a:xfrm>
          <a:prstGeom prst="rect">
            <a:avLst/>
          </a:prstGeom>
          <a:noFill/>
          <a:ln>
            <a:noFill/>
          </a:ln>
          <a:extLst>
            <a:ext uri="{53640926-AAD7-44D8-BBD7-CCE9431645EC}">
              <a14:shadowObscured xmlns:a14="http://schemas.microsoft.com/office/drawing/2010/main"/>
            </a:ext>
          </a:extLst>
        </p:spPr>
      </p:pic>
      <p:sp>
        <p:nvSpPr>
          <p:cNvPr id="6" name="TextBox 5"/>
          <p:cNvSpPr txBox="1"/>
          <p:nvPr/>
        </p:nvSpPr>
        <p:spPr>
          <a:xfrm>
            <a:off x="4876800" y="2329805"/>
            <a:ext cx="1981200" cy="461665"/>
          </a:xfrm>
          <a:prstGeom prst="rect">
            <a:avLst/>
          </a:prstGeom>
          <a:solidFill>
            <a:schemeClr val="tx1"/>
          </a:solidFill>
        </p:spPr>
        <p:txBody>
          <a:bodyPr wrap="square" rtlCol="0">
            <a:spAutoFit/>
          </a:bodyPr>
          <a:lstStyle/>
          <a:p>
            <a:r>
              <a:rPr lang="en-US" sz="2400" dirty="0" smtClean="0">
                <a:solidFill>
                  <a:schemeClr val="bg1"/>
                </a:solidFill>
              </a:rPr>
              <a:t>Eve Baffle</a:t>
            </a:r>
            <a:endParaRPr lang="en-US" sz="2400" dirty="0">
              <a:solidFill>
                <a:schemeClr val="bg1"/>
              </a:solidFill>
            </a:endParaRPr>
          </a:p>
        </p:txBody>
      </p:sp>
      <p:sp>
        <p:nvSpPr>
          <p:cNvPr id="7" name="TextBox 6"/>
          <p:cNvSpPr txBox="1"/>
          <p:nvPr/>
        </p:nvSpPr>
        <p:spPr>
          <a:xfrm>
            <a:off x="4267199" y="4180636"/>
            <a:ext cx="2783541" cy="830997"/>
          </a:xfrm>
          <a:prstGeom prst="rect">
            <a:avLst/>
          </a:prstGeom>
          <a:solidFill>
            <a:schemeClr val="tx1"/>
          </a:solidFill>
        </p:spPr>
        <p:txBody>
          <a:bodyPr wrap="square" rtlCol="0">
            <a:spAutoFit/>
          </a:bodyPr>
          <a:lstStyle/>
          <a:p>
            <a:r>
              <a:rPr lang="en-US" sz="2400" dirty="0" smtClean="0">
                <a:solidFill>
                  <a:schemeClr val="bg1"/>
                </a:solidFill>
              </a:rPr>
              <a:t>Top Plate Covered with insulation</a:t>
            </a:r>
            <a:endParaRPr lang="en-US" sz="2400" dirty="0">
              <a:solidFill>
                <a:schemeClr val="bg1"/>
              </a:solidFill>
            </a:endParaRPr>
          </a:p>
        </p:txBody>
      </p:sp>
      <p:sp>
        <p:nvSpPr>
          <p:cNvPr id="9" name="TextBox 8"/>
          <p:cNvSpPr txBox="1"/>
          <p:nvPr/>
        </p:nvSpPr>
        <p:spPr>
          <a:xfrm>
            <a:off x="4495800" y="5608166"/>
            <a:ext cx="2554941" cy="461665"/>
          </a:xfrm>
          <a:prstGeom prst="rect">
            <a:avLst/>
          </a:prstGeom>
          <a:solidFill>
            <a:schemeClr val="tx1"/>
          </a:solidFill>
        </p:spPr>
        <p:txBody>
          <a:bodyPr wrap="square" rtlCol="0">
            <a:spAutoFit/>
          </a:bodyPr>
          <a:lstStyle/>
          <a:p>
            <a:r>
              <a:rPr lang="en-US" sz="2400" dirty="0" smtClean="0">
                <a:solidFill>
                  <a:schemeClr val="bg1"/>
                </a:solidFill>
              </a:rPr>
              <a:t>Soffit or Eve Vent</a:t>
            </a:r>
            <a:endParaRPr lang="en-US" sz="2400" dirty="0">
              <a:solidFill>
                <a:schemeClr val="bg1"/>
              </a:solidFill>
            </a:endParaRPr>
          </a:p>
        </p:txBody>
      </p:sp>
    </p:spTree>
    <p:extLst>
      <p:ext uri="{BB962C8B-B14F-4D97-AF65-F5344CB8AC3E}">
        <p14:creationId xmlns:p14="http://schemas.microsoft.com/office/powerpoint/2010/main" val="1425268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Walls and Floors</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1539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lvl="0"/>
            <a:r>
              <a:rPr lang="en-US" dirty="0">
                <a:solidFill>
                  <a:srgbClr val="FFFF00"/>
                </a:solidFill>
              </a:rPr>
              <a:t>When the attic is vented, note the area ratios of the soffit to ridge vent, gable to ridge vent, or gable to roof vent.  This calculation may be used to see if there is enough open area for removing the heat. </a:t>
            </a:r>
          </a:p>
          <a:p>
            <a:pPr lvl="0"/>
            <a:r>
              <a:rPr lang="en-US" dirty="0">
                <a:solidFill>
                  <a:srgbClr val="FFFF00"/>
                </a:solidFill>
              </a:rPr>
              <a:t>Note the presence or absence of attic vent baffles to allow airflow from soffit venting to the </a:t>
            </a:r>
            <a:r>
              <a:rPr lang="en-US" dirty="0" smtClean="0">
                <a:solidFill>
                  <a:srgbClr val="FFFF00"/>
                </a:solidFill>
              </a:rPr>
              <a:t>attic.</a:t>
            </a:r>
            <a:endParaRPr lang="en-US" dirty="0">
              <a:solidFill>
                <a:srgbClr val="FFFF00"/>
              </a:solidFill>
            </a:endParaRPr>
          </a:p>
          <a:p>
            <a:pPr marL="0" indent="0">
              <a:buNone/>
            </a:pPr>
            <a:endParaRPr lang="en-US" dirty="0">
              <a:solidFill>
                <a:srgbClr val="FFFF00"/>
              </a:solidFill>
            </a:endParaRPr>
          </a:p>
        </p:txBody>
      </p:sp>
    </p:spTree>
    <p:extLst>
      <p:ext uri="{BB962C8B-B14F-4D97-AF65-F5344CB8AC3E}">
        <p14:creationId xmlns:p14="http://schemas.microsoft.com/office/powerpoint/2010/main" val="914177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Acceptable Documentation</a:t>
            </a:r>
          </a:p>
        </p:txBody>
      </p:sp>
      <p:sp>
        <p:nvSpPr>
          <p:cNvPr id="3" name="Content Placeholder 2"/>
          <p:cNvSpPr>
            <a:spLocks noGrp="1"/>
          </p:cNvSpPr>
          <p:nvPr>
            <p:ph idx="1"/>
          </p:nvPr>
        </p:nvSpPr>
        <p:spPr/>
        <p:txBody>
          <a:bodyPr/>
          <a:lstStyle/>
          <a:p>
            <a:pPr lvl="0"/>
            <a:r>
              <a:rPr lang="en-US" dirty="0">
                <a:solidFill>
                  <a:srgbClr val="FFFF00"/>
                </a:solidFill>
              </a:rPr>
              <a:t>Record when there are attic venting fans (number and rated </a:t>
            </a:r>
            <a:r>
              <a:rPr lang="en-US" dirty="0" err="1">
                <a:solidFill>
                  <a:srgbClr val="FFFF00"/>
                </a:solidFill>
              </a:rPr>
              <a:t>Cfm</a:t>
            </a:r>
            <a:r>
              <a:rPr lang="en-US" dirty="0">
                <a:solidFill>
                  <a:srgbClr val="FFFF00"/>
                </a:solidFill>
              </a:rPr>
              <a:t>).</a:t>
            </a:r>
          </a:p>
          <a:p>
            <a:pPr lvl="0"/>
            <a:r>
              <a:rPr lang="en-US" dirty="0">
                <a:solidFill>
                  <a:srgbClr val="FFFF00"/>
                </a:solidFill>
              </a:rPr>
              <a:t>Record if the attic is sealed or unvented (e.g., encapsulated).  </a:t>
            </a:r>
          </a:p>
          <a:p>
            <a:pPr lvl="0"/>
            <a:r>
              <a:rPr lang="en-US" dirty="0">
                <a:solidFill>
                  <a:srgbClr val="FFFF00"/>
                </a:solidFill>
              </a:rPr>
              <a:t>Record the presence and condition air sealing material (caulk, fire stop, etc.), and insulation at openings from the conditioned space to the attic (pull down access doors). </a:t>
            </a:r>
          </a:p>
          <a:p>
            <a:endParaRPr lang="en-US" dirty="0"/>
          </a:p>
        </p:txBody>
      </p:sp>
    </p:spTree>
    <p:extLst>
      <p:ext uri="{BB962C8B-B14F-4D97-AF65-F5344CB8AC3E}">
        <p14:creationId xmlns:p14="http://schemas.microsoft.com/office/powerpoint/2010/main" val="374752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Roofs</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01929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Condition and Type</a:t>
            </a:r>
            <a:endParaRPr lang="en-US" dirty="0"/>
          </a:p>
        </p:txBody>
      </p:sp>
      <p:sp>
        <p:nvSpPr>
          <p:cNvPr id="3" name="Content Placeholder 2"/>
          <p:cNvSpPr>
            <a:spLocks noGrp="1"/>
          </p:cNvSpPr>
          <p:nvPr>
            <p:ph idx="1"/>
          </p:nvPr>
        </p:nvSpPr>
        <p:spPr/>
        <p:txBody>
          <a:bodyPr>
            <a:normAutofit fontScale="92500"/>
          </a:bodyPr>
          <a:lstStyle/>
          <a:p>
            <a:pPr lvl="0"/>
            <a:r>
              <a:rPr lang="en-US" dirty="0">
                <a:solidFill>
                  <a:srgbClr val="FFFF00"/>
                </a:solidFill>
              </a:rPr>
              <a:t>Identify the color of the roof as light, medium or dark. Also check for a special reflective roof coating. </a:t>
            </a:r>
          </a:p>
          <a:p>
            <a:pPr lvl="0"/>
            <a:r>
              <a:rPr lang="en-US" dirty="0">
                <a:solidFill>
                  <a:srgbClr val="FFFF00"/>
                </a:solidFill>
              </a:rPr>
              <a:t>Check if there is insulation applied to the underside of the roof sheathing, creating a </a:t>
            </a:r>
            <a:r>
              <a:rPr lang="en-US" dirty="0" err="1">
                <a:solidFill>
                  <a:srgbClr val="FFFF00"/>
                </a:solidFill>
              </a:rPr>
              <a:t>cathedralized</a:t>
            </a:r>
            <a:r>
              <a:rPr lang="en-US" dirty="0">
                <a:solidFill>
                  <a:srgbClr val="FFFF00"/>
                </a:solidFill>
              </a:rPr>
              <a:t> or </a:t>
            </a:r>
            <a:r>
              <a:rPr lang="en-US" dirty="0" smtClean="0">
                <a:solidFill>
                  <a:srgbClr val="FFFF00"/>
                </a:solidFill>
              </a:rPr>
              <a:t>encapsulated</a:t>
            </a:r>
            <a:r>
              <a:rPr lang="en-US" dirty="0">
                <a:solidFill>
                  <a:srgbClr val="FFFF00"/>
                </a:solidFill>
              </a:rPr>
              <a:t> </a:t>
            </a:r>
            <a:r>
              <a:rPr lang="en-US" dirty="0" smtClean="0">
                <a:solidFill>
                  <a:srgbClr val="FFFF00"/>
                </a:solidFill>
              </a:rPr>
              <a:t>attic</a:t>
            </a:r>
            <a:r>
              <a:rPr lang="en-US" dirty="0">
                <a:solidFill>
                  <a:srgbClr val="FFFF00"/>
                </a:solidFill>
              </a:rPr>
              <a:t>. Note R-value if insulation is present;</a:t>
            </a:r>
          </a:p>
          <a:p>
            <a:pPr lvl="0"/>
            <a:r>
              <a:rPr lang="en-US" dirty="0">
                <a:solidFill>
                  <a:srgbClr val="FFFF00"/>
                </a:solidFill>
              </a:rPr>
              <a:t>Check for evidence of air leakage such as outside light entering the attic at the attic perimeter</a:t>
            </a:r>
            <a:r>
              <a:rPr lang="en-US" dirty="0" smtClean="0">
                <a:solidFill>
                  <a:srgbClr val="FFFF00"/>
                </a:solidFill>
              </a:rPr>
              <a:t>.</a:t>
            </a:r>
            <a:endParaRPr lang="en-US" dirty="0">
              <a:solidFill>
                <a:srgbClr val="FFFF00"/>
              </a:solidFill>
            </a:endParaRPr>
          </a:p>
        </p:txBody>
      </p:sp>
    </p:spTree>
    <p:extLst>
      <p:ext uri="{BB962C8B-B14F-4D97-AF65-F5344CB8AC3E}">
        <p14:creationId xmlns:p14="http://schemas.microsoft.com/office/powerpoint/2010/main" val="35933439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Condition and Type</a:t>
            </a:r>
            <a:endParaRPr lang="en-US" dirty="0"/>
          </a:p>
        </p:txBody>
      </p:sp>
      <p:sp>
        <p:nvSpPr>
          <p:cNvPr id="3" name="Content Placeholder 2"/>
          <p:cNvSpPr>
            <a:spLocks noGrp="1"/>
          </p:cNvSpPr>
          <p:nvPr>
            <p:ph idx="1"/>
          </p:nvPr>
        </p:nvSpPr>
        <p:spPr/>
        <p:txBody>
          <a:bodyPr>
            <a:normAutofit/>
          </a:bodyPr>
          <a:lstStyle/>
          <a:p>
            <a:endParaRPr lang="en-US" dirty="0"/>
          </a:p>
          <a:p>
            <a:pPr lvl="0"/>
            <a:endParaRPr lang="en-US" dirty="0">
              <a:solidFill>
                <a:srgbClr val="FFFF00"/>
              </a:solidFill>
            </a:endParaRPr>
          </a:p>
        </p:txBody>
      </p:sp>
      <p:pic>
        <p:nvPicPr>
          <p:cNvPr id="5" name="Picture 4" descr="Roof Flashing - Good - Valley1.jpg"/>
          <p:cNvPicPr/>
          <p:nvPr/>
        </p:nvPicPr>
        <p:blipFill rotWithShape="1">
          <a:blip r:embed="rId2">
            <a:extLst>
              <a:ext uri="{28A0092B-C50C-407E-A947-70E740481C1C}">
                <a14:useLocalDpi xmlns:a14="http://schemas.microsoft.com/office/drawing/2010/main" val="0"/>
              </a:ext>
            </a:extLst>
          </a:blip>
          <a:srcRect l="15522" b="1455"/>
          <a:stretch/>
        </p:blipFill>
        <p:spPr>
          <a:xfrm>
            <a:off x="4952999" y="2661285"/>
            <a:ext cx="4147299" cy="4196715"/>
          </a:xfrm>
          <a:prstGeom prst="rect">
            <a:avLst/>
          </a:prstGeom>
          <a:ln>
            <a:miter lim="800000"/>
            <a:headEnd/>
            <a:tailEnd/>
          </a:ln>
          <a:effectLst>
            <a:outerShdw blurRad="50800" dist="38100" dir="2700000" algn="tl" rotWithShape="0">
              <a:prstClr val="black">
                <a:alpha val="40000"/>
              </a:prstClr>
            </a:outerShdw>
          </a:effectLst>
        </p:spPr>
      </p:pic>
      <p:pic>
        <p:nvPicPr>
          <p:cNvPr id="6" name="Picture 5"/>
          <p:cNvPicPr/>
          <p:nvPr/>
        </p:nvPicPr>
        <p:blipFill rotWithShape="1">
          <a:blip r:embed="rId3">
            <a:extLst>
              <a:ext uri="{28A0092B-C50C-407E-A947-70E740481C1C}">
                <a14:useLocalDpi xmlns:a14="http://schemas.microsoft.com/office/drawing/2010/main" val="0"/>
              </a:ext>
            </a:extLst>
          </a:blip>
          <a:srcRect l="13831" t="16797" r="13540" b="12450"/>
          <a:stretch/>
        </p:blipFill>
        <p:spPr bwMode="auto">
          <a:xfrm>
            <a:off x="12325" y="1564341"/>
            <a:ext cx="4940674" cy="392255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817773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Condition and Type</a:t>
            </a:r>
            <a:endParaRPr lang="en-US" dirty="0"/>
          </a:p>
        </p:txBody>
      </p:sp>
      <p:sp>
        <p:nvSpPr>
          <p:cNvPr id="3" name="Content Placeholder 2"/>
          <p:cNvSpPr>
            <a:spLocks noGrp="1"/>
          </p:cNvSpPr>
          <p:nvPr>
            <p:ph idx="1"/>
          </p:nvPr>
        </p:nvSpPr>
        <p:spPr/>
        <p:txBody>
          <a:bodyPr>
            <a:normAutofit lnSpcReduction="10000"/>
          </a:bodyPr>
          <a:lstStyle/>
          <a:p>
            <a:pPr lvl="0"/>
            <a:r>
              <a:rPr lang="en-US" dirty="0">
                <a:solidFill>
                  <a:srgbClr val="FFFF00"/>
                </a:solidFill>
              </a:rPr>
              <a:t>Check if there is a radiant barrier applied to the roof.</a:t>
            </a:r>
          </a:p>
          <a:p>
            <a:pPr lvl="0"/>
            <a:r>
              <a:rPr lang="en-US" dirty="0">
                <a:solidFill>
                  <a:srgbClr val="FFFF00"/>
                </a:solidFill>
              </a:rPr>
              <a:t>Check if the soffit vents are blocked with insulation.</a:t>
            </a:r>
          </a:p>
          <a:p>
            <a:pPr lvl="0"/>
            <a:r>
              <a:rPr lang="en-US" dirty="0">
                <a:solidFill>
                  <a:srgbClr val="FFFF00"/>
                </a:solidFill>
              </a:rPr>
              <a:t>Check if there is adequate attic venting and when there is:  record the number of open attic vents and estimated venting net free area following the International Residential Code for One- and Two-Family Dwellings- 2009.</a:t>
            </a:r>
          </a:p>
          <a:p>
            <a:pPr lvl="0"/>
            <a:endParaRPr lang="en-US" dirty="0">
              <a:solidFill>
                <a:srgbClr val="FFFF00"/>
              </a:solidFill>
            </a:endParaRPr>
          </a:p>
        </p:txBody>
      </p:sp>
    </p:spTree>
    <p:extLst>
      <p:ext uri="{BB962C8B-B14F-4D97-AF65-F5344CB8AC3E}">
        <p14:creationId xmlns:p14="http://schemas.microsoft.com/office/powerpoint/2010/main" val="37565824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IRC Calculation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FFFF00"/>
                </a:solidFill>
              </a:rPr>
              <a:t>Calculate attic square footage.</a:t>
            </a:r>
          </a:p>
          <a:p>
            <a:pPr marL="342900" lvl="3" indent="-342900">
              <a:buFont typeface="Arial" pitchFamily="34" charset="0"/>
              <a:buChar char="•"/>
            </a:pPr>
            <a:r>
              <a:rPr lang="en-US" sz="3200" dirty="0">
                <a:solidFill>
                  <a:srgbClr val="FFFF00"/>
                </a:solidFill>
              </a:rPr>
              <a:t>Divide attic square footage by 150 to determine net free area required.</a:t>
            </a:r>
          </a:p>
          <a:p>
            <a:pPr marL="342900" lvl="3" indent="-342900">
              <a:buFont typeface="Arial" pitchFamily="34" charset="0"/>
              <a:buChar char="•"/>
            </a:pPr>
            <a:r>
              <a:rPr lang="en-US" sz="3200" dirty="0">
                <a:solidFill>
                  <a:srgbClr val="FFFF00"/>
                </a:solidFill>
              </a:rPr>
              <a:t>Divide result by 2 to get intake and exhaust net free area.</a:t>
            </a:r>
          </a:p>
          <a:p>
            <a:pPr marL="342900" lvl="3" indent="-342900">
              <a:buFont typeface="Arial" pitchFamily="34" charset="0"/>
              <a:buChar char="•"/>
            </a:pPr>
            <a:r>
              <a:rPr lang="en-US" sz="3200" dirty="0">
                <a:solidFill>
                  <a:srgbClr val="FFFF00"/>
                </a:solidFill>
              </a:rPr>
              <a:t>Convert result to square inches by multiplying by 144. </a:t>
            </a:r>
          </a:p>
          <a:p>
            <a:endParaRPr lang="en-US" dirty="0" smtClean="0"/>
          </a:p>
          <a:p>
            <a:pPr marL="0" lvl="0" indent="0">
              <a:buNone/>
            </a:pPr>
            <a:r>
              <a:rPr lang="en-US" dirty="0" smtClean="0">
                <a:solidFill>
                  <a:srgbClr val="FFFF00"/>
                </a:solidFill>
              </a:rPr>
              <a:t>Note: If fans are used note the CFM and type (e.g., solar).</a:t>
            </a:r>
            <a:endParaRPr lang="en-US" dirty="0">
              <a:solidFill>
                <a:srgbClr val="FFFF00"/>
              </a:solidFill>
            </a:endParaRPr>
          </a:p>
        </p:txBody>
      </p:sp>
    </p:spTree>
    <p:extLst>
      <p:ext uri="{BB962C8B-B14F-4D97-AF65-F5344CB8AC3E}">
        <p14:creationId xmlns:p14="http://schemas.microsoft.com/office/powerpoint/2010/main" val="4129711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IRC Calculation</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For a 1100 </a:t>
            </a:r>
            <a:r>
              <a:rPr lang="en-US" dirty="0" err="1" smtClean="0">
                <a:solidFill>
                  <a:srgbClr val="FFFF00"/>
                </a:solidFill>
              </a:rPr>
              <a:t>Sqft</a:t>
            </a:r>
            <a:r>
              <a:rPr lang="en-US" dirty="0" smtClean="0">
                <a:solidFill>
                  <a:srgbClr val="FFFF00"/>
                </a:solidFill>
              </a:rPr>
              <a:t> attic calculate the net, exhaust and supply free area required.</a:t>
            </a:r>
          </a:p>
          <a:p>
            <a:pPr marL="0" indent="0">
              <a:buNone/>
            </a:pPr>
            <a:r>
              <a:rPr lang="en-US" i="1" dirty="0" smtClean="0">
                <a:solidFill>
                  <a:srgbClr val="FFFF00"/>
                </a:solidFill>
              </a:rPr>
              <a:t>Step 1:  </a:t>
            </a:r>
          </a:p>
          <a:p>
            <a:pPr marL="0" indent="0">
              <a:buNone/>
            </a:pPr>
            <a:r>
              <a:rPr lang="en-US" dirty="0" smtClean="0">
                <a:solidFill>
                  <a:srgbClr val="FFFF00"/>
                </a:solidFill>
              </a:rPr>
              <a:t>1100 ÷ 150 = 7.33333  or 7</a:t>
            </a:r>
            <a:r>
              <a:rPr lang="en-US" sz="2600" dirty="0" smtClean="0">
                <a:solidFill>
                  <a:srgbClr val="FFFF00"/>
                </a:solidFill>
              </a:rPr>
              <a:t>1/3</a:t>
            </a:r>
            <a:r>
              <a:rPr lang="en-US" dirty="0" smtClean="0">
                <a:solidFill>
                  <a:srgbClr val="FFFF00"/>
                </a:solidFill>
              </a:rPr>
              <a:t> net free area.</a:t>
            </a:r>
          </a:p>
          <a:p>
            <a:pPr marL="0" indent="0">
              <a:buNone/>
            </a:pPr>
            <a:r>
              <a:rPr lang="en-US" i="1" dirty="0" smtClean="0">
                <a:solidFill>
                  <a:srgbClr val="FFFF00"/>
                </a:solidFill>
              </a:rPr>
              <a:t>Step 2:</a:t>
            </a:r>
            <a:endParaRPr lang="en-US" i="1" dirty="0">
              <a:solidFill>
                <a:srgbClr val="FFFF00"/>
              </a:solidFill>
            </a:endParaRPr>
          </a:p>
          <a:p>
            <a:pPr marL="0" indent="0">
              <a:buNone/>
            </a:pPr>
            <a:r>
              <a:rPr lang="en-US" dirty="0" smtClean="0">
                <a:solidFill>
                  <a:srgbClr val="FFFF00"/>
                </a:solidFill>
              </a:rPr>
              <a:t>7.3333 ÷ 2 = 3.6666 exhaust  and 3.6666 or 3</a:t>
            </a:r>
            <a:r>
              <a:rPr lang="en-US" sz="2600" dirty="0" smtClean="0">
                <a:solidFill>
                  <a:srgbClr val="FFFF00"/>
                </a:solidFill>
              </a:rPr>
              <a:t>2/3</a:t>
            </a:r>
            <a:r>
              <a:rPr lang="en-US" dirty="0" smtClean="0">
                <a:solidFill>
                  <a:srgbClr val="FFFF00"/>
                </a:solidFill>
              </a:rPr>
              <a:t> supply net free area.</a:t>
            </a:r>
          </a:p>
          <a:p>
            <a:pPr marL="0" indent="0">
              <a:buNone/>
            </a:pPr>
            <a:endParaRPr lang="en-US" dirty="0">
              <a:solidFill>
                <a:srgbClr val="FFFF00"/>
              </a:solidFill>
            </a:endParaRPr>
          </a:p>
        </p:txBody>
      </p:sp>
    </p:spTree>
    <p:extLst>
      <p:ext uri="{BB962C8B-B14F-4D97-AF65-F5344CB8AC3E}">
        <p14:creationId xmlns:p14="http://schemas.microsoft.com/office/powerpoint/2010/main" val="9482908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IRC Calculation</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For a 1100 </a:t>
            </a:r>
            <a:r>
              <a:rPr lang="en-US" dirty="0" err="1" smtClean="0">
                <a:solidFill>
                  <a:srgbClr val="FFFF00"/>
                </a:solidFill>
              </a:rPr>
              <a:t>Sqft</a:t>
            </a:r>
            <a:r>
              <a:rPr lang="en-US" dirty="0" smtClean="0">
                <a:solidFill>
                  <a:srgbClr val="FFFF00"/>
                </a:solidFill>
              </a:rPr>
              <a:t> attic calculate the net, exhaust and supply free area required.</a:t>
            </a:r>
          </a:p>
          <a:p>
            <a:pPr marL="0" indent="0">
              <a:buNone/>
            </a:pPr>
            <a:r>
              <a:rPr lang="en-US" i="1" dirty="0" smtClean="0">
                <a:solidFill>
                  <a:srgbClr val="FFFF00"/>
                </a:solidFill>
              </a:rPr>
              <a:t>Step 1:  </a:t>
            </a:r>
          </a:p>
          <a:p>
            <a:pPr marL="0" indent="0">
              <a:buNone/>
            </a:pPr>
            <a:r>
              <a:rPr lang="en-US" dirty="0" smtClean="0">
                <a:solidFill>
                  <a:srgbClr val="FFFF00"/>
                </a:solidFill>
              </a:rPr>
              <a:t>1100 ÷ 150 = 7.33333  or 7</a:t>
            </a:r>
            <a:r>
              <a:rPr lang="en-US" sz="2600" dirty="0" smtClean="0">
                <a:solidFill>
                  <a:srgbClr val="FFFF00"/>
                </a:solidFill>
              </a:rPr>
              <a:t>1/3</a:t>
            </a:r>
            <a:r>
              <a:rPr lang="en-US" dirty="0" smtClean="0">
                <a:solidFill>
                  <a:srgbClr val="FFFF00"/>
                </a:solidFill>
              </a:rPr>
              <a:t> net free area.</a:t>
            </a:r>
          </a:p>
          <a:p>
            <a:pPr marL="0" indent="0">
              <a:buNone/>
            </a:pPr>
            <a:r>
              <a:rPr lang="en-US" i="1" dirty="0" smtClean="0">
                <a:solidFill>
                  <a:srgbClr val="FFFF00"/>
                </a:solidFill>
              </a:rPr>
              <a:t>Step 2:</a:t>
            </a:r>
            <a:endParaRPr lang="en-US" i="1" dirty="0">
              <a:solidFill>
                <a:srgbClr val="FFFF00"/>
              </a:solidFill>
            </a:endParaRPr>
          </a:p>
          <a:p>
            <a:pPr marL="0" indent="0">
              <a:buNone/>
            </a:pPr>
            <a:r>
              <a:rPr lang="en-US" dirty="0" smtClean="0">
                <a:solidFill>
                  <a:srgbClr val="FFFF00"/>
                </a:solidFill>
              </a:rPr>
              <a:t>7.3333 ÷ 2 = 3.6666 exhaust  and 3.6666 or 3</a:t>
            </a:r>
            <a:r>
              <a:rPr lang="en-US" sz="2600" dirty="0" smtClean="0">
                <a:solidFill>
                  <a:srgbClr val="FFFF00"/>
                </a:solidFill>
              </a:rPr>
              <a:t>2/3</a:t>
            </a:r>
            <a:r>
              <a:rPr lang="en-US" dirty="0" smtClean="0">
                <a:solidFill>
                  <a:srgbClr val="FFFF00"/>
                </a:solidFill>
              </a:rPr>
              <a:t> supply net free area.</a:t>
            </a:r>
          </a:p>
          <a:p>
            <a:pPr marL="0" indent="0">
              <a:buNone/>
            </a:pPr>
            <a:endParaRPr lang="en-US" dirty="0">
              <a:solidFill>
                <a:srgbClr val="FFFF00"/>
              </a:solidFill>
            </a:endParaRPr>
          </a:p>
        </p:txBody>
      </p:sp>
      <p:sp>
        <p:nvSpPr>
          <p:cNvPr id="4" name="TextBox 3"/>
          <p:cNvSpPr txBox="1"/>
          <p:nvPr/>
        </p:nvSpPr>
        <p:spPr>
          <a:xfrm>
            <a:off x="1447800" y="5750844"/>
            <a:ext cx="5509265" cy="584775"/>
          </a:xfrm>
          <a:prstGeom prst="rect">
            <a:avLst/>
          </a:prstGeom>
          <a:noFill/>
        </p:spPr>
        <p:txBody>
          <a:bodyPr wrap="none" rtlCol="0">
            <a:spAutoFit/>
          </a:bodyPr>
          <a:lstStyle/>
          <a:p>
            <a:r>
              <a:rPr lang="en-US" sz="3200" dirty="0" smtClean="0"/>
              <a:t>3.666 x 144 = 528 square inches</a:t>
            </a:r>
            <a:endParaRPr lang="en-US" sz="3200" dirty="0"/>
          </a:p>
        </p:txBody>
      </p:sp>
    </p:spTree>
    <p:extLst>
      <p:ext uri="{BB962C8B-B14F-4D97-AF65-F5344CB8AC3E}">
        <p14:creationId xmlns:p14="http://schemas.microsoft.com/office/powerpoint/2010/main" val="31227376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Condition and Type</a:t>
            </a:r>
            <a:endParaRPr lang="en-US" dirty="0"/>
          </a:p>
        </p:txBody>
      </p:sp>
      <p:sp>
        <p:nvSpPr>
          <p:cNvPr id="3" name="Content Placeholder 2"/>
          <p:cNvSpPr>
            <a:spLocks noGrp="1"/>
          </p:cNvSpPr>
          <p:nvPr>
            <p:ph idx="1"/>
          </p:nvPr>
        </p:nvSpPr>
        <p:spPr/>
        <p:txBody>
          <a:bodyPr>
            <a:normAutofit fontScale="85000" lnSpcReduction="20000"/>
          </a:bodyPr>
          <a:lstStyle/>
          <a:p>
            <a:pPr lvl="0"/>
            <a:r>
              <a:rPr lang="en-US" sz="3800" dirty="0">
                <a:solidFill>
                  <a:srgbClr val="FFFF00"/>
                </a:solidFill>
              </a:rPr>
              <a:t>Check for signs of roof leaks or condensation in the attic</a:t>
            </a:r>
            <a:r>
              <a:rPr lang="en-US" sz="3800" dirty="0" smtClean="0">
                <a:solidFill>
                  <a:srgbClr val="FFFF00"/>
                </a:solidFill>
              </a:rPr>
              <a:t>.</a:t>
            </a:r>
          </a:p>
          <a:p>
            <a:r>
              <a:rPr lang="en-US" sz="3800" dirty="0">
                <a:solidFill>
                  <a:srgbClr val="FFFF00"/>
                </a:solidFill>
              </a:rPr>
              <a:t>Record roofing materials condition, and </a:t>
            </a:r>
            <a:r>
              <a:rPr lang="en-US" sz="3800" dirty="0" smtClean="0">
                <a:solidFill>
                  <a:srgbClr val="FFFF00"/>
                </a:solidFill>
              </a:rPr>
              <a:t>type. For </a:t>
            </a:r>
            <a:r>
              <a:rPr lang="en-US" sz="3800" dirty="0">
                <a:solidFill>
                  <a:srgbClr val="FFFF00"/>
                </a:solidFill>
              </a:rPr>
              <a:t>example</a:t>
            </a:r>
            <a:r>
              <a:rPr lang="en-US" sz="3800" dirty="0" smtClean="0">
                <a:solidFill>
                  <a:srgbClr val="FFFF00"/>
                </a:solidFill>
              </a:rPr>
              <a:t>:</a:t>
            </a:r>
          </a:p>
          <a:p>
            <a:pPr lvl="2">
              <a:buFont typeface="Courier New" panose="02070309020205020404" pitchFamily="49" charset="0"/>
              <a:buChar char="o"/>
            </a:pPr>
            <a:r>
              <a:rPr lang="en-US" sz="3500" dirty="0">
                <a:solidFill>
                  <a:srgbClr val="FFFF00"/>
                </a:solidFill>
              </a:rPr>
              <a:t>Asphalt shingle; </a:t>
            </a:r>
          </a:p>
          <a:p>
            <a:pPr lvl="2">
              <a:buFont typeface="Courier New" panose="02070309020205020404" pitchFamily="49" charset="0"/>
              <a:buChar char="o"/>
            </a:pPr>
            <a:r>
              <a:rPr lang="en-US" sz="3500" dirty="0">
                <a:solidFill>
                  <a:srgbClr val="FFFF00"/>
                </a:solidFill>
              </a:rPr>
              <a:t>Pebble/gravel built-up roof; </a:t>
            </a:r>
          </a:p>
          <a:p>
            <a:pPr lvl="2">
              <a:buFont typeface="Courier New" panose="02070309020205020404" pitchFamily="49" charset="0"/>
              <a:buChar char="o"/>
            </a:pPr>
            <a:r>
              <a:rPr lang="en-US" sz="3500" dirty="0">
                <a:solidFill>
                  <a:srgbClr val="FFFF00"/>
                </a:solidFill>
              </a:rPr>
              <a:t>Tile roof; </a:t>
            </a:r>
          </a:p>
          <a:p>
            <a:pPr lvl="2">
              <a:buFont typeface="Courier New" panose="02070309020205020404" pitchFamily="49" charset="0"/>
              <a:buChar char="o"/>
            </a:pPr>
            <a:r>
              <a:rPr lang="en-US" sz="3500" dirty="0">
                <a:solidFill>
                  <a:srgbClr val="FFFF00"/>
                </a:solidFill>
              </a:rPr>
              <a:t>Wood shingle roof; </a:t>
            </a:r>
          </a:p>
          <a:p>
            <a:pPr lvl="2">
              <a:buFont typeface="Courier New" panose="02070309020205020404" pitchFamily="49" charset="0"/>
              <a:buChar char="o"/>
            </a:pPr>
            <a:r>
              <a:rPr lang="en-US" sz="3500" dirty="0">
                <a:solidFill>
                  <a:srgbClr val="FFFF00"/>
                </a:solidFill>
              </a:rPr>
              <a:t>Rubber roof/roof coating; </a:t>
            </a:r>
          </a:p>
          <a:p>
            <a:pPr lvl="2">
              <a:buFont typeface="Courier New" panose="02070309020205020404" pitchFamily="49" charset="0"/>
              <a:buChar char="o"/>
            </a:pPr>
            <a:r>
              <a:rPr lang="en-US" sz="3500" dirty="0">
                <a:solidFill>
                  <a:srgbClr val="FFFF00"/>
                </a:solidFill>
              </a:rPr>
              <a:t>Metal. </a:t>
            </a:r>
          </a:p>
          <a:p>
            <a:endParaRPr lang="en-US" dirty="0"/>
          </a:p>
          <a:p>
            <a:pPr lvl="0"/>
            <a:endParaRPr lang="en-US" dirty="0">
              <a:solidFill>
                <a:srgbClr val="FFFF00"/>
              </a:solidFill>
            </a:endParaRPr>
          </a:p>
        </p:txBody>
      </p:sp>
    </p:spTree>
    <p:extLst>
      <p:ext uri="{BB962C8B-B14F-4D97-AF65-F5344CB8AC3E}">
        <p14:creationId xmlns:p14="http://schemas.microsoft.com/office/powerpoint/2010/main" val="21448655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Walls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3000" dirty="0">
                <a:solidFill>
                  <a:srgbClr val="FFFF00"/>
                </a:solidFill>
              </a:rPr>
              <a:t>Record the R-value installed in attic </a:t>
            </a:r>
            <a:r>
              <a:rPr lang="en-US" sz="3000" dirty="0" err="1">
                <a:solidFill>
                  <a:srgbClr val="FFFF00"/>
                </a:solidFill>
              </a:rPr>
              <a:t>kneewalls</a:t>
            </a:r>
            <a:r>
              <a:rPr lang="en-US" sz="3000" dirty="0">
                <a:solidFill>
                  <a:srgbClr val="FFFF00"/>
                </a:solidFill>
              </a:rPr>
              <a:t> and any partition walls between occupied heated and or cooled space, and unoccupied areas that are not conditioned.  Look for the presence of insulation in framed walls; estimate and record the R-value. Methods for looking include: </a:t>
            </a:r>
          </a:p>
          <a:p>
            <a:pPr marL="342900" lvl="4" indent="-342900">
              <a:buFont typeface="Arial" pitchFamily="34" charset="0"/>
              <a:buChar char="•"/>
            </a:pPr>
            <a:r>
              <a:rPr lang="en-US" sz="3000" dirty="0">
                <a:solidFill>
                  <a:srgbClr val="FFFF00"/>
                </a:solidFill>
              </a:rPr>
              <a:t>Check at plumbing outlet under sink or, in order of preference, remove cable outlet plate, </a:t>
            </a:r>
            <a:r>
              <a:rPr lang="en-US" sz="3000" dirty="0" smtClean="0">
                <a:solidFill>
                  <a:srgbClr val="FFFF00"/>
                </a:solidFill>
              </a:rPr>
              <a:t>telephone </a:t>
            </a:r>
            <a:r>
              <a:rPr lang="en-US" sz="3000" dirty="0">
                <a:solidFill>
                  <a:srgbClr val="FFFF00"/>
                </a:solidFill>
              </a:rPr>
              <a:t>plate, electrical switch plates and/or electrical outlet plates on exterior walls. </a:t>
            </a:r>
          </a:p>
          <a:p>
            <a:endParaRPr lang="en-US" dirty="0">
              <a:solidFill>
                <a:srgbClr val="FFFF00"/>
              </a:solidFill>
            </a:endParaRPr>
          </a:p>
        </p:txBody>
      </p:sp>
    </p:spTree>
    <p:extLst>
      <p:ext uri="{BB962C8B-B14F-4D97-AF65-F5344CB8AC3E}">
        <p14:creationId xmlns:p14="http://schemas.microsoft.com/office/powerpoint/2010/main" val="3062940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Roof Condition and Type</a:t>
            </a:r>
            <a:endParaRPr lang="en-US" dirty="0"/>
          </a:p>
        </p:txBody>
      </p:sp>
      <p:sp>
        <p:nvSpPr>
          <p:cNvPr id="3" name="Content Placeholder 2"/>
          <p:cNvSpPr>
            <a:spLocks noGrp="1"/>
          </p:cNvSpPr>
          <p:nvPr>
            <p:ph idx="1"/>
          </p:nvPr>
        </p:nvSpPr>
        <p:spPr/>
        <p:txBody>
          <a:bodyPr>
            <a:normAutofit/>
          </a:bodyPr>
          <a:lstStyle/>
          <a:p>
            <a:endParaRPr lang="en-US" dirty="0"/>
          </a:p>
          <a:p>
            <a:pPr lvl="0"/>
            <a:endParaRPr lang="en-US" dirty="0">
              <a:solidFill>
                <a:srgbClr val="FFFF00"/>
              </a:solidFill>
            </a:endParaRPr>
          </a:p>
        </p:txBody>
      </p:sp>
      <p:pic>
        <p:nvPicPr>
          <p:cNvPr id="4" name="Picture 3" descr="Photo displaying roof vents."/>
          <p:cNvPicPr/>
          <p:nvPr/>
        </p:nvPicPr>
        <p:blipFill rotWithShape="1">
          <a:blip r:embed="rId2" cstate="email"/>
          <a:srcRect t="19401" r="42661"/>
          <a:stretch/>
        </p:blipFill>
        <p:spPr bwMode="auto">
          <a:xfrm>
            <a:off x="131444" y="1718982"/>
            <a:ext cx="4325471" cy="3500718"/>
          </a:xfrm>
          <a:prstGeom prst="rect">
            <a:avLst/>
          </a:prstGeom>
          <a:solidFill>
            <a:srgbClr val="FFFFFF">
              <a:shade val="85000"/>
            </a:srgbClr>
          </a:solidFill>
          <a:ln w="88900" cap="sq">
            <a:noFill/>
          </a:ln>
          <a:scene3d>
            <a:camera prst="orthographicFront"/>
            <a:lightRig rig="twoPt" dir="t">
              <a:rot lat="0" lon="0" rev="7200000"/>
            </a:lightRig>
          </a:scene3d>
          <a:sp3d>
            <a:bevelT w="25400" h="19050"/>
            <a:contourClr>
              <a:srgbClr val="FFFFFF"/>
            </a:contourClr>
          </a:sp3d>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8918" y="1701053"/>
            <a:ext cx="4673638" cy="3500718"/>
          </a:xfrm>
          <a:prstGeom prst="rect">
            <a:avLst/>
          </a:prstGeom>
        </p:spPr>
      </p:pic>
    </p:spTree>
    <p:extLst>
      <p:ext uri="{BB962C8B-B14F-4D97-AF65-F5344CB8AC3E}">
        <p14:creationId xmlns:p14="http://schemas.microsoft.com/office/powerpoint/2010/main" val="13738634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smtClean="0">
                <a:solidFill>
                  <a:srgbClr val="FFFF00"/>
                </a:solidFill>
              </a:rPr>
              <a:t>Color, age, and condition of the roof.</a:t>
            </a:r>
          </a:p>
          <a:p>
            <a:r>
              <a:rPr lang="en-US" dirty="0" smtClean="0">
                <a:solidFill>
                  <a:srgbClr val="FFFF00"/>
                </a:solidFill>
              </a:rPr>
              <a:t>Net free </a:t>
            </a:r>
            <a:r>
              <a:rPr lang="en-US" dirty="0">
                <a:solidFill>
                  <a:srgbClr val="FFFF00"/>
                </a:solidFill>
              </a:rPr>
              <a:t>a</a:t>
            </a:r>
            <a:r>
              <a:rPr lang="en-US" dirty="0" smtClean="0">
                <a:solidFill>
                  <a:srgbClr val="FFFF00"/>
                </a:solidFill>
              </a:rPr>
              <a:t>rea for exhaust and supply measurements and calculations.</a:t>
            </a:r>
          </a:p>
          <a:p>
            <a:r>
              <a:rPr lang="en-US" dirty="0" smtClean="0">
                <a:solidFill>
                  <a:srgbClr val="FFFF00"/>
                </a:solidFill>
              </a:rPr>
              <a:t>Roof construction material type. </a:t>
            </a:r>
          </a:p>
          <a:p>
            <a:endParaRPr lang="en-US" dirty="0" smtClean="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999980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Doors and Home’s Age</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85716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Doors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Doors need to be examined for materials, fit and finish.</a:t>
            </a:r>
          </a:p>
          <a:p>
            <a:pPr lvl="0"/>
            <a:r>
              <a:rPr lang="en-US" dirty="0">
                <a:solidFill>
                  <a:srgbClr val="FFFF00"/>
                </a:solidFill>
              </a:rPr>
              <a:t>Judge whether the exterior door(s) is insulated</a:t>
            </a:r>
            <a:r>
              <a:rPr lang="en-US" dirty="0" smtClean="0">
                <a:solidFill>
                  <a:srgbClr val="FFFF00"/>
                </a:solidFill>
              </a:rPr>
              <a:t>.</a:t>
            </a:r>
          </a:p>
          <a:p>
            <a:r>
              <a:rPr lang="en-US" dirty="0">
                <a:solidFill>
                  <a:srgbClr val="FFFF00"/>
                </a:solidFill>
              </a:rPr>
              <a:t>Determine the surface area of the door(s) by measuring to the nearest ½ square foot. As with windows this measurement includes the frame.</a:t>
            </a:r>
          </a:p>
          <a:p>
            <a:pPr lvl="0"/>
            <a:endParaRPr lang="en-US" dirty="0"/>
          </a:p>
        </p:txBody>
      </p:sp>
    </p:spTree>
    <p:extLst>
      <p:ext uri="{BB962C8B-B14F-4D97-AF65-F5344CB8AC3E}">
        <p14:creationId xmlns:p14="http://schemas.microsoft.com/office/powerpoint/2010/main" val="25131476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Doors</a:t>
            </a:r>
            <a:endParaRPr lang="en-US" dirty="0"/>
          </a:p>
        </p:txBody>
      </p:sp>
      <p:sp>
        <p:nvSpPr>
          <p:cNvPr id="3" name="Content Placeholder 2"/>
          <p:cNvSpPr>
            <a:spLocks noGrp="1"/>
          </p:cNvSpPr>
          <p:nvPr>
            <p:ph idx="1"/>
          </p:nvPr>
        </p:nvSpPr>
        <p:spPr>
          <a:xfrm>
            <a:off x="685800" y="1417638"/>
            <a:ext cx="8229600" cy="4860925"/>
          </a:xfrm>
        </p:spPr>
        <p:txBody>
          <a:bodyPr/>
          <a:lstStyle/>
          <a:p>
            <a:pPr marL="0" indent="0">
              <a:buNone/>
            </a:pPr>
            <a:r>
              <a:rPr lang="en-US" dirty="0">
                <a:solidFill>
                  <a:srgbClr val="FFFF00"/>
                </a:solidFill>
              </a:rPr>
              <a:t>Determine whether the exterior door(s) is insulated (or not) by its sound, temperature transfer, labeling, or thermal break. </a:t>
            </a:r>
          </a:p>
          <a:p>
            <a:pPr lvl="0"/>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1884" t="3200" r="33334" b="4046"/>
          <a:stretch/>
        </p:blipFill>
        <p:spPr>
          <a:xfrm>
            <a:off x="4572000" y="3148246"/>
            <a:ext cx="1295400" cy="3260725"/>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27616" t="1" r="25131" b="-66"/>
          <a:stretch/>
        </p:blipFill>
        <p:spPr>
          <a:xfrm>
            <a:off x="2209800" y="3102209"/>
            <a:ext cx="1583266" cy="3352800"/>
          </a:xfrm>
          <a:prstGeom prst="rect">
            <a:avLst/>
          </a:prstGeom>
        </p:spPr>
      </p:pic>
    </p:spTree>
    <p:extLst>
      <p:ext uri="{BB962C8B-B14F-4D97-AF65-F5344CB8AC3E}">
        <p14:creationId xmlns:p14="http://schemas.microsoft.com/office/powerpoint/2010/main" val="23006056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Doors</a:t>
            </a:r>
            <a:endParaRPr lang="en-US" dirty="0"/>
          </a:p>
        </p:txBody>
      </p:sp>
      <p:sp>
        <p:nvSpPr>
          <p:cNvPr id="3" name="Content Placeholder 2"/>
          <p:cNvSpPr>
            <a:spLocks noGrp="1"/>
          </p:cNvSpPr>
          <p:nvPr>
            <p:ph idx="1"/>
          </p:nvPr>
        </p:nvSpPr>
        <p:spPr>
          <a:xfrm>
            <a:off x="-304800" y="1600200"/>
            <a:ext cx="8991600" cy="4525963"/>
          </a:xfrm>
        </p:spPr>
        <p:txBody>
          <a:bodyPr>
            <a:normAutofit/>
          </a:bodyPr>
          <a:lstStyle/>
          <a:p>
            <a:pPr lvl="2"/>
            <a:r>
              <a:rPr lang="en-US" sz="3000" i="1" dirty="0" smtClean="0">
                <a:solidFill>
                  <a:srgbClr val="FFFF00"/>
                </a:solidFill>
              </a:rPr>
              <a:t>Labeling </a:t>
            </a:r>
            <a:r>
              <a:rPr lang="en-US" sz="3000" dirty="0" smtClean="0">
                <a:solidFill>
                  <a:srgbClr val="FFFF00"/>
                </a:solidFill>
              </a:rPr>
              <a:t>- Check the side view of the door at the hinges for a descriptive label. </a:t>
            </a:r>
          </a:p>
          <a:p>
            <a:pPr lvl="2"/>
            <a:r>
              <a:rPr lang="en-US" sz="3000" i="1" dirty="0" smtClean="0">
                <a:solidFill>
                  <a:srgbClr val="FFFF00"/>
                </a:solidFill>
              </a:rPr>
              <a:t>Thermal break </a:t>
            </a:r>
            <a:r>
              <a:rPr lang="en-US" sz="3000" dirty="0" smtClean="0">
                <a:solidFill>
                  <a:srgbClr val="FFFF00"/>
                </a:solidFill>
              </a:rPr>
              <a:t>- Check the side view of metal doors for thermal breaks.</a:t>
            </a:r>
          </a:p>
          <a:p>
            <a:pPr lvl="0"/>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8355" t="17136" r="71802" b="25427"/>
          <a:stretch/>
        </p:blipFill>
        <p:spPr>
          <a:xfrm>
            <a:off x="5562600" y="3276600"/>
            <a:ext cx="2286000" cy="3368842"/>
          </a:xfrm>
          <a:prstGeom prst="rect">
            <a:avLst/>
          </a:prstGeom>
        </p:spPr>
      </p:pic>
      <p:cxnSp>
        <p:nvCxnSpPr>
          <p:cNvPr id="8" name="Straight Arrow Connector 7"/>
          <p:cNvCxnSpPr/>
          <p:nvPr/>
        </p:nvCxnSpPr>
        <p:spPr>
          <a:xfrm flipH="1" flipV="1">
            <a:off x="7337612" y="4046621"/>
            <a:ext cx="815788" cy="22057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7360024" y="5867400"/>
            <a:ext cx="793376" cy="22522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7348818" y="4739061"/>
            <a:ext cx="793376" cy="22522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511061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Home’s Age</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To facilitate determining the age of the </a:t>
            </a:r>
            <a:r>
              <a:rPr lang="en-US" dirty="0" smtClean="0">
                <a:solidFill>
                  <a:srgbClr val="FFFF00"/>
                </a:solidFill>
              </a:rPr>
              <a:t>home:</a:t>
            </a:r>
            <a:endParaRPr lang="en-US" dirty="0">
              <a:solidFill>
                <a:srgbClr val="FFFF00"/>
              </a:solidFill>
            </a:endParaRPr>
          </a:p>
          <a:p>
            <a:r>
              <a:rPr lang="en-US" dirty="0" smtClean="0">
                <a:solidFill>
                  <a:srgbClr val="FFFF00"/>
                </a:solidFill>
              </a:rPr>
              <a:t>Refer </a:t>
            </a:r>
            <a:r>
              <a:rPr lang="en-US" dirty="0">
                <a:solidFill>
                  <a:srgbClr val="FFFF00"/>
                </a:solidFill>
              </a:rPr>
              <a:t>to the home </a:t>
            </a:r>
            <a:r>
              <a:rPr lang="en-US" dirty="0" smtClean="0">
                <a:solidFill>
                  <a:srgbClr val="FFFF00"/>
                </a:solidFill>
              </a:rPr>
              <a:t>interview</a:t>
            </a:r>
            <a:endParaRPr lang="en-US" dirty="0">
              <a:solidFill>
                <a:srgbClr val="FFFF00"/>
              </a:solidFill>
            </a:endParaRPr>
          </a:p>
          <a:p>
            <a:r>
              <a:rPr lang="en-US" dirty="0" smtClean="0">
                <a:solidFill>
                  <a:srgbClr val="FFFF00"/>
                </a:solidFill>
              </a:rPr>
              <a:t>County </a:t>
            </a:r>
            <a:r>
              <a:rPr lang="en-US" dirty="0">
                <a:solidFill>
                  <a:srgbClr val="FFFF00"/>
                </a:solidFill>
              </a:rPr>
              <a:t>records (web </a:t>
            </a:r>
            <a:r>
              <a:rPr lang="en-US" dirty="0" smtClean="0">
                <a:solidFill>
                  <a:srgbClr val="FFFF00"/>
                </a:solidFill>
              </a:rPr>
              <a:t>search).</a:t>
            </a:r>
          </a:p>
          <a:p>
            <a:r>
              <a:rPr lang="en-US" dirty="0" smtClean="0">
                <a:solidFill>
                  <a:srgbClr val="FFFF00"/>
                </a:solidFill>
              </a:rPr>
              <a:t>Real </a:t>
            </a:r>
            <a:r>
              <a:rPr lang="en-US" dirty="0">
                <a:solidFill>
                  <a:srgbClr val="FFFF00"/>
                </a:solidFill>
              </a:rPr>
              <a:t>estate records </a:t>
            </a:r>
            <a:r>
              <a:rPr lang="en-US" dirty="0" smtClean="0">
                <a:solidFill>
                  <a:srgbClr val="FFFF00"/>
                </a:solidFill>
              </a:rPr>
              <a:t>website</a:t>
            </a:r>
          </a:p>
          <a:p>
            <a:pPr marL="0" indent="0">
              <a:buNone/>
            </a:pPr>
            <a:endParaRPr lang="en-US" dirty="0" smtClean="0">
              <a:solidFill>
                <a:srgbClr val="FFFF00"/>
              </a:solidFill>
            </a:endParaRPr>
          </a:p>
          <a:p>
            <a:pPr marL="0" indent="0">
              <a:buNone/>
            </a:pPr>
            <a:r>
              <a:rPr lang="en-US" dirty="0" smtClean="0">
                <a:solidFill>
                  <a:srgbClr val="FFFF00"/>
                </a:solidFill>
              </a:rPr>
              <a:t>Additionally, when available find out the roof’s age.</a:t>
            </a:r>
            <a:endParaRPr lang="en-US" dirty="0">
              <a:solidFill>
                <a:srgbClr val="FFFF00"/>
              </a:solidFill>
            </a:endParaRPr>
          </a:p>
        </p:txBody>
      </p:sp>
    </p:spTree>
    <p:extLst>
      <p:ext uri="{BB962C8B-B14F-4D97-AF65-F5344CB8AC3E}">
        <p14:creationId xmlns:p14="http://schemas.microsoft.com/office/powerpoint/2010/main" val="28874465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marL="0" indent="0">
              <a:buNone/>
            </a:pPr>
            <a:r>
              <a:rPr lang="en-US" dirty="0">
                <a:solidFill>
                  <a:srgbClr val="FFFF00"/>
                </a:solidFill>
              </a:rPr>
              <a:t>Written or recorded records (e.g., photo</a:t>
            </a:r>
            <a:r>
              <a:rPr lang="en-US" dirty="0" smtClean="0">
                <a:solidFill>
                  <a:srgbClr val="FFFF00"/>
                </a:solidFill>
              </a:rPr>
              <a:t>) of  Doors and measurements including insulation thickness and area used for calculations involving insulation upgrade and/or repair proposals. </a:t>
            </a:r>
          </a:p>
          <a:p>
            <a:pPr marL="0" indent="0">
              <a:buNone/>
            </a:pPr>
            <a:endParaRPr lang="en-US" dirty="0">
              <a:solidFill>
                <a:srgbClr val="FFFF00"/>
              </a:solidFill>
            </a:endParaRPr>
          </a:p>
          <a:p>
            <a:pPr marL="0" indent="0">
              <a:buNone/>
            </a:pPr>
            <a:r>
              <a:rPr lang="en-US" dirty="0" smtClean="0">
                <a:solidFill>
                  <a:srgbClr val="FFFF00"/>
                </a:solidFill>
              </a:rPr>
              <a:t>Age of home and age of additions.</a:t>
            </a:r>
            <a:endParaRPr lang="en-US" dirty="0">
              <a:solidFill>
                <a:srgbClr val="FFFF00"/>
              </a:solidFill>
            </a:endParaRPr>
          </a:p>
        </p:txBody>
      </p:sp>
    </p:spTree>
    <p:extLst>
      <p:ext uri="{BB962C8B-B14F-4D97-AF65-F5344CB8AC3E}">
        <p14:creationId xmlns:p14="http://schemas.microsoft.com/office/powerpoint/2010/main" val="42574518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Windows and Glass</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4083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Glass Doors &amp; Skylights</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When performing a cost benefit analysis/energy modeling calculations, determine, or measure, or estimate the glazing type(s), frame material(s), and permanently installed shading devices such as screens or applied films</a:t>
            </a:r>
            <a:r>
              <a:rPr lang="en-US" dirty="0" smtClean="0">
                <a:solidFill>
                  <a:srgbClr val="FFFF00"/>
                </a:solidFill>
              </a:rPr>
              <a:t>.</a:t>
            </a:r>
            <a:r>
              <a:rPr lang="en-US" dirty="0"/>
              <a:t> </a:t>
            </a:r>
            <a:r>
              <a:rPr lang="en-US" dirty="0">
                <a:solidFill>
                  <a:srgbClr val="FFFF00"/>
                </a:solidFill>
              </a:rPr>
              <a:t>The following bullets provide guidance for the </a:t>
            </a:r>
            <a:r>
              <a:rPr lang="en-US" dirty="0" err="1">
                <a:solidFill>
                  <a:srgbClr val="FFFF00"/>
                </a:solidFill>
              </a:rPr>
              <a:t>measurables</a:t>
            </a:r>
            <a:r>
              <a:rPr lang="en-US" dirty="0">
                <a:solidFill>
                  <a:srgbClr val="FFFF00"/>
                </a:solidFill>
              </a:rPr>
              <a:t>:</a:t>
            </a:r>
          </a:p>
          <a:p>
            <a:endParaRPr lang="en-US" dirty="0"/>
          </a:p>
        </p:txBody>
      </p:sp>
    </p:spTree>
    <p:extLst>
      <p:ext uri="{BB962C8B-B14F-4D97-AF65-F5344CB8AC3E}">
        <p14:creationId xmlns:p14="http://schemas.microsoft.com/office/powerpoint/2010/main" val="388596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Walls</a:t>
            </a:r>
            <a:endParaRPr lang="en-US" dirty="0"/>
          </a:p>
        </p:txBody>
      </p:sp>
      <p:sp>
        <p:nvSpPr>
          <p:cNvPr id="3" name="Content Placeholder 2"/>
          <p:cNvSpPr>
            <a:spLocks noGrp="1"/>
          </p:cNvSpPr>
          <p:nvPr>
            <p:ph idx="1"/>
          </p:nvPr>
        </p:nvSpPr>
        <p:spPr/>
        <p:txBody>
          <a:bodyPr>
            <a:normAutofit/>
          </a:bodyPr>
          <a:lstStyle/>
          <a:p>
            <a:r>
              <a:rPr lang="en-US" sz="3000" dirty="0">
                <a:solidFill>
                  <a:srgbClr val="FFFF00"/>
                </a:solidFill>
              </a:rPr>
              <a:t>Probe the cavity around the exposed plate with a non-metal device (such as a plastic crochet hook </a:t>
            </a:r>
            <a:r>
              <a:rPr lang="en-US" sz="3000" dirty="0" smtClean="0">
                <a:solidFill>
                  <a:srgbClr val="FFFF00"/>
                </a:solidFill>
              </a:rPr>
              <a:t>or </a:t>
            </a:r>
            <a:r>
              <a:rPr lang="en-US" sz="3000" dirty="0">
                <a:solidFill>
                  <a:srgbClr val="FFFF00"/>
                </a:solidFill>
              </a:rPr>
              <a:t>wooden skewer). Determine type of insulation (fiberglass, cellulose insulation, foam, etc.). </a:t>
            </a:r>
            <a:endParaRPr lang="en-US" sz="3000" dirty="0" smtClean="0">
              <a:solidFill>
                <a:srgbClr val="FFFF00"/>
              </a:solidFill>
            </a:endParaRPr>
          </a:p>
          <a:p>
            <a:pPr marL="342900" lvl="4" indent="-342900">
              <a:buFont typeface="Arial" pitchFamily="34" charset="0"/>
              <a:buChar char="•"/>
            </a:pPr>
            <a:r>
              <a:rPr lang="en-US" sz="3000" dirty="0">
                <a:solidFill>
                  <a:srgbClr val="FFFF00"/>
                </a:solidFill>
              </a:rPr>
              <a:t>Multiply the wall framing member size (in inches) by the R-value per inch. Be sure to use </a:t>
            </a:r>
            <a:r>
              <a:rPr lang="en-US" sz="3000">
                <a:solidFill>
                  <a:srgbClr val="FFFF00"/>
                </a:solidFill>
              </a:rPr>
              <a:t>the </a:t>
            </a:r>
            <a:r>
              <a:rPr lang="en-US" sz="3000" smtClean="0">
                <a:solidFill>
                  <a:srgbClr val="FFFF00"/>
                </a:solidFill>
              </a:rPr>
              <a:t>	actual </a:t>
            </a:r>
            <a:r>
              <a:rPr lang="en-US" sz="3000" dirty="0">
                <a:solidFill>
                  <a:srgbClr val="FFFF00"/>
                </a:solidFill>
              </a:rPr>
              <a:t>thickness of the insulation when calculating the total insulation R-values. </a:t>
            </a:r>
            <a:endParaRPr lang="en-US" sz="3000" dirty="0" smtClean="0">
              <a:solidFill>
                <a:srgbClr val="FFFF00"/>
              </a:solidFill>
            </a:endParaRPr>
          </a:p>
          <a:p>
            <a:pPr marL="342900" lvl="4" indent="-342900">
              <a:buFont typeface="Arial" pitchFamily="34" charset="0"/>
              <a:buChar char="•"/>
            </a:pPr>
            <a:endParaRPr lang="en-US" sz="3000" dirty="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1150888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Glass Doors &amp; Skylights</a:t>
            </a:r>
          </a:p>
        </p:txBody>
      </p:sp>
      <p:sp>
        <p:nvSpPr>
          <p:cNvPr id="3" name="Content Placeholder 2"/>
          <p:cNvSpPr>
            <a:spLocks noGrp="1"/>
          </p:cNvSpPr>
          <p:nvPr>
            <p:ph idx="1"/>
          </p:nvPr>
        </p:nvSpPr>
        <p:spPr/>
        <p:txBody>
          <a:bodyPr>
            <a:normAutofit lnSpcReduction="10000"/>
          </a:bodyPr>
          <a:lstStyle/>
          <a:p>
            <a:pPr marL="342900" lvl="2" indent="-342900"/>
            <a:r>
              <a:rPr lang="en-US" sz="3200" dirty="0" smtClean="0">
                <a:solidFill>
                  <a:srgbClr val="FFFF00"/>
                </a:solidFill>
              </a:rPr>
              <a:t>Determine </a:t>
            </a:r>
            <a:r>
              <a:rPr lang="en-US" sz="3200" dirty="0">
                <a:solidFill>
                  <a:srgbClr val="FFFF00"/>
                </a:solidFill>
              </a:rPr>
              <a:t>area of windows, glass doors, and skylights in accordance with the RESNET Mortgage Industry National HERS Standards </a:t>
            </a:r>
            <a:r>
              <a:rPr lang="en-US" sz="3200" dirty="0" smtClean="0">
                <a:solidFill>
                  <a:srgbClr val="FFFF00"/>
                </a:solidFill>
              </a:rPr>
              <a:t>or by following the directions </a:t>
            </a:r>
            <a:r>
              <a:rPr lang="en-US" sz="3200" dirty="0">
                <a:solidFill>
                  <a:srgbClr val="FFFF00"/>
                </a:solidFill>
              </a:rPr>
              <a:t>provided in </a:t>
            </a:r>
            <a:r>
              <a:rPr lang="en-US" sz="3200" dirty="0" smtClean="0">
                <a:solidFill>
                  <a:srgbClr val="FFFF00"/>
                </a:solidFill>
              </a:rPr>
              <a:t>this video </a:t>
            </a:r>
            <a:r>
              <a:rPr lang="en-US" sz="3200" dirty="0" err="1" smtClean="0">
                <a:solidFill>
                  <a:srgbClr val="FFFF00"/>
                </a:solidFill>
              </a:rPr>
              <a:t>series’s</a:t>
            </a:r>
            <a:r>
              <a:rPr lang="en-US" sz="3200" dirty="0" smtClean="0">
                <a:solidFill>
                  <a:srgbClr val="FFFF00"/>
                </a:solidFill>
              </a:rPr>
              <a:t> Section 7 Math </a:t>
            </a:r>
            <a:r>
              <a:rPr lang="en-US" sz="3200" dirty="0">
                <a:solidFill>
                  <a:srgbClr val="FFFF00"/>
                </a:solidFill>
              </a:rPr>
              <a:t>Review. </a:t>
            </a:r>
          </a:p>
          <a:p>
            <a:pPr lvl="1"/>
            <a:r>
              <a:rPr lang="en-US" sz="3200" dirty="0">
                <a:solidFill>
                  <a:srgbClr val="FFFF00"/>
                </a:solidFill>
              </a:rPr>
              <a:t>Measure the area of the window openings </a:t>
            </a:r>
            <a:r>
              <a:rPr lang="en-US" sz="3200" dirty="0" smtClean="0">
                <a:solidFill>
                  <a:srgbClr val="FFFF00"/>
                </a:solidFill>
              </a:rPr>
              <a:t>for </a:t>
            </a:r>
            <a:r>
              <a:rPr lang="en-US" sz="3200" dirty="0">
                <a:solidFill>
                  <a:srgbClr val="FFFF00"/>
                </a:solidFill>
              </a:rPr>
              <a:t>width </a:t>
            </a:r>
            <a:r>
              <a:rPr lang="en-US" sz="3200" dirty="0" smtClean="0">
                <a:solidFill>
                  <a:srgbClr val="FFFF00"/>
                </a:solidFill>
              </a:rPr>
              <a:t>and </a:t>
            </a:r>
            <a:r>
              <a:rPr lang="en-US" sz="3200" dirty="0">
                <a:solidFill>
                  <a:srgbClr val="FFFF00"/>
                </a:solidFill>
              </a:rPr>
              <a:t>height to the nearest inch. </a:t>
            </a:r>
          </a:p>
          <a:p>
            <a:pPr lvl="1"/>
            <a:r>
              <a:rPr lang="en-US" sz="3200" dirty="0">
                <a:solidFill>
                  <a:srgbClr val="FFFF00"/>
                </a:solidFill>
              </a:rPr>
              <a:t>Window openings are measured from the outside edge of the framing.</a:t>
            </a:r>
          </a:p>
          <a:p>
            <a:endParaRPr lang="en-US" dirty="0"/>
          </a:p>
        </p:txBody>
      </p:sp>
    </p:spTree>
    <p:extLst>
      <p:ext uri="{BB962C8B-B14F-4D97-AF65-F5344CB8AC3E}">
        <p14:creationId xmlns:p14="http://schemas.microsoft.com/office/powerpoint/2010/main" val="8245550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Glass Doors &amp; Skylights</a:t>
            </a:r>
          </a:p>
        </p:txBody>
      </p:sp>
      <p:sp>
        <p:nvSpPr>
          <p:cNvPr id="3" name="Content Placeholder 2"/>
          <p:cNvSpPr>
            <a:spLocks noGrp="1"/>
          </p:cNvSpPr>
          <p:nvPr>
            <p:ph idx="1"/>
          </p:nvPr>
        </p:nvSpPr>
        <p:spPr/>
        <p:txBody>
          <a:bodyPr>
            <a:normAutofit/>
          </a:bodyPr>
          <a:lstStyle/>
          <a:p>
            <a:r>
              <a:rPr lang="en-US" dirty="0" smtClean="0">
                <a:solidFill>
                  <a:srgbClr val="FFFF00"/>
                </a:solidFill>
              </a:rPr>
              <a:t>Use </a:t>
            </a:r>
            <a:r>
              <a:rPr lang="en-US" dirty="0">
                <a:solidFill>
                  <a:srgbClr val="FFFF00"/>
                </a:solidFill>
              </a:rPr>
              <a:t>a compass (adjusting for magnetic deviation) to determine orientation of all windows. Note: a drawing of the home with the direction N indicated can also be utilized. </a:t>
            </a:r>
          </a:p>
        </p:txBody>
      </p:sp>
      <p:pic>
        <p:nvPicPr>
          <p:cNvPr id="4" name="Picture 3"/>
          <p:cNvPicPr>
            <a:picLocks noChangeAspect="1"/>
          </p:cNvPicPr>
          <p:nvPr/>
        </p:nvPicPr>
        <p:blipFill>
          <a:blip r:embed="rId2"/>
          <a:stretch>
            <a:fillRect/>
          </a:stretch>
        </p:blipFill>
        <p:spPr>
          <a:xfrm rot="16200000">
            <a:off x="2857500" y="3756025"/>
            <a:ext cx="2590800" cy="2514600"/>
          </a:xfrm>
          <a:prstGeom prst="rect">
            <a:avLst/>
          </a:prstGeom>
        </p:spPr>
      </p:pic>
    </p:spTree>
    <p:extLst>
      <p:ext uri="{BB962C8B-B14F-4D97-AF65-F5344CB8AC3E}">
        <p14:creationId xmlns:p14="http://schemas.microsoft.com/office/powerpoint/2010/main" val="13178864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Glass Doors &amp; Skylights</a:t>
            </a:r>
          </a:p>
        </p:txBody>
      </p:sp>
      <p:sp>
        <p:nvSpPr>
          <p:cNvPr id="3" name="Content Placeholder 2"/>
          <p:cNvSpPr>
            <a:spLocks noGrp="1"/>
          </p:cNvSpPr>
          <p:nvPr>
            <p:ph idx="1"/>
          </p:nvPr>
        </p:nvSpPr>
        <p:spPr/>
        <p:txBody>
          <a:bodyPr>
            <a:normAutofit/>
          </a:bodyPr>
          <a:lstStyle/>
          <a:p>
            <a:pPr marL="342900" lvl="2" indent="-342900"/>
            <a:r>
              <a:rPr lang="en-US" sz="3200" dirty="0" smtClean="0">
                <a:solidFill>
                  <a:srgbClr val="FFFF00"/>
                </a:solidFill>
              </a:rPr>
              <a:t>Identify </a:t>
            </a:r>
            <a:r>
              <a:rPr lang="en-US" sz="3200" dirty="0">
                <a:solidFill>
                  <a:srgbClr val="FFFF00"/>
                </a:solidFill>
              </a:rPr>
              <a:t>shading by external shade screens, house overhangs/awnings, and shade from trees and other buildings. </a:t>
            </a:r>
            <a:endParaRPr lang="en-US" sz="3200" dirty="0" smtClean="0">
              <a:solidFill>
                <a:srgbClr val="FFFF00"/>
              </a:solidFill>
            </a:endParaRPr>
          </a:p>
          <a:p>
            <a:pPr marL="342900" lvl="2" indent="-342900"/>
            <a:endParaRPr lang="en-US" sz="3200" dirty="0">
              <a:solidFill>
                <a:srgbClr val="FFFF00"/>
              </a:solidFill>
            </a:endParaRPr>
          </a:p>
          <a:p>
            <a:endParaRPr lang="en-US" dirty="0"/>
          </a:p>
        </p:txBody>
      </p:sp>
      <p:pic>
        <p:nvPicPr>
          <p:cNvPr id="1026" name="Picture 2" descr="IMG_20141126_130828_1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0149" y="3352800"/>
            <a:ext cx="59245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a:xfrm flipV="1">
            <a:off x="2286000" y="4038600"/>
            <a:ext cx="457200" cy="304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124200" y="4572000"/>
            <a:ext cx="457200" cy="304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3052482" y="5196681"/>
            <a:ext cx="452718" cy="28971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615858" y="3726262"/>
            <a:ext cx="718017" cy="13691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444407" y="5341540"/>
            <a:ext cx="718017" cy="13691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5715000" y="5158578"/>
            <a:ext cx="428624" cy="31988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2743200" y="5620159"/>
            <a:ext cx="472607" cy="312342"/>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067727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Glass Doors &amp; Skylights</a:t>
            </a:r>
          </a:p>
        </p:txBody>
      </p:sp>
      <p:sp>
        <p:nvSpPr>
          <p:cNvPr id="3" name="Content Placeholder 2"/>
          <p:cNvSpPr>
            <a:spLocks noGrp="1"/>
          </p:cNvSpPr>
          <p:nvPr>
            <p:ph idx="1"/>
          </p:nvPr>
        </p:nvSpPr>
        <p:spPr/>
        <p:txBody>
          <a:bodyPr>
            <a:normAutofit fontScale="92500" lnSpcReduction="20000"/>
          </a:bodyPr>
          <a:lstStyle/>
          <a:p>
            <a:pPr marL="914400" lvl="3" indent="-457200">
              <a:buFont typeface="Courier New" panose="02070309020205020404" pitchFamily="49" charset="0"/>
              <a:buChar char="o"/>
            </a:pPr>
            <a:r>
              <a:rPr lang="en-US" sz="3200" dirty="0" smtClean="0">
                <a:solidFill>
                  <a:srgbClr val="FFFF00"/>
                </a:solidFill>
              </a:rPr>
              <a:t>External </a:t>
            </a:r>
            <a:r>
              <a:rPr lang="en-US" sz="3200" dirty="0">
                <a:solidFill>
                  <a:srgbClr val="FFFF00"/>
                </a:solidFill>
              </a:rPr>
              <a:t>Shade Screens must be checked for the amount of light they deflect the following items should be </a:t>
            </a:r>
            <a:r>
              <a:rPr lang="en-US" sz="3200" dirty="0" smtClean="0">
                <a:solidFill>
                  <a:srgbClr val="FFFF00"/>
                </a:solidFill>
              </a:rPr>
              <a:t>considered:</a:t>
            </a:r>
          </a:p>
          <a:p>
            <a:pPr marL="1371600" lvl="4" indent="-457200">
              <a:buFont typeface="Wingdings" panose="05000000000000000000" pitchFamily="2" charset="2"/>
              <a:buChar char="§"/>
            </a:pPr>
            <a:r>
              <a:rPr lang="en-US" sz="3000" dirty="0" smtClean="0">
                <a:solidFill>
                  <a:srgbClr val="FFFF00"/>
                </a:solidFill>
              </a:rPr>
              <a:t>Compare </a:t>
            </a:r>
            <a:r>
              <a:rPr lang="en-US" sz="3000" dirty="0">
                <a:solidFill>
                  <a:srgbClr val="FFFF00"/>
                </a:solidFill>
              </a:rPr>
              <a:t>samples of the screen's mesh pattern to those of a window screen sample to determine the type and shading coefficient of the screen. </a:t>
            </a:r>
          </a:p>
          <a:p>
            <a:pPr marL="1371600" lvl="4" indent="-457200">
              <a:buFont typeface="Wingdings" panose="05000000000000000000" pitchFamily="2" charset="2"/>
              <a:buChar char="§"/>
            </a:pPr>
            <a:r>
              <a:rPr lang="en-US" sz="3000" dirty="0" smtClean="0">
                <a:solidFill>
                  <a:srgbClr val="FFFF00"/>
                </a:solidFill>
              </a:rPr>
              <a:t>Use </a:t>
            </a:r>
            <a:r>
              <a:rPr lang="en-US" sz="3000" dirty="0">
                <a:solidFill>
                  <a:srgbClr val="FFFF00"/>
                </a:solidFill>
              </a:rPr>
              <a:t>a digital foot-candle </a:t>
            </a:r>
            <a:r>
              <a:rPr lang="en-US" sz="3000" dirty="0" smtClean="0">
                <a:solidFill>
                  <a:srgbClr val="FFFF00"/>
                </a:solidFill>
              </a:rPr>
              <a:t>meter.</a:t>
            </a:r>
            <a:endParaRPr lang="en-US" sz="3000" dirty="0">
              <a:solidFill>
                <a:srgbClr val="FFFF00"/>
              </a:solidFill>
            </a:endParaRPr>
          </a:p>
          <a:p>
            <a:pPr marL="1371600" lvl="4" indent="-457200">
              <a:buFont typeface="Wingdings" panose="05000000000000000000" pitchFamily="2" charset="2"/>
              <a:buChar char="§"/>
            </a:pPr>
            <a:r>
              <a:rPr lang="en-US" sz="3000" dirty="0" smtClean="0">
                <a:solidFill>
                  <a:srgbClr val="FFFF00"/>
                </a:solidFill>
              </a:rPr>
              <a:t>Ask </a:t>
            </a:r>
            <a:r>
              <a:rPr lang="en-US" sz="3000" dirty="0">
                <a:solidFill>
                  <a:srgbClr val="FFFF00"/>
                </a:solidFill>
              </a:rPr>
              <a:t>client for documentation for the shading coefficient (SC) of the screen. </a:t>
            </a:r>
          </a:p>
          <a:p>
            <a:pPr marL="1371600" lvl="4" indent="-457200">
              <a:buFont typeface="Wingdings" panose="05000000000000000000" pitchFamily="2" charset="2"/>
              <a:buChar char="§"/>
            </a:pPr>
            <a:r>
              <a:rPr lang="en-US" sz="3000" dirty="0" smtClean="0">
                <a:solidFill>
                  <a:srgbClr val="FFFF00"/>
                </a:solidFill>
              </a:rPr>
              <a:t>Consult </a:t>
            </a:r>
            <a:r>
              <a:rPr lang="en-US" sz="3000" dirty="0">
                <a:solidFill>
                  <a:srgbClr val="FFFF00"/>
                </a:solidFill>
              </a:rPr>
              <a:t>ACCA Manual J Table 3A, 3B, or 3C.</a:t>
            </a:r>
          </a:p>
          <a:p>
            <a:pPr marL="342900" lvl="2" indent="-342900"/>
            <a:endParaRPr lang="en-US" sz="3200" dirty="0">
              <a:solidFill>
                <a:srgbClr val="FFFF00"/>
              </a:solidFill>
            </a:endParaRPr>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4344" y="1295400"/>
            <a:ext cx="2115312" cy="3305175"/>
          </a:xfrm>
          <a:prstGeom prst="rect">
            <a:avLst/>
          </a:prstGeom>
        </p:spPr>
      </p:pic>
    </p:spTree>
    <p:custDataLst>
      <p:tags r:id="rId1"/>
    </p:custDataLst>
    <p:extLst>
      <p:ext uri="{BB962C8B-B14F-4D97-AF65-F5344CB8AC3E}">
        <p14:creationId xmlns:p14="http://schemas.microsoft.com/office/powerpoint/2010/main" val="39462313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Glass Doors &amp; Skylights</a:t>
            </a:r>
            <a:endParaRPr lang="en-US" dirty="0"/>
          </a:p>
        </p:txBody>
      </p:sp>
      <p:sp>
        <p:nvSpPr>
          <p:cNvPr id="3" name="Content Placeholder 2"/>
          <p:cNvSpPr>
            <a:spLocks noGrp="1"/>
          </p:cNvSpPr>
          <p:nvPr>
            <p:ph idx="1"/>
          </p:nvPr>
        </p:nvSpPr>
        <p:spPr/>
        <p:txBody>
          <a:bodyPr/>
          <a:lstStyle/>
          <a:p>
            <a:pPr marL="0" indent="0">
              <a:buNone/>
            </a:pPr>
            <a:r>
              <a:rPr lang="en-US" dirty="0" smtClean="0">
                <a:solidFill>
                  <a:srgbClr val="FFFF00"/>
                </a:solidFill>
              </a:rPr>
              <a:t>Insect Screen Adjustment:</a:t>
            </a:r>
          </a:p>
          <a:p>
            <a:pPr marL="0" indent="0">
              <a:buNone/>
            </a:pPr>
            <a:r>
              <a:rPr lang="en-US" dirty="0" smtClean="0">
                <a:solidFill>
                  <a:srgbClr val="FFFF00"/>
                </a:solidFill>
              </a:rPr>
              <a:t>		Outdoor	Indoor</a:t>
            </a:r>
          </a:p>
          <a:p>
            <a:pPr marL="0" indent="0">
              <a:buNone/>
            </a:pPr>
            <a:r>
              <a:rPr lang="en-US" dirty="0" smtClean="0">
                <a:solidFill>
                  <a:srgbClr val="FFFF00"/>
                </a:solidFill>
              </a:rPr>
              <a:t>	Full        0.80	  0.90</a:t>
            </a:r>
          </a:p>
          <a:p>
            <a:pPr marL="0" indent="0">
              <a:buNone/>
            </a:pPr>
            <a:r>
              <a:rPr lang="en-US" dirty="0">
                <a:solidFill>
                  <a:srgbClr val="FFFF00"/>
                </a:solidFill>
              </a:rPr>
              <a:t>	</a:t>
            </a:r>
            <a:r>
              <a:rPr lang="en-US" dirty="0" smtClean="0">
                <a:solidFill>
                  <a:srgbClr val="FFFF00"/>
                </a:solidFill>
              </a:rPr>
              <a:t>Half	     0.90	  0.95</a:t>
            </a:r>
          </a:p>
          <a:p>
            <a:pPr marL="0" indent="0">
              <a:buNone/>
            </a:pPr>
            <a:r>
              <a:rPr lang="en-US" dirty="0" smtClean="0">
                <a:solidFill>
                  <a:srgbClr val="FFFF00"/>
                </a:solidFill>
              </a:rPr>
              <a:t>French Door Adjustment = 0.70 Cooling Only</a:t>
            </a:r>
          </a:p>
          <a:p>
            <a:pPr marL="0" indent="0">
              <a:buNone/>
            </a:pPr>
            <a:r>
              <a:rPr lang="en-US" dirty="0" smtClean="0">
                <a:solidFill>
                  <a:srgbClr val="FFFF00"/>
                </a:solidFill>
              </a:rPr>
              <a:t>Bay Window Factor = 1.15</a:t>
            </a:r>
          </a:p>
          <a:p>
            <a:pPr marL="0" indent="0">
              <a:buNone/>
            </a:pPr>
            <a:r>
              <a:rPr lang="en-US" dirty="0" smtClean="0">
                <a:solidFill>
                  <a:srgbClr val="FFFF00"/>
                </a:solidFill>
              </a:rPr>
              <a:t>Garden Window Factor = 2.00</a:t>
            </a:r>
          </a:p>
          <a:p>
            <a:pPr marL="0" indent="0">
              <a:buNone/>
            </a:pPr>
            <a:endParaRPr lang="en-US" dirty="0"/>
          </a:p>
        </p:txBody>
      </p:sp>
    </p:spTree>
    <p:extLst>
      <p:ext uri="{BB962C8B-B14F-4D97-AF65-F5344CB8AC3E}">
        <p14:creationId xmlns:p14="http://schemas.microsoft.com/office/powerpoint/2010/main" val="17906384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Glass Doors &amp; Skylights</a:t>
            </a:r>
            <a:endParaRPr lang="en-US" dirty="0"/>
          </a:p>
        </p:txBody>
      </p:sp>
      <p:sp>
        <p:nvSpPr>
          <p:cNvPr id="3" name="Content Placeholder 2"/>
          <p:cNvSpPr>
            <a:spLocks noGrp="1"/>
          </p:cNvSpPr>
          <p:nvPr>
            <p:ph idx="1"/>
          </p:nvPr>
        </p:nvSpPr>
        <p:spPr/>
        <p:txBody>
          <a:bodyPr/>
          <a:lstStyle/>
          <a:p>
            <a:pPr marL="0" indent="0">
              <a:buNone/>
            </a:pPr>
            <a:r>
              <a:rPr lang="en-US" dirty="0" smtClean="0">
                <a:solidFill>
                  <a:srgbClr val="FFFF00"/>
                </a:solidFill>
              </a:rPr>
              <a:t>Insect Screen Adjustment:</a:t>
            </a:r>
          </a:p>
          <a:p>
            <a:pPr marL="0" indent="0">
              <a:buNone/>
            </a:pPr>
            <a:r>
              <a:rPr lang="en-US" dirty="0" smtClean="0">
                <a:solidFill>
                  <a:srgbClr val="FFFF00"/>
                </a:solidFill>
              </a:rPr>
              <a:t>		Outdoor	Indoor</a:t>
            </a:r>
          </a:p>
          <a:p>
            <a:pPr marL="0" indent="0">
              <a:buNone/>
            </a:pPr>
            <a:r>
              <a:rPr lang="en-US" dirty="0" smtClean="0">
                <a:solidFill>
                  <a:srgbClr val="FFFF00"/>
                </a:solidFill>
              </a:rPr>
              <a:t>	Full        0.80	  0.90</a:t>
            </a:r>
          </a:p>
          <a:p>
            <a:pPr marL="0" indent="0">
              <a:buNone/>
            </a:pPr>
            <a:r>
              <a:rPr lang="en-US" dirty="0">
                <a:solidFill>
                  <a:srgbClr val="FFFF00"/>
                </a:solidFill>
              </a:rPr>
              <a:t>	</a:t>
            </a:r>
            <a:r>
              <a:rPr lang="en-US" dirty="0" smtClean="0">
                <a:solidFill>
                  <a:srgbClr val="FFFF00"/>
                </a:solidFill>
              </a:rPr>
              <a:t>Half	     0.90	  0.95</a:t>
            </a:r>
          </a:p>
          <a:p>
            <a:pPr marL="0" indent="0">
              <a:buNone/>
            </a:pPr>
            <a:r>
              <a:rPr lang="en-US" dirty="0" smtClean="0">
                <a:solidFill>
                  <a:srgbClr val="FFFF00"/>
                </a:solidFill>
              </a:rPr>
              <a:t>French Door Adjustment = 0.70 Cooling Only</a:t>
            </a:r>
          </a:p>
          <a:p>
            <a:pPr marL="0" indent="0">
              <a:buNone/>
            </a:pPr>
            <a:r>
              <a:rPr lang="en-US" dirty="0" smtClean="0">
                <a:solidFill>
                  <a:srgbClr val="FFFF00"/>
                </a:solidFill>
              </a:rPr>
              <a:t>Bay Window Factor = 1.15</a:t>
            </a:r>
          </a:p>
          <a:p>
            <a:pPr marL="0" indent="0">
              <a:buNone/>
            </a:pPr>
            <a:r>
              <a:rPr lang="en-US" dirty="0" smtClean="0">
                <a:solidFill>
                  <a:srgbClr val="FFFF00"/>
                </a:solidFill>
              </a:rPr>
              <a:t>Garden Window Factor = 2.00</a:t>
            </a:r>
          </a:p>
          <a:p>
            <a:pPr marL="0" indent="0">
              <a:buNone/>
            </a:pPr>
            <a:endParaRPr lang="en-US" dirty="0"/>
          </a:p>
        </p:txBody>
      </p:sp>
    </p:spTree>
    <p:extLst>
      <p:ext uri="{BB962C8B-B14F-4D97-AF65-F5344CB8AC3E}">
        <p14:creationId xmlns:p14="http://schemas.microsoft.com/office/powerpoint/2010/main" val="37098345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Windows Glass Doors &amp; Skylights</a:t>
            </a:r>
          </a:p>
        </p:txBody>
      </p:sp>
      <p:sp>
        <p:nvSpPr>
          <p:cNvPr id="3" name="Content Placeholder 2"/>
          <p:cNvSpPr>
            <a:spLocks noGrp="1"/>
          </p:cNvSpPr>
          <p:nvPr>
            <p:ph idx="1"/>
          </p:nvPr>
        </p:nvSpPr>
        <p:spPr/>
        <p:txBody>
          <a:bodyPr>
            <a:normAutofit/>
          </a:bodyPr>
          <a:lstStyle/>
          <a:p>
            <a:pPr marL="342900" lvl="2" indent="-342900"/>
            <a:endParaRPr lang="en-US" sz="3200" dirty="0">
              <a:solidFill>
                <a:srgbClr val="FFFF00"/>
              </a:solidFill>
            </a:endParaRPr>
          </a:p>
          <a:p>
            <a:endParaRPr lang="en-US" dirty="0"/>
          </a:p>
        </p:txBody>
      </p:sp>
      <p:pic>
        <p:nvPicPr>
          <p:cNvPr id="1026" name="Picture 2" descr="IMG_20141126_130828_101"/>
          <p:cNvPicPr>
            <a:picLocks noChangeAspect="1" noChangeArrowheads="1"/>
          </p:cNvPicPr>
          <p:nvPr/>
        </p:nvPicPr>
        <p:blipFill rotWithShape="1">
          <a:blip r:embed="rId2">
            <a:extLst>
              <a:ext uri="{28A0092B-C50C-407E-A947-70E740481C1C}">
                <a14:useLocalDpi xmlns:a14="http://schemas.microsoft.com/office/drawing/2010/main" val="0"/>
              </a:ext>
            </a:extLst>
          </a:blip>
          <a:srcRect l="19292" t="9144" r="51126" b="47428"/>
          <a:stretch/>
        </p:blipFill>
        <p:spPr bwMode="auto">
          <a:xfrm>
            <a:off x="1676400" y="1600200"/>
            <a:ext cx="5423067" cy="447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a:xfrm>
            <a:off x="3200400" y="3276600"/>
            <a:ext cx="6858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648200" y="4953000"/>
            <a:ext cx="6858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46620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Projection Roof Over Hangs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rgbClr val="FFFF00"/>
                </a:solidFill>
              </a:rPr>
              <a:t>The shading impact of an overhang can be found by measuring the distance of the projection from the exterior wall surface and the distance (height) between the top of the window and the bottom edge of the overhang. </a:t>
            </a:r>
          </a:p>
          <a:p>
            <a:pPr lvl="1">
              <a:buFont typeface="Courier New" panose="02070309020205020404" pitchFamily="49" charset="0"/>
              <a:buChar char="o"/>
            </a:pPr>
            <a:r>
              <a:rPr lang="en-US" dirty="0" smtClean="0">
                <a:solidFill>
                  <a:srgbClr val="FFFF00"/>
                </a:solidFill>
              </a:rPr>
              <a:t>Measure </a:t>
            </a:r>
            <a:r>
              <a:rPr lang="en-US" dirty="0">
                <a:solidFill>
                  <a:srgbClr val="FFFF00"/>
                </a:solidFill>
              </a:rPr>
              <a:t>the length of the overhangs over each exterior wall</a:t>
            </a:r>
            <a:r>
              <a:rPr lang="en-US" dirty="0" smtClean="0">
                <a:solidFill>
                  <a:srgbClr val="FFFF00"/>
                </a:solidFill>
              </a:rPr>
              <a:t>.</a:t>
            </a:r>
          </a:p>
          <a:p>
            <a:pPr lvl="1">
              <a:buFont typeface="Courier New" panose="02070309020205020404" pitchFamily="49" charset="0"/>
              <a:buChar char="o"/>
            </a:pPr>
            <a:r>
              <a:rPr lang="en-US" dirty="0" smtClean="0">
                <a:solidFill>
                  <a:srgbClr val="FFFF00"/>
                </a:solidFill>
              </a:rPr>
              <a:t>Measure </a:t>
            </a:r>
            <a:r>
              <a:rPr lang="en-US" dirty="0">
                <a:solidFill>
                  <a:srgbClr val="FFFF00"/>
                </a:solidFill>
              </a:rPr>
              <a:t>the height above the window to the bottom edge of the overhang. </a:t>
            </a:r>
          </a:p>
          <a:p>
            <a:pPr lvl="1">
              <a:buFont typeface="Courier New" panose="02070309020205020404" pitchFamily="49" charset="0"/>
              <a:buChar char="o"/>
            </a:pPr>
            <a:r>
              <a:rPr lang="en-US" dirty="0" smtClean="0">
                <a:solidFill>
                  <a:srgbClr val="FFFF00"/>
                </a:solidFill>
              </a:rPr>
              <a:t> Measure Window height</a:t>
            </a:r>
            <a:endParaRPr lang="en-US" dirty="0">
              <a:solidFill>
                <a:srgbClr val="FFFF00"/>
              </a:solidFill>
            </a:endParaRPr>
          </a:p>
          <a:p>
            <a:pPr lvl="1"/>
            <a:endParaRPr lang="en-US" dirty="0"/>
          </a:p>
        </p:txBody>
      </p:sp>
    </p:spTree>
    <p:extLst>
      <p:ext uri="{BB962C8B-B14F-4D97-AF65-F5344CB8AC3E}">
        <p14:creationId xmlns:p14="http://schemas.microsoft.com/office/powerpoint/2010/main" val="22065712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Exterior Shading Considerations:</a:t>
            </a:r>
            <a:endParaRPr lang="en-US" dirty="0"/>
          </a:p>
        </p:txBody>
      </p:sp>
      <p:sp>
        <p:nvSpPr>
          <p:cNvPr id="3" name="Content Placeholder 2"/>
          <p:cNvSpPr>
            <a:spLocks noGrp="1"/>
          </p:cNvSpPr>
          <p:nvPr>
            <p:ph idx="1"/>
          </p:nvPr>
        </p:nvSpPr>
        <p:spPr/>
        <p:txBody>
          <a:bodyPr/>
          <a:lstStyle/>
          <a:p>
            <a:pPr marL="342900" lvl="3" indent="-342900">
              <a:buFont typeface="Arial" pitchFamily="34" charset="0"/>
              <a:buChar char="•"/>
            </a:pPr>
            <a:r>
              <a:rPr lang="en-US" sz="3200" dirty="0" smtClean="0">
                <a:solidFill>
                  <a:srgbClr val="FFFF00"/>
                </a:solidFill>
              </a:rPr>
              <a:t>Full </a:t>
            </a:r>
            <a:r>
              <a:rPr lang="en-US" sz="3200" dirty="0">
                <a:solidFill>
                  <a:srgbClr val="FFFF00"/>
                </a:solidFill>
              </a:rPr>
              <a:t>(40% SC) - Consider a 40% SC for an entire side of a house as being roughly equivalent to having a shade screen over a window. </a:t>
            </a:r>
            <a:endParaRPr lang="en-US" sz="3200" dirty="0" smtClean="0">
              <a:solidFill>
                <a:srgbClr val="FFFF00"/>
              </a:solidFill>
            </a:endParaRPr>
          </a:p>
          <a:p>
            <a:pPr marL="342900" lvl="3" indent="-342900">
              <a:buFont typeface="Arial" pitchFamily="34" charset="0"/>
              <a:buChar char="•"/>
            </a:pPr>
            <a:r>
              <a:rPr lang="en-US" sz="3200" dirty="0" smtClean="0">
                <a:solidFill>
                  <a:srgbClr val="FFFF00"/>
                </a:solidFill>
              </a:rPr>
              <a:t>Partial </a:t>
            </a:r>
            <a:r>
              <a:rPr lang="en-US" sz="3200" dirty="0">
                <a:solidFill>
                  <a:srgbClr val="FFFF00"/>
                </a:solidFill>
              </a:rPr>
              <a:t>(41% - 99% SC) - Partial shading is considered to be anything in between full and none (no shading). </a:t>
            </a:r>
            <a:endParaRPr lang="en-US" sz="3200" dirty="0" smtClean="0">
              <a:solidFill>
                <a:srgbClr val="FFFF00"/>
              </a:solidFill>
            </a:endParaRPr>
          </a:p>
          <a:p>
            <a:pPr marL="342900" lvl="3" indent="-342900">
              <a:buFont typeface="Arial" pitchFamily="34" charset="0"/>
              <a:buChar char="•"/>
            </a:pPr>
            <a:r>
              <a:rPr lang="en-US" sz="3200" dirty="0" smtClean="0">
                <a:solidFill>
                  <a:srgbClr val="FFFF00"/>
                </a:solidFill>
              </a:rPr>
              <a:t>None </a:t>
            </a:r>
            <a:r>
              <a:rPr lang="en-US" sz="3200" dirty="0">
                <a:solidFill>
                  <a:srgbClr val="FFFF00"/>
                </a:solidFill>
              </a:rPr>
              <a:t>(100% SC) - No shading indicates there are only small plants or shrubs.</a:t>
            </a:r>
          </a:p>
          <a:p>
            <a:pPr marL="342900" lvl="3" indent="-342900">
              <a:buFont typeface="Arial" pitchFamily="34" charset="0"/>
              <a:buChar char="•"/>
            </a:pPr>
            <a:endParaRPr lang="en-US" sz="2400" dirty="0"/>
          </a:p>
          <a:p>
            <a:pPr marL="342900" lvl="3" indent="-342900">
              <a:buFont typeface="Arial" pitchFamily="34" charset="0"/>
              <a:buChar char="•"/>
            </a:pPr>
            <a:endParaRPr lang="en-US" sz="2400" dirty="0"/>
          </a:p>
          <a:p>
            <a:endParaRPr lang="en-US" dirty="0"/>
          </a:p>
        </p:txBody>
      </p:sp>
    </p:spTree>
    <p:extLst>
      <p:ext uri="{BB962C8B-B14F-4D97-AF65-F5344CB8AC3E}">
        <p14:creationId xmlns:p14="http://schemas.microsoft.com/office/powerpoint/2010/main" val="29153727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Framing Characteristics</a:t>
            </a:r>
            <a:endParaRPr lang="en-US" dirty="0"/>
          </a:p>
        </p:txBody>
      </p:sp>
      <p:sp>
        <p:nvSpPr>
          <p:cNvPr id="3" name="Content Placeholder 2"/>
          <p:cNvSpPr>
            <a:spLocks noGrp="1"/>
          </p:cNvSpPr>
          <p:nvPr>
            <p:ph idx="1"/>
          </p:nvPr>
        </p:nvSpPr>
        <p:spPr/>
        <p:txBody>
          <a:bodyPr/>
          <a:lstStyle/>
          <a:p>
            <a:pPr marL="342900" lvl="3" indent="-342900">
              <a:buFont typeface="Arial" pitchFamily="34" charset="0"/>
              <a:buChar char="•"/>
            </a:pPr>
            <a:r>
              <a:rPr lang="en-US" sz="3200" dirty="0" smtClean="0">
                <a:solidFill>
                  <a:srgbClr val="FFFF00"/>
                </a:solidFill>
              </a:rPr>
              <a:t>Examine </a:t>
            </a:r>
            <a:r>
              <a:rPr lang="en-US" sz="3200" dirty="0">
                <a:solidFill>
                  <a:srgbClr val="FFFF00"/>
                </a:solidFill>
              </a:rPr>
              <a:t>each window frame in order to determine the type of material used. Open the window and examine it to see whether the frame is made of metal, wood, or vinyl. </a:t>
            </a:r>
            <a:endParaRPr lang="en-US" sz="3200" dirty="0" smtClean="0">
              <a:solidFill>
                <a:srgbClr val="FFFF00"/>
              </a:solidFill>
            </a:endParaRPr>
          </a:p>
          <a:p>
            <a:pPr marL="342900" lvl="3" indent="-342900">
              <a:buFont typeface="Arial" pitchFamily="34" charset="0"/>
              <a:buChar char="•"/>
            </a:pPr>
            <a:r>
              <a:rPr lang="en-US" sz="3200" dirty="0" smtClean="0">
                <a:solidFill>
                  <a:srgbClr val="FFFF00"/>
                </a:solidFill>
              </a:rPr>
              <a:t>Determine </a:t>
            </a:r>
            <a:r>
              <a:rPr lang="en-US" sz="3200" dirty="0">
                <a:solidFill>
                  <a:srgbClr val="FFFF00"/>
                </a:solidFill>
              </a:rPr>
              <a:t>if a thermal break is present</a:t>
            </a:r>
          </a:p>
          <a:p>
            <a:endParaRPr lang="en-US" dirty="0"/>
          </a:p>
        </p:txBody>
      </p:sp>
    </p:spTree>
    <p:extLst>
      <p:ext uri="{BB962C8B-B14F-4D97-AF65-F5344CB8AC3E}">
        <p14:creationId xmlns:p14="http://schemas.microsoft.com/office/powerpoint/2010/main" val="130750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Walls &amp; Floors</a:t>
            </a:r>
            <a:endParaRPr lang="en-US" dirty="0"/>
          </a:p>
        </p:txBody>
      </p:sp>
      <p:sp>
        <p:nvSpPr>
          <p:cNvPr id="3" name="Content Placeholder 2"/>
          <p:cNvSpPr>
            <a:spLocks noGrp="1"/>
          </p:cNvSpPr>
          <p:nvPr>
            <p:ph idx="1"/>
          </p:nvPr>
        </p:nvSpPr>
        <p:spPr/>
        <p:txBody>
          <a:bodyPr>
            <a:normAutofit/>
          </a:bodyPr>
          <a:lstStyle/>
          <a:p>
            <a:pPr marL="0" indent="0">
              <a:buNone/>
            </a:pPr>
            <a:r>
              <a:rPr lang="en-US" sz="3000" dirty="0" smtClean="0">
                <a:solidFill>
                  <a:srgbClr val="FFFF00"/>
                </a:solidFill>
              </a:rPr>
              <a:t>Parts </a:t>
            </a:r>
            <a:r>
              <a:rPr lang="en-US" sz="3000" dirty="0">
                <a:solidFill>
                  <a:srgbClr val="FFFF00"/>
                </a:solidFill>
              </a:rPr>
              <a:t>of the house that were added later need to be checked separately from the original walls because they will often have different types of construction materials.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800" y="3276600"/>
            <a:ext cx="4171950" cy="3252150"/>
          </a:xfrm>
          <a:prstGeom prst="rect">
            <a:avLst/>
          </a:prstGeom>
        </p:spPr>
      </p:pic>
    </p:spTree>
    <p:extLst>
      <p:ext uri="{BB962C8B-B14F-4D97-AF65-F5344CB8AC3E}">
        <p14:creationId xmlns:p14="http://schemas.microsoft.com/office/powerpoint/2010/main" val="3797380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Framing Characteristics</a:t>
            </a:r>
            <a:endParaRPr lang="en-US" dirty="0"/>
          </a:p>
        </p:txBody>
      </p:sp>
      <p:sp>
        <p:nvSpPr>
          <p:cNvPr id="3" name="Content Placeholder 2"/>
          <p:cNvSpPr>
            <a:spLocks noGrp="1"/>
          </p:cNvSpPr>
          <p:nvPr>
            <p:ph idx="1"/>
          </p:nvPr>
        </p:nvSpPr>
        <p:spPr/>
        <p:txBody>
          <a:bodyPr/>
          <a:lstStyle/>
          <a:p>
            <a:pPr marL="342900" lvl="3" indent="-342900">
              <a:buFont typeface="Arial" pitchFamily="34" charset="0"/>
              <a:buChar char="•"/>
            </a:pPr>
            <a:r>
              <a:rPr lang="en-US" sz="3200" dirty="0" smtClean="0">
                <a:solidFill>
                  <a:srgbClr val="FFFF00"/>
                </a:solidFill>
              </a:rPr>
              <a:t>Examine </a:t>
            </a:r>
            <a:r>
              <a:rPr lang="en-US" sz="3200" dirty="0">
                <a:solidFill>
                  <a:srgbClr val="FFFF00"/>
                </a:solidFill>
              </a:rPr>
              <a:t>each window frame in order to determine the type of material used. Open the window and examine it to see whether the frame is made of metal, wood, or vinyl. </a:t>
            </a:r>
            <a:endParaRPr lang="en-US" sz="3200" dirty="0" smtClean="0">
              <a:solidFill>
                <a:srgbClr val="FFFF00"/>
              </a:solidFill>
            </a:endParaRPr>
          </a:p>
          <a:p>
            <a:pPr marL="342900" lvl="3" indent="-342900">
              <a:buFont typeface="Arial" pitchFamily="34" charset="0"/>
              <a:buChar char="•"/>
            </a:pPr>
            <a:r>
              <a:rPr lang="en-US" sz="3200" dirty="0" smtClean="0">
                <a:solidFill>
                  <a:srgbClr val="FFFF00"/>
                </a:solidFill>
              </a:rPr>
              <a:t>Determine </a:t>
            </a:r>
            <a:r>
              <a:rPr lang="en-US" sz="3200" dirty="0">
                <a:solidFill>
                  <a:srgbClr val="FFFF00"/>
                </a:solidFill>
              </a:rPr>
              <a:t>if a thermal break is present</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743200"/>
            <a:ext cx="3752850" cy="3703033"/>
          </a:xfrm>
          <a:prstGeom prst="rect">
            <a:avLst/>
          </a:prstGeom>
        </p:spPr>
      </p:pic>
      <p:cxnSp>
        <p:nvCxnSpPr>
          <p:cNvPr id="6" name="Straight Arrow Connector 5"/>
          <p:cNvCxnSpPr/>
          <p:nvPr/>
        </p:nvCxnSpPr>
        <p:spPr>
          <a:xfrm flipH="1">
            <a:off x="5181600" y="4876800"/>
            <a:ext cx="990600" cy="63556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953000" y="3545400"/>
            <a:ext cx="990600" cy="63556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984376" y="4170082"/>
            <a:ext cx="990600" cy="63556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42053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Framing Characteristics</a:t>
            </a:r>
            <a:endParaRPr lang="en-US" dirty="0"/>
          </a:p>
        </p:txBody>
      </p:sp>
      <p:sp>
        <p:nvSpPr>
          <p:cNvPr id="3" name="Content Placeholder 2"/>
          <p:cNvSpPr>
            <a:spLocks noGrp="1"/>
          </p:cNvSpPr>
          <p:nvPr>
            <p:ph idx="1"/>
          </p:nvPr>
        </p:nvSpPr>
        <p:spPr/>
        <p:txBody>
          <a:bodyPr/>
          <a:lstStyle/>
          <a:p>
            <a:pPr marL="342900" lvl="3" indent="-342900">
              <a:buFont typeface="Arial" pitchFamily="34" charset="0"/>
              <a:buChar char="•"/>
            </a:pPr>
            <a:r>
              <a:rPr lang="en-US" sz="3200" dirty="0" smtClean="0">
                <a:solidFill>
                  <a:srgbClr val="FFFF00"/>
                </a:solidFill>
              </a:rPr>
              <a:t>Examine </a:t>
            </a:r>
            <a:r>
              <a:rPr lang="en-US" sz="3200" dirty="0">
                <a:solidFill>
                  <a:srgbClr val="FFFF00"/>
                </a:solidFill>
              </a:rPr>
              <a:t>each window frame in order to determine the type of material used. Open the window and examine it to see whether the frame is made of metal, wood, or vinyl. </a:t>
            </a:r>
            <a:endParaRPr lang="en-US" sz="3200" dirty="0" smtClean="0">
              <a:solidFill>
                <a:srgbClr val="FFFF00"/>
              </a:solidFill>
            </a:endParaRPr>
          </a:p>
          <a:p>
            <a:pPr marL="342900" lvl="3" indent="-342900">
              <a:buFont typeface="Arial" pitchFamily="34" charset="0"/>
              <a:buChar char="•"/>
            </a:pPr>
            <a:r>
              <a:rPr lang="en-US" sz="3200" dirty="0" smtClean="0">
                <a:solidFill>
                  <a:srgbClr val="FFFF00"/>
                </a:solidFill>
              </a:rPr>
              <a:t>Determine </a:t>
            </a:r>
            <a:r>
              <a:rPr lang="en-US" sz="3200" dirty="0">
                <a:solidFill>
                  <a:srgbClr val="FFFF00"/>
                </a:solidFill>
              </a:rPr>
              <a:t>if a thermal break is present</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743200"/>
            <a:ext cx="3752850" cy="3703033"/>
          </a:xfrm>
          <a:prstGeom prst="rect">
            <a:avLst/>
          </a:prstGeom>
        </p:spPr>
      </p:pic>
      <p:cxnSp>
        <p:nvCxnSpPr>
          <p:cNvPr id="6" name="Straight Arrow Connector 5"/>
          <p:cNvCxnSpPr/>
          <p:nvPr/>
        </p:nvCxnSpPr>
        <p:spPr>
          <a:xfrm flipH="1">
            <a:off x="5181600" y="4876800"/>
            <a:ext cx="990600" cy="63556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953000" y="3545400"/>
            <a:ext cx="990600" cy="63556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984376" y="4170082"/>
            <a:ext cx="990600" cy="635561"/>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192991" y="4706422"/>
            <a:ext cx="1695450" cy="931583"/>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4802841" y="5172214"/>
            <a:ext cx="1200150" cy="709613"/>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10053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Glass Solar Heat Gain Factors</a:t>
            </a:r>
            <a:endParaRPr lang="en-US" dirty="0"/>
          </a:p>
        </p:txBody>
      </p:sp>
      <p:sp>
        <p:nvSpPr>
          <p:cNvPr id="3" name="Content Placeholder 2"/>
          <p:cNvSpPr>
            <a:spLocks noGrp="1"/>
          </p:cNvSpPr>
          <p:nvPr>
            <p:ph idx="1"/>
          </p:nvPr>
        </p:nvSpPr>
        <p:spPr/>
        <p:txBody>
          <a:bodyPr/>
          <a:lstStyle/>
          <a:p>
            <a:pPr marL="0" lvl="3" indent="0">
              <a:buNone/>
            </a:pPr>
            <a:r>
              <a:rPr lang="en-US" sz="3200" dirty="0" smtClean="0">
                <a:solidFill>
                  <a:srgbClr val="FFFF00"/>
                </a:solidFill>
              </a:rPr>
              <a:t>Determine the solar heat gain factors for the glazing for each type of glass.</a:t>
            </a:r>
          </a:p>
          <a:p>
            <a:pPr marL="342900" lvl="3" indent="-342900">
              <a:buFont typeface="Arial" pitchFamily="34" charset="0"/>
              <a:buChar char="•"/>
            </a:pPr>
            <a:r>
              <a:rPr lang="en-US" sz="3200" dirty="0" smtClean="0">
                <a:solidFill>
                  <a:srgbClr val="FFFF00"/>
                </a:solidFill>
              </a:rPr>
              <a:t>Check </a:t>
            </a:r>
            <a:r>
              <a:rPr lang="en-US" sz="3200" dirty="0">
                <a:solidFill>
                  <a:srgbClr val="FFFF00"/>
                </a:solidFill>
              </a:rPr>
              <a:t>product information and/or consulting the NFRC guide, or</a:t>
            </a:r>
          </a:p>
          <a:p>
            <a:pPr marL="342900" lvl="3" indent="-342900">
              <a:buFont typeface="Arial" pitchFamily="34" charset="0"/>
              <a:buChar char="•"/>
            </a:pPr>
            <a:r>
              <a:rPr lang="en-US" sz="3200" dirty="0" smtClean="0">
                <a:solidFill>
                  <a:srgbClr val="FFFF00"/>
                </a:solidFill>
              </a:rPr>
              <a:t> </a:t>
            </a:r>
            <a:r>
              <a:rPr lang="en-US" sz="3200" dirty="0">
                <a:solidFill>
                  <a:srgbClr val="FFFF00"/>
                </a:solidFill>
              </a:rPr>
              <a:t>Consult ACCA Manual J Table 3A, 3B, or 3C. </a:t>
            </a:r>
          </a:p>
          <a:p>
            <a:pPr marL="0" indent="0">
              <a:buNone/>
            </a:pPr>
            <a:endParaRPr lang="en-US" dirty="0">
              <a:solidFill>
                <a:srgbClr val="FFFF00"/>
              </a:solidFill>
            </a:endParaRPr>
          </a:p>
        </p:txBody>
      </p:sp>
    </p:spTree>
    <p:extLst>
      <p:ext uri="{BB962C8B-B14F-4D97-AF65-F5344CB8AC3E}">
        <p14:creationId xmlns:p14="http://schemas.microsoft.com/office/powerpoint/2010/main" val="41477107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Glass Solar Heat Gain Factors</a:t>
            </a:r>
            <a:endParaRPr lang="en-US" dirty="0"/>
          </a:p>
        </p:txBody>
      </p:sp>
      <p:sp>
        <p:nvSpPr>
          <p:cNvPr id="3" name="Content Placeholder 2"/>
          <p:cNvSpPr>
            <a:spLocks noGrp="1"/>
          </p:cNvSpPr>
          <p:nvPr>
            <p:ph idx="1"/>
          </p:nvPr>
        </p:nvSpPr>
        <p:spPr/>
        <p:txBody>
          <a:bodyPr/>
          <a:lstStyle/>
          <a:p>
            <a:pPr marL="0" lvl="3" indent="0">
              <a:buNone/>
            </a:pPr>
            <a:r>
              <a:rPr lang="en-US" sz="3200" dirty="0" smtClean="0">
                <a:solidFill>
                  <a:srgbClr val="FFFF00"/>
                </a:solidFill>
              </a:rPr>
              <a:t>Determine the solar heat gain factors for the glazing for each type of glass.</a:t>
            </a:r>
          </a:p>
          <a:p>
            <a:pPr marL="342900" lvl="3" indent="-342900">
              <a:buFont typeface="Arial" pitchFamily="34" charset="0"/>
              <a:buChar char="•"/>
            </a:pPr>
            <a:r>
              <a:rPr lang="en-US" sz="3200" dirty="0" smtClean="0">
                <a:solidFill>
                  <a:srgbClr val="FFFF00"/>
                </a:solidFill>
              </a:rPr>
              <a:t>Check </a:t>
            </a:r>
            <a:r>
              <a:rPr lang="en-US" sz="3200" dirty="0">
                <a:solidFill>
                  <a:srgbClr val="FFFF00"/>
                </a:solidFill>
              </a:rPr>
              <a:t>product information and/or consulting the NFRC guide, or</a:t>
            </a:r>
          </a:p>
          <a:p>
            <a:pPr marL="342900" lvl="3" indent="-342900">
              <a:buFont typeface="Arial" pitchFamily="34" charset="0"/>
              <a:buChar char="•"/>
            </a:pPr>
            <a:r>
              <a:rPr lang="en-US" sz="3200" dirty="0" smtClean="0">
                <a:solidFill>
                  <a:srgbClr val="FFFF00"/>
                </a:solidFill>
              </a:rPr>
              <a:t> </a:t>
            </a:r>
            <a:r>
              <a:rPr lang="en-US" sz="3200" dirty="0">
                <a:solidFill>
                  <a:srgbClr val="FFFF00"/>
                </a:solidFill>
              </a:rPr>
              <a:t>Consult ACCA Manual J Table 3A, 3B, or 3C. </a:t>
            </a:r>
          </a:p>
          <a:p>
            <a:pPr marL="0" indent="0">
              <a:buNone/>
            </a:pPr>
            <a:endParaRPr lang="en-US" dirty="0">
              <a:solidFill>
                <a:srgbClr val="FFFF00"/>
              </a:solidFill>
            </a:endParaRPr>
          </a:p>
        </p:txBody>
      </p:sp>
      <p:pic>
        <p:nvPicPr>
          <p:cNvPr id="4" name="Picture 3"/>
          <p:cNvPicPr/>
          <p:nvPr/>
        </p:nvPicPr>
        <p:blipFill rotWithShape="1">
          <a:blip r:embed="rId2">
            <a:extLst>
              <a:ext uri="{28A0092B-C50C-407E-A947-70E740481C1C}">
                <a14:useLocalDpi xmlns:a14="http://schemas.microsoft.com/office/drawing/2010/main" val="0"/>
              </a:ext>
            </a:extLst>
          </a:blip>
          <a:srcRect l="22293" t="8333" r="-5" b="5000"/>
          <a:stretch/>
        </p:blipFill>
        <p:spPr bwMode="auto">
          <a:xfrm>
            <a:off x="2052161" y="1600200"/>
            <a:ext cx="5039678" cy="4191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898368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Skylight Stuff</a:t>
            </a:r>
            <a:endParaRPr lang="en-US" dirty="0"/>
          </a:p>
        </p:txBody>
      </p:sp>
      <p:sp>
        <p:nvSpPr>
          <p:cNvPr id="3" name="Content Placeholder 2"/>
          <p:cNvSpPr>
            <a:spLocks noGrp="1"/>
          </p:cNvSpPr>
          <p:nvPr>
            <p:ph idx="1"/>
          </p:nvPr>
        </p:nvSpPr>
        <p:spPr/>
        <p:txBody>
          <a:bodyPr/>
          <a:lstStyle/>
          <a:p>
            <a:r>
              <a:rPr lang="en-US" dirty="0" smtClean="0">
                <a:solidFill>
                  <a:srgbClr val="FFFF00"/>
                </a:solidFill>
              </a:rPr>
              <a:t>The orientation </a:t>
            </a:r>
            <a:r>
              <a:rPr lang="en-US" dirty="0">
                <a:solidFill>
                  <a:srgbClr val="FFFF00"/>
                </a:solidFill>
              </a:rPr>
              <a:t>of the lower edge of the skylight is used as the orientation direction of the skylight. Measure the tilt of the skylight relative to horizontal. This can be done with a level and angle finder instrument, or geometrically with a protractor (from the ceiling length and heights). </a:t>
            </a:r>
          </a:p>
        </p:txBody>
      </p:sp>
    </p:spTree>
    <p:extLst>
      <p:ext uri="{BB962C8B-B14F-4D97-AF65-F5344CB8AC3E}">
        <p14:creationId xmlns:p14="http://schemas.microsoft.com/office/powerpoint/2010/main" val="23109701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Skylight Stuff</a:t>
            </a:r>
            <a:endParaRPr lang="en-US" dirty="0"/>
          </a:p>
        </p:txBody>
      </p:sp>
      <p:sp>
        <p:nvSpPr>
          <p:cNvPr id="3" name="Content Placeholder 2"/>
          <p:cNvSpPr>
            <a:spLocks noGrp="1"/>
          </p:cNvSpPr>
          <p:nvPr>
            <p:ph idx="1"/>
          </p:nvPr>
        </p:nvSpPr>
        <p:spPr/>
        <p:txBody>
          <a:bodyPr/>
          <a:lstStyle/>
          <a:p>
            <a:r>
              <a:rPr lang="en-US" dirty="0" smtClean="0">
                <a:solidFill>
                  <a:srgbClr val="FFFF00"/>
                </a:solidFill>
              </a:rPr>
              <a:t>The </a:t>
            </a:r>
            <a:r>
              <a:rPr lang="en-US" dirty="0">
                <a:solidFill>
                  <a:srgbClr val="FFFF00"/>
                </a:solidFill>
              </a:rPr>
              <a:t>following items are checked on skylights using the same procedures listed for windows above: </a:t>
            </a:r>
            <a:endParaRPr lang="en-US" dirty="0" smtClean="0">
              <a:solidFill>
                <a:srgbClr val="FFFF00"/>
              </a:solidFill>
            </a:endParaRPr>
          </a:p>
          <a:p>
            <a:pPr lvl="1">
              <a:buFont typeface="Courier New" panose="02070309020205020404" pitchFamily="49" charset="0"/>
              <a:buChar char="o"/>
            </a:pPr>
            <a:r>
              <a:rPr lang="en-US" dirty="0">
                <a:solidFill>
                  <a:srgbClr val="FFFF00"/>
                </a:solidFill>
              </a:rPr>
              <a:t>F</a:t>
            </a:r>
            <a:r>
              <a:rPr lang="en-US" dirty="0" smtClean="0">
                <a:solidFill>
                  <a:srgbClr val="FFFF00"/>
                </a:solidFill>
              </a:rPr>
              <a:t>raming </a:t>
            </a:r>
            <a:r>
              <a:rPr lang="en-US" dirty="0">
                <a:solidFill>
                  <a:srgbClr val="FFFF00"/>
                </a:solidFill>
              </a:rPr>
              <a:t>and glazing characteristics of </a:t>
            </a:r>
            <a:r>
              <a:rPr lang="en-US" dirty="0" smtClean="0">
                <a:solidFill>
                  <a:srgbClr val="FFFF00"/>
                </a:solidFill>
              </a:rPr>
              <a:t>skylights.</a:t>
            </a:r>
          </a:p>
          <a:p>
            <a:pPr lvl="1">
              <a:buFont typeface="Courier New" panose="02070309020205020404" pitchFamily="49" charset="0"/>
              <a:buChar char="o"/>
            </a:pPr>
            <a:r>
              <a:rPr lang="en-US" dirty="0">
                <a:solidFill>
                  <a:srgbClr val="FFFF00"/>
                </a:solidFill>
              </a:rPr>
              <a:t>S</a:t>
            </a:r>
            <a:r>
              <a:rPr lang="en-US" dirty="0" smtClean="0">
                <a:solidFill>
                  <a:srgbClr val="FFFF00"/>
                </a:solidFill>
              </a:rPr>
              <a:t>hading </a:t>
            </a:r>
            <a:r>
              <a:rPr lang="en-US" dirty="0">
                <a:solidFill>
                  <a:srgbClr val="FFFF00"/>
                </a:solidFill>
              </a:rPr>
              <a:t>of skylights. </a:t>
            </a:r>
            <a:r>
              <a:rPr lang="en-US" dirty="0" smtClean="0">
                <a:solidFill>
                  <a:srgbClr val="FFFF00"/>
                </a:solidFill>
              </a:rPr>
              <a:t> </a:t>
            </a:r>
          </a:p>
          <a:p>
            <a:pPr lvl="1">
              <a:buFont typeface="Courier New" panose="02070309020205020404" pitchFamily="49" charset="0"/>
              <a:buChar char="o"/>
            </a:pPr>
            <a:r>
              <a:rPr lang="en-US" dirty="0">
                <a:solidFill>
                  <a:srgbClr val="FFFF00"/>
                </a:solidFill>
              </a:rPr>
              <a:t>S</a:t>
            </a:r>
            <a:r>
              <a:rPr lang="en-US" dirty="0" smtClean="0">
                <a:solidFill>
                  <a:srgbClr val="FFFF00"/>
                </a:solidFill>
              </a:rPr>
              <a:t>olar </a:t>
            </a:r>
            <a:r>
              <a:rPr lang="en-US" dirty="0">
                <a:solidFill>
                  <a:srgbClr val="FFFF00"/>
                </a:solidFill>
              </a:rPr>
              <a:t>heat gain coefficient of skylights. </a:t>
            </a:r>
            <a:endParaRPr lang="en-US" dirty="0" smtClean="0">
              <a:solidFill>
                <a:srgbClr val="FFFF00"/>
              </a:solidFill>
            </a:endParaRPr>
          </a:p>
          <a:p>
            <a:pPr lvl="1">
              <a:buFont typeface="Courier New" panose="02070309020205020404" pitchFamily="49" charset="0"/>
              <a:buChar char="o"/>
            </a:pPr>
            <a:r>
              <a:rPr lang="en-US" dirty="0">
                <a:solidFill>
                  <a:srgbClr val="FFFF00"/>
                </a:solidFill>
              </a:rPr>
              <a:t>S</a:t>
            </a:r>
            <a:r>
              <a:rPr lang="en-US" dirty="0" smtClean="0">
                <a:solidFill>
                  <a:srgbClr val="FFFF00"/>
                </a:solidFill>
              </a:rPr>
              <a:t>kylight </a:t>
            </a:r>
            <a:r>
              <a:rPr lang="en-US" dirty="0">
                <a:solidFill>
                  <a:srgbClr val="FFFF00"/>
                </a:solidFill>
              </a:rPr>
              <a:t>U-value. </a:t>
            </a:r>
          </a:p>
        </p:txBody>
      </p:sp>
    </p:spTree>
    <p:extLst>
      <p:ext uri="{BB962C8B-B14F-4D97-AF65-F5344CB8AC3E}">
        <p14:creationId xmlns:p14="http://schemas.microsoft.com/office/powerpoint/2010/main" val="42591194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pPr lvl="1">
              <a:buFont typeface="Arial" panose="020B0604020202020204" pitchFamily="34" charset="0"/>
              <a:buChar char="•"/>
            </a:pPr>
            <a:r>
              <a:rPr lang="en-US" dirty="0">
                <a:solidFill>
                  <a:srgbClr val="FFFF00"/>
                </a:solidFill>
              </a:rPr>
              <a:t>Framing and glazing characteristics </a:t>
            </a:r>
            <a:r>
              <a:rPr lang="en-US" dirty="0" smtClean="0">
                <a:solidFill>
                  <a:srgbClr val="FFFF00"/>
                </a:solidFill>
              </a:rPr>
              <a:t>for all windows, doors and skylights.</a:t>
            </a:r>
            <a:endParaRPr lang="en-US" dirty="0">
              <a:solidFill>
                <a:srgbClr val="FFFF00"/>
              </a:solidFill>
            </a:endParaRPr>
          </a:p>
          <a:p>
            <a:pPr lvl="1">
              <a:buFont typeface="Arial" panose="020B0604020202020204" pitchFamily="34" charset="0"/>
              <a:buChar char="•"/>
            </a:pPr>
            <a:r>
              <a:rPr lang="en-US" dirty="0">
                <a:solidFill>
                  <a:srgbClr val="FFFF00"/>
                </a:solidFill>
              </a:rPr>
              <a:t>Overhang Measurements </a:t>
            </a:r>
            <a:r>
              <a:rPr lang="en-US" dirty="0" smtClean="0">
                <a:solidFill>
                  <a:srgbClr val="FFFF00"/>
                </a:solidFill>
              </a:rPr>
              <a:t>and shading for all </a:t>
            </a:r>
            <a:r>
              <a:rPr lang="en-US" dirty="0">
                <a:solidFill>
                  <a:srgbClr val="FFFF00"/>
                </a:solidFill>
              </a:rPr>
              <a:t>windows, doors and </a:t>
            </a:r>
            <a:r>
              <a:rPr lang="en-US" dirty="0" smtClean="0">
                <a:solidFill>
                  <a:srgbClr val="FFFF00"/>
                </a:solidFill>
              </a:rPr>
              <a:t>skylights.  </a:t>
            </a:r>
            <a:endParaRPr lang="en-US" dirty="0">
              <a:solidFill>
                <a:srgbClr val="FFFF00"/>
              </a:solidFill>
            </a:endParaRPr>
          </a:p>
          <a:p>
            <a:pPr lvl="1">
              <a:buFont typeface="Arial" panose="020B0604020202020204" pitchFamily="34" charset="0"/>
              <a:buChar char="•"/>
            </a:pPr>
            <a:r>
              <a:rPr lang="en-US" dirty="0">
                <a:solidFill>
                  <a:srgbClr val="FFFF00"/>
                </a:solidFill>
              </a:rPr>
              <a:t>Solar heat gain coefficient </a:t>
            </a:r>
            <a:r>
              <a:rPr lang="en-US" dirty="0" smtClean="0">
                <a:solidFill>
                  <a:srgbClr val="FFFF00"/>
                </a:solidFill>
              </a:rPr>
              <a:t>for all </a:t>
            </a:r>
            <a:r>
              <a:rPr lang="en-US" dirty="0">
                <a:solidFill>
                  <a:srgbClr val="FFFF00"/>
                </a:solidFill>
              </a:rPr>
              <a:t>windows, doors and </a:t>
            </a:r>
            <a:r>
              <a:rPr lang="en-US" dirty="0" smtClean="0">
                <a:solidFill>
                  <a:srgbClr val="FFFF00"/>
                </a:solidFill>
              </a:rPr>
              <a:t>skylights.</a:t>
            </a:r>
            <a:endParaRPr lang="en-US" dirty="0">
              <a:solidFill>
                <a:srgbClr val="FFFF00"/>
              </a:solidFill>
            </a:endParaRPr>
          </a:p>
          <a:p>
            <a:pPr lvl="1">
              <a:buFont typeface="Arial" panose="020B0604020202020204" pitchFamily="34" charset="0"/>
              <a:buChar char="•"/>
            </a:pPr>
            <a:r>
              <a:rPr lang="en-US" dirty="0" smtClean="0">
                <a:solidFill>
                  <a:srgbClr val="FFFF00"/>
                </a:solidFill>
              </a:rPr>
              <a:t>U-value of all </a:t>
            </a:r>
            <a:r>
              <a:rPr lang="en-US" dirty="0">
                <a:solidFill>
                  <a:srgbClr val="FFFF00"/>
                </a:solidFill>
              </a:rPr>
              <a:t>windows, doors and skylights.</a:t>
            </a:r>
          </a:p>
          <a:p>
            <a:pPr lvl="1">
              <a:buFont typeface="Arial" panose="020B0604020202020204" pitchFamily="34" charset="0"/>
              <a:buChar char="•"/>
            </a:pPr>
            <a:r>
              <a:rPr lang="en-US" dirty="0" smtClean="0">
                <a:solidFill>
                  <a:srgbClr val="FFFF00"/>
                </a:solidFill>
              </a:rPr>
              <a:t> Direction the home is facing.</a:t>
            </a:r>
          </a:p>
          <a:p>
            <a:pPr lvl="1">
              <a:buFont typeface="Arial" panose="020B0604020202020204" pitchFamily="34" charset="0"/>
              <a:buChar char="•"/>
            </a:pPr>
            <a:r>
              <a:rPr lang="en-US" dirty="0" smtClean="0">
                <a:solidFill>
                  <a:srgbClr val="FFFF00"/>
                </a:solidFill>
              </a:rPr>
              <a:t>Screen and shade solar adjustment factors</a:t>
            </a:r>
          </a:p>
          <a:p>
            <a:endParaRPr lang="en-US" dirty="0">
              <a:solidFill>
                <a:srgbClr val="FFFF00"/>
              </a:solidFill>
            </a:endParaRPr>
          </a:p>
        </p:txBody>
      </p:sp>
    </p:spTree>
    <p:extLst>
      <p:ext uri="{BB962C8B-B14F-4D97-AF65-F5344CB8AC3E}">
        <p14:creationId xmlns:p14="http://schemas.microsoft.com/office/powerpoint/2010/main" val="41122723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Floors</a:t>
            </a:r>
            <a:endParaRPr lang="en-US" dirty="0"/>
          </a:p>
        </p:txBody>
      </p:sp>
      <p:sp>
        <p:nvSpPr>
          <p:cNvPr id="3" name="Content Placeholder 2"/>
          <p:cNvSpPr>
            <a:spLocks noGrp="1"/>
          </p:cNvSpPr>
          <p:nvPr>
            <p:ph idx="1"/>
          </p:nvPr>
        </p:nvSpPr>
        <p:spPr>
          <a:xfrm>
            <a:off x="457200" y="1417638"/>
            <a:ext cx="8229600" cy="4708525"/>
          </a:xfrm>
        </p:spPr>
        <p:txBody>
          <a:bodyPr/>
          <a:lstStyle/>
          <a:p>
            <a:pPr marL="0" indent="0">
              <a:buNone/>
            </a:pPr>
            <a:r>
              <a:rPr lang="en-US" dirty="0">
                <a:solidFill>
                  <a:srgbClr val="FFFF00"/>
                </a:solidFill>
              </a:rPr>
              <a:t>For flooring,</a:t>
            </a:r>
            <a:r>
              <a:rPr lang="en-US" i="1" dirty="0">
                <a:solidFill>
                  <a:srgbClr val="FFFF00"/>
                </a:solidFill>
              </a:rPr>
              <a:t> </a:t>
            </a:r>
            <a:r>
              <a:rPr lang="en-US" dirty="0">
                <a:solidFill>
                  <a:srgbClr val="FFFF00"/>
                </a:solidFill>
              </a:rPr>
              <a:t>the items needing to be checked are based </a:t>
            </a:r>
            <a:r>
              <a:rPr lang="en-US" dirty="0" smtClean="0">
                <a:solidFill>
                  <a:srgbClr val="FFFF00"/>
                </a:solidFill>
              </a:rPr>
              <a:t>on the type of area served and size:</a:t>
            </a:r>
          </a:p>
          <a:p>
            <a:pPr marL="342900" lvl="4" indent="-342900">
              <a:buFont typeface="Arial" pitchFamily="34" charset="0"/>
              <a:buChar char="•"/>
            </a:pPr>
            <a:r>
              <a:rPr lang="en-US" sz="3200" dirty="0">
                <a:solidFill>
                  <a:srgbClr val="FFFF00"/>
                </a:solidFill>
              </a:rPr>
              <a:t>Vented </a:t>
            </a:r>
            <a:r>
              <a:rPr lang="en-US" sz="3200" dirty="0" smtClean="0">
                <a:solidFill>
                  <a:srgbClr val="FFFF00"/>
                </a:solidFill>
              </a:rPr>
              <a:t>crawlspace:  </a:t>
            </a:r>
            <a:r>
              <a:rPr lang="en-US" sz="3200" dirty="0">
                <a:solidFill>
                  <a:srgbClr val="FFFF00"/>
                </a:solidFill>
              </a:rPr>
              <a:t>Note insulation level between the ground floor of the house and the crawlspace.</a:t>
            </a:r>
          </a:p>
          <a:p>
            <a:endParaRPr lang="en-US" dirty="0"/>
          </a:p>
        </p:txBody>
      </p:sp>
      <p:pic>
        <p:nvPicPr>
          <p:cNvPr id="4" name="Picture 3"/>
          <p:cNvPicPr/>
          <p:nvPr/>
        </p:nvPicPr>
        <p:blipFill rotWithShape="1">
          <a:blip r:embed="rId2">
            <a:extLst>
              <a:ext uri="{28A0092B-C50C-407E-A947-70E740481C1C}">
                <a14:useLocalDpi xmlns:a14="http://schemas.microsoft.com/office/drawing/2010/main" val="0"/>
              </a:ext>
            </a:extLst>
          </a:blip>
          <a:srcRect l="8126" t="21944" r="9787" b="19445"/>
          <a:stretch/>
        </p:blipFill>
        <p:spPr bwMode="auto">
          <a:xfrm>
            <a:off x="3792071" y="3645787"/>
            <a:ext cx="4876800" cy="293179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0638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Floors</a:t>
            </a:r>
            <a:endParaRPr lang="en-US" dirty="0"/>
          </a:p>
        </p:txBody>
      </p:sp>
      <p:sp>
        <p:nvSpPr>
          <p:cNvPr id="3" name="Content Placeholder 2"/>
          <p:cNvSpPr>
            <a:spLocks noGrp="1"/>
          </p:cNvSpPr>
          <p:nvPr>
            <p:ph idx="1"/>
          </p:nvPr>
        </p:nvSpPr>
        <p:spPr/>
        <p:txBody>
          <a:bodyPr>
            <a:normAutofit lnSpcReduction="10000"/>
          </a:bodyPr>
          <a:lstStyle/>
          <a:p>
            <a:pPr marL="342900" lvl="4" indent="-342900">
              <a:buFont typeface="Arial" pitchFamily="34" charset="0"/>
              <a:buChar char="•"/>
            </a:pPr>
            <a:r>
              <a:rPr lang="en-US" sz="3200" dirty="0" smtClean="0">
                <a:solidFill>
                  <a:srgbClr val="FFFF00"/>
                </a:solidFill>
              </a:rPr>
              <a:t>Insulated </a:t>
            </a:r>
            <a:r>
              <a:rPr lang="en-US" sz="3200" dirty="0">
                <a:solidFill>
                  <a:srgbClr val="FFFF00"/>
                </a:solidFill>
              </a:rPr>
              <a:t>crawlspace perimeter: Determine insulation type, thickness and R-value. </a:t>
            </a:r>
            <a:endParaRPr lang="en-US" sz="3200" dirty="0" smtClean="0">
              <a:solidFill>
                <a:srgbClr val="FFFF00"/>
              </a:solidFill>
            </a:endParaRPr>
          </a:p>
          <a:p>
            <a:pPr marL="342900" lvl="4" indent="-342900">
              <a:buFont typeface="Arial" pitchFamily="34" charset="0"/>
              <a:buChar char="•"/>
            </a:pPr>
            <a:r>
              <a:rPr lang="en-US" sz="3200" dirty="0">
                <a:solidFill>
                  <a:srgbClr val="FFFF00"/>
                </a:solidFill>
              </a:rPr>
              <a:t>Encapsulated crawlspace: Determine the vapor barrier location, type, and thickness.  Determine the insulation type thickness and R-value.</a:t>
            </a:r>
          </a:p>
          <a:p>
            <a:pPr marL="342900" lvl="4" indent="-342900">
              <a:buFont typeface="Arial" pitchFamily="34" charset="0"/>
              <a:buChar char="•"/>
            </a:pPr>
            <a:endParaRPr lang="en-US" sz="3200" dirty="0"/>
          </a:p>
          <a:p>
            <a:pPr marL="0" indent="0">
              <a:buNone/>
            </a:pPr>
            <a:r>
              <a:rPr lang="en-US" dirty="0">
                <a:solidFill>
                  <a:srgbClr val="FFFF00"/>
                </a:solidFill>
              </a:rPr>
              <a:t>Slabs: Determine slab perimeter insulation, the length of the outside wall and the area.</a:t>
            </a:r>
          </a:p>
          <a:p>
            <a:endParaRPr lang="en-US" dirty="0"/>
          </a:p>
        </p:txBody>
      </p:sp>
    </p:spTree>
    <p:extLst>
      <p:ext uri="{BB962C8B-B14F-4D97-AF65-F5344CB8AC3E}">
        <p14:creationId xmlns:p14="http://schemas.microsoft.com/office/powerpoint/2010/main" val="3019973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Floors</a:t>
            </a:r>
            <a:endParaRPr lang="en-US" dirty="0"/>
          </a:p>
        </p:txBody>
      </p:sp>
      <p:sp>
        <p:nvSpPr>
          <p:cNvPr id="3" name="Content Placeholder 2"/>
          <p:cNvSpPr>
            <a:spLocks noGrp="1"/>
          </p:cNvSpPr>
          <p:nvPr>
            <p:ph idx="1"/>
          </p:nvPr>
        </p:nvSpPr>
        <p:spPr/>
        <p:txBody>
          <a:bodyPr>
            <a:normAutofit lnSpcReduction="10000"/>
          </a:bodyPr>
          <a:lstStyle/>
          <a:p>
            <a:pPr marL="342900" lvl="4" indent="-342900">
              <a:buFont typeface="Arial" pitchFamily="34" charset="0"/>
              <a:buChar char="•"/>
            </a:pPr>
            <a:r>
              <a:rPr lang="en-US" sz="3200" dirty="0" smtClean="0">
                <a:solidFill>
                  <a:srgbClr val="FFFF00"/>
                </a:solidFill>
              </a:rPr>
              <a:t>Insulated </a:t>
            </a:r>
            <a:r>
              <a:rPr lang="en-US" sz="3200" dirty="0">
                <a:solidFill>
                  <a:srgbClr val="FFFF00"/>
                </a:solidFill>
              </a:rPr>
              <a:t>crawlspace perimeter: Determine insulation type, thickness and R-value. </a:t>
            </a:r>
            <a:endParaRPr lang="en-US" sz="3200" dirty="0" smtClean="0">
              <a:solidFill>
                <a:srgbClr val="FFFF00"/>
              </a:solidFill>
            </a:endParaRPr>
          </a:p>
          <a:p>
            <a:pPr marL="342900" lvl="4" indent="-342900">
              <a:buFont typeface="Arial" pitchFamily="34" charset="0"/>
              <a:buChar char="•"/>
            </a:pPr>
            <a:r>
              <a:rPr lang="en-US" sz="3200" dirty="0">
                <a:solidFill>
                  <a:srgbClr val="FFFF00"/>
                </a:solidFill>
              </a:rPr>
              <a:t>Encapsulated crawlspace: Determine the vapor barrier location, type, and thickness.  Determine the insulation type thickness and R-value.</a:t>
            </a:r>
          </a:p>
          <a:p>
            <a:pPr marL="342900" lvl="4" indent="-342900">
              <a:buFont typeface="Arial" pitchFamily="34" charset="0"/>
              <a:buChar char="•"/>
            </a:pPr>
            <a:endParaRPr lang="en-US" sz="3200" dirty="0"/>
          </a:p>
          <a:p>
            <a:pPr marL="0" indent="0">
              <a:buNone/>
            </a:pPr>
            <a:r>
              <a:rPr lang="en-US" dirty="0">
                <a:solidFill>
                  <a:srgbClr val="FFFF00"/>
                </a:solidFill>
              </a:rPr>
              <a:t>Slabs: Determine slab perimeter insulation, the length of the outside wall and the area.</a:t>
            </a:r>
          </a:p>
          <a:p>
            <a:endParaRPr lang="en-US" dirty="0"/>
          </a:p>
        </p:txBody>
      </p:sp>
    </p:spTree>
    <p:extLst>
      <p:ext uri="{BB962C8B-B14F-4D97-AF65-F5344CB8AC3E}">
        <p14:creationId xmlns:p14="http://schemas.microsoft.com/office/powerpoint/2010/main" val="484546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Floors</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Basement floors: Determine the insulation type and depth in the walls and/or ceiling of the basement.</a:t>
            </a:r>
          </a:p>
          <a:p>
            <a:pPr lvl="0"/>
            <a:r>
              <a:rPr lang="en-US" dirty="0">
                <a:solidFill>
                  <a:srgbClr val="FFFF00"/>
                </a:solidFill>
              </a:rPr>
              <a:t>For an unconditioned basement, the crawl space guidance applies and for an unconditioned basement and for a conditioned basement floor the slab guidance applies. </a:t>
            </a:r>
          </a:p>
        </p:txBody>
      </p:sp>
    </p:spTree>
    <p:extLst>
      <p:ext uri="{BB962C8B-B14F-4D97-AF65-F5344CB8AC3E}">
        <p14:creationId xmlns:p14="http://schemas.microsoft.com/office/powerpoint/2010/main" val="3252598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1.1"/>
</p:tagLst>
</file>

<file path=ppt/tags/tag2.xml><?xml version="1.0" encoding="utf-8"?>
<p:tagLst xmlns:a="http://schemas.openxmlformats.org/drawingml/2006/main" xmlns:r="http://schemas.openxmlformats.org/officeDocument/2006/relationships" xmlns:p="http://schemas.openxmlformats.org/presentationml/2006/main">
  <p:tag name="TIMING" val="|3.6"/>
</p:tagLst>
</file>

<file path=ppt/tags/tag3.xml><?xml version="1.0" encoding="utf-8"?>
<p:tagLst xmlns:a="http://schemas.openxmlformats.org/drawingml/2006/main" xmlns:r="http://schemas.openxmlformats.org/officeDocument/2006/relationships" xmlns:p="http://schemas.openxmlformats.org/presentationml/2006/main">
  <p:tag name="TIMING" val="|21.1|8.8"/>
</p:tagLst>
</file>

<file path=ppt/tags/tag4.xml><?xml version="1.0" encoding="utf-8"?>
<p:tagLst xmlns:a="http://schemas.openxmlformats.org/drawingml/2006/main" xmlns:r="http://schemas.openxmlformats.org/officeDocument/2006/relationships" xmlns:p="http://schemas.openxmlformats.org/presentationml/2006/main">
  <p:tag name="TIMING" val="|20.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1839</TotalTime>
  <Words>2187</Words>
  <Application>Microsoft Office PowerPoint</Application>
  <PresentationFormat>On-screen Show (4:3)</PresentationFormat>
  <Paragraphs>198</Paragraphs>
  <Slides>56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Calibri</vt:lpstr>
      <vt:lpstr>Courier New</vt:lpstr>
      <vt:lpstr>Wingdings</vt:lpstr>
      <vt:lpstr>Office Theme</vt:lpstr>
      <vt:lpstr> Day 2 Part 2 Technician’s Guide &amp; Workbook for Home Evaluation and Performance Improvement  </vt:lpstr>
      <vt:lpstr> Walls and Floors  </vt:lpstr>
      <vt:lpstr>Walls</vt:lpstr>
      <vt:lpstr>Walls</vt:lpstr>
      <vt:lpstr>Walls &amp; Floors</vt:lpstr>
      <vt:lpstr>Floors</vt:lpstr>
      <vt:lpstr>Floors</vt:lpstr>
      <vt:lpstr>Floors</vt:lpstr>
      <vt:lpstr>Floors</vt:lpstr>
      <vt:lpstr>Acceptable Documentation</vt:lpstr>
      <vt:lpstr> Ceilings and Attics  </vt:lpstr>
      <vt:lpstr>Ceilings</vt:lpstr>
      <vt:lpstr>Ceilings</vt:lpstr>
      <vt:lpstr>Attic Ceilings</vt:lpstr>
      <vt:lpstr>Attic Ceilings</vt:lpstr>
      <vt:lpstr>Attic Ceilings</vt:lpstr>
      <vt:lpstr>Attic Ventilation Type</vt:lpstr>
      <vt:lpstr>Attic Ceilings</vt:lpstr>
      <vt:lpstr>Attic Ventilation Type</vt:lpstr>
      <vt:lpstr>Acceptable Documentation</vt:lpstr>
      <vt:lpstr>Acceptable Documentation</vt:lpstr>
      <vt:lpstr> Roofs  </vt:lpstr>
      <vt:lpstr>Roof Condition and Type</vt:lpstr>
      <vt:lpstr>Roof Condition and Type</vt:lpstr>
      <vt:lpstr>Roof Condition and Type</vt:lpstr>
      <vt:lpstr>IRC Calculation</vt:lpstr>
      <vt:lpstr>IRC Calculation</vt:lpstr>
      <vt:lpstr>IRC Calculation</vt:lpstr>
      <vt:lpstr>Roof Condition and Type</vt:lpstr>
      <vt:lpstr>Roof Condition and Type</vt:lpstr>
      <vt:lpstr>Acceptable Documentation</vt:lpstr>
      <vt:lpstr> Doors and Home’s Age  </vt:lpstr>
      <vt:lpstr>Doors</vt:lpstr>
      <vt:lpstr>Doors</vt:lpstr>
      <vt:lpstr>Doors</vt:lpstr>
      <vt:lpstr>Home’s Age</vt:lpstr>
      <vt:lpstr>Acceptable Documentation</vt:lpstr>
      <vt:lpstr> Windows and Glass  </vt:lpstr>
      <vt:lpstr>Windows Glass Doors &amp; Skylights</vt:lpstr>
      <vt:lpstr>Windows Glass Doors &amp; Skylights</vt:lpstr>
      <vt:lpstr>Windows Glass Doors &amp; Skylights</vt:lpstr>
      <vt:lpstr>Windows Glass Doors &amp; Skylights</vt:lpstr>
      <vt:lpstr>Windows Glass Doors &amp; Skylights</vt:lpstr>
      <vt:lpstr>Windows Glass Doors &amp; Skylights</vt:lpstr>
      <vt:lpstr>Windows Glass Doors &amp; Skylights</vt:lpstr>
      <vt:lpstr>Windows Glass Doors &amp; Skylights</vt:lpstr>
      <vt:lpstr>Projection Roof Over Hangs</vt:lpstr>
      <vt:lpstr>Exterior Shading Considerations:</vt:lpstr>
      <vt:lpstr>Framing Characteristics</vt:lpstr>
      <vt:lpstr>Framing Characteristics</vt:lpstr>
      <vt:lpstr>Framing Characteristics</vt:lpstr>
      <vt:lpstr>Glass Solar Heat Gain Factors</vt:lpstr>
      <vt:lpstr>Glass Solar Heat Gain Factors</vt:lpstr>
      <vt:lpstr>Additional Skylight Stuff</vt:lpstr>
      <vt:lpstr>Additional Skylight Stuff</vt:lpstr>
      <vt:lpstr>Acceptable Documentation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210</cp:revision>
  <dcterms:created xsi:type="dcterms:W3CDTF">2013-05-23T13:04:32Z</dcterms:created>
  <dcterms:modified xsi:type="dcterms:W3CDTF">2015-09-14T17:20:31Z</dcterms:modified>
</cp:coreProperties>
</file>