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6"/>
  </p:notesMasterIdLst>
  <p:sldIdLst>
    <p:sldId id="405" r:id="rId2"/>
    <p:sldId id="406" r:id="rId3"/>
    <p:sldId id="363" r:id="rId4"/>
    <p:sldId id="364" r:id="rId5"/>
    <p:sldId id="365" r:id="rId6"/>
    <p:sldId id="366" r:id="rId7"/>
    <p:sldId id="367" r:id="rId8"/>
    <p:sldId id="368" r:id="rId9"/>
    <p:sldId id="369" r:id="rId10"/>
    <p:sldId id="370" r:id="rId11"/>
    <p:sldId id="371" r:id="rId12"/>
    <p:sldId id="372" r:id="rId13"/>
    <p:sldId id="373" r:id="rId14"/>
    <p:sldId id="374" r:id="rId15"/>
    <p:sldId id="375" r:id="rId16"/>
    <p:sldId id="376" r:id="rId17"/>
    <p:sldId id="377" r:id="rId18"/>
    <p:sldId id="378" r:id="rId19"/>
    <p:sldId id="379" r:id="rId20"/>
    <p:sldId id="380" r:id="rId21"/>
    <p:sldId id="381" r:id="rId22"/>
    <p:sldId id="382" r:id="rId23"/>
    <p:sldId id="383" r:id="rId24"/>
    <p:sldId id="384" r:id="rId25"/>
    <p:sldId id="385" r:id="rId26"/>
    <p:sldId id="386" r:id="rId27"/>
    <p:sldId id="387" r:id="rId28"/>
    <p:sldId id="388" r:id="rId29"/>
    <p:sldId id="389" r:id="rId30"/>
    <p:sldId id="390" r:id="rId31"/>
    <p:sldId id="391" r:id="rId32"/>
    <p:sldId id="392" r:id="rId33"/>
    <p:sldId id="393" r:id="rId34"/>
    <p:sldId id="394" r:id="rId35"/>
    <p:sldId id="395" r:id="rId36"/>
    <p:sldId id="396" r:id="rId37"/>
    <p:sldId id="397" r:id="rId38"/>
    <p:sldId id="398" r:id="rId39"/>
    <p:sldId id="399" r:id="rId40"/>
    <p:sldId id="400" r:id="rId41"/>
    <p:sldId id="401" r:id="rId42"/>
    <p:sldId id="402" r:id="rId43"/>
    <p:sldId id="403" r:id="rId44"/>
    <p:sldId id="404"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73" d="100"/>
          <a:sy n="73" d="100"/>
        </p:scale>
        <p:origin x="60" y="348"/>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9/10/2015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7620"/>
            <a:ext cx="9144000" cy="609600"/>
          </a:xfrm>
        </p:spPr>
        <p:txBody>
          <a:bodyPr>
            <a:normAutofit fontScale="90000"/>
          </a:bodyPr>
          <a:lstStyle/>
          <a:p>
            <a:r>
              <a:rPr lang="en-US" dirty="0" smtClean="0"/>
              <a:t/>
            </a:r>
            <a:br>
              <a:rPr lang="en-US" dirty="0" smtClean="0"/>
            </a:br>
            <a:r>
              <a:rPr lang="en-US" dirty="0" smtClean="0"/>
              <a:t>Day 1 Part 3</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257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2</a:t>
            </a:r>
            <a:endParaRPr lang="en-US" dirty="0"/>
          </a:p>
        </p:txBody>
      </p:sp>
      <p:sp>
        <p:nvSpPr>
          <p:cNvPr id="3" name="Content Placeholder 2"/>
          <p:cNvSpPr>
            <a:spLocks noGrp="1"/>
          </p:cNvSpPr>
          <p:nvPr>
            <p:ph idx="1"/>
          </p:nvPr>
        </p:nvSpPr>
        <p:spPr>
          <a:xfrm>
            <a:off x="457200" y="1600200"/>
            <a:ext cx="8534400" cy="5029200"/>
          </a:xfrm>
        </p:spPr>
        <p:txBody>
          <a:bodyPr>
            <a:normAutofit/>
          </a:bodyPr>
          <a:lstStyle/>
          <a:p>
            <a:pPr marL="0" indent="0">
              <a:buNone/>
            </a:pPr>
            <a:r>
              <a:rPr lang="en-US" dirty="0" smtClean="0">
                <a:solidFill>
                  <a:srgbClr val="FFFF00"/>
                </a:solidFill>
              </a:rPr>
              <a:t>Next </a:t>
            </a:r>
            <a:r>
              <a:rPr lang="en-US" dirty="0">
                <a:solidFill>
                  <a:srgbClr val="FFFF00"/>
                </a:solidFill>
              </a:rPr>
              <a:t>divide </a:t>
            </a:r>
            <a:r>
              <a:rPr lang="en-US" dirty="0" smtClean="0">
                <a:solidFill>
                  <a:srgbClr val="FFFF00"/>
                </a:solidFill>
              </a:rPr>
              <a:t>12,000ft</a:t>
            </a:r>
            <a:r>
              <a:rPr lang="en-US" baseline="30000" dirty="0" smtClean="0">
                <a:solidFill>
                  <a:srgbClr val="FFFF00"/>
                </a:solidFill>
              </a:rPr>
              <a:t>3</a:t>
            </a:r>
            <a:r>
              <a:rPr lang="en-US" dirty="0" smtClean="0">
                <a:solidFill>
                  <a:srgbClr val="FFFF00"/>
                </a:solidFill>
              </a:rPr>
              <a:t> </a:t>
            </a:r>
            <a:r>
              <a:rPr lang="en-US" dirty="0">
                <a:solidFill>
                  <a:srgbClr val="FFFF00"/>
                </a:solidFill>
              </a:rPr>
              <a:t>by 50ft</a:t>
            </a:r>
            <a:r>
              <a:rPr lang="en-US" baseline="30000" dirty="0">
                <a:solidFill>
                  <a:srgbClr val="FFFF00"/>
                </a:solidFill>
              </a:rPr>
              <a:t>3 </a:t>
            </a:r>
            <a:r>
              <a:rPr lang="en-US" dirty="0">
                <a:solidFill>
                  <a:srgbClr val="FFFF00"/>
                </a:solidFill>
              </a:rPr>
              <a:t>per </a:t>
            </a:r>
            <a:r>
              <a:rPr lang="en-US" dirty="0" smtClean="0">
                <a:solidFill>
                  <a:srgbClr val="FFFF00"/>
                </a:solidFill>
              </a:rPr>
              <a:t>1000 Btuh </a:t>
            </a:r>
            <a:r>
              <a:rPr lang="en-US" dirty="0">
                <a:solidFill>
                  <a:srgbClr val="FFFF00"/>
                </a:solidFill>
              </a:rPr>
              <a:t>= </a:t>
            </a:r>
            <a:r>
              <a:rPr lang="en-US" dirty="0" smtClean="0">
                <a:solidFill>
                  <a:srgbClr val="FFFF00"/>
                </a:solidFill>
              </a:rPr>
              <a:t>240 </a:t>
            </a:r>
            <a:r>
              <a:rPr lang="en-US" dirty="0">
                <a:solidFill>
                  <a:srgbClr val="FFFF00"/>
                </a:solidFill>
              </a:rPr>
              <a:t>(how many 50ft</a:t>
            </a:r>
            <a:r>
              <a:rPr lang="en-US" baseline="30000" dirty="0">
                <a:solidFill>
                  <a:srgbClr val="FFFF00"/>
                </a:solidFill>
              </a:rPr>
              <a:t>3</a:t>
            </a:r>
            <a:r>
              <a:rPr lang="en-US" dirty="0">
                <a:solidFill>
                  <a:srgbClr val="FFFF00"/>
                </a:solidFill>
              </a:rPr>
              <a:t> </a:t>
            </a:r>
            <a:r>
              <a:rPr lang="en-US" dirty="0" smtClean="0">
                <a:solidFill>
                  <a:srgbClr val="FFFF00"/>
                </a:solidFill>
              </a:rPr>
              <a:t>areas of makeup air per hour </a:t>
            </a:r>
            <a:r>
              <a:rPr lang="en-US" dirty="0">
                <a:solidFill>
                  <a:srgbClr val="FFFF00"/>
                </a:solidFill>
              </a:rPr>
              <a:t>there are in </a:t>
            </a:r>
            <a:r>
              <a:rPr lang="en-US" dirty="0" smtClean="0">
                <a:solidFill>
                  <a:srgbClr val="FFFF00"/>
                </a:solidFill>
              </a:rPr>
              <a:t>the home)</a:t>
            </a:r>
          </a:p>
          <a:p>
            <a:pPr marL="0" indent="0">
              <a:buNone/>
            </a:pPr>
            <a:endParaRPr lang="en-US" dirty="0" smtClean="0">
              <a:solidFill>
                <a:srgbClr val="FFFF00"/>
              </a:solidFill>
            </a:endParaRPr>
          </a:p>
          <a:p>
            <a:pPr marL="0" indent="0">
              <a:buNone/>
            </a:pPr>
            <a:r>
              <a:rPr lang="en-US" dirty="0">
                <a:solidFill>
                  <a:srgbClr val="FFFF00"/>
                </a:solidFill>
              </a:rPr>
              <a:t>Next multiply the </a:t>
            </a:r>
            <a:r>
              <a:rPr lang="en-US" dirty="0" smtClean="0">
                <a:solidFill>
                  <a:srgbClr val="FFFF00"/>
                </a:solidFill>
              </a:rPr>
              <a:t>240 </a:t>
            </a:r>
            <a:r>
              <a:rPr lang="en-US" dirty="0">
                <a:solidFill>
                  <a:srgbClr val="FFFF00"/>
                </a:solidFill>
              </a:rPr>
              <a:t>by 1000 Btu to get the maximum combustion appliance total for the home:</a:t>
            </a:r>
          </a:p>
          <a:p>
            <a:pPr marL="0" indent="0">
              <a:buNone/>
            </a:pPr>
            <a:r>
              <a:rPr lang="en-US" dirty="0" smtClean="0">
                <a:solidFill>
                  <a:srgbClr val="FFFF00"/>
                </a:solidFill>
              </a:rPr>
              <a:t>240 </a:t>
            </a:r>
            <a:r>
              <a:rPr lang="en-US" dirty="0">
                <a:solidFill>
                  <a:srgbClr val="FFFF00"/>
                </a:solidFill>
              </a:rPr>
              <a:t>X 1000 = </a:t>
            </a:r>
            <a:r>
              <a:rPr lang="en-US" dirty="0" smtClean="0">
                <a:solidFill>
                  <a:srgbClr val="FFFF00"/>
                </a:solidFill>
              </a:rPr>
              <a:t>240,000</a:t>
            </a:r>
            <a:endParaRPr lang="en-US" dirty="0">
              <a:solidFill>
                <a:srgbClr val="FFFF00"/>
              </a:solidFill>
            </a:endParaRPr>
          </a:p>
          <a:p>
            <a:pPr marL="0" indent="0">
              <a:buNone/>
            </a:pPr>
            <a:endParaRPr lang="en-US" dirty="0">
              <a:solidFill>
                <a:srgbClr val="FFFF00"/>
              </a:solidFill>
            </a:endParaRPr>
          </a:p>
        </p:txBody>
      </p:sp>
    </p:spTree>
    <p:extLst>
      <p:ext uri="{BB962C8B-B14F-4D97-AF65-F5344CB8AC3E}">
        <p14:creationId xmlns:p14="http://schemas.microsoft.com/office/powerpoint/2010/main" val="3314264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2</a:t>
            </a:r>
            <a:endParaRPr lang="en-US" dirty="0"/>
          </a:p>
        </p:txBody>
      </p:sp>
      <p:sp>
        <p:nvSpPr>
          <p:cNvPr id="3" name="Content Placeholder 2"/>
          <p:cNvSpPr>
            <a:spLocks noGrp="1"/>
          </p:cNvSpPr>
          <p:nvPr>
            <p:ph idx="1"/>
          </p:nvPr>
        </p:nvSpPr>
        <p:spPr>
          <a:xfrm>
            <a:off x="228600" y="1600200"/>
            <a:ext cx="8763000" cy="5029200"/>
          </a:xfrm>
        </p:spPr>
        <p:txBody>
          <a:bodyPr>
            <a:normAutofit/>
          </a:bodyPr>
          <a:lstStyle/>
          <a:p>
            <a:pPr marL="0" indent="0">
              <a:buNone/>
            </a:pPr>
            <a:endParaRPr lang="en-US" dirty="0">
              <a:solidFill>
                <a:srgbClr val="FFFF00"/>
              </a:solidFill>
            </a:endParaRPr>
          </a:p>
          <a:p>
            <a:pPr marL="0" indent="0">
              <a:buNone/>
            </a:pPr>
            <a:r>
              <a:rPr lang="en-US" dirty="0" smtClean="0">
                <a:solidFill>
                  <a:srgbClr val="FFFF00"/>
                </a:solidFill>
              </a:rPr>
              <a:t>The Btuh allowable for this leakage rate and home area is 240,000 Btuh</a:t>
            </a:r>
          </a:p>
          <a:p>
            <a:pPr marL="0" indent="0">
              <a:buNone/>
            </a:pPr>
            <a:endParaRPr lang="en-US" dirty="0" smtClean="0">
              <a:solidFill>
                <a:srgbClr val="FFFF00"/>
              </a:solidFill>
            </a:endParaRPr>
          </a:p>
          <a:p>
            <a:pPr marL="0" indent="0">
              <a:buNone/>
            </a:pPr>
            <a:r>
              <a:rPr lang="en-US" dirty="0" smtClean="0">
                <a:solidFill>
                  <a:srgbClr val="FFFF00"/>
                </a:solidFill>
              </a:rPr>
              <a:t>This leaky home could easily support the combustion air needs of the  200,000 Btuh Furnace  </a:t>
            </a:r>
            <a:endParaRPr lang="en-US" dirty="0">
              <a:solidFill>
                <a:srgbClr val="FFFF00"/>
              </a:solidFill>
            </a:endParaRPr>
          </a:p>
        </p:txBody>
      </p:sp>
    </p:spTree>
    <p:extLst>
      <p:ext uri="{BB962C8B-B14F-4D97-AF65-F5344CB8AC3E}">
        <p14:creationId xmlns:p14="http://schemas.microsoft.com/office/powerpoint/2010/main" val="2682716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2</a:t>
            </a:r>
            <a:endParaRPr lang="en-US" dirty="0"/>
          </a:p>
        </p:txBody>
      </p:sp>
      <p:sp>
        <p:nvSpPr>
          <p:cNvPr id="3" name="Content Placeholder 2"/>
          <p:cNvSpPr>
            <a:spLocks noGrp="1"/>
          </p:cNvSpPr>
          <p:nvPr>
            <p:ph idx="1"/>
          </p:nvPr>
        </p:nvSpPr>
        <p:spPr>
          <a:xfrm>
            <a:off x="228600" y="1600200"/>
            <a:ext cx="8763000" cy="5029200"/>
          </a:xfrm>
        </p:spPr>
        <p:txBody>
          <a:bodyPr>
            <a:normAutofit/>
          </a:bodyPr>
          <a:lstStyle/>
          <a:p>
            <a:pPr marL="0" indent="0">
              <a:buNone/>
            </a:pPr>
            <a:endParaRPr lang="en-US" dirty="0">
              <a:solidFill>
                <a:srgbClr val="FFFF00"/>
              </a:solidFill>
            </a:endParaRPr>
          </a:p>
          <a:p>
            <a:pPr marL="0" indent="0">
              <a:buNone/>
            </a:pPr>
            <a:r>
              <a:rPr lang="en-US" dirty="0" smtClean="0">
                <a:solidFill>
                  <a:srgbClr val="FFFF00"/>
                </a:solidFill>
              </a:rPr>
              <a:t>The Btuh allowable for this leakage rate and home area is 240,000 Btuh</a:t>
            </a:r>
          </a:p>
          <a:p>
            <a:pPr marL="0" indent="0">
              <a:buNone/>
            </a:pPr>
            <a:endParaRPr lang="en-US" dirty="0" smtClean="0">
              <a:solidFill>
                <a:srgbClr val="FFFF00"/>
              </a:solidFill>
            </a:endParaRPr>
          </a:p>
          <a:p>
            <a:pPr marL="0" indent="0">
              <a:buNone/>
            </a:pPr>
            <a:r>
              <a:rPr lang="en-US" dirty="0" smtClean="0">
                <a:solidFill>
                  <a:srgbClr val="FFFF00"/>
                </a:solidFill>
              </a:rPr>
              <a:t>This leaky home could easily support the combustion air needs of the  200,000 Btuh Furnace  </a:t>
            </a:r>
            <a:endParaRPr lang="en-US" dirty="0">
              <a:solidFill>
                <a:srgbClr val="FFFF00"/>
              </a:solidFill>
            </a:endParaRPr>
          </a:p>
        </p:txBody>
      </p:sp>
    </p:spTree>
    <p:extLst>
      <p:ext uri="{BB962C8B-B14F-4D97-AF65-F5344CB8AC3E}">
        <p14:creationId xmlns:p14="http://schemas.microsoft.com/office/powerpoint/2010/main" val="1438996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National Fuel Gas Code (NFG) §9.3</a:t>
            </a:r>
          </a:p>
        </p:txBody>
      </p:sp>
      <p:sp>
        <p:nvSpPr>
          <p:cNvPr id="3" name="Content Placeholder 2"/>
          <p:cNvSpPr>
            <a:spLocks noGrp="1"/>
          </p:cNvSpPr>
          <p:nvPr>
            <p:ph idx="1"/>
          </p:nvPr>
        </p:nvSpPr>
        <p:spPr>
          <a:xfrm>
            <a:off x="457200" y="1600200"/>
            <a:ext cx="8534400" cy="4525963"/>
          </a:xfrm>
        </p:spPr>
        <p:txBody>
          <a:bodyPr>
            <a:normAutofit lnSpcReduction="10000"/>
          </a:bodyPr>
          <a:lstStyle/>
          <a:p>
            <a:pPr marL="0" indent="0">
              <a:buNone/>
            </a:pPr>
            <a:r>
              <a:rPr lang="en-US" sz="3500" dirty="0" smtClean="0">
                <a:solidFill>
                  <a:srgbClr val="FFFF00"/>
                </a:solidFill>
              </a:rPr>
              <a:t>“Formula Method” </a:t>
            </a:r>
          </a:p>
          <a:p>
            <a:pPr marL="0" indent="0">
              <a:buNone/>
            </a:pPr>
            <a:r>
              <a:rPr lang="en-US" sz="3500" dirty="0" smtClean="0">
                <a:solidFill>
                  <a:srgbClr val="FFFF00"/>
                </a:solidFill>
              </a:rPr>
              <a:t>Where the infiltration rate is known and the ACH is less than 0.60: the minimum required volume can be calculated using one of two formulas.</a:t>
            </a:r>
          </a:p>
          <a:p>
            <a:r>
              <a:rPr lang="en-US" sz="3500" dirty="0" smtClean="0">
                <a:solidFill>
                  <a:srgbClr val="FFFF00"/>
                </a:solidFill>
              </a:rPr>
              <a:t>The first is for appliances other than fan-assisted. </a:t>
            </a:r>
          </a:p>
          <a:p>
            <a:r>
              <a:rPr lang="en-US" sz="3500" dirty="0" smtClean="0">
                <a:solidFill>
                  <a:srgbClr val="FFFF00"/>
                </a:solidFill>
              </a:rPr>
              <a:t>The second is for </a:t>
            </a:r>
            <a:r>
              <a:rPr lang="en-US" sz="3500" dirty="0">
                <a:solidFill>
                  <a:srgbClr val="FFFF00"/>
                </a:solidFill>
              </a:rPr>
              <a:t>fan-assisted </a:t>
            </a:r>
            <a:r>
              <a:rPr lang="en-US" sz="3500" dirty="0" smtClean="0">
                <a:solidFill>
                  <a:srgbClr val="FFFF00"/>
                </a:solidFill>
              </a:rPr>
              <a:t>appliances.</a:t>
            </a:r>
          </a:p>
          <a:p>
            <a:endParaRPr lang="en-US" dirty="0" smtClean="0">
              <a:solidFill>
                <a:srgbClr val="FFFF00"/>
              </a:solidFill>
            </a:endParaRPr>
          </a:p>
          <a:p>
            <a:pPr marL="0" indent="0">
              <a:buNone/>
            </a:pPr>
            <a:endParaRPr lang="en-US" dirty="0" smtClean="0">
              <a:solidFill>
                <a:srgbClr val="FFFF00"/>
              </a:solidFill>
            </a:endParaRPr>
          </a:p>
          <a:p>
            <a:pPr marL="0" indent="0">
              <a:buNone/>
            </a:pPr>
            <a:endParaRPr lang="en-US" dirty="0">
              <a:solidFill>
                <a:srgbClr val="FFFF00"/>
              </a:solidFill>
            </a:endParaRPr>
          </a:p>
        </p:txBody>
      </p:sp>
    </p:spTree>
    <p:extLst>
      <p:ext uri="{BB962C8B-B14F-4D97-AF65-F5344CB8AC3E}">
        <p14:creationId xmlns:p14="http://schemas.microsoft.com/office/powerpoint/2010/main" val="3900754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Than Fan Assisted Formula</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Naturally vented appliance (boiler or furnace) formula:</a:t>
            </a:r>
          </a:p>
          <a:p>
            <a:pPr marL="0" lvl="0" indent="0">
              <a:buNone/>
            </a:pPr>
            <a:r>
              <a:rPr lang="en-US" dirty="0">
                <a:solidFill>
                  <a:srgbClr val="FFFF00"/>
                </a:solidFill>
              </a:rPr>
              <a:t>Required volume ≥ [21ft</a:t>
            </a:r>
            <a:r>
              <a:rPr lang="en-US" baseline="30000" dirty="0">
                <a:solidFill>
                  <a:srgbClr val="FFFF00"/>
                </a:solidFill>
              </a:rPr>
              <a:t>3 </a:t>
            </a:r>
            <a:r>
              <a:rPr lang="en-US" dirty="0">
                <a:solidFill>
                  <a:srgbClr val="FFFF00"/>
                </a:solidFill>
              </a:rPr>
              <a:t>X all appliances input </a:t>
            </a:r>
            <a:r>
              <a:rPr lang="en-US" dirty="0" err="1">
                <a:solidFill>
                  <a:srgbClr val="FFFF00"/>
                </a:solidFill>
              </a:rPr>
              <a:t>Btuh</a:t>
            </a:r>
            <a:r>
              <a:rPr lang="en-US" dirty="0">
                <a:solidFill>
                  <a:srgbClr val="FFFF00"/>
                </a:solidFill>
              </a:rPr>
              <a:t>] ÷ [ACH X 1,000 </a:t>
            </a:r>
            <a:r>
              <a:rPr lang="en-US" dirty="0" err="1">
                <a:solidFill>
                  <a:srgbClr val="FFFF00"/>
                </a:solidFill>
              </a:rPr>
              <a:t>Btuh</a:t>
            </a:r>
            <a:r>
              <a:rPr lang="en-US" dirty="0">
                <a:solidFill>
                  <a:srgbClr val="FFFF00"/>
                </a:solidFill>
              </a:rPr>
              <a:t>]</a:t>
            </a:r>
          </a:p>
        </p:txBody>
      </p:sp>
    </p:spTree>
    <p:extLst>
      <p:ext uri="{BB962C8B-B14F-4D97-AF65-F5344CB8AC3E}">
        <p14:creationId xmlns:p14="http://schemas.microsoft.com/office/powerpoint/2010/main" val="1357704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 Assisted Formula</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Fan assisted appliance (boiler or furnace) formula:</a:t>
            </a:r>
          </a:p>
          <a:p>
            <a:pPr marL="0" indent="0">
              <a:buNone/>
            </a:pPr>
            <a:r>
              <a:rPr lang="en-US" dirty="0">
                <a:solidFill>
                  <a:srgbClr val="FFFF00"/>
                </a:solidFill>
              </a:rPr>
              <a:t>Required volume ≥ [15ft</a:t>
            </a:r>
            <a:r>
              <a:rPr lang="en-US" baseline="30000" dirty="0">
                <a:solidFill>
                  <a:srgbClr val="FFFF00"/>
                </a:solidFill>
              </a:rPr>
              <a:t>3 </a:t>
            </a:r>
            <a:r>
              <a:rPr lang="en-US" dirty="0">
                <a:solidFill>
                  <a:srgbClr val="FFFF00"/>
                </a:solidFill>
              </a:rPr>
              <a:t>X for the fan assisted appliance input </a:t>
            </a:r>
            <a:r>
              <a:rPr lang="en-US" dirty="0" err="1">
                <a:solidFill>
                  <a:srgbClr val="FFFF00"/>
                </a:solidFill>
              </a:rPr>
              <a:t>Btuh</a:t>
            </a:r>
            <a:r>
              <a:rPr lang="en-US" dirty="0">
                <a:solidFill>
                  <a:srgbClr val="FFFF00"/>
                </a:solidFill>
              </a:rPr>
              <a:t>] ÷ [ACH X 1,000 </a:t>
            </a:r>
            <a:r>
              <a:rPr lang="en-US" dirty="0" err="1">
                <a:solidFill>
                  <a:srgbClr val="FFFF00"/>
                </a:solidFill>
              </a:rPr>
              <a:t>Btuh</a:t>
            </a:r>
            <a:r>
              <a:rPr lang="en-US" dirty="0">
                <a:solidFill>
                  <a:srgbClr val="FFFF00"/>
                </a:solidFill>
              </a:rPr>
              <a:t>]</a:t>
            </a:r>
          </a:p>
        </p:txBody>
      </p:sp>
    </p:spTree>
    <p:extLst>
      <p:ext uri="{BB962C8B-B14F-4D97-AF65-F5344CB8AC3E}">
        <p14:creationId xmlns:p14="http://schemas.microsoft.com/office/powerpoint/2010/main" val="3495804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3</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dirty="0">
                <a:solidFill>
                  <a:srgbClr val="FFFF00"/>
                </a:solidFill>
              </a:rPr>
              <a:t>A 12,000 ft</a:t>
            </a:r>
            <a:r>
              <a:rPr lang="en-US" baseline="30000" dirty="0">
                <a:solidFill>
                  <a:srgbClr val="FFFF00"/>
                </a:solidFill>
              </a:rPr>
              <a:t>2</a:t>
            </a:r>
            <a:r>
              <a:rPr lang="en-US" dirty="0">
                <a:solidFill>
                  <a:srgbClr val="FFFF00"/>
                </a:solidFill>
              </a:rPr>
              <a:t> home with 9 </a:t>
            </a:r>
            <a:r>
              <a:rPr lang="en-US" dirty="0" err="1">
                <a:solidFill>
                  <a:srgbClr val="FFFF00"/>
                </a:solidFill>
              </a:rPr>
              <a:t>ft</a:t>
            </a:r>
            <a:r>
              <a:rPr lang="en-US" dirty="0">
                <a:solidFill>
                  <a:srgbClr val="FFFF00"/>
                </a:solidFill>
              </a:rPr>
              <a:t> ceilings according to the blower door test has 0.50 ACH and a fan-assisted 148,000 </a:t>
            </a:r>
            <a:r>
              <a:rPr lang="en-US" dirty="0" err="1">
                <a:solidFill>
                  <a:srgbClr val="FFFF00"/>
                </a:solidFill>
              </a:rPr>
              <a:t>Btuh</a:t>
            </a:r>
            <a:r>
              <a:rPr lang="en-US" dirty="0">
                <a:solidFill>
                  <a:srgbClr val="FFFF00"/>
                </a:solidFill>
              </a:rPr>
              <a:t> gas furnace, a </a:t>
            </a:r>
            <a:r>
              <a:rPr lang="en-US" dirty="0" smtClean="0">
                <a:solidFill>
                  <a:srgbClr val="FFFF00"/>
                </a:solidFill>
              </a:rPr>
              <a:t>48,000 </a:t>
            </a:r>
            <a:r>
              <a:rPr lang="en-US" dirty="0" err="1">
                <a:solidFill>
                  <a:srgbClr val="FFFF00"/>
                </a:solidFill>
              </a:rPr>
              <a:t>Btuh</a:t>
            </a:r>
            <a:r>
              <a:rPr lang="en-US" dirty="0">
                <a:solidFill>
                  <a:srgbClr val="FFFF00"/>
                </a:solidFill>
              </a:rPr>
              <a:t> oven, and a 60,000 </a:t>
            </a:r>
            <a:r>
              <a:rPr lang="en-US" dirty="0" err="1" smtClean="0">
                <a:solidFill>
                  <a:srgbClr val="FFFF00"/>
                </a:solidFill>
              </a:rPr>
              <a:t>Btuh</a:t>
            </a:r>
            <a:r>
              <a:rPr lang="en-US" dirty="0" smtClean="0">
                <a:solidFill>
                  <a:srgbClr val="FFFF00"/>
                </a:solidFill>
              </a:rPr>
              <a:t> </a:t>
            </a:r>
            <a:r>
              <a:rPr lang="en-US" dirty="0">
                <a:solidFill>
                  <a:srgbClr val="FFFF00"/>
                </a:solidFill>
              </a:rPr>
              <a:t>domestic water heater.  Will combustion ventilation air need to be added? </a:t>
            </a:r>
            <a:endParaRPr lang="en-US" dirty="0" smtClean="0">
              <a:solidFill>
                <a:srgbClr val="FFFF00"/>
              </a:solidFill>
            </a:endParaRPr>
          </a:p>
          <a:p>
            <a:pPr marL="0" indent="0">
              <a:buNone/>
            </a:pPr>
            <a:r>
              <a:rPr lang="en-US" dirty="0" smtClean="0">
                <a:solidFill>
                  <a:srgbClr val="FFFF00"/>
                </a:solidFill>
              </a:rPr>
              <a:t>Note</a:t>
            </a:r>
            <a:r>
              <a:rPr lang="en-US" dirty="0">
                <a:solidFill>
                  <a:srgbClr val="FFFF00"/>
                </a:solidFill>
              </a:rPr>
              <a:t>: ACH ˂ 0.60</a:t>
            </a:r>
          </a:p>
          <a:p>
            <a:pPr marL="0" indent="0">
              <a:buNone/>
            </a:pPr>
            <a:endParaRPr lang="en-US" dirty="0">
              <a:solidFill>
                <a:srgbClr val="FFFF00"/>
              </a:solidFill>
            </a:endParaRPr>
          </a:p>
          <a:p>
            <a:r>
              <a:rPr lang="en-US" dirty="0">
                <a:solidFill>
                  <a:srgbClr val="FFFF00"/>
                </a:solidFill>
              </a:rPr>
              <a:t>First plug the numbers into the </a:t>
            </a:r>
            <a:r>
              <a:rPr lang="en-US" dirty="0" smtClean="0">
                <a:solidFill>
                  <a:srgbClr val="FFFF00"/>
                </a:solidFill>
              </a:rPr>
              <a:t>fan assisted formula to calculate the area for the furnace: </a:t>
            </a:r>
            <a:endParaRPr lang="en-US" dirty="0">
              <a:solidFill>
                <a:srgbClr val="FFFF00"/>
              </a:solidFill>
            </a:endParaRPr>
          </a:p>
          <a:p>
            <a:r>
              <a:rPr lang="en-US" dirty="0">
                <a:solidFill>
                  <a:srgbClr val="FFFF00"/>
                </a:solidFill>
              </a:rPr>
              <a:t>Required volume ≥ [15ft</a:t>
            </a:r>
            <a:r>
              <a:rPr lang="en-US" baseline="30000" dirty="0">
                <a:solidFill>
                  <a:srgbClr val="FFFF00"/>
                </a:solidFill>
              </a:rPr>
              <a:t>3 </a:t>
            </a:r>
            <a:r>
              <a:rPr lang="en-US" dirty="0">
                <a:solidFill>
                  <a:srgbClr val="FFFF00"/>
                </a:solidFill>
              </a:rPr>
              <a:t>X </a:t>
            </a:r>
            <a:r>
              <a:rPr lang="en-US" dirty="0" smtClean="0">
                <a:solidFill>
                  <a:srgbClr val="FFFF00"/>
                </a:solidFill>
              </a:rPr>
              <a:t>148,000 </a:t>
            </a:r>
            <a:r>
              <a:rPr lang="en-US" dirty="0" err="1">
                <a:solidFill>
                  <a:srgbClr val="FFFF00"/>
                </a:solidFill>
              </a:rPr>
              <a:t>Btuh</a:t>
            </a:r>
            <a:r>
              <a:rPr lang="en-US" dirty="0">
                <a:solidFill>
                  <a:srgbClr val="FFFF00"/>
                </a:solidFill>
              </a:rPr>
              <a:t>] ÷ [0.50 X 1,000 </a:t>
            </a:r>
            <a:r>
              <a:rPr lang="en-US" dirty="0" err="1">
                <a:solidFill>
                  <a:srgbClr val="FFFF00"/>
                </a:solidFill>
              </a:rPr>
              <a:t>Btuh</a:t>
            </a:r>
            <a:r>
              <a:rPr lang="en-US" dirty="0">
                <a:solidFill>
                  <a:srgbClr val="FFFF00"/>
                </a:solidFill>
              </a:rPr>
              <a:t>] ≥ </a:t>
            </a:r>
            <a:r>
              <a:rPr lang="en-US" dirty="0" smtClean="0">
                <a:solidFill>
                  <a:srgbClr val="FFFF00"/>
                </a:solidFill>
              </a:rPr>
              <a:t>4,440ft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4155568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3</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dirty="0">
                <a:solidFill>
                  <a:srgbClr val="FFFF00"/>
                </a:solidFill>
              </a:rPr>
              <a:t>A 12,000 ft</a:t>
            </a:r>
            <a:r>
              <a:rPr lang="en-US" baseline="30000" dirty="0">
                <a:solidFill>
                  <a:srgbClr val="FFFF00"/>
                </a:solidFill>
              </a:rPr>
              <a:t>2</a:t>
            </a:r>
            <a:r>
              <a:rPr lang="en-US" dirty="0">
                <a:solidFill>
                  <a:srgbClr val="FFFF00"/>
                </a:solidFill>
              </a:rPr>
              <a:t> home with 9 </a:t>
            </a:r>
            <a:r>
              <a:rPr lang="en-US" dirty="0" err="1">
                <a:solidFill>
                  <a:srgbClr val="FFFF00"/>
                </a:solidFill>
              </a:rPr>
              <a:t>ft</a:t>
            </a:r>
            <a:r>
              <a:rPr lang="en-US" dirty="0">
                <a:solidFill>
                  <a:srgbClr val="FFFF00"/>
                </a:solidFill>
              </a:rPr>
              <a:t> ceilings according to the blower door test has 0.50 ACH and a fan-assisted 148,000 </a:t>
            </a:r>
            <a:r>
              <a:rPr lang="en-US" dirty="0" err="1">
                <a:solidFill>
                  <a:srgbClr val="FFFF00"/>
                </a:solidFill>
              </a:rPr>
              <a:t>Btuh</a:t>
            </a:r>
            <a:r>
              <a:rPr lang="en-US" dirty="0">
                <a:solidFill>
                  <a:srgbClr val="FFFF00"/>
                </a:solidFill>
              </a:rPr>
              <a:t> gas furnace, a </a:t>
            </a:r>
            <a:r>
              <a:rPr lang="en-US" dirty="0" smtClean="0">
                <a:solidFill>
                  <a:srgbClr val="FFFF00"/>
                </a:solidFill>
              </a:rPr>
              <a:t>48,000 </a:t>
            </a:r>
            <a:r>
              <a:rPr lang="en-US" dirty="0" err="1">
                <a:solidFill>
                  <a:srgbClr val="FFFF00"/>
                </a:solidFill>
              </a:rPr>
              <a:t>Btuh</a:t>
            </a:r>
            <a:r>
              <a:rPr lang="en-US" dirty="0">
                <a:solidFill>
                  <a:srgbClr val="FFFF00"/>
                </a:solidFill>
              </a:rPr>
              <a:t> oven, and a 60,000 </a:t>
            </a:r>
            <a:r>
              <a:rPr lang="en-US" dirty="0" err="1" smtClean="0">
                <a:solidFill>
                  <a:srgbClr val="FFFF00"/>
                </a:solidFill>
              </a:rPr>
              <a:t>Btuh</a:t>
            </a:r>
            <a:r>
              <a:rPr lang="en-US" dirty="0" smtClean="0">
                <a:solidFill>
                  <a:srgbClr val="FFFF00"/>
                </a:solidFill>
              </a:rPr>
              <a:t> </a:t>
            </a:r>
            <a:r>
              <a:rPr lang="en-US" dirty="0">
                <a:solidFill>
                  <a:srgbClr val="FFFF00"/>
                </a:solidFill>
              </a:rPr>
              <a:t>domestic water heater.  Will combustion ventilation air need to be added? </a:t>
            </a:r>
            <a:endParaRPr lang="en-US" dirty="0" smtClean="0">
              <a:solidFill>
                <a:srgbClr val="FFFF00"/>
              </a:solidFill>
            </a:endParaRPr>
          </a:p>
          <a:p>
            <a:pPr marL="0" indent="0">
              <a:buNone/>
            </a:pPr>
            <a:r>
              <a:rPr lang="en-US" dirty="0" smtClean="0">
                <a:solidFill>
                  <a:srgbClr val="FFFF00"/>
                </a:solidFill>
              </a:rPr>
              <a:t>Note</a:t>
            </a:r>
            <a:r>
              <a:rPr lang="en-US" dirty="0">
                <a:solidFill>
                  <a:srgbClr val="FFFF00"/>
                </a:solidFill>
              </a:rPr>
              <a:t>: ACH ˂ 0.60</a:t>
            </a:r>
          </a:p>
          <a:p>
            <a:pPr marL="0" indent="0">
              <a:buNone/>
            </a:pPr>
            <a:endParaRPr lang="en-US" dirty="0">
              <a:solidFill>
                <a:srgbClr val="FFFF00"/>
              </a:solidFill>
            </a:endParaRPr>
          </a:p>
          <a:p>
            <a:r>
              <a:rPr lang="en-US" dirty="0">
                <a:solidFill>
                  <a:srgbClr val="FFFF00"/>
                </a:solidFill>
              </a:rPr>
              <a:t>First plug the numbers into the </a:t>
            </a:r>
            <a:r>
              <a:rPr lang="en-US" dirty="0" smtClean="0">
                <a:solidFill>
                  <a:srgbClr val="FFFF00"/>
                </a:solidFill>
              </a:rPr>
              <a:t>fan assisted formula to calculate the area for the furnace: </a:t>
            </a:r>
            <a:endParaRPr lang="en-US" dirty="0">
              <a:solidFill>
                <a:srgbClr val="FFFF00"/>
              </a:solidFill>
            </a:endParaRPr>
          </a:p>
          <a:p>
            <a:r>
              <a:rPr lang="en-US" dirty="0">
                <a:solidFill>
                  <a:srgbClr val="FFFF00"/>
                </a:solidFill>
              </a:rPr>
              <a:t>Required volume ≥ [15ft</a:t>
            </a:r>
            <a:r>
              <a:rPr lang="en-US" baseline="30000" dirty="0">
                <a:solidFill>
                  <a:srgbClr val="FFFF00"/>
                </a:solidFill>
              </a:rPr>
              <a:t>3 </a:t>
            </a:r>
            <a:r>
              <a:rPr lang="en-US" dirty="0">
                <a:solidFill>
                  <a:srgbClr val="FFFF00"/>
                </a:solidFill>
              </a:rPr>
              <a:t>X </a:t>
            </a:r>
            <a:r>
              <a:rPr lang="en-US" dirty="0" smtClean="0">
                <a:solidFill>
                  <a:srgbClr val="FFFF00"/>
                </a:solidFill>
              </a:rPr>
              <a:t>148,000 </a:t>
            </a:r>
            <a:r>
              <a:rPr lang="en-US" dirty="0" err="1">
                <a:solidFill>
                  <a:srgbClr val="FFFF00"/>
                </a:solidFill>
              </a:rPr>
              <a:t>Btuh</a:t>
            </a:r>
            <a:r>
              <a:rPr lang="en-US" dirty="0">
                <a:solidFill>
                  <a:srgbClr val="FFFF00"/>
                </a:solidFill>
              </a:rPr>
              <a:t>] ÷ [0.50 X 1,000 </a:t>
            </a:r>
            <a:r>
              <a:rPr lang="en-US" dirty="0" err="1">
                <a:solidFill>
                  <a:srgbClr val="FFFF00"/>
                </a:solidFill>
              </a:rPr>
              <a:t>Btuh</a:t>
            </a:r>
            <a:r>
              <a:rPr lang="en-US" dirty="0">
                <a:solidFill>
                  <a:srgbClr val="FFFF00"/>
                </a:solidFill>
              </a:rPr>
              <a:t>] ≥ </a:t>
            </a:r>
            <a:r>
              <a:rPr lang="en-US" dirty="0" smtClean="0">
                <a:solidFill>
                  <a:srgbClr val="FFFF00"/>
                </a:solidFill>
              </a:rPr>
              <a:t>4,440ft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3124017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3</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do the calculation </a:t>
            </a:r>
            <a:r>
              <a:rPr lang="en-US" dirty="0" smtClean="0">
                <a:solidFill>
                  <a:srgbClr val="FFFF00"/>
                </a:solidFill>
              </a:rPr>
              <a:t>using the formula for </a:t>
            </a:r>
            <a:r>
              <a:rPr lang="en-US" dirty="0">
                <a:solidFill>
                  <a:srgbClr val="FFFF00"/>
                </a:solidFill>
              </a:rPr>
              <a:t>the naturally vented appliances:</a:t>
            </a:r>
          </a:p>
          <a:p>
            <a:r>
              <a:rPr lang="en-US" dirty="0">
                <a:solidFill>
                  <a:srgbClr val="FFFF00"/>
                </a:solidFill>
              </a:rPr>
              <a:t>Required volume ≥ [21ft</a:t>
            </a:r>
            <a:r>
              <a:rPr lang="en-US" baseline="30000" dirty="0">
                <a:solidFill>
                  <a:srgbClr val="FFFF00"/>
                </a:solidFill>
              </a:rPr>
              <a:t>3 </a:t>
            </a:r>
            <a:r>
              <a:rPr lang="en-US" dirty="0">
                <a:solidFill>
                  <a:srgbClr val="FFFF00"/>
                </a:solidFill>
              </a:rPr>
              <a:t>X (60,000 + </a:t>
            </a:r>
            <a:r>
              <a:rPr lang="en-US" dirty="0" smtClean="0">
                <a:solidFill>
                  <a:srgbClr val="FFFF00"/>
                </a:solidFill>
              </a:rPr>
              <a:t>48,000</a:t>
            </a:r>
            <a:r>
              <a:rPr lang="en-US" dirty="0">
                <a:solidFill>
                  <a:srgbClr val="FFFF00"/>
                </a:solidFill>
              </a:rPr>
              <a:t>)] ÷ [0.50 X 1,000 </a:t>
            </a:r>
            <a:r>
              <a:rPr lang="en-US" dirty="0" err="1">
                <a:solidFill>
                  <a:srgbClr val="FFFF00"/>
                </a:solidFill>
              </a:rPr>
              <a:t>Btuh</a:t>
            </a:r>
            <a:r>
              <a:rPr lang="en-US" dirty="0">
                <a:solidFill>
                  <a:srgbClr val="FFFF00"/>
                </a:solidFill>
              </a:rPr>
              <a:t>] ≥ </a:t>
            </a:r>
            <a:r>
              <a:rPr lang="en-US" dirty="0" smtClean="0">
                <a:solidFill>
                  <a:srgbClr val="FFFF00"/>
                </a:solidFill>
              </a:rPr>
              <a:t>4,536ft</a:t>
            </a:r>
            <a:r>
              <a:rPr lang="en-US" baseline="30000" dirty="0" smtClean="0">
                <a:solidFill>
                  <a:srgbClr val="FFFF00"/>
                </a:solidFill>
              </a:rPr>
              <a:t>3</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Next</a:t>
            </a:r>
            <a:r>
              <a:rPr lang="en-US" dirty="0">
                <a:solidFill>
                  <a:srgbClr val="FFFF00"/>
                </a:solidFill>
              </a:rPr>
              <a:t>, add up the two for the total required volume: </a:t>
            </a:r>
          </a:p>
          <a:p>
            <a:r>
              <a:rPr lang="en-US" dirty="0" smtClean="0">
                <a:solidFill>
                  <a:srgbClr val="FFFF00"/>
                </a:solidFill>
              </a:rPr>
              <a:t>4,440ft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4,536ft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8,970 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1777937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3</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do the calculation </a:t>
            </a:r>
            <a:r>
              <a:rPr lang="en-US" dirty="0" smtClean="0">
                <a:solidFill>
                  <a:srgbClr val="FFFF00"/>
                </a:solidFill>
              </a:rPr>
              <a:t>using the formula for </a:t>
            </a:r>
            <a:r>
              <a:rPr lang="en-US" dirty="0">
                <a:solidFill>
                  <a:srgbClr val="FFFF00"/>
                </a:solidFill>
              </a:rPr>
              <a:t>the naturally vented appliances:</a:t>
            </a:r>
          </a:p>
          <a:p>
            <a:r>
              <a:rPr lang="en-US" dirty="0">
                <a:solidFill>
                  <a:srgbClr val="FFFF00"/>
                </a:solidFill>
              </a:rPr>
              <a:t>Required volume ≥ [21ft</a:t>
            </a:r>
            <a:r>
              <a:rPr lang="en-US" baseline="30000" dirty="0">
                <a:solidFill>
                  <a:srgbClr val="FFFF00"/>
                </a:solidFill>
              </a:rPr>
              <a:t>3 </a:t>
            </a:r>
            <a:r>
              <a:rPr lang="en-US" dirty="0">
                <a:solidFill>
                  <a:srgbClr val="FFFF00"/>
                </a:solidFill>
              </a:rPr>
              <a:t>X (60,000 + </a:t>
            </a:r>
            <a:r>
              <a:rPr lang="en-US" dirty="0" smtClean="0">
                <a:solidFill>
                  <a:srgbClr val="FFFF00"/>
                </a:solidFill>
              </a:rPr>
              <a:t>48,000</a:t>
            </a:r>
            <a:r>
              <a:rPr lang="en-US" dirty="0">
                <a:solidFill>
                  <a:srgbClr val="FFFF00"/>
                </a:solidFill>
              </a:rPr>
              <a:t>)] ÷ [0.50 X 1,000 </a:t>
            </a:r>
            <a:r>
              <a:rPr lang="en-US" dirty="0" err="1">
                <a:solidFill>
                  <a:srgbClr val="FFFF00"/>
                </a:solidFill>
              </a:rPr>
              <a:t>Btuh</a:t>
            </a:r>
            <a:r>
              <a:rPr lang="en-US" dirty="0">
                <a:solidFill>
                  <a:srgbClr val="FFFF00"/>
                </a:solidFill>
              </a:rPr>
              <a:t>] ≥ </a:t>
            </a:r>
            <a:r>
              <a:rPr lang="en-US" dirty="0" smtClean="0">
                <a:solidFill>
                  <a:srgbClr val="FFFF00"/>
                </a:solidFill>
              </a:rPr>
              <a:t>4,536ft</a:t>
            </a:r>
            <a:r>
              <a:rPr lang="en-US" baseline="30000" dirty="0" smtClean="0">
                <a:solidFill>
                  <a:srgbClr val="FFFF00"/>
                </a:solidFill>
              </a:rPr>
              <a:t>3</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Next</a:t>
            </a:r>
            <a:r>
              <a:rPr lang="en-US" dirty="0">
                <a:solidFill>
                  <a:srgbClr val="FFFF00"/>
                </a:solidFill>
              </a:rPr>
              <a:t>, add up the two for the total required volume: </a:t>
            </a:r>
          </a:p>
          <a:p>
            <a:r>
              <a:rPr lang="en-US" dirty="0" smtClean="0">
                <a:solidFill>
                  <a:srgbClr val="FFFF00"/>
                </a:solidFill>
              </a:rPr>
              <a:t>4,440ft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4,536ft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8,970 ft</a:t>
            </a:r>
            <a:r>
              <a:rPr lang="en-US" baseline="30000" dirty="0" smtClean="0">
                <a:solidFill>
                  <a:srgbClr val="FFFF00"/>
                </a:solidFill>
              </a:rPr>
              <a:t>3</a:t>
            </a:r>
            <a:endParaRPr lang="en-US" dirty="0">
              <a:solidFill>
                <a:srgbClr val="FFFF00"/>
              </a:solidFill>
            </a:endParaRPr>
          </a:p>
        </p:txBody>
      </p:sp>
      <p:sp>
        <p:nvSpPr>
          <p:cNvPr id="5" name="TextBox 4"/>
          <p:cNvSpPr txBox="1"/>
          <p:nvPr/>
        </p:nvSpPr>
        <p:spPr>
          <a:xfrm>
            <a:off x="1219200" y="4419600"/>
            <a:ext cx="5181600" cy="584775"/>
          </a:xfrm>
          <a:prstGeom prst="rect">
            <a:avLst/>
          </a:prstGeom>
          <a:solidFill>
            <a:schemeClr val="tx1"/>
          </a:solidFill>
        </p:spPr>
        <p:txBody>
          <a:bodyPr wrap="square" rtlCol="0">
            <a:spAutoFit/>
          </a:bodyPr>
          <a:lstStyle/>
          <a:p>
            <a:r>
              <a:rPr lang="en-US" sz="3200" dirty="0" smtClean="0">
                <a:solidFill>
                  <a:srgbClr val="FF0000"/>
                </a:solidFill>
              </a:rPr>
              <a:t>12,000 ft</a:t>
            </a:r>
            <a:r>
              <a:rPr lang="en-US" sz="3200" baseline="30000" dirty="0" smtClean="0">
                <a:solidFill>
                  <a:srgbClr val="FF0000"/>
                </a:solidFill>
              </a:rPr>
              <a:t>2</a:t>
            </a:r>
            <a:r>
              <a:rPr lang="en-US" sz="3200" dirty="0" smtClean="0">
                <a:solidFill>
                  <a:srgbClr val="FF0000"/>
                </a:solidFill>
              </a:rPr>
              <a:t> x 9 ft. = 108,000 ft</a:t>
            </a:r>
            <a:r>
              <a:rPr lang="en-US" sz="3200" baseline="30000" dirty="0" smtClean="0">
                <a:solidFill>
                  <a:srgbClr val="FF0000"/>
                </a:solidFill>
              </a:rPr>
              <a:t>3</a:t>
            </a:r>
            <a:endParaRPr lang="en-US" sz="3200" dirty="0">
              <a:solidFill>
                <a:srgbClr val="FF0000"/>
              </a:solidFill>
            </a:endParaRPr>
          </a:p>
        </p:txBody>
      </p:sp>
    </p:spTree>
    <p:extLst>
      <p:ext uri="{BB962C8B-B14F-4D97-AF65-F5344CB8AC3E}">
        <p14:creationId xmlns:p14="http://schemas.microsoft.com/office/powerpoint/2010/main" val="1343758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 y="4800600"/>
            <a:ext cx="8991600" cy="609600"/>
          </a:xfrm>
        </p:spPr>
        <p:txBody>
          <a:bodyPr>
            <a:normAutofit fontScale="90000"/>
          </a:bodyPr>
          <a:lstStyle/>
          <a:p>
            <a:r>
              <a:rPr lang="en-US" dirty="0" smtClean="0"/>
              <a:t/>
            </a:r>
            <a:br>
              <a:rPr lang="en-US" dirty="0" smtClean="0"/>
            </a:br>
            <a:r>
              <a:rPr lang="en-US" dirty="0" smtClean="0"/>
              <a:t>Math Review CAZ Volume and </a:t>
            </a:r>
            <a:br>
              <a:rPr lang="en-US" dirty="0" smtClean="0"/>
            </a:br>
            <a:r>
              <a:rPr lang="en-US" dirty="0" smtClean="0"/>
              <a:t>Air Free CO PPM Calculations</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4</a:t>
            </a:r>
            <a:endParaRPr lang="en-US" dirty="0"/>
          </a:p>
        </p:txBody>
      </p:sp>
      <p:sp>
        <p:nvSpPr>
          <p:cNvPr id="3" name="Content Placeholder 2"/>
          <p:cNvSpPr>
            <a:spLocks noGrp="1"/>
          </p:cNvSpPr>
          <p:nvPr>
            <p:ph idx="1"/>
          </p:nvPr>
        </p:nvSpPr>
        <p:spPr>
          <a:xfrm>
            <a:off x="457200" y="1417638"/>
            <a:ext cx="8229600" cy="5287962"/>
          </a:xfrm>
        </p:spPr>
        <p:txBody>
          <a:bodyPr>
            <a:normAutofit/>
          </a:bodyPr>
          <a:lstStyle/>
          <a:p>
            <a:pPr marL="0" indent="0">
              <a:buNone/>
            </a:pPr>
            <a:r>
              <a:rPr lang="en-US" dirty="0">
                <a:solidFill>
                  <a:srgbClr val="FFFF00"/>
                </a:solidFill>
              </a:rPr>
              <a:t>A 12,000 ft</a:t>
            </a:r>
            <a:r>
              <a:rPr lang="en-US" baseline="30000" dirty="0">
                <a:solidFill>
                  <a:srgbClr val="FFFF00"/>
                </a:solidFill>
              </a:rPr>
              <a:t>2</a:t>
            </a:r>
            <a:r>
              <a:rPr lang="en-US" dirty="0">
                <a:solidFill>
                  <a:srgbClr val="FFFF00"/>
                </a:solidFill>
              </a:rPr>
              <a:t> home with 9 </a:t>
            </a:r>
            <a:r>
              <a:rPr lang="en-US" dirty="0" err="1">
                <a:solidFill>
                  <a:srgbClr val="FFFF00"/>
                </a:solidFill>
              </a:rPr>
              <a:t>ft</a:t>
            </a:r>
            <a:r>
              <a:rPr lang="en-US" dirty="0">
                <a:solidFill>
                  <a:srgbClr val="FFFF00"/>
                </a:solidFill>
              </a:rPr>
              <a:t> ceilings according to the blower door test has </a:t>
            </a:r>
            <a:r>
              <a:rPr lang="en-US" dirty="0" smtClean="0">
                <a:solidFill>
                  <a:srgbClr val="FFFF00"/>
                </a:solidFill>
              </a:rPr>
              <a:t>0.03 </a:t>
            </a:r>
            <a:r>
              <a:rPr lang="en-US" dirty="0">
                <a:solidFill>
                  <a:srgbClr val="FFFF00"/>
                </a:solidFill>
              </a:rPr>
              <a:t>ACH and a fan-assisted 148,000 Btuh gas furnace, a </a:t>
            </a:r>
            <a:r>
              <a:rPr lang="en-US" dirty="0" smtClean="0">
                <a:solidFill>
                  <a:srgbClr val="FFFF00"/>
                </a:solidFill>
              </a:rPr>
              <a:t>48,000 </a:t>
            </a:r>
            <a:r>
              <a:rPr lang="en-US" dirty="0">
                <a:solidFill>
                  <a:srgbClr val="FFFF00"/>
                </a:solidFill>
              </a:rPr>
              <a:t>Btuh oven, and a 60,000 </a:t>
            </a:r>
            <a:r>
              <a:rPr lang="en-US" dirty="0" smtClean="0">
                <a:solidFill>
                  <a:srgbClr val="FFFF00"/>
                </a:solidFill>
              </a:rPr>
              <a:t>Btuh </a:t>
            </a:r>
            <a:r>
              <a:rPr lang="en-US" dirty="0">
                <a:solidFill>
                  <a:srgbClr val="FFFF00"/>
                </a:solidFill>
              </a:rPr>
              <a:t>domestic water heater.  Will combustion ventilation air need to be added? </a:t>
            </a:r>
            <a:endParaRPr lang="en-US" dirty="0" smtClean="0">
              <a:solidFill>
                <a:srgbClr val="FFFF00"/>
              </a:solidFill>
            </a:endParaRPr>
          </a:p>
          <a:p>
            <a:pPr marL="0" indent="0">
              <a:buNone/>
            </a:pPr>
            <a:r>
              <a:rPr lang="en-US" dirty="0" smtClean="0">
                <a:solidFill>
                  <a:srgbClr val="FFFF00"/>
                </a:solidFill>
              </a:rPr>
              <a:t>Note</a:t>
            </a:r>
            <a:r>
              <a:rPr lang="en-US" dirty="0">
                <a:solidFill>
                  <a:srgbClr val="FFFF00"/>
                </a:solidFill>
              </a:rPr>
              <a:t>: ACH ˂ 0.60</a:t>
            </a:r>
          </a:p>
          <a:p>
            <a:pPr marL="0" indent="0">
              <a:buNone/>
            </a:pPr>
            <a:endParaRPr lang="en-US" dirty="0">
              <a:solidFill>
                <a:srgbClr val="FFFF00"/>
              </a:solidFill>
            </a:endParaRPr>
          </a:p>
        </p:txBody>
      </p:sp>
    </p:spTree>
    <p:extLst>
      <p:ext uri="{BB962C8B-B14F-4D97-AF65-F5344CB8AC3E}">
        <p14:creationId xmlns:p14="http://schemas.microsoft.com/office/powerpoint/2010/main" val="2105466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4</a:t>
            </a:r>
            <a:endParaRPr lang="en-US" dirty="0"/>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pPr marL="0" indent="0">
              <a:buNone/>
            </a:pPr>
            <a:r>
              <a:rPr lang="en-US" dirty="0">
                <a:solidFill>
                  <a:srgbClr val="FFFF00"/>
                </a:solidFill>
              </a:rPr>
              <a:t>A 12,000 ft</a:t>
            </a:r>
            <a:r>
              <a:rPr lang="en-US" baseline="30000" dirty="0">
                <a:solidFill>
                  <a:srgbClr val="FFFF00"/>
                </a:solidFill>
              </a:rPr>
              <a:t>2</a:t>
            </a:r>
            <a:r>
              <a:rPr lang="en-US" dirty="0">
                <a:solidFill>
                  <a:srgbClr val="FFFF00"/>
                </a:solidFill>
              </a:rPr>
              <a:t> home with 9 </a:t>
            </a:r>
            <a:r>
              <a:rPr lang="en-US" dirty="0" err="1">
                <a:solidFill>
                  <a:srgbClr val="FFFF00"/>
                </a:solidFill>
              </a:rPr>
              <a:t>ft</a:t>
            </a:r>
            <a:r>
              <a:rPr lang="en-US" dirty="0">
                <a:solidFill>
                  <a:srgbClr val="FFFF00"/>
                </a:solidFill>
              </a:rPr>
              <a:t> ceilings according to the blower door test has </a:t>
            </a:r>
            <a:r>
              <a:rPr lang="en-US" dirty="0" smtClean="0">
                <a:solidFill>
                  <a:srgbClr val="FFFF00"/>
                </a:solidFill>
              </a:rPr>
              <a:t>0.03 </a:t>
            </a:r>
            <a:r>
              <a:rPr lang="en-US" dirty="0">
                <a:solidFill>
                  <a:srgbClr val="FFFF00"/>
                </a:solidFill>
              </a:rPr>
              <a:t>ACH and a fan-assisted 148,000 Btuh gas furnace, a </a:t>
            </a:r>
            <a:r>
              <a:rPr lang="en-US" dirty="0" smtClean="0">
                <a:solidFill>
                  <a:srgbClr val="FFFF00"/>
                </a:solidFill>
              </a:rPr>
              <a:t>48,000 </a:t>
            </a:r>
            <a:r>
              <a:rPr lang="en-US" dirty="0">
                <a:solidFill>
                  <a:srgbClr val="FFFF00"/>
                </a:solidFill>
              </a:rPr>
              <a:t>Btuh oven, and a 60,000 </a:t>
            </a:r>
            <a:r>
              <a:rPr lang="en-US" dirty="0" smtClean="0">
                <a:solidFill>
                  <a:srgbClr val="FFFF00"/>
                </a:solidFill>
              </a:rPr>
              <a:t>Btuh </a:t>
            </a:r>
            <a:r>
              <a:rPr lang="en-US" dirty="0">
                <a:solidFill>
                  <a:srgbClr val="FFFF00"/>
                </a:solidFill>
              </a:rPr>
              <a:t>domestic water heater.  Will combustion ventilation air need to be added? </a:t>
            </a:r>
            <a:endParaRPr lang="en-US" dirty="0" smtClean="0">
              <a:solidFill>
                <a:srgbClr val="FFFF00"/>
              </a:solidFill>
            </a:endParaRPr>
          </a:p>
          <a:p>
            <a:pPr marL="0" indent="0">
              <a:buNone/>
            </a:pPr>
            <a:r>
              <a:rPr lang="en-US" dirty="0" smtClean="0">
                <a:solidFill>
                  <a:srgbClr val="FFFF00"/>
                </a:solidFill>
              </a:rPr>
              <a:t>Note</a:t>
            </a:r>
            <a:r>
              <a:rPr lang="en-US" dirty="0">
                <a:solidFill>
                  <a:srgbClr val="FFFF00"/>
                </a:solidFill>
              </a:rPr>
              <a:t>: ACH ˂ 0.60</a:t>
            </a:r>
          </a:p>
          <a:p>
            <a:pPr marL="0" indent="0">
              <a:buNone/>
            </a:pPr>
            <a:endParaRPr lang="en-US" dirty="0">
              <a:solidFill>
                <a:srgbClr val="FFFF00"/>
              </a:solidFill>
            </a:endParaRPr>
          </a:p>
          <a:p>
            <a:r>
              <a:rPr lang="en-US" dirty="0">
                <a:solidFill>
                  <a:srgbClr val="FFFF00"/>
                </a:solidFill>
              </a:rPr>
              <a:t>First plug the numbers into the </a:t>
            </a:r>
            <a:r>
              <a:rPr lang="en-US" dirty="0" smtClean="0">
                <a:solidFill>
                  <a:srgbClr val="FFFF00"/>
                </a:solidFill>
              </a:rPr>
              <a:t>fan assisted formula to calculate the area for the furnace: </a:t>
            </a:r>
            <a:endParaRPr lang="en-US" dirty="0">
              <a:solidFill>
                <a:srgbClr val="FFFF00"/>
              </a:solidFill>
            </a:endParaRPr>
          </a:p>
          <a:p>
            <a:r>
              <a:rPr lang="en-US" dirty="0">
                <a:solidFill>
                  <a:srgbClr val="FFFF00"/>
                </a:solidFill>
              </a:rPr>
              <a:t>Required volume ≥ [15ft</a:t>
            </a:r>
            <a:r>
              <a:rPr lang="en-US" baseline="30000" dirty="0">
                <a:solidFill>
                  <a:srgbClr val="FFFF00"/>
                </a:solidFill>
              </a:rPr>
              <a:t>3 </a:t>
            </a:r>
            <a:r>
              <a:rPr lang="en-US" dirty="0">
                <a:solidFill>
                  <a:srgbClr val="FFFF00"/>
                </a:solidFill>
              </a:rPr>
              <a:t>X </a:t>
            </a:r>
            <a:r>
              <a:rPr lang="en-US" dirty="0" smtClean="0">
                <a:solidFill>
                  <a:srgbClr val="FFFF00"/>
                </a:solidFill>
              </a:rPr>
              <a:t>148,000 </a:t>
            </a:r>
            <a:r>
              <a:rPr lang="en-US" dirty="0">
                <a:solidFill>
                  <a:srgbClr val="FFFF00"/>
                </a:solidFill>
              </a:rPr>
              <a:t>Btuh] ÷ [</a:t>
            </a:r>
            <a:r>
              <a:rPr lang="en-US" dirty="0" smtClean="0">
                <a:solidFill>
                  <a:srgbClr val="FFFF00"/>
                </a:solidFill>
              </a:rPr>
              <a:t>0.03 </a:t>
            </a:r>
            <a:r>
              <a:rPr lang="en-US" dirty="0">
                <a:solidFill>
                  <a:srgbClr val="FFFF00"/>
                </a:solidFill>
              </a:rPr>
              <a:t>X 1,000 Btuh] ≥ </a:t>
            </a:r>
            <a:r>
              <a:rPr lang="en-US" dirty="0" smtClean="0">
                <a:solidFill>
                  <a:srgbClr val="FFFF00"/>
                </a:solidFill>
              </a:rPr>
              <a:t>74,000 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4093369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4</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do the calculation </a:t>
            </a:r>
            <a:r>
              <a:rPr lang="en-US" dirty="0" smtClean="0">
                <a:solidFill>
                  <a:srgbClr val="FFFF00"/>
                </a:solidFill>
              </a:rPr>
              <a:t>using the formula for </a:t>
            </a:r>
            <a:r>
              <a:rPr lang="en-US" dirty="0">
                <a:solidFill>
                  <a:srgbClr val="FFFF00"/>
                </a:solidFill>
              </a:rPr>
              <a:t>the naturally vented appliances:</a:t>
            </a:r>
          </a:p>
          <a:p>
            <a:r>
              <a:rPr lang="en-US" dirty="0">
                <a:solidFill>
                  <a:srgbClr val="FFFF00"/>
                </a:solidFill>
              </a:rPr>
              <a:t>Required volume ≥ [21ft</a:t>
            </a:r>
            <a:r>
              <a:rPr lang="en-US" baseline="30000" dirty="0">
                <a:solidFill>
                  <a:srgbClr val="FFFF00"/>
                </a:solidFill>
              </a:rPr>
              <a:t>3 </a:t>
            </a:r>
            <a:r>
              <a:rPr lang="en-US" dirty="0">
                <a:solidFill>
                  <a:srgbClr val="FFFF00"/>
                </a:solidFill>
              </a:rPr>
              <a:t>X (60,000 + </a:t>
            </a:r>
            <a:r>
              <a:rPr lang="en-US" dirty="0" smtClean="0">
                <a:solidFill>
                  <a:srgbClr val="FFFF00"/>
                </a:solidFill>
              </a:rPr>
              <a:t>48,000</a:t>
            </a:r>
            <a:r>
              <a:rPr lang="en-US" dirty="0">
                <a:solidFill>
                  <a:srgbClr val="FFFF00"/>
                </a:solidFill>
              </a:rPr>
              <a:t>)] ÷ [</a:t>
            </a:r>
            <a:r>
              <a:rPr lang="en-US" dirty="0" smtClean="0">
                <a:solidFill>
                  <a:srgbClr val="FFFF00"/>
                </a:solidFill>
              </a:rPr>
              <a:t>0.03 </a:t>
            </a:r>
            <a:r>
              <a:rPr lang="en-US" dirty="0">
                <a:solidFill>
                  <a:srgbClr val="FFFF00"/>
                </a:solidFill>
              </a:rPr>
              <a:t>X 1,000 Btuh] ≥ </a:t>
            </a:r>
            <a:r>
              <a:rPr lang="en-US" dirty="0" smtClean="0">
                <a:solidFill>
                  <a:srgbClr val="FFFF00"/>
                </a:solidFill>
              </a:rPr>
              <a:t>75,600 ft</a:t>
            </a:r>
            <a:r>
              <a:rPr lang="en-US" baseline="30000" dirty="0" smtClean="0">
                <a:solidFill>
                  <a:srgbClr val="FFFF00"/>
                </a:solidFill>
              </a:rPr>
              <a:t>3</a:t>
            </a:r>
            <a:endParaRPr lang="en-US" dirty="0">
              <a:solidFill>
                <a:srgbClr val="FFFF00"/>
              </a:solidFill>
            </a:endParaRPr>
          </a:p>
          <a:p>
            <a:pPr marL="0" indent="0">
              <a:buNone/>
            </a:pPr>
            <a:endParaRPr lang="en-US" dirty="0" smtClean="0">
              <a:solidFill>
                <a:srgbClr val="FFFF00"/>
              </a:solidFill>
            </a:endParaRPr>
          </a:p>
        </p:txBody>
      </p:sp>
    </p:spTree>
    <p:extLst>
      <p:ext uri="{BB962C8B-B14F-4D97-AF65-F5344CB8AC3E}">
        <p14:creationId xmlns:p14="http://schemas.microsoft.com/office/powerpoint/2010/main" val="2568590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4</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do the calculation </a:t>
            </a:r>
            <a:r>
              <a:rPr lang="en-US" dirty="0" smtClean="0">
                <a:solidFill>
                  <a:srgbClr val="FFFF00"/>
                </a:solidFill>
              </a:rPr>
              <a:t>using the formula for </a:t>
            </a:r>
            <a:r>
              <a:rPr lang="en-US" dirty="0">
                <a:solidFill>
                  <a:srgbClr val="FFFF00"/>
                </a:solidFill>
              </a:rPr>
              <a:t>the naturally vented appliances:</a:t>
            </a:r>
          </a:p>
          <a:p>
            <a:r>
              <a:rPr lang="en-US" dirty="0">
                <a:solidFill>
                  <a:srgbClr val="FFFF00"/>
                </a:solidFill>
              </a:rPr>
              <a:t>Required volume ≥ [21ft</a:t>
            </a:r>
            <a:r>
              <a:rPr lang="en-US" baseline="30000" dirty="0">
                <a:solidFill>
                  <a:srgbClr val="FFFF00"/>
                </a:solidFill>
              </a:rPr>
              <a:t>3 </a:t>
            </a:r>
            <a:r>
              <a:rPr lang="en-US" dirty="0">
                <a:solidFill>
                  <a:srgbClr val="FFFF00"/>
                </a:solidFill>
              </a:rPr>
              <a:t>X (60,000 + </a:t>
            </a:r>
            <a:r>
              <a:rPr lang="en-US" dirty="0" smtClean="0">
                <a:solidFill>
                  <a:srgbClr val="FFFF00"/>
                </a:solidFill>
              </a:rPr>
              <a:t>48,000</a:t>
            </a:r>
            <a:r>
              <a:rPr lang="en-US" dirty="0">
                <a:solidFill>
                  <a:srgbClr val="FFFF00"/>
                </a:solidFill>
              </a:rPr>
              <a:t>)] ÷ [</a:t>
            </a:r>
            <a:r>
              <a:rPr lang="en-US" dirty="0" smtClean="0">
                <a:solidFill>
                  <a:srgbClr val="FFFF00"/>
                </a:solidFill>
              </a:rPr>
              <a:t>0.03 </a:t>
            </a:r>
            <a:r>
              <a:rPr lang="en-US" dirty="0">
                <a:solidFill>
                  <a:srgbClr val="FFFF00"/>
                </a:solidFill>
              </a:rPr>
              <a:t>X 1,000 Btuh] ≥ </a:t>
            </a:r>
            <a:r>
              <a:rPr lang="en-US" dirty="0" smtClean="0">
                <a:solidFill>
                  <a:srgbClr val="FFFF00"/>
                </a:solidFill>
              </a:rPr>
              <a:t>75,600 ft</a:t>
            </a:r>
            <a:r>
              <a:rPr lang="en-US" baseline="30000" dirty="0" smtClean="0">
                <a:solidFill>
                  <a:srgbClr val="FFFF00"/>
                </a:solidFill>
              </a:rPr>
              <a:t>3</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Next</a:t>
            </a:r>
            <a:r>
              <a:rPr lang="en-US" dirty="0">
                <a:solidFill>
                  <a:srgbClr val="FFFF00"/>
                </a:solidFill>
              </a:rPr>
              <a:t>, add up the two for the total required volume: </a:t>
            </a:r>
          </a:p>
          <a:p>
            <a:r>
              <a:rPr lang="en-US" dirty="0" smtClean="0">
                <a:solidFill>
                  <a:srgbClr val="FFFF00"/>
                </a:solidFill>
              </a:rPr>
              <a:t>74,000 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75,600 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149,600 ft</a:t>
            </a:r>
            <a:r>
              <a:rPr lang="en-US" baseline="30000" dirty="0" smtClean="0">
                <a:solidFill>
                  <a:srgbClr val="FFFF00"/>
                </a:solidFill>
              </a:rPr>
              <a:t>3</a:t>
            </a:r>
            <a:endParaRPr lang="en-US" dirty="0">
              <a:solidFill>
                <a:srgbClr val="FFFF00"/>
              </a:solidFill>
            </a:endParaRPr>
          </a:p>
        </p:txBody>
      </p:sp>
    </p:spTree>
    <p:extLst>
      <p:ext uri="{BB962C8B-B14F-4D97-AF65-F5344CB8AC3E}">
        <p14:creationId xmlns:p14="http://schemas.microsoft.com/office/powerpoint/2010/main" val="1052427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4</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pPr marL="0" indent="0">
              <a:buNone/>
            </a:pPr>
            <a:r>
              <a:rPr lang="en-US" dirty="0">
                <a:solidFill>
                  <a:srgbClr val="FFFF00"/>
                </a:solidFill>
              </a:rPr>
              <a:t>Next do the calculation </a:t>
            </a:r>
            <a:r>
              <a:rPr lang="en-US" dirty="0" smtClean="0">
                <a:solidFill>
                  <a:srgbClr val="FFFF00"/>
                </a:solidFill>
              </a:rPr>
              <a:t>using the formula for </a:t>
            </a:r>
            <a:r>
              <a:rPr lang="en-US" dirty="0">
                <a:solidFill>
                  <a:srgbClr val="FFFF00"/>
                </a:solidFill>
              </a:rPr>
              <a:t>the naturally vented appliances:</a:t>
            </a:r>
          </a:p>
          <a:p>
            <a:r>
              <a:rPr lang="en-US" dirty="0">
                <a:solidFill>
                  <a:srgbClr val="FFFF00"/>
                </a:solidFill>
              </a:rPr>
              <a:t>Required volume ≥ [21ft</a:t>
            </a:r>
            <a:r>
              <a:rPr lang="en-US" baseline="30000" dirty="0">
                <a:solidFill>
                  <a:srgbClr val="FFFF00"/>
                </a:solidFill>
              </a:rPr>
              <a:t>3 </a:t>
            </a:r>
            <a:r>
              <a:rPr lang="en-US" dirty="0">
                <a:solidFill>
                  <a:srgbClr val="FFFF00"/>
                </a:solidFill>
              </a:rPr>
              <a:t>X (60,000 + </a:t>
            </a:r>
            <a:r>
              <a:rPr lang="en-US" dirty="0" smtClean="0">
                <a:solidFill>
                  <a:srgbClr val="FFFF00"/>
                </a:solidFill>
              </a:rPr>
              <a:t>48,000</a:t>
            </a:r>
            <a:r>
              <a:rPr lang="en-US" dirty="0">
                <a:solidFill>
                  <a:srgbClr val="FFFF00"/>
                </a:solidFill>
              </a:rPr>
              <a:t>)] ÷ [</a:t>
            </a:r>
            <a:r>
              <a:rPr lang="en-US" dirty="0" smtClean="0">
                <a:solidFill>
                  <a:srgbClr val="FFFF00"/>
                </a:solidFill>
              </a:rPr>
              <a:t>0.03 </a:t>
            </a:r>
            <a:r>
              <a:rPr lang="en-US" dirty="0">
                <a:solidFill>
                  <a:srgbClr val="FFFF00"/>
                </a:solidFill>
              </a:rPr>
              <a:t>X 1,000 Btuh] ≥ </a:t>
            </a:r>
            <a:r>
              <a:rPr lang="en-US" dirty="0" smtClean="0">
                <a:solidFill>
                  <a:srgbClr val="FFFF00"/>
                </a:solidFill>
              </a:rPr>
              <a:t>75,600 ft</a:t>
            </a:r>
            <a:r>
              <a:rPr lang="en-US" baseline="30000" dirty="0" smtClean="0">
                <a:solidFill>
                  <a:srgbClr val="FFFF00"/>
                </a:solidFill>
              </a:rPr>
              <a:t>3</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Next</a:t>
            </a:r>
            <a:r>
              <a:rPr lang="en-US" dirty="0">
                <a:solidFill>
                  <a:srgbClr val="FFFF00"/>
                </a:solidFill>
              </a:rPr>
              <a:t>, add up the two for the total required volume: </a:t>
            </a:r>
          </a:p>
          <a:p>
            <a:r>
              <a:rPr lang="en-US" dirty="0" smtClean="0">
                <a:solidFill>
                  <a:srgbClr val="FFFF00"/>
                </a:solidFill>
              </a:rPr>
              <a:t>74,000 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75,600 ft</a:t>
            </a:r>
            <a:r>
              <a:rPr lang="en-US" baseline="30000" dirty="0" smtClean="0">
                <a:solidFill>
                  <a:srgbClr val="FFFF00"/>
                </a:solidFill>
              </a:rPr>
              <a:t>3</a:t>
            </a:r>
            <a:r>
              <a:rPr lang="en-US" dirty="0" smtClean="0">
                <a:solidFill>
                  <a:srgbClr val="FFFF00"/>
                </a:solidFill>
              </a:rPr>
              <a:t> </a:t>
            </a:r>
            <a:r>
              <a:rPr lang="en-US" dirty="0">
                <a:solidFill>
                  <a:srgbClr val="FFFF00"/>
                </a:solidFill>
              </a:rPr>
              <a:t>= </a:t>
            </a:r>
            <a:r>
              <a:rPr lang="en-US" dirty="0" smtClean="0">
                <a:solidFill>
                  <a:srgbClr val="FFFF00"/>
                </a:solidFill>
              </a:rPr>
              <a:t>149,600 ft</a:t>
            </a:r>
            <a:r>
              <a:rPr lang="en-US" baseline="30000" dirty="0" smtClean="0">
                <a:solidFill>
                  <a:srgbClr val="FFFF00"/>
                </a:solidFill>
              </a:rPr>
              <a:t>3</a:t>
            </a:r>
            <a:endParaRPr lang="en-US" dirty="0">
              <a:solidFill>
                <a:srgbClr val="FFFF00"/>
              </a:solidFill>
            </a:endParaRPr>
          </a:p>
        </p:txBody>
      </p:sp>
      <p:sp>
        <p:nvSpPr>
          <p:cNvPr id="7" name="TextBox 6"/>
          <p:cNvSpPr txBox="1"/>
          <p:nvPr/>
        </p:nvSpPr>
        <p:spPr>
          <a:xfrm>
            <a:off x="1219200" y="4419600"/>
            <a:ext cx="5181600" cy="584775"/>
          </a:xfrm>
          <a:prstGeom prst="rect">
            <a:avLst/>
          </a:prstGeom>
          <a:solidFill>
            <a:schemeClr val="tx1"/>
          </a:solidFill>
        </p:spPr>
        <p:txBody>
          <a:bodyPr wrap="square" rtlCol="0">
            <a:spAutoFit/>
          </a:bodyPr>
          <a:lstStyle/>
          <a:p>
            <a:r>
              <a:rPr lang="en-US" sz="3200" dirty="0" smtClean="0">
                <a:solidFill>
                  <a:srgbClr val="FF0000"/>
                </a:solidFill>
              </a:rPr>
              <a:t>12,000 ft</a:t>
            </a:r>
            <a:r>
              <a:rPr lang="en-US" sz="3200" baseline="30000" dirty="0" smtClean="0">
                <a:solidFill>
                  <a:srgbClr val="FF0000"/>
                </a:solidFill>
              </a:rPr>
              <a:t>2</a:t>
            </a:r>
            <a:r>
              <a:rPr lang="en-US" sz="3200" dirty="0" smtClean="0">
                <a:solidFill>
                  <a:srgbClr val="FF0000"/>
                </a:solidFill>
              </a:rPr>
              <a:t> x 9 ft. = 108,000 ft</a:t>
            </a:r>
            <a:r>
              <a:rPr lang="en-US" sz="3200" baseline="30000" dirty="0" smtClean="0">
                <a:solidFill>
                  <a:srgbClr val="FF0000"/>
                </a:solidFill>
              </a:rPr>
              <a:t>3</a:t>
            </a:r>
            <a:endParaRPr lang="en-US" sz="3200" dirty="0">
              <a:solidFill>
                <a:srgbClr val="FF0000"/>
              </a:solidFill>
            </a:endParaRPr>
          </a:p>
        </p:txBody>
      </p:sp>
    </p:spTree>
    <p:extLst>
      <p:ext uri="{BB962C8B-B14F-4D97-AF65-F5344CB8AC3E}">
        <p14:creationId xmlns:p14="http://schemas.microsoft.com/office/powerpoint/2010/main" val="2675155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Air Free CO PPM </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760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Verification</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Carbon Monoxide, air-free ppm may be calculated using one of the following formulas and the data from Table 1, </a:t>
            </a:r>
            <a:endParaRPr lang="en-US" dirty="0" smtClean="0">
              <a:solidFill>
                <a:srgbClr val="FFFF00"/>
              </a:solidFill>
            </a:endParaRPr>
          </a:p>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endParaRPr lang="en-US" dirty="0" smtClean="0">
              <a:solidFill>
                <a:srgbClr val="FFFF00"/>
              </a:solidFill>
            </a:endParaRPr>
          </a:p>
          <a:p>
            <a:pPr marL="0" indent="0">
              <a:buNone/>
            </a:pPr>
            <a:r>
              <a:rPr lang="en-US" dirty="0" smtClean="0">
                <a:solidFill>
                  <a:srgbClr val="FFFF00"/>
                </a:solidFill>
              </a:rPr>
              <a:t>Or </a:t>
            </a:r>
            <a:endParaRPr lang="en-US" dirty="0">
              <a:solidFill>
                <a:srgbClr val="FFFF00"/>
              </a:solidFill>
            </a:endParaRP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dirty="0">
              <a:solidFill>
                <a:srgbClr val="FFFF00"/>
              </a:solidFill>
            </a:endParaRPr>
          </a:p>
          <a:p>
            <a:pPr marL="0" indent="0">
              <a:buNone/>
            </a:pPr>
            <a:endParaRPr lang="en-US" dirty="0"/>
          </a:p>
          <a:p>
            <a:endParaRPr lang="en-US" dirty="0"/>
          </a:p>
        </p:txBody>
      </p:sp>
    </p:spTree>
    <p:extLst>
      <p:ext uri="{BB962C8B-B14F-4D97-AF65-F5344CB8AC3E}">
        <p14:creationId xmlns:p14="http://schemas.microsoft.com/office/powerpoint/2010/main" val="2733825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Verification</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Carbon Monoxide, air-free ppm may be calculated using one of the following formulas and the data from Table 1, </a:t>
            </a:r>
            <a:endParaRPr lang="en-US" dirty="0" smtClean="0">
              <a:solidFill>
                <a:srgbClr val="FFFF00"/>
              </a:solidFill>
            </a:endParaRPr>
          </a:p>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r>
              <a:rPr lang="en-US" dirty="0" smtClean="0">
                <a:solidFill>
                  <a:srgbClr val="FFFF00"/>
                </a:solidFill>
              </a:rPr>
              <a:t> </a:t>
            </a:r>
            <a:r>
              <a:rPr lang="en-US" dirty="0">
                <a:solidFill>
                  <a:srgbClr val="FF0000"/>
                </a:solidFill>
              </a:rPr>
              <a:t>ACH ˃ 0.40</a:t>
            </a:r>
            <a:endParaRPr lang="en-US" dirty="0">
              <a:solidFill>
                <a:srgbClr val="FFFF00"/>
              </a:solidFill>
            </a:endParaRPr>
          </a:p>
          <a:p>
            <a:pPr marL="0" indent="0">
              <a:buNone/>
            </a:pPr>
            <a:r>
              <a:rPr lang="en-US" dirty="0" smtClean="0">
                <a:solidFill>
                  <a:srgbClr val="FFFF00"/>
                </a:solidFill>
              </a:rPr>
              <a:t>Or </a:t>
            </a:r>
            <a:endParaRPr lang="en-US" dirty="0">
              <a:solidFill>
                <a:srgbClr val="FFFF00"/>
              </a:solidFill>
            </a:endParaRP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dirty="0">
              <a:solidFill>
                <a:srgbClr val="FFFF00"/>
              </a:solidFill>
            </a:endParaRPr>
          </a:p>
          <a:p>
            <a:pPr marL="0" indent="0">
              <a:buNone/>
            </a:pPr>
            <a:endParaRPr lang="en-US" dirty="0"/>
          </a:p>
          <a:p>
            <a:endParaRPr lang="en-US" dirty="0"/>
          </a:p>
        </p:txBody>
      </p:sp>
    </p:spTree>
    <p:extLst>
      <p:ext uri="{BB962C8B-B14F-4D97-AF65-F5344CB8AC3E}">
        <p14:creationId xmlns:p14="http://schemas.microsoft.com/office/powerpoint/2010/main" val="2543072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Verification</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The Carbon Monoxide, air-free ppm may be calculated using one of the following formulas and the data from Table 1, </a:t>
            </a:r>
            <a:endParaRPr lang="en-US" dirty="0" smtClean="0">
              <a:solidFill>
                <a:srgbClr val="FFFF00"/>
              </a:solidFill>
            </a:endParaRPr>
          </a:p>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r>
              <a:rPr lang="en-US" dirty="0" smtClean="0">
                <a:solidFill>
                  <a:srgbClr val="FFFF00"/>
                </a:solidFill>
              </a:rPr>
              <a:t> </a:t>
            </a:r>
            <a:r>
              <a:rPr lang="en-US" dirty="0">
                <a:solidFill>
                  <a:srgbClr val="FF0000"/>
                </a:solidFill>
              </a:rPr>
              <a:t>ACH ˃ 0.40</a:t>
            </a:r>
            <a:endParaRPr lang="en-US" dirty="0" smtClean="0">
              <a:solidFill>
                <a:srgbClr val="FFFF00"/>
              </a:solidFill>
            </a:endParaRPr>
          </a:p>
          <a:p>
            <a:pPr marL="0" indent="0">
              <a:buNone/>
            </a:pPr>
            <a:r>
              <a:rPr lang="en-US" dirty="0" smtClean="0">
                <a:solidFill>
                  <a:srgbClr val="FFFF00"/>
                </a:solidFill>
              </a:rPr>
              <a:t>Or </a:t>
            </a:r>
            <a:endParaRPr lang="en-US" dirty="0">
              <a:solidFill>
                <a:srgbClr val="FFFF00"/>
              </a:solidFill>
            </a:endParaRP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r>
              <a:rPr lang="en-US" dirty="0">
                <a:solidFill>
                  <a:srgbClr val="FF0000"/>
                </a:solidFill>
              </a:rPr>
              <a:t>ACH </a:t>
            </a:r>
            <a:r>
              <a:rPr lang="en-US" dirty="0" smtClean="0">
                <a:solidFill>
                  <a:srgbClr val="FF0000"/>
                </a:solidFill>
              </a:rPr>
              <a:t>˂ 0.60</a:t>
            </a:r>
            <a:endParaRPr lang="en-US" dirty="0">
              <a:solidFill>
                <a:srgbClr val="FFFF00"/>
              </a:solidFill>
            </a:endParaRPr>
          </a:p>
          <a:p>
            <a:pPr marL="0" indent="0">
              <a:buNone/>
            </a:pPr>
            <a:endParaRPr lang="en-US" dirty="0"/>
          </a:p>
          <a:p>
            <a:endParaRPr lang="en-US" dirty="0"/>
          </a:p>
        </p:txBody>
      </p:sp>
    </p:spTree>
    <p:extLst>
      <p:ext uri="{BB962C8B-B14F-4D97-AF65-F5344CB8AC3E}">
        <p14:creationId xmlns:p14="http://schemas.microsoft.com/office/powerpoint/2010/main" val="2968380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Verification</a:t>
            </a:r>
            <a:endParaRPr lang="en-US" dirty="0"/>
          </a:p>
        </p:txBody>
      </p:sp>
      <p:sp>
        <p:nvSpPr>
          <p:cNvPr id="3" name="Content Placeholder 2"/>
          <p:cNvSpPr>
            <a:spLocks noGrp="1"/>
          </p:cNvSpPr>
          <p:nvPr>
            <p:ph idx="1"/>
          </p:nvPr>
        </p:nvSpPr>
        <p:spPr>
          <a:xfrm>
            <a:off x="457200" y="1600200"/>
            <a:ext cx="8229600" cy="5105400"/>
          </a:xfrm>
        </p:spPr>
        <p:txBody>
          <a:bodyPr>
            <a:normAutofit fontScale="62500" lnSpcReduction="20000"/>
          </a:bodyPr>
          <a:lstStyle/>
          <a:p>
            <a:pPr marL="0" indent="0">
              <a:buNone/>
            </a:pPr>
            <a:r>
              <a:rPr lang="en-US" sz="5100" dirty="0" err="1" smtClean="0">
                <a:solidFill>
                  <a:srgbClr val="FFFF00"/>
                </a:solidFill>
              </a:rPr>
              <a:t>CO</a:t>
            </a:r>
            <a:r>
              <a:rPr lang="en-US" sz="5100" baseline="-25000" dirty="0" err="1" smtClean="0">
                <a:solidFill>
                  <a:srgbClr val="FFFF00"/>
                </a:solidFill>
              </a:rPr>
              <a:t>AFppm</a:t>
            </a:r>
            <a:r>
              <a:rPr lang="en-US" sz="5100" dirty="0" smtClean="0">
                <a:solidFill>
                  <a:srgbClr val="FFFF00"/>
                </a:solidFill>
              </a:rPr>
              <a:t> </a:t>
            </a:r>
            <a:r>
              <a:rPr lang="en-US" sz="5100" dirty="0">
                <a:solidFill>
                  <a:srgbClr val="FFFF00"/>
                </a:solidFill>
              </a:rPr>
              <a:t>= Carbon Monoxide, air-free </a:t>
            </a:r>
            <a:r>
              <a:rPr lang="en-US" sz="5100" dirty="0" smtClean="0">
                <a:solidFill>
                  <a:srgbClr val="FFFF00"/>
                </a:solidFill>
              </a:rPr>
              <a:t>ppm.</a:t>
            </a:r>
            <a:endParaRPr lang="en-US" sz="5100" dirty="0">
              <a:solidFill>
                <a:srgbClr val="FFFF00"/>
              </a:solidFill>
            </a:endParaRPr>
          </a:p>
          <a:p>
            <a:pPr marL="0" indent="0">
              <a:buNone/>
            </a:pPr>
            <a:r>
              <a:rPr lang="en-US" sz="5100" dirty="0">
                <a:solidFill>
                  <a:srgbClr val="FFFF00"/>
                </a:solidFill>
              </a:rPr>
              <a:t>CO</a:t>
            </a:r>
            <a:r>
              <a:rPr lang="en-US" sz="5100" baseline="-25000" dirty="0">
                <a:solidFill>
                  <a:srgbClr val="FFFF00"/>
                </a:solidFill>
              </a:rPr>
              <a:t>2 </a:t>
            </a:r>
            <a:r>
              <a:rPr lang="en-US" sz="5100" dirty="0">
                <a:solidFill>
                  <a:srgbClr val="FFFF00"/>
                </a:solidFill>
              </a:rPr>
              <a:t>= </a:t>
            </a:r>
            <a:r>
              <a:rPr lang="en-US" sz="5100" dirty="0" smtClean="0">
                <a:solidFill>
                  <a:srgbClr val="FFFF00"/>
                </a:solidFill>
              </a:rPr>
              <a:t>The </a:t>
            </a:r>
            <a:r>
              <a:rPr lang="en-US" sz="5100" dirty="0">
                <a:solidFill>
                  <a:srgbClr val="FFFF00"/>
                </a:solidFill>
              </a:rPr>
              <a:t>measured concentration of carbon </a:t>
            </a:r>
            <a:r>
              <a:rPr lang="en-US" sz="5100" dirty="0" smtClean="0">
                <a:solidFill>
                  <a:srgbClr val="FFFF00"/>
                </a:solidFill>
              </a:rPr>
              <a:t>dioxide </a:t>
            </a:r>
            <a:r>
              <a:rPr lang="en-US" sz="5100" dirty="0">
                <a:solidFill>
                  <a:srgbClr val="FFFF00"/>
                </a:solidFill>
              </a:rPr>
              <a:t>in combustion products </a:t>
            </a:r>
            <a:r>
              <a:rPr lang="en-US" sz="5100" dirty="0" smtClean="0">
                <a:solidFill>
                  <a:srgbClr val="FFFF00"/>
                </a:solidFill>
              </a:rPr>
              <a:t>in percent.</a:t>
            </a:r>
            <a:endParaRPr lang="en-US" sz="5100" dirty="0">
              <a:solidFill>
                <a:srgbClr val="FFFF00"/>
              </a:solidFill>
            </a:endParaRPr>
          </a:p>
          <a:p>
            <a:pPr marL="0" indent="0">
              <a:buNone/>
            </a:pPr>
            <a:r>
              <a:rPr lang="en-US" sz="5100" dirty="0" err="1">
                <a:solidFill>
                  <a:srgbClr val="FFFF00"/>
                </a:solidFill>
              </a:rPr>
              <a:t>CO</a:t>
            </a:r>
            <a:r>
              <a:rPr lang="en-US" sz="5100" baseline="-25000" dirty="0" err="1">
                <a:solidFill>
                  <a:srgbClr val="FFFF00"/>
                </a:solidFill>
              </a:rPr>
              <a:t>ppm</a:t>
            </a:r>
            <a:r>
              <a:rPr lang="en-US" sz="5100" dirty="0">
                <a:solidFill>
                  <a:srgbClr val="FFFF00"/>
                </a:solidFill>
              </a:rPr>
              <a:t> = </a:t>
            </a:r>
            <a:r>
              <a:rPr lang="en-US" sz="5100" dirty="0" smtClean="0">
                <a:solidFill>
                  <a:srgbClr val="FFFF00"/>
                </a:solidFill>
              </a:rPr>
              <a:t>The </a:t>
            </a:r>
            <a:r>
              <a:rPr lang="en-US" sz="5100" dirty="0">
                <a:solidFill>
                  <a:srgbClr val="FFFF00"/>
                </a:solidFill>
              </a:rPr>
              <a:t>measured concentration of carbon </a:t>
            </a:r>
            <a:r>
              <a:rPr lang="en-US" sz="5100" dirty="0" smtClean="0">
                <a:solidFill>
                  <a:srgbClr val="FFFF00"/>
                </a:solidFill>
              </a:rPr>
              <a:t>monoxide </a:t>
            </a:r>
            <a:r>
              <a:rPr lang="en-US" sz="5100" dirty="0">
                <a:solidFill>
                  <a:srgbClr val="FFFF00"/>
                </a:solidFill>
              </a:rPr>
              <a:t>in combustion products in </a:t>
            </a:r>
            <a:r>
              <a:rPr lang="en-US" sz="5100" dirty="0" smtClean="0">
                <a:solidFill>
                  <a:srgbClr val="FFFF00"/>
                </a:solidFill>
              </a:rPr>
              <a:t>percent.</a:t>
            </a:r>
            <a:endParaRPr lang="en-US" sz="5100" dirty="0">
              <a:solidFill>
                <a:srgbClr val="FFFF00"/>
              </a:solidFill>
            </a:endParaRPr>
          </a:p>
          <a:p>
            <a:pPr marL="0" indent="0">
              <a:buNone/>
            </a:pPr>
            <a:r>
              <a:rPr lang="en-US" sz="5100" dirty="0">
                <a:solidFill>
                  <a:srgbClr val="FFFF00"/>
                </a:solidFill>
              </a:rPr>
              <a:t>O</a:t>
            </a:r>
            <a:r>
              <a:rPr lang="en-US" sz="5100" baseline="-25000" dirty="0">
                <a:solidFill>
                  <a:srgbClr val="FFFF00"/>
                </a:solidFill>
              </a:rPr>
              <a:t>2 </a:t>
            </a:r>
            <a:r>
              <a:rPr lang="en-US" sz="5100" dirty="0">
                <a:solidFill>
                  <a:srgbClr val="FFFF00"/>
                </a:solidFill>
              </a:rPr>
              <a:t>= </a:t>
            </a:r>
            <a:r>
              <a:rPr lang="en-US" sz="5100" dirty="0" smtClean="0">
                <a:solidFill>
                  <a:srgbClr val="FFFF00"/>
                </a:solidFill>
              </a:rPr>
              <a:t>The </a:t>
            </a:r>
            <a:r>
              <a:rPr lang="en-US" sz="5100" dirty="0">
                <a:solidFill>
                  <a:srgbClr val="FFFF00"/>
                </a:solidFill>
              </a:rPr>
              <a:t>measured percentage of oxygen in the </a:t>
            </a:r>
            <a:r>
              <a:rPr lang="en-US" sz="5100" dirty="0" smtClean="0">
                <a:solidFill>
                  <a:srgbClr val="FFFF00"/>
                </a:solidFill>
              </a:rPr>
              <a:t>combustion gas.</a:t>
            </a:r>
            <a:endParaRPr lang="en-US" sz="5100" dirty="0">
              <a:solidFill>
                <a:srgbClr val="FFFF00"/>
              </a:solidFill>
            </a:endParaRPr>
          </a:p>
          <a:p>
            <a:pPr marL="0" indent="0">
              <a:buNone/>
            </a:pPr>
            <a:r>
              <a:rPr lang="en-US" sz="5100" dirty="0">
                <a:solidFill>
                  <a:srgbClr val="FFFF00"/>
                </a:solidFill>
              </a:rPr>
              <a:t>UCO</a:t>
            </a:r>
            <a:r>
              <a:rPr lang="en-US" sz="5100" baseline="-25000" dirty="0">
                <a:solidFill>
                  <a:srgbClr val="FFFF00"/>
                </a:solidFill>
              </a:rPr>
              <a:t>2 </a:t>
            </a:r>
            <a:r>
              <a:rPr lang="en-US" sz="5100" dirty="0">
                <a:solidFill>
                  <a:srgbClr val="FFFF00"/>
                </a:solidFill>
              </a:rPr>
              <a:t>= </a:t>
            </a:r>
            <a:r>
              <a:rPr lang="en-US" sz="5100" dirty="0" smtClean="0">
                <a:solidFill>
                  <a:srgbClr val="FFFF00"/>
                </a:solidFill>
              </a:rPr>
              <a:t>The </a:t>
            </a:r>
            <a:r>
              <a:rPr lang="en-US" sz="5100" dirty="0">
                <a:solidFill>
                  <a:srgbClr val="FFFF00"/>
                </a:solidFill>
              </a:rPr>
              <a:t>ultimate concentration of carbon dioxide for the fuel being burned in </a:t>
            </a:r>
            <a:r>
              <a:rPr lang="en-US" sz="5100" dirty="0" smtClean="0">
                <a:solidFill>
                  <a:srgbClr val="FFFF00"/>
                </a:solidFill>
              </a:rPr>
              <a:t>percent </a:t>
            </a:r>
            <a:r>
              <a:rPr lang="en-US" sz="5100" dirty="0">
                <a:solidFill>
                  <a:srgbClr val="FFFF00"/>
                </a:solidFill>
              </a:rPr>
              <a:t>(for </a:t>
            </a:r>
            <a:r>
              <a:rPr lang="en-US" sz="5100" dirty="0" smtClean="0">
                <a:solidFill>
                  <a:srgbClr val="FFFF00"/>
                </a:solidFill>
              </a:rPr>
              <a:t>natural </a:t>
            </a:r>
            <a:r>
              <a:rPr lang="en-US" sz="5100" dirty="0">
                <a:solidFill>
                  <a:srgbClr val="FFFF00"/>
                </a:solidFill>
              </a:rPr>
              <a:t>gas 12.2% and for propane 14.0</a:t>
            </a:r>
            <a:r>
              <a:rPr lang="en-US" sz="5100" dirty="0" smtClean="0">
                <a:solidFill>
                  <a:srgbClr val="FFFF00"/>
                </a:solidFill>
              </a:rPr>
              <a:t>%).</a:t>
            </a:r>
            <a:endParaRPr lang="en-US" sz="5100" dirty="0">
              <a:solidFill>
                <a:srgbClr val="FFFF00"/>
              </a:solidFill>
            </a:endParaRPr>
          </a:p>
          <a:p>
            <a:pPr marL="0" indent="0">
              <a:buNone/>
            </a:pPr>
            <a:r>
              <a:rPr lang="en-US" dirty="0" smtClean="0"/>
              <a:t> </a:t>
            </a:r>
            <a:endParaRPr lang="en-US" dirty="0"/>
          </a:p>
          <a:p>
            <a:endParaRPr lang="en-US" dirty="0"/>
          </a:p>
        </p:txBody>
      </p:sp>
    </p:spTree>
    <p:extLst>
      <p:ext uri="{BB962C8B-B14F-4D97-AF65-F5344CB8AC3E}">
        <p14:creationId xmlns:p14="http://schemas.microsoft.com/office/powerpoint/2010/main" val="2861749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CAZ Area Volume </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341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1</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 </a:t>
            </a:r>
            <a:r>
              <a:rPr lang="en-US" dirty="0">
                <a:solidFill>
                  <a:srgbClr val="FFFF00"/>
                </a:solidFill>
              </a:rPr>
              <a:t>Technician measured the CO</a:t>
            </a:r>
            <a:r>
              <a:rPr lang="en-US" baseline="-25000" dirty="0">
                <a:solidFill>
                  <a:srgbClr val="FFFF00"/>
                </a:solidFill>
              </a:rPr>
              <a:t>2  </a:t>
            </a:r>
            <a:r>
              <a:rPr lang="en-US" dirty="0">
                <a:solidFill>
                  <a:srgbClr val="FFFF00"/>
                </a:solidFill>
              </a:rPr>
              <a:t> at</a:t>
            </a:r>
            <a:r>
              <a:rPr lang="en-US" baseline="-25000" dirty="0">
                <a:solidFill>
                  <a:srgbClr val="FFFF00"/>
                </a:solidFill>
              </a:rPr>
              <a:t> </a:t>
            </a:r>
            <a:r>
              <a:rPr lang="en-US" dirty="0">
                <a:solidFill>
                  <a:srgbClr val="FFFF00"/>
                </a:solidFill>
              </a:rPr>
              <a:t>10% by volume in the exhaust gas, and the</a:t>
            </a:r>
            <a:r>
              <a:rPr lang="en-US" baseline="-25000" dirty="0">
                <a:solidFill>
                  <a:srgbClr val="FFFF00"/>
                </a:solidFill>
              </a:rPr>
              <a:t> </a:t>
            </a:r>
            <a:r>
              <a:rPr lang="en-US" dirty="0">
                <a:solidFill>
                  <a:srgbClr val="FFFF00"/>
                </a:solidFill>
              </a:rPr>
              <a:t>CO at 150 ppm in the exhaust gas of a vented room heater using propane </a:t>
            </a:r>
            <a:r>
              <a:rPr lang="en-US" dirty="0" smtClean="0">
                <a:solidFill>
                  <a:srgbClr val="FFFF00"/>
                </a:solidFill>
              </a:rPr>
              <a:t>gas (ACH = 0.50).  </a:t>
            </a:r>
            <a:r>
              <a:rPr lang="en-US" dirty="0">
                <a:solidFill>
                  <a:srgbClr val="FFFF00"/>
                </a:solidFill>
              </a:rPr>
              <a:t>Does it meet the 200 ppm table </a:t>
            </a:r>
            <a:r>
              <a:rPr lang="en-US" dirty="0" smtClean="0">
                <a:solidFill>
                  <a:srgbClr val="FFFF00"/>
                </a:solidFill>
              </a:rPr>
              <a:t>value for that appliance?</a:t>
            </a:r>
            <a:endParaRPr lang="en-US" dirty="0">
              <a:solidFill>
                <a:srgbClr val="FFFF00"/>
              </a:solidFill>
            </a:endParaRP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dirty="0">
                <a:solidFill>
                  <a:srgbClr val="FFFF00"/>
                </a:solidFill>
              </a:rPr>
              <a:t> = (14.0 ÷ 10) x 150 = 210</a:t>
            </a:r>
          </a:p>
        </p:txBody>
      </p:sp>
    </p:spTree>
    <p:extLst>
      <p:ext uri="{BB962C8B-B14F-4D97-AF65-F5344CB8AC3E}">
        <p14:creationId xmlns:p14="http://schemas.microsoft.com/office/powerpoint/2010/main" val="2026278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1</a:t>
            </a:r>
            <a:endParaRPr lang="en-US" dirty="0"/>
          </a:p>
        </p:txBody>
      </p:sp>
      <p:sp>
        <p:nvSpPr>
          <p:cNvPr id="3" name="Content Placeholder 2"/>
          <p:cNvSpPr>
            <a:spLocks noGrp="1"/>
          </p:cNvSpPr>
          <p:nvPr>
            <p:ph idx="1"/>
          </p:nvPr>
        </p:nvSpPr>
        <p:spPr/>
        <p:txBody>
          <a:bodyPr/>
          <a:lstStyle/>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dirty="0">
                <a:solidFill>
                  <a:srgbClr val="FFFF00"/>
                </a:solidFill>
              </a:rPr>
              <a:t> = </a:t>
            </a:r>
            <a:r>
              <a:rPr lang="en-US" dirty="0" smtClean="0">
                <a:solidFill>
                  <a:srgbClr val="FFFF00"/>
                </a:solidFill>
              </a:rPr>
              <a:t>(14.0 </a:t>
            </a:r>
            <a:r>
              <a:rPr lang="en-US" dirty="0">
                <a:solidFill>
                  <a:srgbClr val="FFFF00"/>
                </a:solidFill>
              </a:rPr>
              <a:t>÷ 10) x 150 = </a:t>
            </a:r>
            <a:r>
              <a:rPr lang="en-US" dirty="0" smtClean="0">
                <a:solidFill>
                  <a:srgbClr val="FFFF00"/>
                </a:solidFill>
              </a:rPr>
              <a:t>210</a:t>
            </a:r>
          </a:p>
          <a:p>
            <a:pPr marL="0" indent="0">
              <a:buNone/>
            </a:pPr>
            <a:endParaRPr lang="en-US" dirty="0">
              <a:solidFill>
                <a:srgbClr val="FFFF00"/>
              </a:solidFill>
            </a:endParaRPr>
          </a:p>
          <a:p>
            <a:pPr marL="0" indent="0">
              <a:buNone/>
            </a:pPr>
            <a:r>
              <a:rPr lang="en-US" dirty="0">
                <a:solidFill>
                  <a:srgbClr val="FFFF00"/>
                </a:solidFill>
              </a:rPr>
              <a:t>14 </a:t>
            </a:r>
            <a:r>
              <a:rPr lang="en-US" dirty="0" smtClean="0">
                <a:solidFill>
                  <a:srgbClr val="FFFF00"/>
                </a:solidFill>
              </a:rPr>
              <a:t>÷ 10 = 1.4</a:t>
            </a:r>
          </a:p>
          <a:p>
            <a:pPr marL="0" indent="0">
              <a:buNone/>
            </a:pPr>
            <a:endParaRPr lang="en-US" dirty="0">
              <a:solidFill>
                <a:srgbClr val="FFFF00"/>
              </a:solidFill>
            </a:endParaRPr>
          </a:p>
        </p:txBody>
      </p:sp>
      <p:sp>
        <p:nvSpPr>
          <p:cNvPr id="5" name="6-Point Star 4"/>
          <p:cNvSpPr/>
          <p:nvPr/>
        </p:nvSpPr>
        <p:spPr>
          <a:xfrm>
            <a:off x="2743200" y="2057400"/>
            <a:ext cx="2590800" cy="914400"/>
          </a:xfrm>
          <a:prstGeom prst="star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523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1</a:t>
            </a:r>
            <a:endParaRPr lang="en-US" dirty="0"/>
          </a:p>
        </p:txBody>
      </p:sp>
      <p:sp>
        <p:nvSpPr>
          <p:cNvPr id="3" name="Content Placeholder 2"/>
          <p:cNvSpPr>
            <a:spLocks noGrp="1"/>
          </p:cNvSpPr>
          <p:nvPr>
            <p:ph idx="1"/>
          </p:nvPr>
        </p:nvSpPr>
        <p:spPr/>
        <p:txBody>
          <a:bodyPr/>
          <a:lstStyle/>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dirty="0">
                <a:solidFill>
                  <a:srgbClr val="FFFF00"/>
                </a:solidFill>
              </a:rPr>
              <a:t> = (14.0 ÷ 10) x 150 = </a:t>
            </a:r>
            <a:r>
              <a:rPr lang="en-US" dirty="0" smtClean="0">
                <a:solidFill>
                  <a:srgbClr val="FFFF00"/>
                </a:solidFill>
              </a:rPr>
              <a:t>210</a:t>
            </a:r>
          </a:p>
          <a:p>
            <a:pPr marL="0" indent="0">
              <a:buNone/>
            </a:pPr>
            <a:endParaRPr lang="en-US" dirty="0">
              <a:solidFill>
                <a:srgbClr val="FFFF00"/>
              </a:solidFill>
            </a:endParaRPr>
          </a:p>
          <a:p>
            <a:pPr marL="0" indent="0">
              <a:buNone/>
            </a:pPr>
            <a:r>
              <a:rPr lang="en-US" dirty="0">
                <a:solidFill>
                  <a:srgbClr val="FFFF00"/>
                </a:solidFill>
              </a:rPr>
              <a:t>14 </a:t>
            </a:r>
            <a:r>
              <a:rPr lang="en-US" dirty="0" smtClean="0">
                <a:solidFill>
                  <a:srgbClr val="FFFF00"/>
                </a:solidFill>
              </a:rPr>
              <a:t>÷ 10 = 1.4</a:t>
            </a:r>
          </a:p>
          <a:p>
            <a:pPr marL="0" indent="0">
              <a:buNone/>
            </a:pPr>
            <a:r>
              <a:rPr lang="en-US" dirty="0" smtClean="0">
                <a:solidFill>
                  <a:srgbClr val="FFFF00"/>
                </a:solidFill>
              </a:rPr>
              <a:t>And </a:t>
            </a:r>
          </a:p>
          <a:p>
            <a:pPr marL="0" indent="0">
              <a:buNone/>
            </a:pPr>
            <a:r>
              <a:rPr lang="en-US" dirty="0" smtClean="0">
                <a:solidFill>
                  <a:srgbClr val="FFFF00"/>
                </a:solidFill>
              </a:rPr>
              <a:t>1.4 x 150 =</a:t>
            </a:r>
            <a:endParaRPr lang="en-US" dirty="0">
              <a:solidFill>
                <a:srgbClr val="FFFF00"/>
              </a:solidFill>
            </a:endParaRPr>
          </a:p>
        </p:txBody>
      </p:sp>
      <p:sp>
        <p:nvSpPr>
          <p:cNvPr id="4" name="6-Point Star 3"/>
          <p:cNvSpPr/>
          <p:nvPr/>
        </p:nvSpPr>
        <p:spPr>
          <a:xfrm>
            <a:off x="2057400" y="2057400"/>
            <a:ext cx="4724400" cy="914400"/>
          </a:xfrm>
          <a:prstGeom prst="star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9992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1</a:t>
            </a:r>
            <a:endParaRPr lang="en-US" dirty="0"/>
          </a:p>
        </p:txBody>
      </p:sp>
      <p:sp>
        <p:nvSpPr>
          <p:cNvPr id="3" name="Content Placeholder 2"/>
          <p:cNvSpPr>
            <a:spLocks noGrp="1"/>
          </p:cNvSpPr>
          <p:nvPr>
            <p:ph idx="1"/>
          </p:nvPr>
        </p:nvSpPr>
        <p:spPr/>
        <p:txBody>
          <a:bodyPr/>
          <a:lstStyle/>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dirty="0">
                <a:solidFill>
                  <a:srgbClr val="FFFF00"/>
                </a:solidFill>
              </a:rPr>
              <a:t> = (14.0 ÷ 10) x 150 = </a:t>
            </a:r>
            <a:r>
              <a:rPr lang="en-US" dirty="0" smtClean="0">
                <a:solidFill>
                  <a:srgbClr val="FFFF00"/>
                </a:solidFill>
              </a:rPr>
              <a:t>210</a:t>
            </a:r>
          </a:p>
          <a:p>
            <a:pPr marL="0" indent="0">
              <a:buNone/>
            </a:pPr>
            <a:endParaRPr lang="en-US" dirty="0">
              <a:solidFill>
                <a:srgbClr val="FFFF00"/>
              </a:solidFill>
            </a:endParaRPr>
          </a:p>
          <a:p>
            <a:pPr marL="0" indent="0">
              <a:buNone/>
            </a:pPr>
            <a:r>
              <a:rPr lang="en-US" dirty="0">
                <a:solidFill>
                  <a:srgbClr val="FFFF00"/>
                </a:solidFill>
              </a:rPr>
              <a:t>14 </a:t>
            </a:r>
            <a:r>
              <a:rPr lang="en-US" dirty="0" smtClean="0">
                <a:solidFill>
                  <a:srgbClr val="FFFF00"/>
                </a:solidFill>
              </a:rPr>
              <a:t>÷ 10 = 1.4</a:t>
            </a:r>
          </a:p>
          <a:p>
            <a:pPr marL="0" indent="0">
              <a:buNone/>
            </a:pPr>
            <a:r>
              <a:rPr lang="en-US" dirty="0" smtClean="0">
                <a:solidFill>
                  <a:srgbClr val="FFFF00"/>
                </a:solidFill>
              </a:rPr>
              <a:t>And </a:t>
            </a:r>
          </a:p>
          <a:p>
            <a:pPr marL="0" indent="0">
              <a:buNone/>
            </a:pPr>
            <a:r>
              <a:rPr lang="en-US" dirty="0" smtClean="0">
                <a:solidFill>
                  <a:srgbClr val="FFFF00"/>
                </a:solidFill>
              </a:rPr>
              <a:t>1.4 x 150 = 210</a:t>
            </a:r>
            <a:endParaRPr lang="en-US" dirty="0">
              <a:solidFill>
                <a:srgbClr val="FFFF00"/>
              </a:solidFill>
            </a:endParaRPr>
          </a:p>
        </p:txBody>
      </p:sp>
      <p:sp>
        <p:nvSpPr>
          <p:cNvPr id="4" name="6-Point Star 3"/>
          <p:cNvSpPr/>
          <p:nvPr/>
        </p:nvSpPr>
        <p:spPr>
          <a:xfrm>
            <a:off x="2057400" y="2057400"/>
            <a:ext cx="6019800" cy="914400"/>
          </a:xfrm>
          <a:prstGeom prst="star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427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a:bodyPr>
          <a:lstStyle/>
          <a:p>
            <a:r>
              <a:rPr lang="en-US" dirty="0"/>
              <a:t>Sample Problem 1</a:t>
            </a:r>
          </a:p>
        </p:txBody>
      </p:sp>
      <p:graphicFrame>
        <p:nvGraphicFramePr>
          <p:cNvPr id="6" name="Content Placeholder 3"/>
          <p:cNvGraphicFramePr>
            <a:graphicFrameLocks noGrp="1"/>
          </p:cNvGraphicFramePr>
          <p:nvPr>
            <p:ph idx="1"/>
            <p:extLst/>
          </p:nvPr>
        </p:nvGraphicFramePr>
        <p:xfrm>
          <a:off x="1447800" y="1196957"/>
          <a:ext cx="6705600" cy="5508641"/>
        </p:xfrm>
        <a:graphic>
          <a:graphicData uri="http://schemas.openxmlformats.org/drawingml/2006/table">
            <a:tbl>
              <a:tblPr firstRow="1" firstCol="1" bandRow="1">
                <a:tableStyleId>{5C22544A-7EE6-4342-B048-85BDC9FD1C3A}</a:tableStyleId>
              </a:tblPr>
              <a:tblGrid>
                <a:gridCol w="3765941"/>
                <a:gridCol w="2939659"/>
              </a:tblGrid>
              <a:tr h="254802">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dirty="0">
                          <a:effectLst/>
                        </a:rPr>
                        <a:t>Central furnace (all </a:t>
                      </a:r>
                      <a:r>
                        <a:rPr lang="en-US" sz="1400" dirty="0" err="1">
                          <a:effectLst/>
                        </a:rPr>
                        <a:t>catagories</a:t>
                      </a:r>
                      <a:r>
                        <a:rPr lang="en-US" sz="14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dirty="0">
                          <a:effectLst/>
                        </a:rPr>
                        <a:t>400 ppm air free</a:t>
                      </a:r>
                      <a:r>
                        <a:rPr lang="en-US" sz="1400" baseline="300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nSpc>
                          <a:spcPct val="115000"/>
                        </a:lnSpc>
                        <a:spcBef>
                          <a:spcPts val="0"/>
                        </a:spcBef>
                        <a:spcAft>
                          <a:spcPts val="0"/>
                        </a:spcAft>
                        <a:tabLst>
                          <a:tab pos="1543050" algn="l"/>
                        </a:tabLst>
                      </a:pPr>
                      <a:r>
                        <a:rPr lang="en-US" sz="1400" dirty="0">
                          <a:effectLst/>
                        </a:rPr>
                        <a:t>Gravity furnace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86611">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7" name="Straight Arrow Connector 6"/>
          <p:cNvCxnSpPr/>
          <p:nvPr/>
        </p:nvCxnSpPr>
        <p:spPr>
          <a:xfrm>
            <a:off x="533400" y="1981200"/>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6602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a:bodyPr>
          <a:lstStyle/>
          <a:p>
            <a:r>
              <a:rPr lang="en-US" dirty="0"/>
              <a:t>Sample Problem 1</a:t>
            </a:r>
          </a:p>
        </p:txBody>
      </p:sp>
      <p:graphicFrame>
        <p:nvGraphicFramePr>
          <p:cNvPr id="6" name="Content Placeholder 3"/>
          <p:cNvGraphicFramePr>
            <a:graphicFrameLocks noGrp="1"/>
          </p:cNvGraphicFramePr>
          <p:nvPr>
            <p:ph idx="1"/>
            <p:extLst/>
          </p:nvPr>
        </p:nvGraphicFramePr>
        <p:xfrm>
          <a:off x="1447800" y="1196957"/>
          <a:ext cx="6705600" cy="5508641"/>
        </p:xfrm>
        <a:graphic>
          <a:graphicData uri="http://schemas.openxmlformats.org/drawingml/2006/table">
            <a:tbl>
              <a:tblPr firstRow="1" firstCol="1" bandRow="1">
                <a:tableStyleId>{5C22544A-7EE6-4342-B048-85BDC9FD1C3A}</a:tableStyleId>
              </a:tblPr>
              <a:tblGrid>
                <a:gridCol w="3765941"/>
                <a:gridCol w="2939659"/>
              </a:tblGrid>
              <a:tr h="254802">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dirty="0">
                          <a:effectLst/>
                        </a:rPr>
                        <a:t>Central furnace (all </a:t>
                      </a:r>
                      <a:r>
                        <a:rPr lang="en-US" sz="1400" dirty="0" err="1">
                          <a:effectLst/>
                        </a:rPr>
                        <a:t>catagories</a:t>
                      </a:r>
                      <a:r>
                        <a:rPr lang="en-US" sz="14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dirty="0">
                          <a:effectLst/>
                        </a:rPr>
                        <a:t>400 ppm air free</a:t>
                      </a:r>
                      <a:r>
                        <a:rPr lang="en-US" sz="1400" baseline="300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nSpc>
                          <a:spcPct val="115000"/>
                        </a:lnSpc>
                        <a:spcBef>
                          <a:spcPts val="0"/>
                        </a:spcBef>
                        <a:spcAft>
                          <a:spcPts val="0"/>
                        </a:spcAft>
                        <a:tabLst>
                          <a:tab pos="1543050" algn="l"/>
                        </a:tabLst>
                      </a:pPr>
                      <a:r>
                        <a:rPr lang="en-US" sz="1400" dirty="0">
                          <a:effectLst/>
                        </a:rPr>
                        <a:t>Gravity furnace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86611">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7" name="Straight Arrow Connector 6"/>
          <p:cNvCxnSpPr/>
          <p:nvPr/>
        </p:nvCxnSpPr>
        <p:spPr>
          <a:xfrm>
            <a:off x="4343400" y="1905000"/>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421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1</a:t>
            </a:r>
          </a:p>
        </p:txBody>
      </p:sp>
      <p:sp>
        <p:nvSpPr>
          <p:cNvPr id="3" name="Content Placeholder 2"/>
          <p:cNvSpPr>
            <a:spLocks noGrp="1"/>
          </p:cNvSpPr>
          <p:nvPr>
            <p:ph idx="1"/>
          </p:nvPr>
        </p:nvSpPr>
        <p:spPr/>
        <p:txBody>
          <a:bodyPr/>
          <a:lstStyle/>
          <a:p>
            <a:pPr marL="0" indent="0">
              <a:buNone/>
            </a:pPr>
            <a:r>
              <a:rPr lang="en-US" dirty="0" smtClean="0">
                <a:solidFill>
                  <a:srgbClr val="FFFF00"/>
                </a:solidFill>
              </a:rPr>
              <a:t>Since the calculated free air PPM vale of 210 is higher than the table allowable value of 200: this appliance fails.</a:t>
            </a:r>
          </a:p>
          <a:p>
            <a:pPr marL="0" indent="0">
              <a:buNone/>
            </a:pPr>
            <a:endParaRPr lang="en-US" dirty="0">
              <a:solidFill>
                <a:srgbClr val="FFFF00"/>
              </a:solidFill>
            </a:endParaRPr>
          </a:p>
          <a:p>
            <a:pPr marL="0" indent="0">
              <a:buNone/>
            </a:pPr>
            <a:r>
              <a:rPr lang="en-US" dirty="0" smtClean="0">
                <a:solidFill>
                  <a:srgbClr val="FFFF00"/>
                </a:solidFill>
              </a:rPr>
              <a:t>This would call for the equipment to be repaired by an expert.</a:t>
            </a:r>
            <a:endParaRPr lang="en-US" dirty="0">
              <a:solidFill>
                <a:srgbClr val="FFFF00"/>
              </a:solidFill>
            </a:endParaRPr>
          </a:p>
        </p:txBody>
      </p:sp>
    </p:spTree>
    <p:extLst>
      <p:ext uri="{BB962C8B-B14F-4D97-AF65-F5344CB8AC3E}">
        <p14:creationId xmlns:p14="http://schemas.microsoft.com/office/powerpoint/2010/main" val="2161486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2</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A Technician measured the O</a:t>
            </a:r>
            <a:r>
              <a:rPr lang="en-US" baseline="-25000" dirty="0">
                <a:solidFill>
                  <a:srgbClr val="FFFF00"/>
                </a:solidFill>
              </a:rPr>
              <a:t>2  </a:t>
            </a:r>
            <a:r>
              <a:rPr lang="en-US" dirty="0">
                <a:solidFill>
                  <a:srgbClr val="FFFF00"/>
                </a:solidFill>
              </a:rPr>
              <a:t> at</a:t>
            </a:r>
            <a:r>
              <a:rPr lang="en-US" baseline="-25000" dirty="0">
                <a:solidFill>
                  <a:srgbClr val="FFFF00"/>
                </a:solidFill>
              </a:rPr>
              <a:t> </a:t>
            </a:r>
            <a:r>
              <a:rPr lang="en-US" dirty="0">
                <a:solidFill>
                  <a:srgbClr val="FFFF00"/>
                </a:solidFill>
              </a:rPr>
              <a:t>1</a:t>
            </a:r>
            <a:r>
              <a:rPr lang="en-US" dirty="0" smtClean="0">
                <a:solidFill>
                  <a:srgbClr val="FFFF00"/>
                </a:solidFill>
              </a:rPr>
              <a:t>0% </a:t>
            </a:r>
            <a:r>
              <a:rPr lang="en-US" dirty="0">
                <a:solidFill>
                  <a:srgbClr val="FFFF00"/>
                </a:solidFill>
              </a:rPr>
              <a:t>by volume in the exhaust gas, and the</a:t>
            </a:r>
            <a:r>
              <a:rPr lang="en-US" baseline="-25000" dirty="0">
                <a:solidFill>
                  <a:srgbClr val="FFFF00"/>
                </a:solidFill>
              </a:rPr>
              <a:t> </a:t>
            </a:r>
            <a:r>
              <a:rPr lang="en-US" dirty="0">
                <a:solidFill>
                  <a:srgbClr val="FFFF00"/>
                </a:solidFill>
              </a:rPr>
              <a:t>CO at 8</a:t>
            </a:r>
            <a:r>
              <a:rPr lang="en-US" dirty="0" smtClean="0">
                <a:solidFill>
                  <a:srgbClr val="FFFF00"/>
                </a:solidFill>
              </a:rPr>
              <a:t>0 ppm </a:t>
            </a:r>
            <a:r>
              <a:rPr lang="en-US" dirty="0">
                <a:solidFill>
                  <a:srgbClr val="FFFF00"/>
                </a:solidFill>
              </a:rPr>
              <a:t>in the exhaust gas of a floor furnace using natural </a:t>
            </a:r>
            <a:r>
              <a:rPr lang="en-US" dirty="0" smtClean="0">
                <a:solidFill>
                  <a:srgbClr val="FFFF00"/>
                </a:solidFill>
              </a:rPr>
              <a:t>gas (ACH = 39).  </a:t>
            </a:r>
            <a:r>
              <a:rPr lang="en-US" dirty="0">
                <a:solidFill>
                  <a:srgbClr val="FFFF00"/>
                </a:solidFill>
              </a:rPr>
              <a:t>Does it meet the 400 ppm table value?</a:t>
            </a: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dirty="0">
              <a:solidFill>
                <a:srgbClr val="FFFF00"/>
              </a:solidFill>
            </a:endParaRPr>
          </a:p>
          <a:p>
            <a:endParaRPr lang="en-US" dirty="0"/>
          </a:p>
        </p:txBody>
      </p:sp>
    </p:spTree>
    <p:extLst>
      <p:ext uri="{BB962C8B-B14F-4D97-AF65-F5344CB8AC3E}">
        <p14:creationId xmlns:p14="http://schemas.microsoft.com/office/powerpoint/2010/main" val="3951533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2</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A Technician measured the O</a:t>
            </a:r>
            <a:r>
              <a:rPr lang="en-US" baseline="-25000" dirty="0">
                <a:solidFill>
                  <a:srgbClr val="FFFF00"/>
                </a:solidFill>
              </a:rPr>
              <a:t>2  </a:t>
            </a:r>
            <a:r>
              <a:rPr lang="en-US" dirty="0">
                <a:solidFill>
                  <a:srgbClr val="FFFF00"/>
                </a:solidFill>
              </a:rPr>
              <a:t> at</a:t>
            </a:r>
            <a:r>
              <a:rPr lang="en-US" baseline="-25000" dirty="0">
                <a:solidFill>
                  <a:srgbClr val="FFFF00"/>
                </a:solidFill>
              </a:rPr>
              <a:t> </a:t>
            </a:r>
            <a:r>
              <a:rPr lang="en-US" dirty="0">
                <a:solidFill>
                  <a:srgbClr val="FFFF00"/>
                </a:solidFill>
              </a:rPr>
              <a:t>1</a:t>
            </a:r>
            <a:r>
              <a:rPr lang="en-US" dirty="0" smtClean="0">
                <a:solidFill>
                  <a:srgbClr val="FFFF00"/>
                </a:solidFill>
              </a:rPr>
              <a:t>0</a:t>
            </a:r>
            <a:r>
              <a:rPr lang="en-US" dirty="0">
                <a:solidFill>
                  <a:srgbClr val="FFFF00"/>
                </a:solidFill>
              </a:rPr>
              <a:t>% by volume in the exhaust gas, and the</a:t>
            </a:r>
            <a:r>
              <a:rPr lang="en-US" baseline="-25000" dirty="0">
                <a:solidFill>
                  <a:srgbClr val="FFFF00"/>
                </a:solidFill>
              </a:rPr>
              <a:t> </a:t>
            </a:r>
            <a:r>
              <a:rPr lang="en-US" dirty="0">
                <a:solidFill>
                  <a:srgbClr val="FFFF00"/>
                </a:solidFill>
              </a:rPr>
              <a:t>CO at </a:t>
            </a:r>
            <a:r>
              <a:rPr lang="en-US" dirty="0" smtClean="0">
                <a:solidFill>
                  <a:srgbClr val="FFFF00"/>
                </a:solidFill>
              </a:rPr>
              <a:t>80 </a:t>
            </a:r>
            <a:r>
              <a:rPr lang="en-US" dirty="0">
                <a:solidFill>
                  <a:srgbClr val="FFFF00"/>
                </a:solidFill>
              </a:rPr>
              <a:t>ppm in the exhaust gas of a floor furnace using natural gas (ACH = 39).  Does it meet the 400 ppm table value?</a:t>
            </a: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baseline="-25000" dirty="0" smtClean="0">
              <a:solidFill>
                <a:srgbClr val="FFFF00"/>
              </a:solidFill>
            </a:endParaRPr>
          </a:p>
          <a:p>
            <a:pPr marL="0" indent="0">
              <a:buNone/>
            </a:pPr>
            <a:endParaRPr lang="en-US" baseline="-25000" dirty="0">
              <a:solidFill>
                <a:srgbClr val="FFFF00"/>
              </a:solidFill>
            </a:endParaRP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baseline="-25000" dirty="0">
                <a:solidFill>
                  <a:srgbClr val="FFFF00"/>
                </a:solidFill>
              </a:rPr>
              <a:t> </a:t>
            </a:r>
            <a:r>
              <a:rPr lang="en-US" dirty="0">
                <a:solidFill>
                  <a:srgbClr val="FFFF00"/>
                </a:solidFill>
              </a:rPr>
              <a:t>[20.9 ÷ (20.9 </a:t>
            </a:r>
            <a:r>
              <a:rPr lang="en-US" dirty="0" smtClean="0">
                <a:solidFill>
                  <a:srgbClr val="FFFF00"/>
                </a:solidFill>
              </a:rPr>
              <a:t>- 10)] </a:t>
            </a:r>
            <a:r>
              <a:rPr lang="en-US" dirty="0">
                <a:solidFill>
                  <a:srgbClr val="FFFF00"/>
                </a:solidFill>
              </a:rPr>
              <a:t>x </a:t>
            </a:r>
            <a:r>
              <a:rPr lang="en-US" dirty="0" smtClean="0">
                <a:solidFill>
                  <a:srgbClr val="FFFF00"/>
                </a:solidFill>
              </a:rPr>
              <a:t>80 </a:t>
            </a:r>
            <a:r>
              <a:rPr lang="en-US" dirty="0">
                <a:solidFill>
                  <a:srgbClr val="FFFF00"/>
                </a:solidFill>
              </a:rPr>
              <a:t>= </a:t>
            </a:r>
            <a:r>
              <a:rPr lang="en-US" dirty="0" smtClean="0">
                <a:solidFill>
                  <a:srgbClr val="FFFF00"/>
                </a:solidFill>
              </a:rPr>
              <a:t>153</a:t>
            </a:r>
            <a:endParaRPr lang="en-US" dirty="0">
              <a:solidFill>
                <a:srgbClr val="FFFF00"/>
              </a:solidFill>
            </a:endParaRPr>
          </a:p>
          <a:p>
            <a:endParaRPr lang="en-US" dirty="0"/>
          </a:p>
        </p:txBody>
      </p:sp>
    </p:spTree>
    <p:extLst>
      <p:ext uri="{BB962C8B-B14F-4D97-AF65-F5344CB8AC3E}">
        <p14:creationId xmlns:p14="http://schemas.microsoft.com/office/powerpoint/2010/main" val="3938465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2</a:t>
            </a:r>
            <a:endParaRPr lang="en-US" dirty="0"/>
          </a:p>
        </p:txBody>
      </p:sp>
      <p:sp>
        <p:nvSpPr>
          <p:cNvPr id="3" name="Content Placeholder 2"/>
          <p:cNvSpPr>
            <a:spLocks noGrp="1"/>
          </p:cNvSpPr>
          <p:nvPr>
            <p:ph idx="1"/>
          </p:nvPr>
        </p:nvSpPr>
        <p:spPr/>
        <p:txBody>
          <a:bodyPr/>
          <a:lstStyle/>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baseline="-25000" dirty="0" smtClean="0">
              <a:solidFill>
                <a:srgbClr val="FFFF00"/>
              </a:solidFill>
            </a:endParaRPr>
          </a:p>
          <a:p>
            <a:pPr marL="0" indent="0">
              <a:buNone/>
            </a:pPr>
            <a:endParaRPr lang="en-US" baseline="-25000" dirty="0">
              <a:solidFill>
                <a:srgbClr val="FFFF00"/>
              </a:solidFill>
            </a:endParaRP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baseline="-25000" dirty="0">
                <a:solidFill>
                  <a:srgbClr val="FFFF00"/>
                </a:solidFill>
              </a:rPr>
              <a:t> </a:t>
            </a:r>
            <a:r>
              <a:rPr lang="en-US" dirty="0">
                <a:solidFill>
                  <a:srgbClr val="FFFF00"/>
                </a:solidFill>
              </a:rPr>
              <a:t>[20.9 ÷ (20.9 - </a:t>
            </a:r>
            <a:r>
              <a:rPr lang="en-US" dirty="0" smtClean="0">
                <a:solidFill>
                  <a:srgbClr val="FFFF00"/>
                </a:solidFill>
              </a:rPr>
              <a:t>10</a:t>
            </a:r>
            <a:r>
              <a:rPr lang="en-US" dirty="0">
                <a:solidFill>
                  <a:srgbClr val="FFFF00"/>
                </a:solidFill>
              </a:rPr>
              <a:t>)] x </a:t>
            </a:r>
            <a:r>
              <a:rPr lang="en-US" dirty="0" smtClean="0">
                <a:solidFill>
                  <a:srgbClr val="FFFF00"/>
                </a:solidFill>
              </a:rPr>
              <a:t>80 </a:t>
            </a:r>
            <a:r>
              <a:rPr lang="en-US" dirty="0">
                <a:solidFill>
                  <a:srgbClr val="FFFF00"/>
                </a:solidFill>
              </a:rPr>
              <a:t>= </a:t>
            </a:r>
            <a:r>
              <a:rPr lang="en-US" dirty="0" smtClean="0">
                <a:solidFill>
                  <a:srgbClr val="FFFF00"/>
                </a:solidFill>
              </a:rPr>
              <a:t>153.39</a:t>
            </a:r>
            <a:endParaRPr lang="en-US" dirty="0">
              <a:solidFill>
                <a:srgbClr val="FFFF00"/>
              </a:solidFill>
            </a:endParaRPr>
          </a:p>
          <a:p>
            <a:pPr marL="0" indent="0">
              <a:buNone/>
            </a:pPr>
            <a:r>
              <a:rPr lang="en-US" dirty="0" smtClean="0">
                <a:solidFill>
                  <a:srgbClr val="FFFF00"/>
                </a:solidFill>
              </a:rPr>
              <a:t>20.9 – 10 = 10.9</a:t>
            </a:r>
            <a:endParaRPr lang="en-US" dirty="0">
              <a:solidFill>
                <a:srgbClr val="FFFF00"/>
              </a:solidFill>
            </a:endParaRPr>
          </a:p>
        </p:txBody>
      </p:sp>
      <p:sp>
        <p:nvSpPr>
          <p:cNvPr id="4" name="6-Point Star 3"/>
          <p:cNvSpPr/>
          <p:nvPr/>
        </p:nvSpPr>
        <p:spPr>
          <a:xfrm>
            <a:off x="3733800" y="2438400"/>
            <a:ext cx="2590800" cy="914400"/>
          </a:xfrm>
          <a:prstGeom prst="star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0533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CAZ Volume Sample </a:t>
            </a:r>
            <a:r>
              <a:rPr lang="en-US" dirty="0" smtClean="0"/>
              <a:t>Problem 1</a:t>
            </a:r>
            <a:endParaRPr lang="en-US" dirty="0"/>
          </a:p>
        </p:txBody>
      </p:sp>
      <p:sp>
        <p:nvSpPr>
          <p:cNvPr id="3" name="Content Placeholder 2"/>
          <p:cNvSpPr>
            <a:spLocks noGrp="1"/>
          </p:cNvSpPr>
          <p:nvPr>
            <p:ph idx="1"/>
          </p:nvPr>
        </p:nvSpPr>
        <p:spPr>
          <a:xfrm>
            <a:off x="457200" y="1600200"/>
            <a:ext cx="8534400" cy="5029200"/>
          </a:xfrm>
        </p:spPr>
        <p:txBody>
          <a:bodyPr>
            <a:normAutofit fontScale="92500"/>
          </a:bodyPr>
          <a:lstStyle/>
          <a:p>
            <a:pPr marL="0" indent="0">
              <a:buNone/>
            </a:pPr>
            <a:r>
              <a:rPr lang="en-US" sz="3800" dirty="0" smtClean="0">
                <a:solidFill>
                  <a:srgbClr val="FFFF00"/>
                </a:solidFill>
              </a:rPr>
              <a:t>“Standard Method” Sample Problem</a:t>
            </a:r>
          </a:p>
          <a:p>
            <a:pPr marL="0" indent="0">
              <a:buNone/>
            </a:pPr>
            <a:r>
              <a:rPr lang="en-US" sz="3800" dirty="0">
                <a:solidFill>
                  <a:srgbClr val="FFFF00"/>
                </a:solidFill>
              </a:rPr>
              <a:t>A 12,000 ft</a:t>
            </a:r>
            <a:r>
              <a:rPr lang="en-US" sz="3800" baseline="30000" dirty="0">
                <a:solidFill>
                  <a:srgbClr val="FFFF00"/>
                </a:solidFill>
              </a:rPr>
              <a:t>2</a:t>
            </a:r>
            <a:r>
              <a:rPr lang="en-US" sz="3800" dirty="0">
                <a:solidFill>
                  <a:srgbClr val="FFFF00"/>
                </a:solidFill>
              </a:rPr>
              <a:t> home with 9 </a:t>
            </a:r>
            <a:r>
              <a:rPr lang="en-US" sz="3800" dirty="0" err="1">
                <a:solidFill>
                  <a:srgbClr val="FFFF00"/>
                </a:solidFill>
              </a:rPr>
              <a:t>ft</a:t>
            </a:r>
            <a:r>
              <a:rPr lang="en-US" sz="3800" dirty="0">
                <a:solidFill>
                  <a:srgbClr val="FFFF00"/>
                </a:solidFill>
              </a:rPr>
              <a:t> ceilings according to the blower door test has </a:t>
            </a:r>
            <a:r>
              <a:rPr lang="en-US" sz="3800" dirty="0" smtClean="0">
                <a:solidFill>
                  <a:srgbClr val="FFFF00"/>
                </a:solidFill>
              </a:rPr>
              <a:t>0.50 </a:t>
            </a:r>
            <a:r>
              <a:rPr lang="en-US" sz="3800" dirty="0">
                <a:solidFill>
                  <a:srgbClr val="FFFF00"/>
                </a:solidFill>
              </a:rPr>
              <a:t>ACH and a 148,000 </a:t>
            </a:r>
            <a:r>
              <a:rPr lang="en-US" sz="3800" dirty="0" err="1">
                <a:solidFill>
                  <a:srgbClr val="FFFF00"/>
                </a:solidFill>
              </a:rPr>
              <a:t>Btuh</a:t>
            </a:r>
            <a:r>
              <a:rPr lang="en-US" sz="3800" dirty="0">
                <a:solidFill>
                  <a:srgbClr val="FFFF00"/>
                </a:solidFill>
              </a:rPr>
              <a:t> gas furnace. Is there enough air leakage to support safe combustion?  </a:t>
            </a:r>
            <a:endParaRPr lang="en-US" sz="3800" dirty="0" smtClean="0">
              <a:solidFill>
                <a:srgbClr val="FFFF00"/>
              </a:solidFill>
            </a:endParaRPr>
          </a:p>
          <a:p>
            <a:pPr marL="0" indent="0">
              <a:buNone/>
            </a:pPr>
            <a:endParaRPr lang="en-US" dirty="0">
              <a:solidFill>
                <a:srgbClr val="FFFF00"/>
              </a:solidFill>
            </a:endParaRPr>
          </a:p>
          <a:p>
            <a:pPr marL="0" indent="0">
              <a:buNone/>
            </a:pPr>
            <a:r>
              <a:rPr lang="en-US" sz="4100" dirty="0">
                <a:solidFill>
                  <a:srgbClr val="FFFF00"/>
                </a:solidFill>
              </a:rPr>
              <a:t>First the ft</a:t>
            </a:r>
            <a:r>
              <a:rPr lang="en-US" sz="4100" baseline="30000" dirty="0">
                <a:solidFill>
                  <a:srgbClr val="FFFF00"/>
                </a:solidFill>
              </a:rPr>
              <a:t>3 </a:t>
            </a:r>
            <a:r>
              <a:rPr lang="en-US" sz="4100" dirty="0">
                <a:solidFill>
                  <a:srgbClr val="FFFF00"/>
                </a:solidFill>
              </a:rPr>
              <a:t>is calculated: </a:t>
            </a:r>
            <a:endParaRPr lang="en-US" sz="4100" dirty="0" smtClean="0">
              <a:solidFill>
                <a:srgbClr val="FFFF00"/>
              </a:solidFill>
            </a:endParaRPr>
          </a:p>
          <a:p>
            <a:pPr marL="0" indent="0">
              <a:buNone/>
            </a:pPr>
            <a:r>
              <a:rPr lang="en-US" sz="4100" dirty="0" smtClean="0">
                <a:solidFill>
                  <a:srgbClr val="FFFF00"/>
                </a:solidFill>
              </a:rPr>
              <a:t>12,000 </a:t>
            </a:r>
            <a:r>
              <a:rPr lang="en-US" sz="4100" dirty="0">
                <a:solidFill>
                  <a:srgbClr val="FFFF00"/>
                </a:solidFill>
              </a:rPr>
              <a:t>ft</a:t>
            </a:r>
            <a:r>
              <a:rPr lang="en-US" sz="4100" baseline="30000" dirty="0">
                <a:solidFill>
                  <a:srgbClr val="FFFF00"/>
                </a:solidFill>
              </a:rPr>
              <a:t>2</a:t>
            </a:r>
            <a:r>
              <a:rPr lang="en-US" sz="4100" dirty="0">
                <a:solidFill>
                  <a:srgbClr val="FFFF00"/>
                </a:solidFill>
              </a:rPr>
              <a:t> x 9 </a:t>
            </a:r>
            <a:r>
              <a:rPr lang="en-US" sz="4100" dirty="0" err="1">
                <a:solidFill>
                  <a:srgbClr val="FFFF00"/>
                </a:solidFill>
              </a:rPr>
              <a:t>ft</a:t>
            </a:r>
            <a:r>
              <a:rPr lang="en-US" sz="4100" dirty="0">
                <a:solidFill>
                  <a:srgbClr val="FFFF00"/>
                </a:solidFill>
              </a:rPr>
              <a:t> = 108,000 ft</a:t>
            </a:r>
            <a:r>
              <a:rPr lang="en-US" sz="4100" baseline="30000" dirty="0">
                <a:solidFill>
                  <a:srgbClr val="FFFF00"/>
                </a:solidFill>
              </a:rPr>
              <a:t>3</a:t>
            </a:r>
            <a:endParaRPr lang="en-US" sz="4100" dirty="0">
              <a:solidFill>
                <a:srgbClr val="FFFF00"/>
              </a:solidFill>
            </a:endParaRPr>
          </a:p>
          <a:p>
            <a:pPr marL="0" indent="0">
              <a:buNone/>
            </a:pPr>
            <a:endParaRPr lang="en-US" dirty="0">
              <a:solidFill>
                <a:srgbClr val="FFFF00"/>
              </a:solidFill>
            </a:endParaRPr>
          </a:p>
          <a:p>
            <a:endParaRPr lang="en-US" dirty="0" smtClean="0">
              <a:solidFill>
                <a:srgbClr val="FFFF00"/>
              </a:solidFill>
            </a:endParaRPr>
          </a:p>
        </p:txBody>
      </p:sp>
    </p:spTree>
    <p:extLst>
      <p:ext uri="{BB962C8B-B14F-4D97-AF65-F5344CB8AC3E}">
        <p14:creationId xmlns:p14="http://schemas.microsoft.com/office/powerpoint/2010/main" val="1408591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2</a:t>
            </a:r>
            <a:endParaRPr lang="en-US" dirty="0"/>
          </a:p>
        </p:txBody>
      </p:sp>
      <p:sp>
        <p:nvSpPr>
          <p:cNvPr id="3" name="Content Placeholder 2"/>
          <p:cNvSpPr>
            <a:spLocks noGrp="1"/>
          </p:cNvSpPr>
          <p:nvPr>
            <p:ph idx="1"/>
          </p:nvPr>
        </p:nvSpPr>
        <p:spPr/>
        <p:txBody>
          <a:bodyPr/>
          <a:lstStyle/>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baseline="-25000" dirty="0" smtClean="0">
              <a:solidFill>
                <a:srgbClr val="FFFF00"/>
              </a:solidFill>
            </a:endParaRPr>
          </a:p>
          <a:p>
            <a:pPr marL="0" indent="0">
              <a:buNone/>
            </a:pPr>
            <a:endParaRPr lang="en-US" baseline="-25000" dirty="0">
              <a:solidFill>
                <a:srgbClr val="FFFF00"/>
              </a:solidFill>
            </a:endParaRP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baseline="-25000" dirty="0">
                <a:solidFill>
                  <a:srgbClr val="FFFF00"/>
                </a:solidFill>
              </a:rPr>
              <a:t> </a:t>
            </a:r>
            <a:r>
              <a:rPr lang="en-US" dirty="0">
                <a:solidFill>
                  <a:srgbClr val="FFFF00"/>
                </a:solidFill>
              </a:rPr>
              <a:t>[20.9 ÷ (20.9 - </a:t>
            </a:r>
            <a:r>
              <a:rPr lang="en-US" dirty="0" smtClean="0">
                <a:solidFill>
                  <a:srgbClr val="FFFF00"/>
                </a:solidFill>
              </a:rPr>
              <a:t>10</a:t>
            </a:r>
            <a:r>
              <a:rPr lang="en-US" dirty="0">
                <a:solidFill>
                  <a:srgbClr val="FFFF00"/>
                </a:solidFill>
              </a:rPr>
              <a:t>)] x 8</a:t>
            </a:r>
            <a:r>
              <a:rPr lang="en-US" dirty="0" smtClean="0">
                <a:solidFill>
                  <a:srgbClr val="FFFF00"/>
                </a:solidFill>
              </a:rPr>
              <a:t>0 </a:t>
            </a:r>
            <a:r>
              <a:rPr lang="en-US" dirty="0">
                <a:solidFill>
                  <a:srgbClr val="FFFF00"/>
                </a:solidFill>
              </a:rPr>
              <a:t>= </a:t>
            </a:r>
            <a:r>
              <a:rPr lang="en-US" dirty="0" smtClean="0">
                <a:solidFill>
                  <a:srgbClr val="FFFF00"/>
                </a:solidFill>
              </a:rPr>
              <a:t>153.39</a:t>
            </a:r>
            <a:endParaRPr lang="en-US" dirty="0">
              <a:solidFill>
                <a:srgbClr val="FFFF00"/>
              </a:solidFill>
            </a:endParaRPr>
          </a:p>
          <a:p>
            <a:pPr marL="0" indent="0">
              <a:buNone/>
            </a:pPr>
            <a:r>
              <a:rPr lang="en-US" dirty="0" smtClean="0">
                <a:solidFill>
                  <a:srgbClr val="FFFF00"/>
                </a:solidFill>
              </a:rPr>
              <a:t>20.9 – 10 = 10.9</a:t>
            </a:r>
          </a:p>
          <a:p>
            <a:pPr marL="0" indent="0">
              <a:buNone/>
            </a:pPr>
            <a:r>
              <a:rPr lang="en-US" dirty="0" smtClean="0">
                <a:solidFill>
                  <a:srgbClr val="FFFF00"/>
                </a:solidFill>
              </a:rPr>
              <a:t>And</a:t>
            </a:r>
          </a:p>
          <a:p>
            <a:pPr marL="0" indent="0">
              <a:buNone/>
            </a:pPr>
            <a:r>
              <a:rPr lang="en-US" dirty="0">
                <a:solidFill>
                  <a:srgbClr val="FFFF00"/>
                </a:solidFill>
              </a:rPr>
              <a:t>20.9  ÷ </a:t>
            </a:r>
            <a:r>
              <a:rPr lang="en-US" dirty="0" smtClean="0">
                <a:solidFill>
                  <a:srgbClr val="FFFF00"/>
                </a:solidFill>
              </a:rPr>
              <a:t>10.9 = 1.917</a:t>
            </a:r>
            <a:endParaRPr lang="en-US" dirty="0">
              <a:solidFill>
                <a:srgbClr val="FFFF00"/>
              </a:solidFill>
            </a:endParaRPr>
          </a:p>
        </p:txBody>
      </p:sp>
      <p:sp>
        <p:nvSpPr>
          <p:cNvPr id="4" name="6-Point Star 3"/>
          <p:cNvSpPr/>
          <p:nvPr/>
        </p:nvSpPr>
        <p:spPr>
          <a:xfrm>
            <a:off x="2133600" y="2438400"/>
            <a:ext cx="4191000" cy="914400"/>
          </a:xfrm>
          <a:prstGeom prst="star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1757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a:t>
            </a:r>
            <a:r>
              <a:rPr lang="en-US" dirty="0" smtClean="0"/>
              <a:t>2</a:t>
            </a:r>
            <a:endParaRPr lang="en-US" dirty="0"/>
          </a:p>
        </p:txBody>
      </p:sp>
      <p:sp>
        <p:nvSpPr>
          <p:cNvPr id="3" name="Content Placeholder 2"/>
          <p:cNvSpPr>
            <a:spLocks noGrp="1"/>
          </p:cNvSpPr>
          <p:nvPr>
            <p:ph idx="1"/>
          </p:nvPr>
        </p:nvSpPr>
        <p:spPr/>
        <p:txBody>
          <a:bodyPr/>
          <a:lstStyle/>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baseline="-25000" dirty="0" smtClean="0">
              <a:solidFill>
                <a:srgbClr val="FFFF00"/>
              </a:solidFill>
            </a:endParaRPr>
          </a:p>
          <a:p>
            <a:pPr marL="0" indent="0">
              <a:buNone/>
            </a:pPr>
            <a:endParaRPr lang="en-US" baseline="-25000" dirty="0">
              <a:solidFill>
                <a:srgbClr val="FFFF00"/>
              </a:solidFill>
            </a:endParaRP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baseline="-25000" dirty="0">
                <a:solidFill>
                  <a:srgbClr val="FFFF00"/>
                </a:solidFill>
              </a:rPr>
              <a:t> </a:t>
            </a:r>
            <a:r>
              <a:rPr lang="en-US" dirty="0">
                <a:solidFill>
                  <a:srgbClr val="FFFF00"/>
                </a:solidFill>
              </a:rPr>
              <a:t>[20.9 ÷ (20.9 - </a:t>
            </a:r>
            <a:r>
              <a:rPr lang="en-US" dirty="0" smtClean="0">
                <a:solidFill>
                  <a:srgbClr val="FFFF00"/>
                </a:solidFill>
              </a:rPr>
              <a:t>10</a:t>
            </a:r>
            <a:r>
              <a:rPr lang="en-US" dirty="0">
                <a:solidFill>
                  <a:srgbClr val="FFFF00"/>
                </a:solidFill>
              </a:rPr>
              <a:t>)] x 8</a:t>
            </a:r>
            <a:r>
              <a:rPr lang="en-US" dirty="0" smtClean="0">
                <a:solidFill>
                  <a:srgbClr val="FFFF00"/>
                </a:solidFill>
              </a:rPr>
              <a:t>0 </a:t>
            </a:r>
            <a:r>
              <a:rPr lang="en-US" dirty="0">
                <a:solidFill>
                  <a:srgbClr val="FFFF00"/>
                </a:solidFill>
              </a:rPr>
              <a:t>= </a:t>
            </a:r>
            <a:r>
              <a:rPr lang="en-US" dirty="0" smtClean="0">
                <a:solidFill>
                  <a:srgbClr val="FFFF00"/>
                </a:solidFill>
              </a:rPr>
              <a:t>153</a:t>
            </a:r>
          </a:p>
          <a:p>
            <a:pPr marL="0" indent="0">
              <a:buNone/>
            </a:pPr>
            <a:r>
              <a:rPr lang="en-US" dirty="0" smtClean="0">
                <a:solidFill>
                  <a:srgbClr val="FFFF00"/>
                </a:solidFill>
              </a:rPr>
              <a:t> 20.9 – 10 = 10.9</a:t>
            </a:r>
          </a:p>
          <a:p>
            <a:pPr marL="0" indent="0">
              <a:buNone/>
            </a:pPr>
            <a:r>
              <a:rPr lang="en-US" dirty="0" smtClean="0">
                <a:solidFill>
                  <a:srgbClr val="FFFF00"/>
                </a:solidFill>
              </a:rPr>
              <a:t>And</a:t>
            </a:r>
          </a:p>
          <a:p>
            <a:pPr marL="0" indent="0">
              <a:buNone/>
            </a:pPr>
            <a:r>
              <a:rPr lang="en-US" dirty="0">
                <a:solidFill>
                  <a:srgbClr val="FFFF00"/>
                </a:solidFill>
              </a:rPr>
              <a:t>20.9  ÷ </a:t>
            </a:r>
            <a:r>
              <a:rPr lang="en-US" dirty="0" smtClean="0">
                <a:solidFill>
                  <a:srgbClr val="FFFF00"/>
                </a:solidFill>
              </a:rPr>
              <a:t>10.9 = 1.917</a:t>
            </a:r>
          </a:p>
          <a:p>
            <a:pPr marL="0" indent="0">
              <a:buNone/>
            </a:pPr>
            <a:r>
              <a:rPr lang="en-US" dirty="0" smtClean="0">
                <a:solidFill>
                  <a:srgbClr val="FFFF00"/>
                </a:solidFill>
              </a:rPr>
              <a:t>And</a:t>
            </a:r>
          </a:p>
          <a:p>
            <a:pPr marL="0" indent="0">
              <a:buNone/>
            </a:pPr>
            <a:r>
              <a:rPr lang="en-US" dirty="0" smtClean="0">
                <a:solidFill>
                  <a:srgbClr val="FFFF00"/>
                </a:solidFill>
              </a:rPr>
              <a:t>1.917 x 80 = 153</a:t>
            </a:r>
            <a:endParaRPr lang="en-US" dirty="0">
              <a:solidFill>
                <a:srgbClr val="FFFF00"/>
              </a:solidFill>
            </a:endParaRPr>
          </a:p>
        </p:txBody>
      </p:sp>
      <p:sp>
        <p:nvSpPr>
          <p:cNvPr id="4" name="6-Point Star 3"/>
          <p:cNvSpPr/>
          <p:nvPr/>
        </p:nvSpPr>
        <p:spPr>
          <a:xfrm>
            <a:off x="1752600" y="2438400"/>
            <a:ext cx="7086600" cy="914400"/>
          </a:xfrm>
          <a:prstGeom prst="star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080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a:bodyPr>
          <a:lstStyle/>
          <a:p>
            <a:r>
              <a:rPr lang="en-US" dirty="0"/>
              <a:t>Sample Problem 2</a:t>
            </a:r>
          </a:p>
        </p:txBody>
      </p:sp>
      <p:graphicFrame>
        <p:nvGraphicFramePr>
          <p:cNvPr id="6" name="Content Placeholder 3"/>
          <p:cNvGraphicFramePr>
            <a:graphicFrameLocks noGrp="1"/>
          </p:cNvGraphicFramePr>
          <p:nvPr>
            <p:ph idx="1"/>
            <p:extLst/>
          </p:nvPr>
        </p:nvGraphicFramePr>
        <p:xfrm>
          <a:off x="1447800" y="1196957"/>
          <a:ext cx="6705600" cy="5508641"/>
        </p:xfrm>
        <a:graphic>
          <a:graphicData uri="http://schemas.openxmlformats.org/drawingml/2006/table">
            <a:tbl>
              <a:tblPr firstRow="1" firstCol="1" bandRow="1">
                <a:tableStyleId>{5C22544A-7EE6-4342-B048-85BDC9FD1C3A}</a:tableStyleId>
              </a:tblPr>
              <a:tblGrid>
                <a:gridCol w="3765941"/>
                <a:gridCol w="2939659"/>
              </a:tblGrid>
              <a:tr h="254802">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dirty="0">
                          <a:effectLst/>
                        </a:rPr>
                        <a:t>Central furnace (all </a:t>
                      </a:r>
                      <a:r>
                        <a:rPr lang="en-US" sz="1400" dirty="0" err="1">
                          <a:effectLst/>
                        </a:rPr>
                        <a:t>catagories</a:t>
                      </a:r>
                      <a:r>
                        <a:rPr lang="en-US" sz="14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dirty="0">
                          <a:effectLst/>
                        </a:rPr>
                        <a:t>400 ppm air free</a:t>
                      </a:r>
                      <a:r>
                        <a:rPr lang="en-US" sz="1400" baseline="300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nSpc>
                          <a:spcPct val="115000"/>
                        </a:lnSpc>
                        <a:spcBef>
                          <a:spcPts val="0"/>
                        </a:spcBef>
                        <a:spcAft>
                          <a:spcPts val="0"/>
                        </a:spcAft>
                        <a:tabLst>
                          <a:tab pos="1543050" algn="l"/>
                        </a:tabLst>
                      </a:pPr>
                      <a:r>
                        <a:rPr lang="en-US" sz="1400" dirty="0">
                          <a:effectLst/>
                        </a:rPr>
                        <a:t>Gravity furnace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86611">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7" name="Straight Arrow Connector 6"/>
          <p:cNvCxnSpPr/>
          <p:nvPr/>
        </p:nvCxnSpPr>
        <p:spPr>
          <a:xfrm>
            <a:off x="533400" y="960438"/>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0503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a:bodyPr>
          <a:lstStyle/>
          <a:p>
            <a:r>
              <a:rPr lang="en-US" dirty="0"/>
              <a:t>Sample Problem 2</a:t>
            </a:r>
          </a:p>
        </p:txBody>
      </p:sp>
      <p:graphicFrame>
        <p:nvGraphicFramePr>
          <p:cNvPr id="6" name="Content Placeholder 3"/>
          <p:cNvGraphicFramePr>
            <a:graphicFrameLocks noGrp="1"/>
          </p:cNvGraphicFramePr>
          <p:nvPr>
            <p:ph idx="1"/>
            <p:extLst/>
          </p:nvPr>
        </p:nvGraphicFramePr>
        <p:xfrm>
          <a:off x="1447800" y="1196957"/>
          <a:ext cx="6705600" cy="5508641"/>
        </p:xfrm>
        <a:graphic>
          <a:graphicData uri="http://schemas.openxmlformats.org/drawingml/2006/table">
            <a:tbl>
              <a:tblPr firstRow="1" firstCol="1" bandRow="1">
                <a:tableStyleId>{5C22544A-7EE6-4342-B048-85BDC9FD1C3A}</a:tableStyleId>
              </a:tblPr>
              <a:tblGrid>
                <a:gridCol w="3765941"/>
                <a:gridCol w="2939659"/>
              </a:tblGrid>
              <a:tr h="254802">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dirty="0">
                          <a:effectLst/>
                        </a:rPr>
                        <a:t>Central furnace (all </a:t>
                      </a:r>
                      <a:r>
                        <a:rPr lang="en-US" sz="1400" dirty="0" err="1">
                          <a:effectLst/>
                        </a:rPr>
                        <a:t>catagories</a:t>
                      </a:r>
                      <a:r>
                        <a:rPr lang="en-US" sz="14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dirty="0">
                          <a:effectLst/>
                        </a:rPr>
                        <a:t>400 ppm air free</a:t>
                      </a:r>
                      <a:r>
                        <a:rPr lang="en-US" sz="1400" baseline="300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nSpc>
                          <a:spcPct val="115000"/>
                        </a:lnSpc>
                        <a:spcBef>
                          <a:spcPts val="0"/>
                        </a:spcBef>
                        <a:spcAft>
                          <a:spcPts val="0"/>
                        </a:spcAft>
                        <a:tabLst>
                          <a:tab pos="1543050" algn="l"/>
                        </a:tabLst>
                      </a:pPr>
                      <a:r>
                        <a:rPr lang="en-US" sz="1400" dirty="0">
                          <a:effectLst/>
                        </a:rPr>
                        <a:t>Gravity furnace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86611">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7" name="Straight Arrow Connector 6"/>
          <p:cNvCxnSpPr/>
          <p:nvPr/>
        </p:nvCxnSpPr>
        <p:spPr>
          <a:xfrm>
            <a:off x="4343400" y="846456"/>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931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2</a:t>
            </a:r>
          </a:p>
        </p:txBody>
      </p:sp>
      <p:sp>
        <p:nvSpPr>
          <p:cNvPr id="3" name="Content Placeholder 2"/>
          <p:cNvSpPr>
            <a:spLocks noGrp="1"/>
          </p:cNvSpPr>
          <p:nvPr>
            <p:ph idx="1"/>
          </p:nvPr>
        </p:nvSpPr>
        <p:spPr/>
        <p:txBody>
          <a:bodyPr/>
          <a:lstStyle/>
          <a:p>
            <a:pPr marL="0" indent="0">
              <a:buNone/>
            </a:pPr>
            <a:r>
              <a:rPr lang="en-US" dirty="0">
                <a:solidFill>
                  <a:srgbClr val="FFFF00"/>
                </a:solidFill>
              </a:rPr>
              <a:t>Since the calculated free air PPM vale of </a:t>
            </a:r>
            <a:r>
              <a:rPr lang="en-US" dirty="0" smtClean="0">
                <a:solidFill>
                  <a:srgbClr val="FFFF00"/>
                </a:solidFill>
              </a:rPr>
              <a:t>153ppm </a:t>
            </a:r>
            <a:r>
              <a:rPr lang="en-US" dirty="0">
                <a:solidFill>
                  <a:srgbClr val="FFFF00"/>
                </a:solidFill>
              </a:rPr>
              <a:t>is </a:t>
            </a:r>
            <a:r>
              <a:rPr lang="en-US" dirty="0" smtClean="0">
                <a:solidFill>
                  <a:srgbClr val="FFFF00"/>
                </a:solidFill>
              </a:rPr>
              <a:t>lower </a:t>
            </a:r>
            <a:r>
              <a:rPr lang="en-US" dirty="0">
                <a:solidFill>
                  <a:srgbClr val="FFFF00"/>
                </a:solidFill>
              </a:rPr>
              <a:t>than the table allowable value of </a:t>
            </a:r>
            <a:r>
              <a:rPr lang="en-US" dirty="0" smtClean="0">
                <a:solidFill>
                  <a:srgbClr val="FFFF00"/>
                </a:solidFill>
              </a:rPr>
              <a:t>400ppm: </a:t>
            </a:r>
            <a:r>
              <a:rPr lang="en-US" dirty="0">
                <a:solidFill>
                  <a:srgbClr val="FFFF00"/>
                </a:solidFill>
              </a:rPr>
              <a:t>this appliance </a:t>
            </a:r>
            <a:r>
              <a:rPr lang="en-US" dirty="0" smtClean="0">
                <a:solidFill>
                  <a:srgbClr val="FFFF00"/>
                </a:solidFill>
              </a:rPr>
              <a:t>passes.</a:t>
            </a:r>
            <a:endParaRPr lang="en-US" dirty="0">
              <a:solidFill>
                <a:srgbClr val="FFFF00"/>
              </a:solidFill>
            </a:endParaRPr>
          </a:p>
        </p:txBody>
      </p:sp>
    </p:spTree>
    <p:extLst>
      <p:ext uri="{BB962C8B-B14F-4D97-AF65-F5344CB8AC3E}">
        <p14:creationId xmlns:p14="http://schemas.microsoft.com/office/powerpoint/2010/main" val="3027275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fontScale="92500"/>
          </a:bodyPr>
          <a:lstStyle/>
          <a:p>
            <a:pPr marL="0" indent="0">
              <a:buNone/>
            </a:pPr>
            <a:r>
              <a:rPr lang="en-US" sz="3800" dirty="0" smtClean="0">
                <a:solidFill>
                  <a:srgbClr val="FFFF00"/>
                </a:solidFill>
              </a:rPr>
              <a:t>“Standard Method” Sample Problem</a:t>
            </a:r>
          </a:p>
          <a:p>
            <a:pPr marL="0" indent="0">
              <a:buNone/>
            </a:pPr>
            <a:r>
              <a:rPr lang="en-US" sz="3800" dirty="0">
                <a:solidFill>
                  <a:srgbClr val="FFFF00"/>
                </a:solidFill>
              </a:rPr>
              <a:t>A 12,000 ft</a:t>
            </a:r>
            <a:r>
              <a:rPr lang="en-US" sz="3800" baseline="30000" dirty="0">
                <a:solidFill>
                  <a:srgbClr val="FFFF00"/>
                </a:solidFill>
              </a:rPr>
              <a:t>2</a:t>
            </a:r>
            <a:r>
              <a:rPr lang="en-US" sz="3800" dirty="0">
                <a:solidFill>
                  <a:srgbClr val="FFFF00"/>
                </a:solidFill>
              </a:rPr>
              <a:t> home with 9 </a:t>
            </a:r>
            <a:r>
              <a:rPr lang="en-US" sz="3800" dirty="0" err="1">
                <a:solidFill>
                  <a:srgbClr val="FFFF00"/>
                </a:solidFill>
              </a:rPr>
              <a:t>ft</a:t>
            </a:r>
            <a:r>
              <a:rPr lang="en-US" sz="3800" dirty="0">
                <a:solidFill>
                  <a:srgbClr val="FFFF00"/>
                </a:solidFill>
              </a:rPr>
              <a:t> ceilings according to the blower door test has </a:t>
            </a:r>
            <a:r>
              <a:rPr lang="en-US" sz="3800" dirty="0" smtClean="0">
                <a:solidFill>
                  <a:srgbClr val="FFFF00"/>
                </a:solidFill>
              </a:rPr>
              <a:t>0.50 </a:t>
            </a:r>
            <a:r>
              <a:rPr lang="en-US" sz="3800" dirty="0">
                <a:solidFill>
                  <a:srgbClr val="FFFF00"/>
                </a:solidFill>
              </a:rPr>
              <a:t>ACH and a 148,000 </a:t>
            </a:r>
            <a:r>
              <a:rPr lang="en-US" sz="3800" dirty="0" err="1">
                <a:solidFill>
                  <a:srgbClr val="FFFF00"/>
                </a:solidFill>
              </a:rPr>
              <a:t>Btuh</a:t>
            </a:r>
            <a:r>
              <a:rPr lang="en-US" sz="3800" dirty="0">
                <a:solidFill>
                  <a:srgbClr val="FFFF00"/>
                </a:solidFill>
              </a:rPr>
              <a:t> gas furnace. Is there enough air leakage to support safe combustion?  </a:t>
            </a:r>
            <a:endParaRPr lang="en-US" sz="3800" dirty="0" smtClean="0">
              <a:solidFill>
                <a:srgbClr val="FFFF00"/>
              </a:solidFill>
            </a:endParaRPr>
          </a:p>
          <a:p>
            <a:pPr marL="0" indent="0">
              <a:buNone/>
            </a:pPr>
            <a:endParaRPr lang="en-US" dirty="0">
              <a:solidFill>
                <a:srgbClr val="FFFF00"/>
              </a:solidFill>
            </a:endParaRPr>
          </a:p>
          <a:p>
            <a:pPr marL="0" indent="0">
              <a:buNone/>
            </a:pPr>
            <a:r>
              <a:rPr lang="en-US" sz="4100" dirty="0">
                <a:solidFill>
                  <a:srgbClr val="FFFF00"/>
                </a:solidFill>
              </a:rPr>
              <a:t>First the ft</a:t>
            </a:r>
            <a:r>
              <a:rPr lang="en-US" sz="4100" baseline="30000" dirty="0">
                <a:solidFill>
                  <a:srgbClr val="FFFF00"/>
                </a:solidFill>
              </a:rPr>
              <a:t>3 </a:t>
            </a:r>
            <a:r>
              <a:rPr lang="en-US" sz="4100" dirty="0">
                <a:solidFill>
                  <a:srgbClr val="FFFF00"/>
                </a:solidFill>
              </a:rPr>
              <a:t>is calculated: </a:t>
            </a:r>
            <a:endParaRPr lang="en-US" sz="4100" dirty="0" smtClean="0">
              <a:solidFill>
                <a:srgbClr val="FFFF00"/>
              </a:solidFill>
            </a:endParaRPr>
          </a:p>
          <a:p>
            <a:pPr marL="0" indent="0">
              <a:buNone/>
            </a:pPr>
            <a:r>
              <a:rPr lang="en-US" sz="4100" dirty="0" smtClean="0">
                <a:solidFill>
                  <a:srgbClr val="FFFF00"/>
                </a:solidFill>
              </a:rPr>
              <a:t>12,000 </a:t>
            </a:r>
            <a:r>
              <a:rPr lang="en-US" sz="4100" dirty="0">
                <a:solidFill>
                  <a:srgbClr val="FFFF00"/>
                </a:solidFill>
              </a:rPr>
              <a:t>ft</a:t>
            </a:r>
            <a:r>
              <a:rPr lang="en-US" sz="4100" baseline="30000" dirty="0">
                <a:solidFill>
                  <a:srgbClr val="FFFF00"/>
                </a:solidFill>
              </a:rPr>
              <a:t>2</a:t>
            </a:r>
            <a:r>
              <a:rPr lang="en-US" sz="4100" dirty="0">
                <a:solidFill>
                  <a:srgbClr val="FFFF00"/>
                </a:solidFill>
              </a:rPr>
              <a:t> x 9 </a:t>
            </a:r>
            <a:r>
              <a:rPr lang="en-US" sz="4100" dirty="0" err="1">
                <a:solidFill>
                  <a:srgbClr val="FFFF00"/>
                </a:solidFill>
              </a:rPr>
              <a:t>ft</a:t>
            </a:r>
            <a:r>
              <a:rPr lang="en-US" sz="4100" dirty="0">
                <a:solidFill>
                  <a:srgbClr val="FFFF00"/>
                </a:solidFill>
              </a:rPr>
              <a:t> = 108,000 ft</a:t>
            </a:r>
            <a:r>
              <a:rPr lang="en-US" sz="4100" baseline="30000" dirty="0">
                <a:solidFill>
                  <a:srgbClr val="FFFF00"/>
                </a:solidFill>
              </a:rPr>
              <a:t>3</a:t>
            </a:r>
            <a:endParaRPr lang="en-US" sz="4100" dirty="0">
              <a:solidFill>
                <a:srgbClr val="FFFF00"/>
              </a:solidFill>
            </a:endParaRPr>
          </a:p>
          <a:p>
            <a:pPr marL="0" indent="0">
              <a:buNone/>
            </a:pPr>
            <a:endParaRPr lang="en-US" dirty="0">
              <a:solidFill>
                <a:srgbClr val="FFFF00"/>
              </a:solidFill>
            </a:endParaRPr>
          </a:p>
          <a:p>
            <a:endParaRPr lang="en-US" dirty="0" smtClean="0">
              <a:solidFill>
                <a:srgbClr val="FFFF00"/>
              </a:solidFill>
            </a:endParaRPr>
          </a:p>
        </p:txBody>
      </p:sp>
    </p:spTree>
    <p:extLst>
      <p:ext uri="{BB962C8B-B14F-4D97-AF65-F5344CB8AC3E}">
        <p14:creationId xmlns:p14="http://schemas.microsoft.com/office/powerpoint/2010/main" val="3283655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a:bodyPr>
          <a:lstStyle/>
          <a:p>
            <a:pPr marL="0" indent="0">
              <a:buNone/>
            </a:pPr>
            <a:r>
              <a:rPr lang="en-US" dirty="0" smtClean="0">
                <a:solidFill>
                  <a:srgbClr val="FFFF00"/>
                </a:solidFill>
              </a:rPr>
              <a:t>Next </a:t>
            </a:r>
            <a:r>
              <a:rPr lang="en-US" dirty="0">
                <a:solidFill>
                  <a:srgbClr val="FFFF00"/>
                </a:solidFill>
              </a:rPr>
              <a:t>divide </a:t>
            </a:r>
            <a:r>
              <a:rPr lang="en-US" dirty="0" smtClean="0">
                <a:solidFill>
                  <a:srgbClr val="FFFF00"/>
                </a:solidFill>
              </a:rPr>
              <a:t>108,000ft</a:t>
            </a:r>
            <a:r>
              <a:rPr lang="en-US" baseline="30000" dirty="0" smtClean="0">
                <a:solidFill>
                  <a:srgbClr val="FFFF00"/>
                </a:solidFill>
              </a:rPr>
              <a:t>3</a:t>
            </a:r>
            <a:r>
              <a:rPr lang="en-US" dirty="0" smtClean="0">
                <a:solidFill>
                  <a:srgbClr val="FFFF00"/>
                </a:solidFill>
              </a:rPr>
              <a:t> </a:t>
            </a:r>
            <a:r>
              <a:rPr lang="en-US" dirty="0">
                <a:solidFill>
                  <a:srgbClr val="FFFF00"/>
                </a:solidFill>
              </a:rPr>
              <a:t>by 50ft</a:t>
            </a:r>
            <a:r>
              <a:rPr lang="en-US" baseline="30000" dirty="0">
                <a:solidFill>
                  <a:srgbClr val="FFFF00"/>
                </a:solidFill>
              </a:rPr>
              <a:t>3 </a:t>
            </a:r>
            <a:r>
              <a:rPr lang="en-US" dirty="0">
                <a:solidFill>
                  <a:srgbClr val="FFFF00"/>
                </a:solidFill>
              </a:rPr>
              <a:t>per </a:t>
            </a:r>
            <a:r>
              <a:rPr lang="en-US" dirty="0" smtClean="0">
                <a:solidFill>
                  <a:srgbClr val="FFFF00"/>
                </a:solidFill>
              </a:rPr>
              <a:t>1000 </a:t>
            </a:r>
            <a:r>
              <a:rPr lang="en-US" dirty="0" err="1" smtClean="0">
                <a:solidFill>
                  <a:srgbClr val="FFFF00"/>
                </a:solidFill>
              </a:rPr>
              <a:t>Btuh</a:t>
            </a:r>
            <a:r>
              <a:rPr lang="en-US" dirty="0" smtClean="0">
                <a:solidFill>
                  <a:srgbClr val="FFFF00"/>
                </a:solidFill>
              </a:rPr>
              <a:t> </a:t>
            </a:r>
            <a:r>
              <a:rPr lang="en-US" dirty="0">
                <a:solidFill>
                  <a:srgbClr val="FFFF00"/>
                </a:solidFill>
              </a:rPr>
              <a:t>= </a:t>
            </a:r>
            <a:r>
              <a:rPr lang="en-US" dirty="0" smtClean="0">
                <a:solidFill>
                  <a:srgbClr val="FFFF00"/>
                </a:solidFill>
              </a:rPr>
              <a:t>648 </a:t>
            </a:r>
            <a:r>
              <a:rPr lang="en-US" dirty="0">
                <a:solidFill>
                  <a:srgbClr val="FFFF00"/>
                </a:solidFill>
              </a:rPr>
              <a:t>(how many 50ft</a:t>
            </a:r>
            <a:r>
              <a:rPr lang="en-US" baseline="30000" dirty="0">
                <a:solidFill>
                  <a:srgbClr val="FFFF00"/>
                </a:solidFill>
              </a:rPr>
              <a:t>3</a:t>
            </a:r>
            <a:r>
              <a:rPr lang="en-US" dirty="0">
                <a:solidFill>
                  <a:srgbClr val="FFFF00"/>
                </a:solidFill>
              </a:rPr>
              <a:t> </a:t>
            </a:r>
            <a:r>
              <a:rPr lang="en-US" dirty="0" smtClean="0">
                <a:solidFill>
                  <a:srgbClr val="FFFF00"/>
                </a:solidFill>
              </a:rPr>
              <a:t>areas of makeup air per hour </a:t>
            </a:r>
            <a:r>
              <a:rPr lang="en-US" dirty="0">
                <a:solidFill>
                  <a:srgbClr val="FFFF00"/>
                </a:solidFill>
              </a:rPr>
              <a:t>there are in </a:t>
            </a:r>
            <a:r>
              <a:rPr lang="en-US" dirty="0" smtClean="0">
                <a:solidFill>
                  <a:srgbClr val="FFFF00"/>
                </a:solidFill>
              </a:rPr>
              <a:t>the home)</a:t>
            </a:r>
          </a:p>
          <a:p>
            <a:pPr marL="0" indent="0">
              <a:buNone/>
            </a:pPr>
            <a:endParaRPr lang="en-US" dirty="0" smtClean="0">
              <a:solidFill>
                <a:srgbClr val="FFFF00"/>
              </a:solidFill>
            </a:endParaRPr>
          </a:p>
          <a:p>
            <a:pPr marL="0" indent="0">
              <a:buNone/>
            </a:pPr>
            <a:r>
              <a:rPr lang="en-US" dirty="0">
                <a:solidFill>
                  <a:srgbClr val="FFFF00"/>
                </a:solidFill>
              </a:rPr>
              <a:t>Next multiply the 648 by 1000 Btu to get the maximum combustion appliance total for the home:</a:t>
            </a:r>
          </a:p>
          <a:p>
            <a:pPr marL="0" indent="0">
              <a:buNone/>
            </a:pPr>
            <a:r>
              <a:rPr lang="en-US" dirty="0">
                <a:solidFill>
                  <a:srgbClr val="FFFF00"/>
                </a:solidFill>
              </a:rPr>
              <a:t>648 X 1000 = 648,000</a:t>
            </a:r>
          </a:p>
          <a:p>
            <a:pPr marL="0" indent="0">
              <a:buNone/>
            </a:pPr>
            <a:endParaRPr lang="en-US" dirty="0">
              <a:solidFill>
                <a:srgbClr val="FFFF00"/>
              </a:solidFill>
            </a:endParaRPr>
          </a:p>
        </p:txBody>
      </p:sp>
    </p:spTree>
    <p:extLst>
      <p:ext uri="{BB962C8B-B14F-4D97-AF65-F5344CB8AC3E}">
        <p14:creationId xmlns:p14="http://schemas.microsoft.com/office/powerpoint/2010/main" val="1966136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a:bodyPr>
          <a:lstStyle/>
          <a:p>
            <a:pPr marL="0" indent="0">
              <a:buNone/>
            </a:pPr>
            <a:endParaRPr lang="en-US" dirty="0">
              <a:solidFill>
                <a:srgbClr val="FFFF00"/>
              </a:solidFill>
            </a:endParaRPr>
          </a:p>
          <a:p>
            <a:pPr marL="0" indent="0">
              <a:buNone/>
            </a:pPr>
            <a:r>
              <a:rPr lang="en-US" dirty="0" smtClean="0">
                <a:solidFill>
                  <a:srgbClr val="FFFF00"/>
                </a:solidFill>
              </a:rPr>
              <a:t>The </a:t>
            </a:r>
            <a:r>
              <a:rPr lang="en-US" dirty="0" err="1" smtClean="0">
                <a:solidFill>
                  <a:srgbClr val="FFFF00"/>
                </a:solidFill>
              </a:rPr>
              <a:t>Btuh</a:t>
            </a:r>
            <a:r>
              <a:rPr lang="en-US" dirty="0" smtClean="0">
                <a:solidFill>
                  <a:srgbClr val="FFFF00"/>
                </a:solidFill>
              </a:rPr>
              <a:t> allowable for this leakage rate and home area is 648,000 </a:t>
            </a:r>
            <a:r>
              <a:rPr lang="en-US" dirty="0" err="1" smtClean="0">
                <a:solidFill>
                  <a:srgbClr val="FFFF00"/>
                </a:solidFill>
              </a:rPr>
              <a:t>Btuh</a:t>
            </a:r>
            <a:endParaRPr lang="en-US" dirty="0" smtClean="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This leaky home could easily support the combustion air needs of the  148,000 </a:t>
            </a:r>
            <a:r>
              <a:rPr lang="en-US" dirty="0" err="1" smtClean="0">
                <a:solidFill>
                  <a:srgbClr val="FFFF00"/>
                </a:solidFill>
              </a:rPr>
              <a:t>Btuh</a:t>
            </a:r>
            <a:r>
              <a:rPr lang="en-US" dirty="0" smtClean="0">
                <a:solidFill>
                  <a:srgbClr val="FFFF00"/>
                </a:solidFill>
              </a:rPr>
              <a:t> Furnace  </a:t>
            </a:r>
            <a:endParaRPr lang="en-US" dirty="0">
              <a:solidFill>
                <a:srgbClr val="FFFF00"/>
              </a:solidFill>
            </a:endParaRPr>
          </a:p>
        </p:txBody>
      </p:sp>
    </p:spTree>
    <p:extLst>
      <p:ext uri="{BB962C8B-B14F-4D97-AF65-F5344CB8AC3E}">
        <p14:creationId xmlns:p14="http://schemas.microsoft.com/office/powerpoint/2010/main" val="3251272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1</a:t>
            </a:r>
            <a:endParaRPr lang="en-US" dirty="0"/>
          </a:p>
        </p:txBody>
      </p:sp>
      <p:sp>
        <p:nvSpPr>
          <p:cNvPr id="3" name="Content Placeholder 2"/>
          <p:cNvSpPr>
            <a:spLocks noGrp="1"/>
          </p:cNvSpPr>
          <p:nvPr>
            <p:ph idx="1"/>
          </p:nvPr>
        </p:nvSpPr>
        <p:spPr>
          <a:xfrm>
            <a:off x="457200" y="1600200"/>
            <a:ext cx="8534400" cy="5029200"/>
          </a:xfrm>
        </p:spPr>
        <p:txBody>
          <a:bodyPr>
            <a:normAutofit/>
          </a:bodyPr>
          <a:lstStyle/>
          <a:p>
            <a:pPr marL="0" indent="0">
              <a:buNone/>
            </a:pPr>
            <a:endParaRPr lang="en-US" dirty="0">
              <a:solidFill>
                <a:srgbClr val="FFFF00"/>
              </a:solidFill>
            </a:endParaRPr>
          </a:p>
          <a:p>
            <a:pPr marL="0" indent="0">
              <a:buNone/>
            </a:pPr>
            <a:r>
              <a:rPr lang="en-US" dirty="0" smtClean="0">
                <a:solidFill>
                  <a:srgbClr val="FFFF00"/>
                </a:solidFill>
              </a:rPr>
              <a:t>The </a:t>
            </a:r>
            <a:r>
              <a:rPr lang="en-US" dirty="0" err="1" smtClean="0">
                <a:solidFill>
                  <a:srgbClr val="FFFF00"/>
                </a:solidFill>
              </a:rPr>
              <a:t>Btuh</a:t>
            </a:r>
            <a:r>
              <a:rPr lang="en-US" dirty="0" smtClean="0">
                <a:solidFill>
                  <a:srgbClr val="FFFF00"/>
                </a:solidFill>
              </a:rPr>
              <a:t> allowable for this leakage rate and home area is 648,000 </a:t>
            </a:r>
            <a:r>
              <a:rPr lang="en-US" dirty="0" err="1" smtClean="0">
                <a:solidFill>
                  <a:srgbClr val="FFFF00"/>
                </a:solidFill>
              </a:rPr>
              <a:t>Btuh</a:t>
            </a:r>
            <a:endParaRPr lang="en-US" dirty="0" smtClean="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This leaky home could easily support the combustion air needs of the  148,000 </a:t>
            </a:r>
            <a:r>
              <a:rPr lang="en-US" dirty="0" err="1" smtClean="0">
                <a:solidFill>
                  <a:srgbClr val="FFFF00"/>
                </a:solidFill>
              </a:rPr>
              <a:t>Btuh</a:t>
            </a:r>
            <a:r>
              <a:rPr lang="en-US" dirty="0" smtClean="0">
                <a:solidFill>
                  <a:srgbClr val="FFFF00"/>
                </a:solidFill>
              </a:rPr>
              <a:t> Furnace  </a:t>
            </a:r>
            <a:endParaRPr lang="en-US" dirty="0">
              <a:solidFill>
                <a:srgbClr val="FFFF00"/>
              </a:solidFill>
            </a:endParaRPr>
          </a:p>
        </p:txBody>
      </p:sp>
    </p:spTree>
    <p:extLst>
      <p:ext uri="{BB962C8B-B14F-4D97-AF65-F5344CB8AC3E}">
        <p14:creationId xmlns:p14="http://schemas.microsoft.com/office/powerpoint/2010/main" val="340505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2</a:t>
            </a:r>
            <a:endParaRPr lang="en-US" dirty="0"/>
          </a:p>
        </p:txBody>
      </p:sp>
      <p:sp>
        <p:nvSpPr>
          <p:cNvPr id="3" name="Content Placeholder 2"/>
          <p:cNvSpPr>
            <a:spLocks noGrp="1"/>
          </p:cNvSpPr>
          <p:nvPr>
            <p:ph idx="1"/>
          </p:nvPr>
        </p:nvSpPr>
        <p:spPr>
          <a:xfrm>
            <a:off x="457200" y="1600200"/>
            <a:ext cx="8534400" cy="5029200"/>
          </a:xfrm>
        </p:spPr>
        <p:txBody>
          <a:bodyPr>
            <a:normAutofit fontScale="92500"/>
          </a:bodyPr>
          <a:lstStyle/>
          <a:p>
            <a:pPr marL="0" indent="0">
              <a:buNone/>
            </a:pPr>
            <a:r>
              <a:rPr lang="en-US" sz="3800" dirty="0" smtClean="0">
                <a:solidFill>
                  <a:srgbClr val="FFFF00"/>
                </a:solidFill>
              </a:rPr>
              <a:t>“Standard Method” Sample Problem</a:t>
            </a:r>
          </a:p>
          <a:p>
            <a:pPr marL="0" indent="0">
              <a:buNone/>
            </a:pPr>
            <a:r>
              <a:rPr lang="en-US" sz="3800" dirty="0">
                <a:solidFill>
                  <a:srgbClr val="FFFF00"/>
                </a:solidFill>
              </a:rPr>
              <a:t>A </a:t>
            </a:r>
            <a:r>
              <a:rPr lang="en-US" sz="3800" dirty="0" smtClean="0">
                <a:solidFill>
                  <a:srgbClr val="FFFF00"/>
                </a:solidFill>
              </a:rPr>
              <a:t>1,500 </a:t>
            </a:r>
            <a:r>
              <a:rPr lang="en-US" sz="3800" dirty="0">
                <a:solidFill>
                  <a:srgbClr val="FFFF00"/>
                </a:solidFill>
              </a:rPr>
              <a:t>ft</a:t>
            </a:r>
            <a:r>
              <a:rPr lang="en-US" sz="3800" baseline="30000" dirty="0">
                <a:solidFill>
                  <a:srgbClr val="FFFF00"/>
                </a:solidFill>
              </a:rPr>
              <a:t>2</a:t>
            </a:r>
            <a:r>
              <a:rPr lang="en-US" sz="3800" dirty="0">
                <a:solidFill>
                  <a:srgbClr val="FFFF00"/>
                </a:solidFill>
              </a:rPr>
              <a:t> home with </a:t>
            </a:r>
            <a:r>
              <a:rPr lang="en-US" sz="3800" dirty="0" smtClean="0">
                <a:solidFill>
                  <a:srgbClr val="FFFF00"/>
                </a:solidFill>
              </a:rPr>
              <a:t>8 </a:t>
            </a:r>
            <a:r>
              <a:rPr lang="en-US" sz="3800" dirty="0" err="1">
                <a:solidFill>
                  <a:srgbClr val="FFFF00"/>
                </a:solidFill>
              </a:rPr>
              <a:t>ft</a:t>
            </a:r>
            <a:r>
              <a:rPr lang="en-US" sz="3800" dirty="0">
                <a:solidFill>
                  <a:srgbClr val="FFFF00"/>
                </a:solidFill>
              </a:rPr>
              <a:t> ceilings according to the blower door test has </a:t>
            </a:r>
            <a:r>
              <a:rPr lang="en-US" sz="3800" dirty="0" smtClean="0">
                <a:solidFill>
                  <a:srgbClr val="FFFF00"/>
                </a:solidFill>
              </a:rPr>
              <a:t>0.41 </a:t>
            </a:r>
            <a:r>
              <a:rPr lang="en-US" sz="3800" dirty="0">
                <a:solidFill>
                  <a:srgbClr val="FFFF00"/>
                </a:solidFill>
              </a:rPr>
              <a:t>ACH and a </a:t>
            </a:r>
            <a:r>
              <a:rPr lang="en-US" sz="3800" dirty="0" smtClean="0">
                <a:solidFill>
                  <a:srgbClr val="FFFF00"/>
                </a:solidFill>
              </a:rPr>
              <a:t>200,000 </a:t>
            </a:r>
            <a:r>
              <a:rPr lang="en-US" sz="3800" dirty="0">
                <a:solidFill>
                  <a:srgbClr val="FFFF00"/>
                </a:solidFill>
              </a:rPr>
              <a:t>Btuh gas furnace. Is there enough air leakage to support safe combustion?  </a:t>
            </a:r>
            <a:endParaRPr lang="en-US" sz="3800" dirty="0" smtClean="0">
              <a:solidFill>
                <a:srgbClr val="FFFF00"/>
              </a:solidFill>
            </a:endParaRPr>
          </a:p>
          <a:p>
            <a:pPr marL="0" indent="0">
              <a:buNone/>
            </a:pPr>
            <a:endParaRPr lang="en-US" dirty="0">
              <a:solidFill>
                <a:srgbClr val="FFFF00"/>
              </a:solidFill>
            </a:endParaRPr>
          </a:p>
          <a:p>
            <a:pPr marL="0" indent="0">
              <a:buNone/>
            </a:pPr>
            <a:r>
              <a:rPr lang="en-US" sz="4100" dirty="0">
                <a:solidFill>
                  <a:srgbClr val="FFFF00"/>
                </a:solidFill>
              </a:rPr>
              <a:t>First the ft</a:t>
            </a:r>
            <a:r>
              <a:rPr lang="en-US" sz="4100" baseline="30000" dirty="0">
                <a:solidFill>
                  <a:srgbClr val="FFFF00"/>
                </a:solidFill>
              </a:rPr>
              <a:t>3 </a:t>
            </a:r>
            <a:r>
              <a:rPr lang="en-US" sz="4100" dirty="0">
                <a:solidFill>
                  <a:srgbClr val="FFFF00"/>
                </a:solidFill>
              </a:rPr>
              <a:t>is calculated: </a:t>
            </a:r>
            <a:endParaRPr lang="en-US" sz="4100" dirty="0" smtClean="0">
              <a:solidFill>
                <a:srgbClr val="FFFF00"/>
              </a:solidFill>
            </a:endParaRPr>
          </a:p>
          <a:p>
            <a:pPr marL="0" indent="0">
              <a:buNone/>
            </a:pPr>
            <a:r>
              <a:rPr lang="en-US" sz="4100" dirty="0" smtClean="0">
                <a:solidFill>
                  <a:srgbClr val="FFFF00"/>
                </a:solidFill>
              </a:rPr>
              <a:t>1,500 </a:t>
            </a:r>
            <a:r>
              <a:rPr lang="en-US" sz="4100" dirty="0">
                <a:solidFill>
                  <a:srgbClr val="FFFF00"/>
                </a:solidFill>
              </a:rPr>
              <a:t>ft</a:t>
            </a:r>
            <a:r>
              <a:rPr lang="en-US" sz="4100" baseline="30000" dirty="0">
                <a:solidFill>
                  <a:srgbClr val="FFFF00"/>
                </a:solidFill>
              </a:rPr>
              <a:t>2</a:t>
            </a:r>
            <a:r>
              <a:rPr lang="en-US" sz="4100" dirty="0">
                <a:solidFill>
                  <a:srgbClr val="FFFF00"/>
                </a:solidFill>
              </a:rPr>
              <a:t> x </a:t>
            </a:r>
            <a:r>
              <a:rPr lang="en-US" sz="4100" dirty="0" smtClean="0">
                <a:solidFill>
                  <a:srgbClr val="FFFF00"/>
                </a:solidFill>
              </a:rPr>
              <a:t>8 </a:t>
            </a:r>
            <a:r>
              <a:rPr lang="en-US" sz="4100" dirty="0" err="1">
                <a:solidFill>
                  <a:srgbClr val="FFFF00"/>
                </a:solidFill>
              </a:rPr>
              <a:t>ft</a:t>
            </a:r>
            <a:r>
              <a:rPr lang="en-US" sz="4100" dirty="0">
                <a:solidFill>
                  <a:srgbClr val="FFFF00"/>
                </a:solidFill>
              </a:rPr>
              <a:t> = </a:t>
            </a:r>
            <a:r>
              <a:rPr lang="en-US" sz="4100" dirty="0" smtClean="0">
                <a:solidFill>
                  <a:srgbClr val="FFFF00"/>
                </a:solidFill>
              </a:rPr>
              <a:t>12,000 </a:t>
            </a:r>
            <a:r>
              <a:rPr lang="en-US" sz="4100" dirty="0">
                <a:solidFill>
                  <a:srgbClr val="FFFF00"/>
                </a:solidFill>
              </a:rPr>
              <a:t>ft</a:t>
            </a:r>
            <a:r>
              <a:rPr lang="en-US" sz="4100" baseline="30000" dirty="0">
                <a:solidFill>
                  <a:srgbClr val="FFFF00"/>
                </a:solidFill>
              </a:rPr>
              <a:t>3</a:t>
            </a:r>
            <a:endParaRPr lang="en-US" sz="4100" dirty="0">
              <a:solidFill>
                <a:srgbClr val="FFFF00"/>
              </a:solidFill>
            </a:endParaRPr>
          </a:p>
          <a:p>
            <a:pPr marL="0" indent="0">
              <a:buNone/>
            </a:pPr>
            <a:endParaRPr lang="en-US" dirty="0">
              <a:solidFill>
                <a:srgbClr val="FFFF00"/>
              </a:solidFill>
            </a:endParaRPr>
          </a:p>
          <a:p>
            <a:endParaRPr lang="en-US" dirty="0" smtClean="0">
              <a:solidFill>
                <a:srgbClr val="FFFF00"/>
              </a:solidFill>
            </a:endParaRPr>
          </a:p>
        </p:txBody>
      </p:sp>
    </p:spTree>
    <p:extLst>
      <p:ext uri="{BB962C8B-B14F-4D97-AF65-F5344CB8AC3E}">
        <p14:creationId xmlns:p14="http://schemas.microsoft.com/office/powerpoint/2010/main" val="1295632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1851</TotalTime>
  <Words>2560</Words>
  <Application>Microsoft Office PowerPoint</Application>
  <PresentationFormat>On-screen Show (4:3)</PresentationFormat>
  <Paragraphs>318</Paragraphs>
  <Slides>44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Arial</vt:lpstr>
      <vt:lpstr>Calibri</vt:lpstr>
      <vt:lpstr>Helvetica</vt:lpstr>
      <vt:lpstr>Times New Roman</vt:lpstr>
      <vt:lpstr>ヒラギノ角ゴ Pro W3</vt:lpstr>
      <vt:lpstr>Office Theme</vt:lpstr>
      <vt:lpstr> Day 1 Part 3 Technician’s Guide &amp; Workbook for Home Evaluation and Performance Improvement  </vt:lpstr>
      <vt:lpstr> Math Review CAZ Volume and  Air Free CO PPM Calculations  </vt:lpstr>
      <vt:lpstr>CAZ Area Volume   </vt:lpstr>
      <vt:lpstr>CAZ Volume Sample Problem 1</vt:lpstr>
      <vt:lpstr>Sample Problem 1</vt:lpstr>
      <vt:lpstr>Sample Problem 1</vt:lpstr>
      <vt:lpstr>Sample Problem 1</vt:lpstr>
      <vt:lpstr>Sample Problem 1</vt:lpstr>
      <vt:lpstr>Sample Problem 2</vt:lpstr>
      <vt:lpstr>Sample Problem 2</vt:lpstr>
      <vt:lpstr>Sample Problem 2</vt:lpstr>
      <vt:lpstr>Sample Problem 2</vt:lpstr>
      <vt:lpstr>National Fuel Gas Code (NFG) §9.3</vt:lpstr>
      <vt:lpstr>Other Than Fan Assisted Formula</vt:lpstr>
      <vt:lpstr>Fan Assisted Formula</vt:lpstr>
      <vt:lpstr>Sample Problem 3</vt:lpstr>
      <vt:lpstr>Sample Problem 3</vt:lpstr>
      <vt:lpstr>Sample Problem 3</vt:lpstr>
      <vt:lpstr>Sample Problem 3</vt:lpstr>
      <vt:lpstr>Sample Problem 4</vt:lpstr>
      <vt:lpstr>Sample Problem 4</vt:lpstr>
      <vt:lpstr>Sample Problem 4</vt:lpstr>
      <vt:lpstr>Sample Problem 4</vt:lpstr>
      <vt:lpstr>Sample Problem 4</vt:lpstr>
      <vt:lpstr> Air Free CO PPM   </vt:lpstr>
      <vt:lpstr>CO Verification</vt:lpstr>
      <vt:lpstr>CO Verification</vt:lpstr>
      <vt:lpstr>CO Verification</vt:lpstr>
      <vt:lpstr>CO Verification</vt:lpstr>
      <vt:lpstr>Sample Problem 1</vt:lpstr>
      <vt:lpstr>Sample Problem 1</vt:lpstr>
      <vt:lpstr>Sample Problem 1</vt:lpstr>
      <vt:lpstr>Sample Problem 1</vt:lpstr>
      <vt:lpstr>Sample Problem 1</vt:lpstr>
      <vt:lpstr>Sample Problem 1</vt:lpstr>
      <vt:lpstr>Sample Problem 1</vt:lpstr>
      <vt:lpstr>Sample Problem 2</vt:lpstr>
      <vt:lpstr>Sample Problem 2</vt:lpstr>
      <vt:lpstr>Sample Problem 2</vt:lpstr>
      <vt:lpstr>Sample Problem 2</vt:lpstr>
      <vt:lpstr>Sample Problem 2</vt:lpstr>
      <vt:lpstr>Sample Problem 2</vt:lpstr>
      <vt:lpstr>Sample Problem 2</vt:lpstr>
      <vt:lpstr>Sample Problem 2</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221</cp:revision>
  <dcterms:created xsi:type="dcterms:W3CDTF">2013-05-23T13:04:32Z</dcterms:created>
  <dcterms:modified xsi:type="dcterms:W3CDTF">2015-09-10T20:50:02Z</dcterms:modified>
</cp:coreProperties>
</file>