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26.xml" ContentType="application/vnd.openxmlformats-officedocument.presentationml.tags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4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ppt/tags/tag38.xml" ContentType="application/vnd.openxmlformats-officedocument.presentationml.tags+xml"/>
  <Override PartName="/ppt/notesSlides/notesSlide16.xml" ContentType="application/vnd.openxmlformats-officedocument.presentationml.notesSlide+xml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tags/tag41.xml" ContentType="application/vnd.openxmlformats-officedocument.presentationml.tags+xml"/>
  <Override PartName="/ppt/notesSlides/notesSlide19.xml" ContentType="application/vnd.openxmlformats-officedocument.presentationml.notesSlide+xml"/>
  <Override PartName="/ppt/tags/tag42.xml" ContentType="application/vnd.openxmlformats-officedocument.presentationml.tags+xml"/>
  <Override PartName="/ppt/notesSlides/notesSlide20.xml" ContentType="application/vnd.openxmlformats-officedocument.presentationml.notesSlide+xml"/>
  <Override PartName="/ppt/tags/tag43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1"/>
  </p:notesMasterIdLst>
  <p:sldIdLst>
    <p:sldId id="348" r:id="rId2"/>
    <p:sldId id="356" r:id="rId3"/>
    <p:sldId id="357" r:id="rId4"/>
    <p:sldId id="358" r:id="rId5"/>
    <p:sldId id="359" r:id="rId6"/>
    <p:sldId id="360" r:id="rId7"/>
    <p:sldId id="361" r:id="rId8"/>
    <p:sldId id="362" r:id="rId9"/>
    <p:sldId id="363" r:id="rId10"/>
    <p:sldId id="427" r:id="rId11"/>
    <p:sldId id="428" r:id="rId12"/>
    <p:sldId id="429" r:id="rId13"/>
    <p:sldId id="430" r:id="rId14"/>
    <p:sldId id="431" r:id="rId15"/>
    <p:sldId id="432" r:id="rId16"/>
    <p:sldId id="433" r:id="rId17"/>
    <p:sldId id="434" r:id="rId18"/>
    <p:sldId id="435" r:id="rId19"/>
    <p:sldId id="436" r:id="rId20"/>
    <p:sldId id="437" r:id="rId21"/>
    <p:sldId id="438" r:id="rId22"/>
    <p:sldId id="439" r:id="rId23"/>
    <p:sldId id="364" r:id="rId24"/>
    <p:sldId id="365" r:id="rId25"/>
    <p:sldId id="366" r:id="rId26"/>
    <p:sldId id="367" r:id="rId27"/>
    <p:sldId id="440" r:id="rId28"/>
    <p:sldId id="441" r:id="rId29"/>
    <p:sldId id="442" r:id="rId30"/>
    <p:sldId id="443" r:id="rId31"/>
    <p:sldId id="444" r:id="rId32"/>
    <p:sldId id="419" r:id="rId33"/>
    <p:sldId id="420" r:id="rId34"/>
    <p:sldId id="421" r:id="rId35"/>
    <p:sldId id="422" r:id="rId36"/>
    <p:sldId id="423" r:id="rId37"/>
    <p:sldId id="424" r:id="rId38"/>
    <p:sldId id="425" r:id="rId39"/>
    <p:sldId id="426" r:id="rId40"/>
  </p:sldIdLst>
  <p:sldSz cx="9144000" cy="6858000" type="screen4x3"/>
  <p:notesSz cx="7010400" cy="9296400"/>
  <p:custDataLst>
    <p:tags r:id="rId4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5"/>
    <a:srgbClr val="3F3F3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65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56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9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95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2978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02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536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43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3723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8653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719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09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270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5230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71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27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92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718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850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93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4650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51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4a"/><Relationship Id="rId2" Type="http://schemas.microsoft.com/office/2007/relationships/media" Target="../media/media1.m4a"/><Relationship Id="rId1" Type="http://schemas.openxmlformats.org/officeDocument/2006/relationships/tags" Target="../tags/tag33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48006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26 Math </a:t>
            </a:r>
            <a:r>
              <a:rPr lang="en-US" dirty="0" smtClean="0"/>
              <a:t>Review Part 2</a:t>
            </a:r>
            <a:br>
              <a:rPr lang="en-US" dirty="0" smtClean="0"/>
            </a:br>
            <a:r>
              <a:rPr lang="en-US" dirty="0" smtClean="0"/>
              <a:t>Inches to Feet &amp; Areas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168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  any triangle with a right angle the area  is the length  multiplied by the </a:t>
            </a:r>
            <a:r>
              <a:rPr lang="en-US" dirty="0">
                <a:solidFill>
                  <a:srgbClr val="FFFF00"/>
                </a:solidFill>
              </a:rPr>
              <a:t>w</a:t>
            </a:r>
            <a:r>
              <a:rPr lang="en-US" dirty="0" smtClean="0">
                <a:solidFill>
                  <a:srgbClr val="FFFF00"/>
                </a:solidFill>
              </a:rPr>
              <a:t>idth (of the two legs meeting at the right angle) divided by 2.</a:t>
            </a:r>
            <a:endParaRPr lang="en-US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324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of a Right Triangle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For  any triangle with a right angle the area  is the length  multiplied by the width (of the two legs meeting at the right angle) divided by 2.</a:t>
            </a:r>
          </a:p>
        </p:txBody>
      </p:sp>
      <p:sp>
        <p:nvSpPr>
          <p:cNvPr id="4" name="Rectangle 3"/>
          <p:cNvSpPr/>
          <p:nvPr/>
        </p:nvSpPr>
        <p:spPr>
          <a:xfrm>
            <a:off x="2362200" y="3810000"/>
            <a:ext cx="3886200" cy="20574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362200" y="3863181"/>
            <a:ext cx="3886200" cy="20042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05069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of a Right Triangle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  any triangle with a right angle the area  is the length  multiplied by the  height  of the two legs where the right triangle is divided by 2.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3810000"/>
            <a:ext cx="3886200" cy="20574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362200" y="3863181"/>
            <a:ext cx="3886200" cy="20042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14600" y="3863180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2203" y="3809999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99778" y="5249001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0" y="5161843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6016337"/>
            <a:ext cx="2917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r>
              <a:rPr lang="en-US" sz="3200" dirty="0" smtClean="0">
                <a:solidFill>
                  <a:srgbClr val="FFFF00"/>
                </a:solidFill>
              </a:rPr>
              <a:t> = right angle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64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  any triangle with a right angle the area  is the length  multiplied by the  height  of the two legs where the right triangle is divided by 2.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3810000"/>
            <a:ext cx="3886200" cy="20574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362200" y="3863181"/>
            <a:ext cx="3886200" cy="200422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14600" y="3863180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2203" y="3809999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99778" y="5249001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0" y="5161843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08242" y="3868834"/>
            <a:ext cx="1447800" cy="24826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861321" y="5833776"/>
            <a:ext cx="1447800" cy="24826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370320" y="3828067"/>
            <a:ext cx="1517423" cy="3511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404610" y="5798663"/>
            <a:ext cx="1517423" cy="3511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48400" y="3200400"/>
            <a:ext cx="15242" cy="609599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354579" y="3173810"/>
            <a:ext cx="15242" cy="609599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399778" y="5970267"/>
            <a:ext cx="6578" cy="58293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241822" y="5970267"/>
            <a:ext cx="6578" cy="58293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90462" y="4419380"/>
            <a:ext cx="13197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Length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68958" y="6016337"/>
            <a:ext cx="1215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Width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059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287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 = </a:t>
            </a:r>
            <a:r>
              <a:rPr lang="en-US" dirty="0" err="1" smtClean="0">
                <a:solidFill>
                  <a:srgbClr val="FFFF00"/>
                </a:solidFill>
              </a:rPr>
              <a:t>h</a:t>
            </a:r>
            <a:r>
              <a:rPr lang="en-US" baseline="-25000" dirty="0" err="1" smtClean="0">
                <a:solidFill>
                  <a:srgbClr val="FFFF00"/>
                </a:solidFill>
              </a:rPr>
              <a:t>b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X b ÷ 2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209800" y="2057400"/>
            <a:ext cx="3505200" cy="1981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5715000" y="2057400"/>
            <a:ext cx="1219200" cy="2438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2209800" y="4038600"/>
            <a:ext cx="4724400" cy="457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5979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287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 = </a:t>
            </a:r>
            <a:r>
              <a:rPr lang="en-US" dirty="0" err="1" smtClean="0">
                <a:solidFill>
                  <a:srgbClr val="FFFF00"/>
                </a:solidFill>
              </a:rPr>
              <a:t>h</a:t>
            </a:r>
            <a:r>
              <a:rPr lang="en-US" baseline="-25000" dirty="0" err="1" smtClean="0">
                <a:solidFill>
                  <a:srgbClr val="FFFF00"/>
                </a:solidFill>
              </a:rPr>
              <a:t>b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X b ÷ 2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209800" y="2057400"/>
            <a:ext cx="3505200" cy="1981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5715000" y="2057400"/>
            <a:ext cx="1219200" cy="2438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2209800" y="4038600"/>
            <a:ext cx="4724400" cy="457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5486400" y="2057400"/>
            <a:ext cx="228600" cy="22860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24400" y="3695859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00700" y="3793739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79158" y="2755612"/>
            <a:ext cx="545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</a:rPr>
              <a:t>h</a:t>
            </a:r>
            <a:r>
              <a:rPr lang="en-US" sz="3200" baseline="-25000" dirty="0" err="1" smtClean="0">
                <a:solidFill>
                  <a:srgbClr val="FFFF00"/>
                </a:solidFill>
              </a:rPr>
              <a:t>b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641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287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 = </a:t>
            </a:r>
            <a:r>
              <a:rPr lang="en-US" dirty="0" err="1" smtClean="0">
                <a:solidFill>
                  <a:srgbClr val="FFFF00"/>
                </a:solidFill>
              </a:rPr>
              <a:t>h</a:t>
            </a:r>
            <a:r>
              <a:rPr lang="en-US" baseline="-25000" dirty="0" err="1" smtClean="0">
                <a:solidFill>
                  <a:srgbClr val="FFFF00"/>
                </a:solidFill>
              </a:rPr>
              <a:t>b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X b ÷ 2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209800" y="2057400"/>
            <a:ext cx="3505200" cy="1981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5715000" y="2057400"/>
            <a:ext cx="1219200" cy="2438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2209800" y="4038600"/>
            <a:ext cx="4724400" cy="457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5486400" y="2057400"/>
            <a:ext cx="228600" cy="22860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24400" y="3695859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00700" y="3793739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0928" y="4838541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79158" y="2755612"/>
            <a:ext cx="545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</a:rPr>
              <a:t>h</a:t>
            </a:r>
            <a:r>
              <a:rPr lang="en-US" sz="3200" baseline="-25000" dirty="0" err="1" smtClean="0">
                <a:solidFill>
                  <a:srgbClr val="FFFF00"/>
                </a:solidFill>
              </a:rPr>
              <a:t>b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828800" y="4053840"/>
            <a:ext cx="381000" cy="114017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553200" y="4511040"/>
            <a:ext cx="381000" cy="114017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51246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287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 = </a:t>
            </a:r>
            <a:r>
              <a:rPr lang="en-US" dirty="0" err="1" smtClean="0">
                <a:solidFill>
                  <a:srgbClr val="FFFF00"/>
                </a:solidFill>
              </a:rPr>
              <a:t>h</a:t>
            </a:r>
            <a:r>
              <a:rPr lang="en-US" baseline="-25000" dirty="0" err="1" smtClean="0">
                <a:solidFill>
                  <a:srgbClr val="FFFF00"/>
                </a:solidFill>
              </a:rPr>
              <a:t>b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X b ÷ 2 =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209800" y="2057400"/>
            <a:ext cx="3505200" cy="1981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5715000" y="2057400"/>
            <a:ext cx="1219200" cy="2438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2209800" y="4038600"/>
            <a:ext cx="4724400" cy="457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5486400" y="2057400"/>
            <a:ext cx="228600" cy="22860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24400" y="3695859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00700" y="3793739"/>
            <a:ext cx="745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90</a:t>
            </a:r>
            <a:r>
              <a:rPr lang="en-US" sz="3200" baseline="30000" dirty="0" smtClean="0">
                <a:solidFill>
                  <a:srgbClr val="FFFF00"/>
                </a:solidFill>
              </a:rPr>
              <a:t>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0928" y="4838541"/>
            <a:ext cx="13003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b = 14’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52414" y="2849177"/>
            <a:ext cx="1154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FF00"/>
                </a:solidFill>
              </a:rPr>
              <a:t>h</a:t>
            </a:r>
            <a:r>
              <a:rPr lang="en-US" sz="3200" baseline="-25000" dirty="0" err="1" smtClean="0">
                <a:solidFill>
                  <a:srgbClr val="FFFF00"/>
                </a:solidFill>
              </a:rPr>
              <a:t>b</a:t>
            </a:r>
            <a:r>
              <a:rPr lang="en-US" sz="3200" dirty="0" smtClean="0">
                <a:solidFill>
                  <a:srgbClr val="FFFF00"/>
                </a:solidFill>
              </a:rPr>
              <a:t>= 6’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828800" y="4053840"/>
            <a:ext cx="381000" cy="114017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553200" y="4511040"/>
            <a:ext cx="381000" cy="114017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081212" y="5604749"/>
            <a:ext cx="4341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A = </a:t>
            </a:r>
            <a:r>
              <a:rPr lang="en-US" sz="3200" dirty="0" smtClean="0">
                <a:solidFill>
                  <a:srgbClr val="FFFF00"/>
                </a:solidFill>
              </a:rPr>
              <a:t>6</a:t>
            </a:r>
            <a:r>
              <a:rPr lang="en-US" sz="3200" baseline="-25000" dirty="0" smtClean="0">
                <a:solidFill>
                  <a:srgbClr val="FFFF00"/>
                </a:solidFill>
              </a:rPr>
              <a:t> </a:t>
            </a:r>
            <a:r>
              <a:rPr lang="en-US" sz="3200" dirty="0">
                <a:solidFill>
                  <a:srgbClr val="FFFF00"/>
                </a:solidFill>
              </a:rPr>
              <a:t>X </a:t>
            </a:r>
            <a:r>
              <a:rPr lang="en-US" sz="3200" dirty="0" smtClean="0">
                <a:solidFill>
                  <a:srgbClr val="FFFF00"/>
                </a:solidFill>
              </a:rPr>
              <a:t>16 </a:t>
            </a:r>
            <a:r>
              <a:rPr lang="en-US" sz="3200" dirty="0">
                <a:solidFill>
                  <a:srgbClr val="FFFF00"/>
                </a:solidFill>
              </a:rPr>
              <a:t>÷ </a:t>
            </a:r>
            <a:r>
              <a:rPr lang="en-US" sz="3200" dirty="0" smtClean="0">
                <a:solidFill>
                  <a:srgbClr val="FFFF00"/>
                </a:solidFill>
              </a:rPr>
              <a:t>2 = 48 Sq. Ft.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268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of a Triangle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Calculate the wall area for the following drawing: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2971800" y="2514600"/>
            <a:ext cx="493776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3429000"/>
            <a:ext cx="4953000" cy="228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52600" y="3429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752600" y="5715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00200" y="4114800"/>
            <a:ext cx="1061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8.0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2" name="Straight Connector 11"/>
          <p:cNvCxnSpPr>
            <a:endCxn id="10" idx="0"/>
          </p:cNvCxnSpPr>
          <p:nvPr/>
        </p:nvCxnSpPr>
        <p:spPr>
          <a:xfrm>
            <a:off x="2130954" y="3444240"/>
            <a:ext cx="1" cy="67056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2"/>
          </p:cNvCxnSpPr>
          <p:nvPr/>
        </p:nvCxnSpPr>
        <p:spPr>
          <a:xfrm>
            <a:off x="2130955" y="4699575"/>
            <a:ext cx="0" cy="10154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971800" y="5730240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909560" y="5730240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987040" y="6182012"/>
            <a:ext cx="122184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30805" y="5889624"/>
            <a:ext cx="1478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18.75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793856" y="6182012"/>
            <a:ext cx="213094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752600" y="2506980"/>
            <a:ext cx="3660245" cy="762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37360" y="2712402"/>
            <a:ext cx="1269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3.66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262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of a Triangle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Calculate the wall area for the following drawing: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2971800" y="2514600"/>
            <a:ext cx="493776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71800" y="3429000"/>
            <a:ext cx="4953000" cy="2286000"/>
          </a:xfrm>
          <a:prstGeom prst="rect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52600" y="3429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752600" y="5715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00200" y="4114800"/>
            <a:ext cx="1061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8.0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2" name="Straight Connector 11"/>
          <p:cNvCxnSpPr>
            <a:endCxn id="10" idx="0"/>
          </p:cNvCxnSpPr>
          <p:nvPr/>
        </p:nvCxnSpPr>
        <p:spPr>
          <a:xfrm>
            <a:off x="2130954" y="3444240"/>
            <a:ext cx="1" cy="67056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2"/>
          </p:cNvCxnSpPr>
          <p:nvPr/>
        </p:nvCxnSpPr>
        <p:spPr>
          <a:xfrm>
            <a:off x="2130955" y="4699575"/>
            <a:ext cx="0" cy="10154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971800" y="5730240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909560" y="5730240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987040" y="6182012"/>
            <a:ext cx="122184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30805" y="5889624"/>
            <a:ext cx="1478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18.75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793856" y="6182012"/>
            <a:ext cx="213094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752600" y="2506980"/>
            <a:ext cx="3660245" cy="762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37360" y="2712402"/>
            <a:ext cx="1269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3.66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22943" y="3911025"/>
            <a:ext cx="4358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8.0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r>
              <a:rPr lang="en-US" sz="3200" dirty="0" smtClean="0">
                <a:solidFill>
                  <a:srgbClr val="FFFF00"/>
                </a:solidFill>
              </a:rPr>
              <a:t> X 18.75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r>
              <a:rPr lang="en-US" sz="3200" dirty="0" smtClean="0">
                <a:solidFill>
                  <a:srgbClr val="FFFF00"/>
                </a:solidFill>
              </a:rPr>
              <a:t> = 150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713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80 ÷ 5 = 16 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Also written as: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	    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	5   80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828800" y="3962400"/>
            <a:ext cx="0" cy="422031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94803" y="3985846"/>
            <a:ext cx="9144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58947" y="33776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8947" y="43844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5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858947" y="4969206"/>
            <a:ext cx="9144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58947" y="512160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19619" y="510402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0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5475" y="3377624"/>
            <a:ext cx="343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6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0187" y="5562599"/>
            <a:ext cx="653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30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931296" y="6147374"/>
            <a:ext cx="9144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149346" y="6147373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0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1" name="Flowchart: Summing Junction 20"/>
          <p:cNvSpPr/>
          <p:nvPr/>
        </p:nvSpPr>
        <p:spPr>
          <a:xfrm>
            <a:off x="4114800" y="1630679"/>
            <a:ext cx="3931920" cy="3931920"/>
          </a:xfrm>
          <a:prstGeom prst="flowChartSummingJunction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endCxn id="21" idx="0"/>
          </p:cNvCxnSpPr>
          <p:nvPr/>
        </p:nvCxnSpPr>
        <p:spPr>
          <a:xfrm flipV="1">
            <a:off x="6080760" y="1630679"/>
            <a:ext cx="0" cy="196596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1" idx="6"/>
          </p:cNvCxnSpPr>
          <p:nvPr/>
        </p:nvCxnSpPr>
        <p:spPr>
          <a:xfrm flipH="1">
            <a:off x="6080760" y="3596639"/>
            <a:ext cx="196596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1" idx="4"/>
          </p:cNvCxnSpPr>
          <p:nvPr/>
        </p:nvCxnSpPr>
        <p:spPr>
          <a:xfrm flipV="1">
            <a:off x="6080760" y="3596641"/>
            <a:ext cx="0" cy="196595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114800" y="3596641"/>
            <a:ext cx="1965960" cy="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646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17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of a Triangle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Calculate the wall area for the following drawing: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2971800" y="2486676"/>
            <a:ext cx="4937760" cy="914400"/>
          </a:xfrm>
          <a:prstGeom prst="triangl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3429000"/>
            <a:ext cx="4953000" cy="228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52600" y="3429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752600" y="5715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00200" y="4114800"/>
            <a:ext cx="1061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8.0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2" name="Straight Connector 11"/>
          <p:cNvCxnSpPr>
            <a:endCxn id="10" idx="0"/>
          </p:cNvCxnSpPr>
          <p:nvPr/>
        </p:nvCxnSpPr>
        <p:spPr>
          <a:xfrm>
            <a:off x="2130954" y="3444240"/>
            <a:ext cx="1" cy="67056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2"/>
          </p:cNvCxnSpPr>
          <p:nvPr/>
        </p:nvCxnSpPr>
        <p:spPr>
          <a:xfrm>
            <a:off x="2130955" y="4699575"/>
            <a:ext cx="0" cy="10154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942643" y="3381223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909560" y="3411251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942643" y="3779520"/>
            <a:ext cx="122184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84890" y="3501461"/>
            <a:ext cx="1478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18.75 </a:t>
            </a:r>
            <a:r>
              <a:rPr lang="en-US" sz="3200" dirty="0" err="1" smtClean="0">
                <a:solidFill>
                  <a:srgbClr val="FF0000"/>
                </a:solidFill>
              </a:rPr>
              <a:t>ft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793856" y="3842763"/>
            <a:ext cx="213094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752600" y="2506980"/>
            <a:ext cx="3660245" cy="762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37360" y="2712402"/>
            <a:ext cx="1269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3.66 </a:t>
            </a:r>
            <a:r>
              <a:rPr lang="en-US" sz="3200" dirty="0" err="1" smtClean="0">
                <a:solidFill>
                  <a:srgbClr val="FF0000"/>
                </a:solidFill>
              </a:rPr>
              <a:t>ft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70544" y="4550830"/>
            <a:ext cx="5270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3.66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r>
              <a:rPr lang="en-US" sz="3200" dirty="0" smtClean="0">
                <a:solidFill>
                  <a:srgbClr val="FFFF00"/>
                </a:solidFill>
              </a:rPr>
              <a:t> X 18.75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r>
              <a:rPr lang="en-US" sz="3200" dirty="0" smtClean="0">
                <a:solidFill>
                  <a:srgbClr val="FFFF00"/>
                </a:solidFill>
              </a:rPr>
              <a:t> ÷ 2 = 34.3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97279" y="2676585"/>
            <a:ext cx="545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h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11103" y="3483712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>
            <a:stCxn id="4" idx="0"/>
            <a:endCxn id="4" idx="3"/>
          </p:cNvCxnSpPr>
          <p:nvPr/>
        </p:nvCxnSpPr>
        <p:spPr>
          <a:xfrm>
            <a:off x="5440680" y="2486676"/>
            <a:ext cx="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8924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of a Triangle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Calculate the wall area for the following drawing: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2971800" y="2514600"/>
            <a:ext cx="493776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3429000"/>
            <a:ext cx="4953000" cy="228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52600" y="3429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752600" y="5715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00200" y="4114800"/>
            <a:ext cx="1061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8.0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2" name="Straight Connector 11"/>
          <p:cNvCxnSpPr>
            <a:endCxn id="10" idx="0"/>
          </p:cNvCxnSpPr>
          <p:nvPr/>
        </p:nvCxnSpPr>
        <p:spPr>
          <a:xfrm>
            <a:off x="2130954" y="3444240"/>
            <a:ext cx="1" cy="67056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2"/>
          </p:cNvCxnSpPr>
          <p:nvPr/>
        </p:nvCxnSpPr>
        <p:spPr>
          <a:xfrm>
            <a:off x="2130955" y="4699575"/>
            <a:ext cx="0" cy="10154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971800" y="5730240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909560" y="5730240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987040" y="6182012"/>
            <a:ext cx="122184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30805" y="5889624"/>
            <a:ext cx="1478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18.75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793856" y="6182012"/>
            <a:ext cx="213094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752600" y="2506980"/>
            <a:ext cx="3660245" cy="762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37360" y="2712402"/>
            <a:ext cx="1269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3.66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68249" y="2844225"/>
            <a:ext cx="1502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34.3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68249" y="4114800"/>
            <a:ext cx="1398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150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266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of a Triangle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Calculate the wall area for the following drawing: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2971800" y="2514600"/>
            <a:ext cx="493776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3429000"/>
            <a:ext cx="4953000" cy="228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52600" y="3429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752600" y="5715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00200" y="4114800"/>
            <a:ext cx="1061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8.0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2" name="Straight Connector 11"/>
          <p:cNvCxnSpPr>
            <a:endCxn id="10" idx="0"/>
          </p:cNvCxnSpPr>
          <p:nvPr/>
        </p:nvCxnSpPr>
        <p:spPr>
          <a:xfrm>
            <a:off x="2130954" y="3444240"/>
            <a:ext cx="1" cy="67056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2"/>
          </p:cNvCxnSpPr>
          <p:nvPr/>
        </p:nvCxnSpPr>
        <p:spPr>
          <a:xfrm>
            <a:off x="2130955" y="4699575"/>
            <a:ext cx="0" cy="10154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971800" y="5730240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909560" y="5730240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987040" y="6182012"/>
            <a:ext cx="122184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30805" y="5889624"/>
            <a:ext cx="1478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18.75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793856" y="6182012"/>
            <a:ext cx="213094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752600" y="2506980"/>
            <a:ext cx="3660245" cy="762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37360" y="2712402"/>
            <a:ext cx="1269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3.66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68249" y="2844225"/>
            <a:ext cx="1502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34.3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68249" y="4114800"/>
            <a:ext cx="1398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150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71810" y="4755424"/>
            <a:ext cx="47772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150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 </a:t>
            </a:r>
            <a:r>
              <a:rPr lang="en-US" sz="3200" dirty="0" smtClean="0">
                <a:solidFill>
                  <a:srgbClr val="FFFF00"/>
                </a:solidFill>
              </a:rPr>
              <a:t>+ </a:t>
            </a:r>
            <a:r>
              <a:rPr lang="en-US" sz="3200" dirty="0">
                <a:solidFill>
                  <a:srgbClr val="FFFF00"/>
                </a:solidFill>
              </a:rPr>
              <a:t>34.3 </a:t>
            </a:r>
            <a:r>
              <a:rPr lang="en-US" sz="3200" dirty="0" smtClean="0">
                <a:solidFill>
                  <a:srgbClr val="FFFF00"/>
                </a:solidFill>
              </a:rPr>
              <a:t>ft</a:t>
            </a:r>
            <a:r>
              <a:rPr lang="en-US" sz="3200" baseline="30000" dirty="0" smtClean="0">
                <a:solidFill>
                  <a:srgbClr val="FFFF00"/>
                </a:solidFill>
              </a:rPr>
              <a:t>2 </a:t>
            </a:r>
            <a:r>
              <a:rPr lang="en-US" sz="3200" dirty="0" smtClean="0">
                <a:solidFill>
                  <a:srgbClr val="FFFF00"/>
                </a:solidFill>
              </a:rPr>
              <a:t>= 184.3 </a:t>
            </a:r>
            <a:r>
              <a:rPr lang="en-US" sz="3200" dirty="0">
                <a:solidFill>
                  <a:srgbClr val="FFFF00"/>
                </a:solidFill>
              </a:rPr>
              <a:t>ft</a:t>
            </a:r>
            <a:r>
              <a:rPr lang="en-US" sz="3200" baseline="30000" dirty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  <a:p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602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 = 3.14 x R x 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505200" y="1524000"/>
            <a:ext cx="4572000" cy="45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4" idx="7"/>
          </p:cNvCxnSpPr>
          <p:nvPr/>
        </p:nvCxnSpPr>
        <p:spPr>
          <a:xfrm flipH="1">
            <a:off x="7391400" y="2193554"/>
            <a:ext cx="16246" cy="162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4" idx="6"/>
          </p:cNvCxnSpPr>
          <p:nvPr/>
        </p:nvCxnSpPr>
        <p:spPr>
          <a:xfrm>
            <a:off x="5791200" y="3810000"/>
            <a:ext cx="2286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4" idx="6"/>
          </p:cNvCxnSpPr>
          <p:nvPr/>
        </p:nvCxnSpPr>
        <p:spPr>
          <a:xfrm>
            <a:off x="5791200" y="3810000"/>
            <a:ext cx="228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11483" y="2895600"/>
            <a:ext cx="1906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Radius = R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endCxn id="4" idx="2"/>
          </p:cNvCxnSpPr>
          <p:nvPr/>
        </p:nvCxnSpPr>
        <p:spPr>
          <a:xfrm flipH="1">
            <a:off x="3505200" y="3810000"/>
            <a:ext cx="228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28395" y="4267200"/>
            <a:ext cx="2925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Diameter = 2 x R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081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 = 3.14 x R x 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505200" y="1524000"/>
            <a:ext cx="4572000" cy="45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4" idx="7"/>
          </p:cNvCxnSpPr>
          <p:nvPr/>
        </p:nvCxnSpPr>
        <p:spPr>
          <a:xfrm flipH="1">
            <a:off x="7391400" y="2193554"/>
            <a:ext cx="16246" cy="162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4" idx="6"/>
          </p:cNvCxnSpPr>
          <p:nvPr/>
        </p:nvCxnSpPr>
        <p:spPr>
          <a:xfrm>
            <a:off x="5791200" y="3810000"/>
            <a:ext cx="2286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4" idx="6"/>
          </p:cNvCxnSpPr>
          <p:nvPr/>
        </p:nvCxnSpPr>
        <p:spPr>
          <a:xfrm>
            <a:off x="5791200" y="3810000"/>
            <a:ext cx="228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92800" y="2919045"/>
            <a:ext cx="40318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Radius = ½ R = 4 inches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endCxn id="4" idx="2"/>
          </p:cNvCxnSpPr>
          <p:nvPr/>
        </p:nvCxnSpPr>
        <p:spPr>
          <a:xfrm flipH="1">
            <a:off x="3505200" y="3810000"/>
            <a:ext cx="228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28395" y="4267200"/>
            <a:ext cx="3496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Diameter = 8 inches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5418" y="4559587"/>
            <a:ext cx="2715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A = 3.14 x </a:t>
            </a:r>
            <a:r>
              <a:rPr lang="en-US" sz="3200" dirty="0" smtClean="0">
                <a:solidFill>
                  <a:srgbClr val="FFFF00"/>
                </a:solidFill>
              </a:rPr>
              <a:t>4 </a:t>
            </a:r>
            <a:r>
              <a:rPr lang="en-US" sz="3200" dirty="0">
                <a:solidFill>
                  <a:srgbClr val="FFFF00"/>
                </a:solidFill>
              </a:rPr>
              <a:t>x </a:t>
            </a:r>
            <a:r>
              <a:rPr lang="en-US" sz="3200" dirty="0" smtClean="0">
                <a:solidFill>
                  <a:srgbClr val="FFFF00"/>
                </a:solidFill>
              </a:rPr>
              <a:t>4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6110" y="5334000"/>
            <a:ext cx="41322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A = </a:t>
            </a:r>
            <a:r>
              <a:rPr lang="en-US" sz="3200" dirty="0" smtClean="0">
                <a:solidFill>
                  <a:srgbClr val="FFFF00"/>
                </a:solidFill>
              </a:rPr>
              <a:t>50.24 square inches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186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4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 = 3.14 x R x 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505200" y="1524000"/>
            <a:ext cx="4572000" cy="45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4" idx="7"/>
          </p:cNvCxnSpPr>
          <p:nvPr/>
        </p:nvCxnSpPr>
        <p:spPr>
          <a:xfrm flipH="1">
            <a:off x="7391400" y="2193554"/>
            <a:ext cx="16246" cy="162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4" idx="6"/>
          </p:cNvCxnSpPr>
          <p:nvPr/>
        </p:nvCxnSpPr>
        <p:spPr>
          <a:xfrm>
            <a:off x="5791200" y="3810000"/>
            <a:ext cx="2286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4" idx="6"/>
          </p:cNvCxnSpPr>
          <p:nvPr/>
        </p:nvCxnSpPr>
        <p:spPr>
          <a:xfrm>
            <a:off x="5791200" y="3810000"/>
            <a:ext cx="228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92800" y="2919045"/>
            <a:ext cx="40318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Radius = ½ R = 4 inches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endCxn id="4" idx="2"/>
          </p:cNvCxnSpPr>
          <p:nvPr/>
        </p:nvCxnSpPr>
        <p:spPr>
          <a:xfrm flipH="1">
            <a:off x="3505200" y="3810000"/>
            <a:ext cx="2286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28395" y="4267200"/>
            <a:ext cx="3496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Diameter = 8 inches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5418" y="4559587"/>
            <a:ext cx="2715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A = 3.14 x </a:t>
            </a:r>
            <a:r>
              <a:rPr lang="en-US" sz="3200" dirty="0" smtClean="0">
                <a:solidFill>
                  <a:srgbClr val="FFFF00"/>
                </a:solidFill>
              </a:rPr>
              <a:t>4 </a:t>
            </a:r>
            <a:r>
              <a:rPr lang="en-US" sz="3200" dirty="0">
                <a:solidFill>
                  <a:srgbClr val="FFFF00"/>
                </a:solidFill>
              </a:rPr>
              <a:t>x </a:t>
            </a:r>
            <a:r>
              <a:rPr lang="en-US" sz="3200" dirty="0" smtClean="0">
                <a:solidFill>
                  <a:srgbClr val="FFFF00"/>
                </a:solidFill>
              </a:rPr>
              <a:t>4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6110" y="5334000"/>
            <a:ext cx="41322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A = </a:t>
            </a:r>
            <a:r>
              <a:rPr lang="en-US" sz="3200" dirty="0" smtClean="0">
                <a:solidFill>
                  <a:srgbClr val="FFFF00"/>
                </a:solidFill>
              </a:rPr>
              <a:t>50.24 square inches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462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4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Circle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572942" y="1981200"/>
            <a:ext cx="4572000" cy="45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4" idx="7"/>
          </p:cNvCxnSpPr>
          <p:nvPr/>
        </p:nvCxnSpPr>
        <p:spPr>
          <a:xfrm flipH="1">
            <a:off x="7459142" y="2650754"/>
            <a:ext cx="16246" cy="162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92800" y="3412379"/>
            <a:ext cx="41322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 = 50.24 square inches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000" y="2193554"/>
            <a:ext cx="23984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12 x 12 = 144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1000" y="1241404"/>
            <a:ext cx="6307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 A in square inches </a:t>
            </a:r>
            <a:r>
              <a:rPr lang="en-US" sz="3200" dirty="0">
                <a:solidFill>
                  <a:srgbClr val="FFFF00"/>
                </a:solidFill>
              </a:rPr>
              <a:t>= </a:t>
            </a:r>
            <a:r>
              <a:rPr lang="en-US" sz="3200" dirty="0" smtClean="0">
                <a:solidFill>
                  <a:srgbClr val="FFFF00"/>
                </a:solidFill>
              </a:rPr>
              <a:t>A in square feet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0999" y="3412379"/>
            <a:ext cx="2720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50.24 ÷ 144 = 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9897" y="4800600"/>
            <a:ext cx="3583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 0.3488888888888…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824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14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0060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Measuring Areas in Cubic Feet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305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1 Finding the Area/Volume in Cubic Feet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Calculate the wall area for the following drawing: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2971800" y="2514600"/>
            <a:ext cx="493776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3429000"/>
            <a:ext cx="4953000" cy="228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52600" y="3429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752600" y="5715000"/>
            <a:ext cx="1203960" cy="1524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00200" y="4114800"/>
            <a:ext cx="1061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8.0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2" name="Straight Connector 11"/>
          <p:cNvCxnSpPr>
            <a:endCxn id="10" idx="0"/>
          </p:cNvCxnSpPr>
          <p:nvPr/>
        </p:nvCxnSpPr>
        <p:spPr>
          <a:xfrm>
            <a:off x="2130954" y="3444240"/>
            <a:ext cx="1" cy="67056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2"/>
          </p:cNvCxnSpPr>
          <p:nvPr/>
        </p:nvCxnSpPr>
        <p:spPr>
          <a:xfrm>
            <a:off x="2130955" y="4699575"/>
            <a:ext cx="0" cy="10154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971800" y="5730240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909560" y="5730240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987040" y="6182012"/>
            <a:ext cx="122184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30805" y="5889624"/>
            <a:ext cx="1478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18.75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793856" y="6182012"/>
            <a:ext cx="213094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752600" y="2506980"/>
            <a:ext cx="3660245" cy="762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37360" y="2712402"/>
            <a:ext cx="1269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3.66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68249" y="2844225"/>
            <a:ext cx="1502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34.3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68249" y="4114800"/>
            <a:ext cx="1398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150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71810" y="4755424"/>
            <a:ext cx="47772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150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 </a:t>
            </a:r>
            <a:r>
              <a:rPr lang="en-US" sz="3200" dirty="0" smtClean="0">
                <a:solidFill>
                  <a:srgbClr val="FFFF00"/>
                </a:solidFill>
              </a:rPr>
              <a:t>+ </a:t>
            </a:r>
            <a:r>
              <a:rPr lang="en-US" sz="3200" dirty="0">
                <a:solidFill>
                  <a:srgbClr val="FFFF00"/>
                </a:solidFill>
              </a:rPr>
              <a:t>34.3 </a:t>
            </a:r>
            <a:r>
              <a:rPr lang="en-US" sz="3200" dirty="0" smtClean="0">
                <a:solidFill>
                  <a:srgbClr val="FFFF00"/>
                </a:solidFill>
              </a:rPr>
              <a:t>ft</a:t>
            </a:r>
            <a:r>
              <a:rPr lang="en-US" sz="3200" baseline="30000" dirty="0" smtClean="0">
                <a:solidFill>
                  <a:srgbClr val="FFFF00"/>
                </a:solidFill>
              </a:rPr>
              <a:t>2 </a:t>
            </a:r>
            <a:r>
              <a:rPr lang="en-US" sz="3200" dirty="0" smtClean="0">
                <a:solidFill>
                  <a:srgbClr val="FFFF00"/>
                </a:solidFill>
              </a:rPr>
              <a:t>= 184.3 </a:t>
            </a:r>
            <a:r>
              <a:rPr lang="en-US" sz="3200" dirty="0">
                <a:solidFill>
                  <a:srgbClr val="FFFF00"/>
                </a:solidFill>
              </a:rPr>
              <a:t>ft</a:t>
            </a:r>
            <a:r>
              <a:rPr lang="en-US" sz="3200" baseline="30000" dirty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  <a:p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6" name="7-Point Star 5"/>
          <p:cNvSpPr/>
          <p:nvPr/>
        </p:nvSpPr>
        <p:spPr>
          <a:xfrm>
            <a:off x="6521690" y="3863181"/>
            <a:ext cx="2103120" cy="2103120"/>
          </a:xfrm>
          <a:prstGeom prst="star7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836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</a:t>
            </a:r>
            <a:r>
              <a:rPr lang="en-US" dirty="0" smtClean="0"/>
              <a:t>2 Find the Length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49782" y="4421250"/>
            <a:ext cx="17107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184.3 </a:t>
            </a:r>
            <a:r>
              <a:rPr lang="en-US" sz="3200" dirty="0">
                <a:solidFill>
                  <a:srgbClr val="FFFF00"/>
                </a:solidFill>
              </a:rPr>
              <a:t>ft</a:t>
            </a:r>
            <a:r>
              <a:rPr lang="en-US" sz="3200" baseline="30000" dirty="0">
                <a:solidFill>
                  <a:srgbClr val="FFFF00"/>
                </a:solidFill>
              </a:rPr>
              <a:t>2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  <a:p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842260" y="2096832"/>
            <a:ext cx="3589020" cy="9672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303520" y="2994565"/>
            <a:ext cx="3589020" cy="9672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372100" y="5295900"/>
            <a:ext cx="3589020" cy="9672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431280" y="2096832"/>
            <a:ext cx="246888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868930" y="3045316"/>
            <a:ext cx="246888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68930" y="3045363"/>
            <a:ext cx="246888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88620" y="3064128"/>
            <a:ext cx="2453640" cy="9284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862060" y="2994565"/>
            <a:ext cx="64770" cy="23013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78755" y="3959398"/>
            <a:ext cx="64770" cy="23013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73380" y="3977227"/>
            <a:ext cx="15240" cy="23013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73380" y="6278562"/>
            <a:ext cx="496443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16932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 and Division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0" y="1524000"/>
            <a:ext cx="255390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6 x 5 x 4 = 120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39794" y="2133600"/>
            <a:ext cx="255390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4 x 6 </a:t>
            </a:r>
            <a:r>
              <a:rPr lang="en-US" sz="3200" dirty="0">
                <a:solidFill>
                  <a:srgbClr val="FFFF00"/>
                </a:solidFill>
              </a:rPr>
              <a:t>x </a:t>
            </a:r>
            <a:r>
              <a:rPr lang="en-US" sz="3200" dirty="0" smtClean="0">
                <a:solidFill>
                  <a:srgbClr val="FFFF00"/>
                </a:solidFill>
              </a:rPr>
              <a:t>5 </a:t>
            </a:r>
            <a:r>
              <a:rPr lang="en-US" sz="3200" dirty="0">
                <a:solidFill>
                  <a:srgbClr val="FFFF00"/>
                </a:solidFill>
              </a:rPr>
              <a:t>= 120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0" y="2995374"/>
            <a:ext cx="2355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10 ÷ </a:t>
            </a:r>
            <a:r>
              <a:rPr lang="en-US" sz="3200" dirty="0">
                <a:solidFill>
                  <a:srgbClr val="FFFF00"/>
                </a:solidFill>
              </a:rPr>
              <a:t>5 x 4 </a:t>
            </a:r>
            <a:r>
              <a:rPr lang="en-US" sz="3200" dirty="0" smtClean="0">
                <a:solidFill>
                  <a:srgbClr val="FFFF00"/>
                </a:solidFill>
              </a:rPr>
              <a:t>= 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29991" y="3682425"/>
            <a:ext cx="29899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10 ÷ (5 x 4) = 1/2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26241" y="4432012"/>
            <a:ext cx="2622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(10 ÷ 5) x 4 = 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26241" y="5194012"/>
            <a:ext cx="2715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(10 </a:t>
            </a:r>
            <a:r>
              <a:rPr lang="en-US" sz="3200" dirty="0">
                <a:solidFill>
                  <a:srgbClr val="FFFF00"/>
                </a:solidFill>
              </a:rPr>
              <a:t>x </a:t>
            </a:r>
            <a:r>
              <a:rPr lang="en-US" sz="3200" dirty="0" smtClean="0">
                <a:solidFill>
                  <a:srgbClr val="FFFF00"/>
                </a:solidFill>
              </a:rPr>
              <a:t>4) ÷ 5 = 8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667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</a:t>
            </a:r>
            <a:r>
              <a:rPr lang="en-US" dirty="0" smtClean="0"/>
              <a:t>2 Find the Length 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842260" y="2096832"/>
            <a:ext cx="3589020" cy="9672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303520" y="2994565"/>
            <a:ext cx="3589020" cy="9672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372100" y="5295900"/>
            <a:ext cx="3589020" cy="9672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431280" y="2096832"/>
            <a:ext cx="246888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868930" y="3045316"/>
            <a:ext cx="246888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68930" y="3045363"/>
            <a:ext cx="246888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88620" y="3064128"/>
            <a:ext cx="2453640" cy="9284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862060" y="2994565"/>
            <a:ext cx="64770" cy="23013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78755" y="3959398"/>
            <a:ext cx="64770" cy="23013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73380" y="3977227"/>
            <a:ext cx="15240" cy="23013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73380" y="6278562"/>
            <a:ext cx="496443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8926830" y="5348035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379720" y="6278562"/>
            <a:ext cx="716280" cy="57943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20625137">
            <a:off x="6873622" y="5918672"/>
            <a:ext cx="1269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40.3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80676" y="4409823"/>
            <a:ext cx="1617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184.3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420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</a:t>
            </a:r>
            <a:r>
              <a:rPr lang="en-US" dirty="0" smtClean="0"/>
              <a:t>3 Multiply Area X Length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842260" y="2096832"/>
            <a:ext cx="3589020" cy="9672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303520" y="2994565"/>
            <a:ext cx="3589020" cy="9672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372100" y="5295900"/>
            <a:ext cx="3589020" cy="9672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431280" y="2096832"/>
            <a:ext cx="246888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868930" y="3045316"/>
            <a:ext cx="246888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68930" y="3045363"/>
            <a:ext cx="246888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88620" y="3064128"/>
            <a:ext cx="2453640" cy="9284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862060" y="2994565"/>
            <a:ext cx="64770" cy="23013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78755" y="3959398"/>
            <a:ext cx="64770" cy="23013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73380" y="3977227"/>
            <a:ext cx="15240" cy="230133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73380" y="6278562"/>
            <a:ext cx="496443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8926830" y="5348035"/>
            <a:ext cx="15240" cy="86302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379720" y="6278562"/>
            <a:ext cx="716280" cy="57943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20625137">
            <a:off x="6873622" y="5918672"/>
            <a:ext cx="1269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40.3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80676" y="4409823"/>
            <a:ext cx="5617243" cy="584775"/>
          </a:xfrm>
          <a:prstGeom prst="rect">
            <a:avLst/>
          </a:prstGeom>
          <a:solidFill>
            <a:srgbClr val="417FCB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184.3 ft</a:t>
            </a:r>
            <a:r>
              <a:rPr lang="en-US" sz="3200" baseline="30000" dirty="0" smtClean="0">
                <a:solidFill>
                  <a:srgbClr val="FFFF00"/>
                </a:solidFill>
              </a:rPr>
              <a:t>2 </a:t>
            </a:r>
            <a:r>
              <a:rPr lang="en-US" sz="3200" dirty="0" smtClean="0">
                <a:solidFill>
                  <a:srgbClr val="FFFF00"/>
                </a:solidFill>
              </a:rPr>
              <a:t>X </a:t>
            </a:r>
            <a:r>
              <a:rPr lang="en-US" sz="3200" dirty="0">
                <a:solidFill>
                  <a:srgbClr val="FFFF00"/>
                </a:solidFill>
              </a:rPr>
              <a:t>40.3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r>
              <a:rPr lang="en-US" sz="3200" baseline="30000" dirty="0" smtClean="0">
                <a:solidFill>
                  <a:srgbClr val="FFFF00"/>
                </a:solidFill>
              </a:rPr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= 7,427.29 ft</a:t>
            </a:r>
            <a:r>
              <a:rPr lang="en-US" sz="3200" baseline="30000" dirty="0" smtClean="0">
                <a:solidFill>
                  <a:srgbClr val="FFFF00"/>
                </a:solidFill>
              </a:rPr>
              <a:t>3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937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87"/>
    </mc:Choice>
    <mc:Fallback xmlns="">
      <p:transition spd="slow" advTm="178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Converting 6 inches of Mercury into Inches of Water</a:t>
            </a: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Inches of Mercury are multiplied by 13.6 to get inches of water</a:t>
            </a:r>
          </a:p>
          <a:p>
            <a:pPr marL="0" indent="0"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FF00"/>
                </a:solidFill>
              </a:rPr>
              <a:t>6” of Mercury = 13.6 x 6 = 81.6 inches of </a:t>
            </a:r>
            <a:r>
              <a:rPr lang="en-US" b="1" dirty="0" smtClean="0">
                <a:solidFill>
                  <a:srgbClr val="FFFF00"/>
                </a:solidFill>
              </a:rPr>
              <a:t>water</a:t>
            </a:r>
          </a:p>
          <a:p>
            <a:pPr marL="0" indent="0"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Note: 81.6” ÷ 12” = feet of water = 6.8’</a:t>
            </a:r>
          </a:p>
        </p:txBody>
      </p:sp>
      <p:pic>
        <p:nvPicPr>
          <p:cNvPr id="1026" name="Picture 2" descr="C:\Users\Don\Pictures\balancing tools\Dwyer tube manometer1211ROLLED_pic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389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804666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Convert 82 Inches of Water to Inches of Mercury</a:t>
            </a: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Inches of water are multiplied by 0.0735 to get Inches of Mercury</a:t>
            </a: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82” x 0.0735 = 6.027” of Mercury</a:t>
            </a: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7" name="Picture 2" descr="C:\Users\Don\Pictures\balancing tools\Dwyer tube manometer1211ROLLED_pic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3595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763000" cy="8266878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LPS x 0.472 = CFM		CFM x 2.12 = LPS </a:t>
            </a: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HP x 0.746 = Kilowatts	1Watt = 3.412 Btu/h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Ft of H</a:t>
            </a:r>
            <a:r>
              <a:rPr lang="en-US" b="1" baseline="-25000" dirty="0" smtClean="0">
                <a:solidFill>
                  <a:srgbClr val="FFFF00"/>
                </a:solidFill>
              </a:rPr>
              <a:t>2</a:t>
            </a:r>
            <a:r>
              <a:rPr lang="en-US" b="1" dirty="0" smtClean="0">
                <a:solidFill>
                  <a:srgbClr val="FFFF00"/>
                </a:solidFill>
              </a:rPr>
              <a:t>O x 0.433 = psi	psi x 2.31 = </a:t>
            </a:r>
            <a:r>
              <a:rPr lang="en-US" b="1" dirty="0">
                <a:solidFill>
                  <a:srgbClr val="FFFF00"/>
                </a:solidFill>
              </a:rPr>
              <a:t>Ft of H</a:t>
            </a:r>
            <a:r>
              <a:rPr lang="en-US" b="1" baseline="-25000" dirty="0">
                <a:solidFill>
                  <a:srgbClr val="FFFF00"/>
                </a:solidFill>
              </a:rPr>
              <a:t>2</a:t>
            </a:r>
            <a:r>
              <a:rPr lang="en-US" b="1" dirty="0">
                <a:solidFill>
                  <a:srgbClr val="FFFF00"/>
                </a:solidFill>
              </a:rPr>
              <a:t>O </a:t>
            </a: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[F</a:t>
            </a:r>
            <a:r>
              <a:rPr lang="en-US" b="1" baseline="30000" dirty="0" smtClean="0">
                <a:solidFill>
                  <a:srgbClr val="FFFF00"/>
                </a:solidFill>
              </a:rPr>
              <a:t>0</a:t>
            </a:r>
            <a:r>
              <a:rPr lang="en-US" b="1" dirty="0" smtClean="0">
                <a:solidFill>
                  <a:srgbClr val="FFFF00"/>
                </a:solidFill>
              </a:rPr>
              <a:t> – 32] x  5/9 = C</a:t>
            </a:r>
            <a:r>
              <a:rPr lang="en-US" b="1" baseline="30000" dirty="0" smtClean="0">
                <a:solidFill>
                  <a:srgbClr val="FFFF00"/>
                </a:solidFill>
              </a:rPr>
              <a:t>0		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</a:rPr>
              <a:t>[C</a:t>
            </a:r>
            <a:r>
              <a:rPr lang="en-US" b="1" baseline="30000" dirty="0" smtClean="0">
                <a:solidFill>
                  <a:srgbClr val="FFFF00"/>
                </a:solidFill>
              </a:rPr>
              <a:t>0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rgbClr val="FFFF00"/>
                </a:solidFill>
              </a:rPr>
              <a:t>x  </a:t>
            </a:r>
            <a:r>
              <a:rPr lang="en-US" b="1" dirty="0" smtClean="0">
                <a:solidFill>
                  <a:srgbClr val="FFFF00"/>
                </a:solidFill>
              </a:rPr>
              <a:t>9/5] + 32 </a:t>
            </a:r>
            <a:r>
              <a:rPr lang="en-US" b="1" dirty="0">
                <a:solidFill>
                  <a:srgbClr val="FFFF00"/>
                </a:solidFill>
              </a:rPr>
              <a:t>= </a:t>
            </a:r>
            <a:r>
              <a:rPr lang="en-US" b="1" dirty="0" smtClean="0">
                <a:solidFill>
                  <a:srgbClr val="FFFF00"/>
                </a:solidFill>
              </a:rPr>
              <a:t>F</a:t>
            </a:r>
            <a:r>
              <a:rPr lang="en-US" b="1" baseline="30000" dirty="0" smtClean="0">
                <a:solidFill>
                  <a:srgbClr val="FFFF00"/>
                </a:solidFill>
              </a:rPr>
              <a:t>0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FFFF00"/>
                </a:solidFill>
              </a:rPr>
              <a:t>h =  </a:t>
            </a:r>
            <a:r>
              <a:rPr lang="en-US" b="1" i="1" dirty="0" err="1">
                <a:solidFill>
                  <a:srgbClr val="FFFF00"/>
                </a:solidFill>
              </a:rPr>
              <a:t>P</a:t>
            </a:r>
            <a:r>
              <a:rPr lang="en-US" b="1" baseline="-25000" dirty="0" err="1">
                <a:solidFill>
                  <a:srgbClr val="FFFF00"/>
                </a:solidFill>
              </a:rPr>
              <a:t>psia</a:t>
            </a:r>
            <a:r>
              <a:rPr lang="en-US" b="1" baseline="-25000" dirty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rgbClr val="FFFF00"/>
                </a:solidFill>
              </a:rPr>
              <a:t>÷ </a:t>
            </a:r>
            <a:r>
              <a:rPr lang="en-US" b="1" dirty="0" smtClean="0">
                <a:solidFill>
                  <a:srgbClr val="FFFF00"/>
                </a:solidFill>
              </a:rPr>
              <a:t>0.433			</a:t>
            </a:r>
            <a:r>
              <a:rPr lang="en-US" b="1" i="1" dirty="0" err="1" smtClean="0">
                <a:solidFill>
                  <a:srgbClr val="FFFF00"/>
                </a:solidFill>
              </a:rPr>
              <a:t>P</a:t>
            </a:r>
            <a:r>
              <a:rPr lang="en-US" b="1" baseline="-25000" dirty="0" err="1" smtClean="0">
                <a:solidFill>
                  <a:srgbClr val="FFFF00"/>
                </a:solidFill>
              </a:rPr>
              <a:t>psia</a:t>
            </a:r>
            <a:r>
              <a:rPr lang="en-US" b="1" baseline="-25000" dirty="0" smtClean="0">
                <a:solidFill>
                  <a:srgbClr val="FFFF00"/>
                </a:solidFill>
              </a:rPr>
              <a:t> </a:t>
            </a:r>
            <a:r>
              <a:rPr lang="en-US" b="1" i="1" dirty="0">
                <a:solidFill>
                  <a:srgbClr val="FFFF00"/>
                </a:solidFill>
              </a:rPr>
              <a:t>= psi + </a:t>
            </a:r>
            <a:r>
              <a:rPr lang="en-US" b="1" i="1" dirty="0" smtClean="0">
                <a:solidFill>
                  <a:srgbClr val="FFFF00"/>
                </a:solidFill>
              </a:rPr>
              <a:t>14.7</a:t>
            </a:r>
            <a:endParaRPr lang="en-US" b="1" baseline="300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Tons of Refrigeration = HP x 4.716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FF00"/>
                </a:solidFill>
              </a:rPr>
              <a:t>Tons of Refrigeration = </a:t>
            </a:r>
            <a:r>
              <a:rPr lang="en-US" b="1" dirty="0" smtClean="0">
                <a:solidFill>
                  <a:srgbClr val="FFFF00"/>
                </a:solidFill>
              </a:rPr>
              <a:t>BTU/minute x 200</a:t>
            </a:r>
          </a:p>
          <a:p>
            <a:pPr marL="0" indent="0"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Note: HP x 4.716 = Btu/minute x 200</a:t>
            </a: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608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6789551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Square inches are divided by 144 to get square feet</a:t>
            </a: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72 in</a:t>
            </a:r>
            <a:r>
              <a:rPr lang="en-US" b="1" baseline="30000" dirty="0" smtClean="0">
                <a:solidFill>
                  <a:srgbClr val="FFFF00"/>
                </a:solidFill>
              </a:rPr>
              <a:t>2  </a:t>
            </a:r>
            <a:r>
              <a:rPr lang="en-US" b="1" dirty="0" smtClean="0">
                <a:solidFill>
                  <a:srgbClr val="FFFF00"/>
                </a:solidFill>
              </a:rPr>
              <a:t>= ? Ft</a:t>
            </a:r>
            <a:r>
              <a:rPr lang="en-US" b="1" baseline="30000" dirty="0" smtClean="0">
                <a:solidFill>
                  <a:srgbClr val="FFFF00"/>
                </a:solidFill>
              </a:rPr>
              <a:t>2</a:t>
            </a:r>
          </a:p>
          <a:p>
            <a:pPr marL="0" indent="0">
              <a:buNone/>
            </a:pPr>
            <a:endParaRPr lang="en-US" b="1" baseline="300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72 ÷ 144 = 0.5 Ft</a:t>
            </a:r>
            <a:r>
              <a:rPr lang="en-US" b="1" baseline="30000" dirty="0" smtClean="0">
                <a:solidFill>
                  <a:srgbClr val="FFFF00"/>
                </a:solidFill>
              </a:rPr>
              <a:t>2</a:t>
            </a:r>
          </a:p>
          <a:p>
            <a:pPr marL="0" indent="0"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Note: Ft</a:t>
            </a:r>
            <a:r>
              <a:rPr lang="en-US" b="1" baseline="30000" dirty="0" smtClean="0">
                <a:solidFill>
                  <a:srgbClr val="FFFF00"/>
                </a:solidFill>
              </a:rPr>
              <a:t>2 </a:t>
            </a:r>
            <a:r>
              <a:rPr lang="en-US" b="1" dirty="0" smtClean="0">
                <a:solidFill>
                  <a:srgbClr val="FFFF00"/>
                </a:solidFill>
              </a:rPr>
              <a:t>x 144 = </a:t>
            </a:r>
            <a:r>
              <a:rPr lang="en-US" b="1" dirty="0">
                <a:solidFill>
                  <a:srgbClr val="FFFF00"/>
                </a:solidFill>
              </a:rPr>
              <a:t>in</a:t>
            </a:r>
            <a:r>
              <a:rPr lang="en-US" b="1" baseline="30000" dirty="0">
                <a:solidFill>
                  <a:srgbClr val="FFFF00"/>
                </a:solidFill>
              </a:rPr>
              <a:t>2</a:t>
            </a: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433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Using Equations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3023541"/>
            <a:ext cx="12192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377029" y="3001540"/>
            <a:ext cx="12192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79872" y="227124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3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9872" y="319056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2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1710" y="227125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600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4356" y="3190565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4</a:t>
            </a:r>
            <a:r>
              <a:rPr lang="en-US" sz="3200" b="1" dirty="0" smtClean="0">
                <a:solidFill>
                  <a:srgbClr val="FFFF00"/>
                </a:solidFill>
              </a:rPr>
              <a:t>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44312" y="2644913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=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43356" y="487680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600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811093" y="4724400"/>
            <a:ext cx="12192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418384" y="4724400"/>
            <a:ext cx="12192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29080" y="403860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4</a:t>
            </a:r>
            <a:r>
              <a:rPr lang="en-US" sz="3200" b="1" dirty="0" smtClean="0">
                <a:solidFill>
                  <a:srgbClr val="FFFF00"/>
                </a:solidFill>
              </a:rPr>
              <a:t>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06645" y="4370457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=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87328" y="40386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2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52681" y="48768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3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2837" y="2647597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=</a:t>
            </a:r>
            <a:endParaRPr lang="en-US" sz="4000" b="1" dirty="0">
              <a:solidFill>
                <a:srgbClr val="FFFF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753193" y="3006578"/>
            <a:ext cx="12192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637209" y="2271250"/>
            <a:ext cx="1393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3 x 200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7209" y="3190563"/>
            <a:ext cx="1393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2 x 200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248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  <p:bldP spid="20" grpId="0"/>
      <p:bldP spid="21" grpId="0"/>
      <p:bldP spid="22" grpId="0"/>
      <p:bldP spid="24" grpId="0"/>
      <p:bldP spid="2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Equations Fan Law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1841212"/>
            <a:ext cx="1438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CFM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new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6491" y="2679288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CFM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old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2994" y="2679289"/>
            <a:ext cx="1354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RPM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old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32787" y="1841211"/>
            <a:ext cx="1480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RPM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new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106490" y="2590800"/>
            <a:ext cx="1170109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326320" y="2590800"/>
            <a:ext cx="1170109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630678" y="2175301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FF00"/>
                </a:solidFill>
              </a:rPr>
              <a:t>=</a:t>
            </a:r>
            <a:endParaRPr lang="en-US" sz="4800" b="1" baseline="-250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72903" y="4876800"/>
            <a:ext cx="1438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CFM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new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63065" y="4191000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CFM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old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363065" y="4876800"/>
            <a:ext cx="1170109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89368" y="4461301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FF00"/>
                </a:solidFill>
              </a:rPr>
              <a:t>=</a:t>
            </a:r>
            <a:endParaRPr lang="en-US" sz="4800" b="1" baseline="-25000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96429" y="4876800"/>
            <a:ext cx="1480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RPM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new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477087" y="4876800"/>
            <a:ext cx="1170109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84713" y="4168913"/>
            <a:ext cx="1354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RPM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old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985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  <p:bldP spid="2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Using Equations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18384" y="1956375"/>
            <a:ext cx="738756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241714" y="1975564"/>
            <a:ext cx="12192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47540" y="131004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3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1234" y="208054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2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46396" y="137160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600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6396" y="213360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4</a:t>
            </a:r>
            <a:r>
              <a:rPr lang="en-US" sz="3200" b="1" dirty="0" smtClean="0">
                <a:solidFill>
                  <a:srgbClr val="FFFF00"/>
                </a:solidFill>
              </a:rPr>
              <a:t>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7812" y="160243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=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55033" y="2886817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600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455677" y="3390258"/>
            <a:ext cx="664169" cy="1391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52736" y="3119926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4</a:t>
            </a:r>
            <a:r>
              <a:rPr lang="en-US" sz="3200" b="1" dirty="0" smtClean="0">
                <a:solidFill>
                  <a:srgbClr val="FFFF00"/>
                </a:solidFill>
              </a:rPr>
              <a:t>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60914" y="3111787"/>
            <a:ext cx="420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x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49476" y="346308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2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42660" y="2819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3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34991" y="305023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=</a:t>
            </a:r>
            <a:endParaRPr lang="en-US" sz="4000" b="1" dirty="0">
              <a:solidFill>
                <a:srgbClr val="FFFF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4241714" y="3446616"/>
            <a:ext cx="1014519" cy="1391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07432" y="3527285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4</a:t>
            </a:r>
            <a:r>
              <a:rPr lang="en-US" sz="3200" b="1" dirty="0" smtClean="0">
                <a:solidFill>
                  <a:srgbClr val="FFFF00"/>
                </a:solidFill>
              </a:rPr>
              <a:t>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78429" y="3058370"/>
            <a:ext cx="420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x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9800" y="3158397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4</a:t>
            </a:r>
            <a:r>
              <a:rPr lang="en-US" sz="3200" b="1" dirty="0" smtClean="0">
                <a:solidFill>
                  <a:srgbClr val="FFFF00"/>
                </a:solidFill>
              </a:rPr>
              <a:t>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4356196" y="3698565"/>
            <a:ext cx="785553" cy="3048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6019800" y="3301175"/>
            <a:ext cx="785553" cy="3048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337375" y="502920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4</a:t>
            </a:r>
            <a:r>
              <a:rPr lang="en-US" sz="3200" b="1" dirty="0" smtClean="0">
                <a:solidFill>
                  <a:srgbClr val="FFFF00"/>
                </a:solidFill>
              </a:rPr>
              <a:t>00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27232" y="4967644"/>
            <a:ext cx="420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x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703631" y="5321587"/>
            <a:ext cx="664169" cy="1391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806642" y="467525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3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46004" y="54864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2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37584" y="497460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=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20563" y="5029106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600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627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/>
      <p:bldP spid="20" grpId="0"/>
      <p:bldP spid="21" grpId="0"/>
      <p:bldP spid="26" grpId="0"/>
      <p:bldP spid="23" grpId="0"/>
      <p:bldP spid="25" grpId="0"/>
      <p:bldP spid="27" grpId="0"/>
      <p:bldP spid="32" grpId="0"/>
      <p:bldP spid="33" grpId="0"/>
      <p:bldP spid="35" grpId="0"/>
      <p:bldP spid="36" grpId="0"/>
      <p:bldP spid="37" grpId="0"/>
      <p:bldP spid="3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Equations Fan Law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1841212"/>
            <a:ext cx="1438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CFM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new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6491" y="2679288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CFM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old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2994" y="2679289"/>
            <a:ext cx="1354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RPM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old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32787" y="1841211"/>
            <a:ext cx="1480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RPM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new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106490" y="2590800"/>
            <a:ext cx="1170109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326320" y="2590800"/>
            <a:ext cx="1170109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630678" y="2175301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FF00"/>
                </a:solidFill>
              </a:rPr>
              <a:t>=</a:t>
            </a:r>
            <a:endParaRPr lang="en-US" sz="4800" b="1" baseline="-250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34915" y="4168913"/>
            <a:ext cx="1438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CFM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new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92631" y="4977665"/>
            <a:ext cx="1328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CFM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old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434915" y="4876800"/>
            <a:ext cx="1170109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89368" y="4461301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FF00"/>
                </a:solidFill>
              </a:rPr>
              <a:t>=</a:t>
            </a:r>
            <a:endParaRPr lang="en-US" sz="4800" b="1" baseline="-25000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96429" y="4553404"/>
            <a:ext cx="1480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RPM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new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3000" y="4553405"/>
            <a:ext cx="1354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FF00"/>
                </a:solidFill>
              </a:rPr>
              <a:t>RPM</a:t>
            </a:r>
            <a:r>
              <a:rPr lang="en-US" sz="3200" b="1" baseline="-25000" dirty="0" err="1" smtClean="0">
                <a:solidFill>
                  <a:srgbClr val="FFFF00"/>
                </a:solidFill>
              </a:rPr>
              <a:t>old</a:t>
            </a:r>
            <a:endParaRPr lang="en-US" sz="3200" b="1" baseline="-250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33540" y="4461073"/>
            <a:ext cx="4443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</a:rPr>
              <a:t>x</a:t>
            </a:r>
            <a:endParaRPr lang="en-US" sz="4400" b="1" baseline="-25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920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  <p:bldP spid="21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 and Division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0" y="1524000"/>
            <a:ext cx="2589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0.56 x 0.35 = 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39794" y="2133600"/>
            <a:ext cx="312777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0.56 x 0.35 = .196</a:t>
            </a:r>
            <a:endParaRPr lang="en-US" sz="3200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0" y="2995374"/>
            <a:ext cx="2523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0.56 ÷ 0.35= 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29991" y="3682425"/>
            <a:ext cx="2946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0.56 ÷ 0.35 = 1.6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26241" y="4432012"/>
            <a:ext cx="3845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0.56 x  0.007 = .00392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26241" y="5194012"/>
            <a:ext cx="3050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0.56 ÷ 0.007 = 80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3582" y="5943600"/>
            <a:ext cx="3780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0.007 ÷ 0.56 = 0.0125</a:t>
            </a: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592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 and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229600" cy="2819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What is 6 feet 3 inches in feet?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38400" y="2608778"/>
            <a:ext cx="341734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1 foot  = 12 inches 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32782" y="3508587"/>
            <a:ext cx="482901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 </a:t>
            </a:r>
            <a:r>
              <a:rPr lang="en-US" sz="3200" dirty="0">
                <a:solidFill>
                  <a:srgbClr val="FFFF00"/>
                </a:solidFill>
              </a:rPr>
              <a:t>inches = </a:t>
            </a:r>
            <a:r>
              <a:rPr lang="en-US" sz="3200" dirty="0" smtClean="0">
                <a:solidFill>
                  <a:srgbClr val="FFFF00"/>
                </a:solidFill>
              </a:rPr>
              <a:t>3 </a:t>
            </a:r>
            <a:r>
              <a:rPr lang="en-US" sz="3200" dirty="0">
                <a:solidFill>
                  <a:srgbClr val="FFFF00"/>
                </a:solidFill>
              </a:rPr>
              <a:t>÷ 12 </a:t>
            </a:r>
            <a:r>
              <a:rPr lang="en-US" sz="3200" dirty="0" smtClean="0">
                <a:solidFill>
                  <a:srgbClr val="FFFF00"/>
                </a:solidFill>
              </a:rPr>
              <a:t>= 0.25 feet</a:t>
            </a:r>
            <a:endParaRPr lang="en-US" sz="3200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1" y="4522761"/>
            <a:ext cx="338470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6 + 0.25 = 6.25 feet</a:t>
            </a:r>
            <a:endParaRPr lang="en-US" sz="3200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028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 Squares and rectangles the area (A)  is equal to length (L) x width (W) or A = L x 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3505200"/>
            <a:ext cx="27432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29200" y="3505200"/>
            <a:ext cx="38862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74953" y="4164568"/>
            <a:ext cx="13197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Length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123028" y="3505200"/>
            <a:ext cx="0" cy="2743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29200" y="3505200"/>
            <a:ext cx="0" cy="20574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52800" y="2667000"/>
            <a:ext cx="1215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Width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410308" y="3479409"/>
            <a:ext cx="274202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994031" y="3507545"/>
            <a:ext cx="3886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19082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 = L x W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Square L = W = 3 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3505200"/>
            <a:ext cx="27432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06442" y="4208150"/>
            <a:ext cx="2105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  Length = 3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123028" y="3505200"/>
            <a:ext cx="0" cy="2743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52800" y="3479409"/>
            <a:ext cx="1814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Width = 3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410308" y="3479409"/>
            <a:ext cx="274202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91076" y="2057400"/>
            <a:ext cx="4798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3 x 3 = 9 Square Something 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116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 Squares and rectangles the area (A)  is equal to length (L) x width (W) or A = L x 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29200" y="3505200"/>
            <a:ext cx="38862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62205" y="3949125"/>
            <a:ext cx="2669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Length = 3 feet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029200" y="3505200"/>
            <a:ext cx="0" cy="20574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4400" y="2892290"/>
            <a:ext cx="4024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Width = 6 feet 3 inches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4994031" y="3507545"/>
            <a:ext cx="3886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61078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 Squares and rectangles the area (A)  is equal to length (L) x width (W) or A = L x 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29200" y="3505200"/>
            <a:ext cx="38862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62205" y="3949125"/>
            <a:ext cx="2669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Length = 3 feet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029200" y="3505200"/>
            <a:ext cx="0" cy="20574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4400" y="2892290"/>
            <a:ext cx="43224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Width = 6 feet 3 inches =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4994031" y="3507545"/>
            <a:ext cx="3886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2447" y="5738129"/>
            <a:ext cx="68945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 = L x W = 3 x 6.25 = 18.75 square feet 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69885" y="2892289"/>
            <a:ext cx="4014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6 + (3 ÷ 12) = 6.25 feet 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724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LMS_COMPLETION_TITLE" val="1.1 Static Pressure Measurement"/>
  <p:tag name="LMS_COMPLETION_ID" val="1.1_Static_Pressure_Measurement"/>
  <p:tag name="LMS_COMPLETION_VERSION" val="1.0"/>
  <p:tag name="LMS_COMPLETION_DURATION" val="1:00:00"/>
  <p:tag name="LMS_COMPLETION_SCO_TITLE" val="1.1 Static Pressure Measurement"/>
  <p:tag name="LMS_COMPLETION_SCO_ID" val="1.1_Static_Pressure_Measurement"/>
  <p:tag name="LMS_COMPLETION_EDITION" val="0"/>
  <p:tag name="LMS_COMPLETION_THRESHOLD" val="14"/>
  <p:tag name="LMS_COMPLETION_METHOD" val="VIEW"/>
  <p:tag name="PUBLISH_TITLE" val="1.1 Static Pressure Measurement"/>
  <p:tag name="ARTICULATE_PUBLISH_PATH" val="C:\Users\Craig\Documents\My Articulate Projects"/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LMS_PUBLISH" val="Yes"/>
  <p:tag name="PRESENTER_PREVIEW_MODE" val="0"/>
  <p:tag name="PRESENTER_PREVIEW_START" val="1"/>
  <p:tag name="LMS_PROTOCOL_METHOD" val="SCORM"/>
  <p:tag name="LMS_PROTOCOL_VERSION" val="1.2"/>
  <p:tag name="PLAYERLOGOHEIGHT" val="162"/>
  <p:tag name="PLAYERLOGOWIDTH" val="351"/>
  <p:tag name="LAUNCHINNEWWINDOW" val="0"/>
  <p:tag name="LASTPUBLISHED" val="C:\Users\Craig\Documents\My Articulate Projects\1.1 Static Pressure Measurement\player.html"/>
  <p:tag name="ARTICULATE_SLIDE_COUNT" val="39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4.3|1"/>
  <p:tag name="ARTICULATE_SLIDE_NAV" val="8"/>
  <p:tag name="ARTICULATE_SLIDE_GUID" val="5ed4d9b3-fc95-43ee-bc9d-c93b275b939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11.5"/>
  <p:tag name="ARTICULATE_SLIDE_NAV" val="9"/>
  <p:tag name="ARTICULATE_SLIDE_GUID" val="64e1ed45-92f4-4f4a-8e74-aba1eaa3cf65"/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10.1"/>
  <p:tag name="ARTICULATE_SLIDE_NAV" val="10"/>
  <p:tag name="ARTICULATE_SLIDE_GUID" val="fa6fff97-507f-421a-b85b-b8efd2030f4e"/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12.9|3.6|3.5"/>
  <p:tag name="ARTICULATE_SLIDE_NAV" val="11"/>
  <p:tag name="ARTICULATE_SLIDE_GUID" val="306fed3a-f71a-46ff-bd23-e9cd8707e1e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12.9|3.6|3.5"/>
  <p:tag name="ARTICULATE_SLIDE_NAV" val="12"/>
  <p:tag name="ARTICULATE_SLIDE_GUID" val="46d9938e-6353-493b-86c2-0103d491833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1|3.1|12.7|5.6"/>
  <p:tag name="ARTICULATE_SLIDE_NAV" val="13"/>
  <p:tag name="ARTICULATE_SLIDE_GUID" val="37018ee6-6b93-4de8-9ce0-ce8088129b20"/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7|6.1|7"/>
  <p:tag name="ARTICULATE_SLIDE_NAV" val="2"/>
  <p:tag name="ARTICULATE_SLIDE_GUID" val="e7e4691c-f0b4-499f-8efa-f2e9e28f7858"/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ofsFsl0z_files\slide0001_image001.jp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5.6"/>
  <p:tag name="ARTICULATE_SLIDE_NAV" val="3"/>
  <p:tag name="ARTICULATE_SLIDE_GUID" val="2c42c916-7d5a-4ba2-aae5-7f98e7107b5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7NNWMuCu_files\slide0001_image001.jp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9.6|7.4|8.7|13.6|11.7|5.2|4.1"/>
  <p:tag name="ARTICULATE_SLIDE_NAV" val="4"/>
  <p:tag name="ARTICULATE_SLIDE_GUID" val="cba178cb-fb2f-42c5-a30d-88bd33438c6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5|4.3|6.5"/>
  <p:tag name="ARTICULATE_SLIDE_NAV" val="5"/>
  <p:tag name="ARTICULATE_SLIDE_GUID" val="82b84087-dc8d-4149-8695-c77a33104e4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6|2.7|1.4|0.6|2.6|4.5|1.8|0.5|0.6"/>
  <p:tag name="ARTICULATE_SLIDE_NAV" val="2"/>
  <p:tag name="ARTICULATE_SLIDE_GUID" val="61c11562-4d66-46bb-87ae-aa72669b58c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19.3|10.7"/>
  <p:tag name="ARTICULATE_SLIDE_NAV" val="6"/>
  <p:tag name="ARTICULATE_SLIDE_GUID" val="c3ad6a8e-e8ec-442a-9e9f-5a98400352d9"/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6|6.4"/>
  <p:tag name="ARTICULATE_SLIDE_NAV" val="7"/>
  <p:tag name="ARTICULATE_SLIDE_GUID" val="3af3df8c-4327-4007-8d5c-0402d0aa06e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1|2|7.6|8.5"/>
  <p:tag name="ARTICULATE_SLIDE_NAV" val="8"/>
  <p:tag name="ARTICULATE_SLIDE_GUID" val="e6df5045-833d-4231-a436-1952e6e8468b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6"/>
  <p:tag name="ARTICULATE_SLIDE_NAV" val="9"/>
  <p:tag name="ARTICULATE_SLIDE_GUID" val="fde7d3ec-455a-4334-9c0b-dcce5e013be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3|4.3|6.1|6.9|7.4|13.2"/>
  <p:tag name="ARTICULATE_SLIDE_NAV" val="3"/>
  <p:tag name="ARTICULATE_SLIDE_GUID" val="608200e0-553f-4c5d-861e-b792d7f9469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2.9|2.9|7.8|3.5|7|6.2"/>
  <p:tag name="ARTICULATE_SLIDE_NAV" val="4"/>
  <p:tag name="ARTICULATE_SLIDE_GUID" val="bfa8d333-9250-442b-866a-b61c01e704b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9|2|6.7"/>
  <p:tag name="ARTICULATE_SLIDE_NAV" val="5"/>
  <p:tag name="ARTICULATE_SLIDE_GUID" val="4d137dc5-6622-4945-97aa-b59d973dad4f"/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8|2.1|0.7"/>
  <p:tag name="ARTICULATE_SLIDE_NAV" val="6"/>
  <p:tag name="ARTICULATE_SLIDE_GUID" val="72f242c4-054d-4232-827e-8f129322a4d7"/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1.3|0.9|1.4"/>
  <p:tag name="ARTICULATE_SLIDE_NAV" val="7"/>
  <p:tag name="ARTICULATE_SLIDE_GUID" val="955abd4b-3e98-42d0-8825-592f13932f3b"/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2287</TotalTime>
  <Words>1054</Words>
  <Application>Microsoft Office PowerPoint</Application>
  <PresentationFormat>On-screen Show (4:3)</PresentationFormat>
  <Paragraphs>284</Paragraphs>
  <Slides>39</Slides>
  <Notes>21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Arial</vt:lpstr>
      <vt:lpstr>Calibri</vt:lpstr>
      <vt:lpstr>Office Theme</vt:lpstr>
      <vt:lpstr> 26 Math Review Part 2 Inches to Feet &amp; Areas  </vt:lpstr>
      <vt:lpstr>Division</vt:lpstr>
      <vt:lpstr>Multiplication and Division</vt:lpstr>
      <vt:lpstr>Multiplication and Division</vt:lpstr>
      <vt:lpstr>Multiplication and Division</vt:lpstr>
      <vt:lpstr>Area Calculations</vt:lpstr>
      <vt:lpstr>Area Calculations</vt:lpstr>
      <vt:lpstr>Area Calculations</vt:lpstr>
      <vt:lpstr>Area Calculations</vt:lpstr>
      <vt:lpstr>Area of a Triangle</vt:lpstr>
      <vt:lpstr>Area of a Right Triangle</vt:lpstr>
      <vt:lpstr>Area of a Right Triangle</vt:lpstr>
      <vt:lpstr>Area of a Triangle</vt:lpstr>
      <vt:lpstr>Area of a Triangle</vt:lpstr>
      <vt:lpstr>Area of a Triangle</vt:lpstr>
      <vt:lpstr>Area of a Triangle</vt:lpstr>
      <vt:lpstr>Area of a Triangle</vt:lpstr>
      <vt:lpstr>Area of a Triangle</vt:lpstr>
      <vt:lpstr>Area of a Triangle</vt:lpstr>
      <vt:lpstr>Area of a Triangle</vt:lpstr>
      <vt:lpstr>Area of a Triangle</vt:lpstr>
      <vt:lpstr>Area of a Triangle</vt:lpstr>
      <vt:lpstr>Area of a Circle</vt:lpstr>
      <vt:lpstr>Area of a Circle</vt:lpstr>
      <vt:lpstr>Area of a Circle</vt:lpstr>
      <vt:lpstr>Area of a Circle</vt:lpstr>
      <vt:lpstr> Measuring Areas in Cubic Feet  </vt:lpstr>
      <vt:lpstr>Step 1 Finding the Area/Volume in Cubic Feet</vt:lpstr>
      <vt:lpstr>Step 2 Find the Length </vt:lpstr>
      <vt:lpstr>Step 2 Find the Length </vt:lpstr>
      <vt:lpstr>Step 3 Multiply Area X Length</vt:lpstr>
      <vt:lpstr>Converting Units</vt:lpstr>
      <vt:lpstr>Converting Units</vt:lpstr>
      <vt:lpstr>Converting Units</vt:lpstr>
      <vt:lpstr>Converting Units</vt:lpstr>
      <vt:lpstr>Using Equations</vt:lpstr>
      <vt:lpstr>Using Equations Fan Law</vt:lpstr>
      <vt:lpstr>Using Equations</vt:lpstr>
      <vt:lpstr>Using Equations Fan Law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231</cp:revision>
  <cp:lastPrinted>2013-06-17T20:42:26Z</cp:lastPrinted>
  <dcterms:created xsi:type="dcterms:W3CDTF">2013-05-23T13:04:32Z</dcterms:created>
  <dcterms:modified xsi:type="dcterms:W3CDTF">2017-07-31T12:44:06Z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GUID">
    <vt:lpwstr>27EE461C-6EAF-465D-8150-A466D9A99956</vt:lpwstr>
  </property>
  <property fmtid="{D5CDD505-2E9C-101B-9397-08002B2CF9AE}" pid="4" name="ArticulatePath">
    <vt:lpwstr>1.1 Static Pressure Measurement</vt:lpwstr>
  </property>
  <property fmtid="{D5CDD505-2E9C-101B-9397-08002B2CF9AE}" pid="5" name="ArticulateProjectFull">
    <vt:lpwstr>T:\1.0-ACTIVITIES &amp; PROJECTS\ACCA Guides\Tech Guide 5 QI\QI Training\QI Training\1 Airflow Basics\1.1 Static Pressure Measurement.ppta</vt:lpwstr>
  </property>
</Properties>
</file>