
<file path=[Content_Types].xml><?xml version="1.0" encoding="utf-8"?>
<Types xmlns="http://schemas.openxmlformats.org/package/2006/content-types">
  <Default Extension="png" ContentType="image/png"/>
  <Default Extension="m4a" ContentType="audio/mp4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notesSlides/notesSlide1.xml" ContentType="application/vnd.openxmlformats-officedocument.presentationml.notesSlide+xml"/>
  <Override PartName="/ppt/tags/tag4.xml" ContentType="application/vnd.openxmlformats-officedocument.presentationml.tags+xml"/>
  <Override PartName="/ppt/notesSlides/notesSlide2.xml" ContentType="application/vnd.openxmlformats-officedocument.presentationml.notesSlide+xml"/>
  <Override PartName="/ppt/tags/tag5.xml" ContentType="application/vnd.openxmlformats-officedocument.presentationml.tags+xml"/>
  <Override PartName="/ppt/notesSlides/notesSlide3.xml" ContentType="application/vnd.openxmlformats-officedocument.presentationml.notesSlide+xml"/>
  <Override PartName="/ppt/tags/tag6.xml" ContentType="application/vnd.openxmlformats-officedocument.presentationml.tags+xml"/>
  <Override PartName="/ppt/notesSlides/notesSlide4.xml" ContentType="application/vnd.openxmlformats-officedocument.presentationml.notesSlide+xml"/>
  <Override PartName="/ppt/tags/tag7.xml" ContentType="application/vnd.openxmlformats-officedocument.presentationml.tags+xml"/>
  <Override PartName="/ppt/notesSlides/notesSlide5.xml" ContentType="application/vnd.openxmlformats-officedocument.presentationml.notesSlide+xml"/>
  <Override PartName="/ppt/tags/tag8.xml" ContentType="application/vnd.openxmlformats-officedocument.presentationml.tags+xml"/>
  <Override PartName="/ppt/notesSlides/notesSlide6.xml" ContentType="application/vnd.openxmlformats-officedocument.presentationml.notesSlide+xml"/>
  <Override PartName="/ppt/tags/tag9.xml" ContentType="application/vnd.openxmlformats-officedocument.presentationml.tags+xml"/>
  <Override PartName="/ppt/notesSlides/notesSlide7.xml" ContentType="application/vnd.openxmlformats-officedocument.presentationml.notesSlide+xml"/>
  <Override PartName="/ppt/tags/tag10.xml" ContentType="application/vnd.openxmlformats-officedocument.presentationml.tags+xml"/>
  <Override PartName="/ppt/notesSlides/notesSlide8.xml" ContentType="application/vnd.openxmlformats-officedocument.presentationml.notesSlide+xml"/>
  <Override PartName="/ppt/tags/tag11.xml" ContentType="application/vnd.openxmlformats-officedocument.presentationml.tags+xml"/>
  <Override PartName="/ppt/notesSlides/notesSlide9.xml" ContentType="application/vnd.openxmlformats-officedocument.presentationml.notesSlide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notesSlides/notesSlide10.xml" ContentType="application/vnd.openxmlformats-officedocument.presentationml.notesSlide+xml"/>
  <Override PartName="/ppt/tags/tag26.xml" ContentType="application/vnd.openxmlformats-officedocument.presentationml.tags+xml"/>
  <Override PartName="/ppt/notesSlides/notesSlide11.xml" ContentType="application/vnd.openxmlformats-officedocument.presentationml.notesSlide+xml"/>
  <Override PartName="/ppt/tags/tag27.xml" ContentType="application/vnd.openxmlformats-officedocument.presentationml.tags+xml"/>
  <Override PartName="/ppt/notesSlides/notesSlide12.xml" ContentType="application/vnd.openxmlformats-officedocument.presentationml.notesSlide+xml"/>
  <Override PartName="/ppt/tags/tag28.xml" ContentType="application/vnd.openxmlformats-officedocument.presentationml.tags+xml"/>
  <Override PartName="/ppt/notesSlides/notesSlide13.xml" ContentType="application/vnd.openxmlformats-officedocument.presentationml.notesSlide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notesSlides/notesSlide14.xml" ContentType="application/vnd.openxmlformats-officedocument.presentationml.notesSlide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notesSlides/notesSlide15.xml" ContentType="application/vnd.openxmlformats-officedocument.presentationml.notesSlide+xml"/>
  <Override PartName="/ppt/tags/tag38.xml" ContentType="application/vnd.openxmlformats-officedocument.presentationml.tags+xml"/>
  <Override PartName="/ppt/notesSlides/notesSlide16.xml" ContentType="application/vnd.openxmlformats-officedocument.presentationml.notesSlide+xml"/>
  <Override PartName="/ppt/tags/tag39.xml" ContentType="application/vnd.openxmlformats-officedocument.presentationml.tags+xml"/>
  <Override PartName="/ppt/notesSlides/notesSlide17.xml" ContentType="application/vnd.openxmlformats-officedocument.presentationml.notesSlide+xml"/>
  <Override PartName="/ppt/tags/tag40.xml" ContentType="application/vnd.openxmlformats-officedocument.presentationml.tags+xml"/>
  <Override PartName="/ppt/notesSlides/notesSlide18.xml" ContentType="application/vnd.openxmlformats-officedocument.presentationml.notesSlide+xml"/>
  <Override PartName="/ppt/tags/tag41.xml" ContentType="application/vnd.openxmlformats-officedocument.presentationml.tags+xml"/>
  <Override PartName="/ppt/notesSlides/notesSlide19.xml" ContentType="application/vnd.openxmlformats-officedocument.presentationml.notesSlide+xml"/>
  <Override PartName="/ppt/tags/tag42.xml" ContentType="application/vnd.openxmlformats-officedocument.presentationml.tags+xml"/>
  <Override PartName="/ppt/notesSlides/notesSlide20.xml" ContentType="application/vnd.openxmlformats-officedocument.presentationml.notesSlide+xml"/>
  <Override PartName="/ppt/tags/tag43.xml" ContentType="application/vnd.openxmlformats-officedocument.presentationml.tags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41"/>
  </p:notesMasterIdLst>
  <p:sldIdLst>
    <p:sldId id="348" r:id="rId2"/>
    <p:sldId id="356" r:id="rId3"/>
    <p:sldId id="357" r:id="rId4"/>
    <p:sldId id="358" r:id="rId5"/>
    <p:sldId id="359" r:id="rId6"/>
    <p:sldId id="360" r:id="rId7"/>
    <p:sldId id="361" r:id="rId8"/>
    <p:sldId id="362" r:id="rId9"/>
    <p:sldId id="363" r:id="rId10"/>
    <p:sldId id="427" r:id="rId11"/>
    <p:sldId id="428" r:id="rId12"/>
    <p:sldId id="429" r:id="rId13"/>
    <p:sldId id="430" r:id="rId14"/>
    <p:sldId id="431" r:id="rId15"/>
    <p:sldId id="432" r:id="rId16"/>
    <p:sldId id="433" r:id="rId17"/>
    <p:sldId id="434" r:id="rId18"/>
    <p:sldId id="435" r:id="rId19"/>
    <p:sldId id="436" r:id="rId20"/>
    <p:sldId id="437" r:id="rId21"/>
    <p:sldId id="438" r:id="rId22"/>
    <p:sldId id="439" r:id="rId23"/>
    <p:sldId id="364" r:id="rId24"/>
    <p:sldId id="365" r:id="rId25"/>
    <p:sldId id="366" r:id="rId26"/>
    <p:sldId id="367" r:id="rId27"/>
    <p:sldId id="440" r:id="rId28"/>
    <p:sldId id="441" r:id="rId29"/>
    <p:sldId id="442" r:id="rId30"/>
    <p:sldId id="443" r:id="rId31"/>
    <p:sldId id="444" r:id="rId32"/>
    <p:sldId id="419" r:id="rId33"/>
    <p:sldId id="420" r:id="rId34"/>
    <p:sldId id="421" r:id="rId35"/>
    <p:sldId id="422" r:id="rId36"/>
    <p:sldId id="423" r:id="rId37"/>
    <p:sldId id="424" r:id="rId38"/>
    <p:sldId id="425" r:id="rId39"/>
    <p:sldId id="426" r:id="rId40"/>
  </p:sldIdLst>
  <p:sldSz cx="9144000" cy="6858000" type="screen4x3"/>
  <p:notesSz cx="7010400" cy="9296400"/>
  <p:custDataLst>
    <p:tags r:id="rId4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54545"/>
    <a:srgbClr val="3F3F3F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654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gs" Target="tags/tag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presProps" Target="presProps.xml"/></Relationships>
</file>

<file path=ppt/media/image1.png>
</file>

<file path=ppt/media/image2.png>
</file>

<file path=ppt/media/image3.jpeg>
</file>

<file path=ppt/media/media1.m4a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7E83A6E7-60DE-4005-B552-9C8674E4BA66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D2C46B63-F3D0-4FCB-B9C7-2DF26E8BCA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80392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045614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416989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699586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129784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410223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853639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14388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4372338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0865320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2971904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70910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2727076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0523032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047103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372709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539221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471825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828507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659381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446504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39515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84609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7221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33450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7521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87331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03928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63519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9410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90934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75010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AA4F02-61AA-4C81-BD1C-511DDA14D550}" type="datetimeFigureOut">
              <a:rPr lang="en-US" smtClean="0"/>
              <a:t>7/31/2017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5829383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tags" Target="../tags/tag2.xml"/><Relationship Id="rId5" Type="http://schemas.openxmlformats.org/officeDocument/2006/relationships/image" Target="../media/image1.png"/><Relationship Id="rId4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4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8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0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4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0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5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1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6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7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3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8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9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0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2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audio" Target="../media/media1.m4a"/><Relationship Id="rId2" Type="http://schemas.microsoft.com/office/2007/relationships/media" Target="../media/media1.m4a"/><Relationship Id="rId1" Type="http://schemas.openxmlformats.org/officeDocument/2006/relationships/tags" Target="../tags/tag33.xml"/><Relationship Id="rId5" Type="http://schemas.openxmlformats.org/officeDocument/2006/relationships/image" Target="../media/image2.png"/><Relationship Id="rId4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35.xml"/><Relationship Id="rId1" Type="http://schemas.openxmlformats.org/officeDocument/2006/relationships/tags" Target="../tags/tag34.xml"/><Relationship Id="rId5" Type="http://schemas.openxmlformats.org/officeDocument/2006/relationships/image" Target="../media/image3.jpeg"/><Relationship Id="rId4" Type="http://schemas.openxmlformats.org/officeDocument/2006/relationships/notesSlide" Target="../notesSlides/notesSlide14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37.xml"/><Relationship Id="rId1" Type="http://schemas.openxmlformats.org/officeDocument/2006/relationships/tags" Target="../tags/tag36.xml"/><Relationship Id="rId5" Type="http://schemas.openxmlformats.org/officeDocument/2006/relationships/image" Target="../media/image3.jpeg"/><Relationship Id="rId4" Type="http://schemas.openxmlformats.org/officeDocument/2006/relationships/notesSlide" Target="../notesSlides/notesSlide15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6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38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7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39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8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0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9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1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0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2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1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8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9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0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9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" y="4800600"/>
            <a:ext cx="8991600" cy="609600"/>
          </a:xfrm>
        </p:spPr>
        <p:txBody>
          <a:bodyPr>
            <a:normAutofit fontScale="90000"/>
          </a:bodyPr>
          <a:lstStyle/>
          <a:p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>26 Math </a:t>
            </a:r>
            <a:r>
              <a:rPr lang="en-US" dirty="0" smtClean="0"/>
              <a:t>Review Part 2</a:t>
            </a:r>
            <a:br>
              <a:rPr lang="en-US" dirty="0" smtClean="0"/>
            </a:br>
            <a:r>
              <a:rPr lang="en-US" dirty="0" smtClean="0"/>
              <a:t>Inches to Feet &amp; Areas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56" name="TextBox 55"/>
          <p:cNvSpPr txBox="1"/>
          <p:nvPr/>
        </p:nvSpPr>
        <p:spPr>
          <a:xfrm>
            <a:off x="1676400" y="2743200"/>
            <a:ext cx="51816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2800" dirty="0"/>
          </a:p>
        </p:txBody>
      </p:sp>
      <p:pic>
        <p:nvPicPr>
          <p:cNvPr id="1029" name="Picture 5" descr="H:\IMAGES\ACCALogoSolidBlack.png"/>
          <p:cNvPicPr>
            <a:picLocks noChangeAspect="1" noChangeArrowheads="1"/>
          </p:cNvPicPr>
          <p:nvPr>
            <p:custDataLst>
              <p:tags r:id="rId2"/>
            </p:custDataLst>
          </p:nvPr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74298" y="76200"/>
            <a:ext cx="6682154" cy="4343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37616848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8419"/>
    </mc:Choice>
    <mc:Fallback xmlns="">
      <p:transition spd="slow" advTm="8419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of a Triangle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For  any triangle with a right angle the area  is the length  multiplied by the </a:t>
            </a:r>
            <a:r>
              <a:rPr lang="en-US" dirty="0">
                <a:solidFill>
                  <a:srgbClr val="FFFF00"/>
                </a:solidFill>
              </a:rPr>
              <a:t>w</a:t>
            </a:r>
            <a:r>
              <a:rPr lang="en-US" dirty="0" smtClean="0">
                <a:solidFill>
                  <a:srgbClr val="FFFF00"/>
                </a:solidFill>
              </a:rPr>
              <a:t>idth (of the two legs meeting at the right angle) divided by 2.</a:t>
            </a:r>
            <a:endParaRPr lang="en-US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793242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Area of a Right Triangle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rgbClr val="FFFF00"/>
                </a:solidFill>
              </a:rPr>
              <a:t>For  any triangle with a right angle the area  is the length  multiplied by the width (of the two legs meeting at the right angle) divided by 2.</a:t>
            </a:r>
          </a:p>
        </p:txBody>
      </p:sp>
      <p:sp>
        <p:nvSpPr>
          <p:cNvPr id="4" name="Rectangle 3"/>
          <p:cNvSpPr/>
          <p:nvPr/>
        </p:nvSpPr>
        <p:spPr>
          <a:xfrm>
            <a:off x="2362200" y="3810000"/>
            <a:ext cx="3886200" cy="2057400"/>
          </a:xfrm>
          <a:prstGeom prst="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2362200" y="3863181"/>
            <a:ext cx="3886200" cy="200422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40506904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Area of a Right Triangle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For  any triangle with a right angle the area  is the length  multiplied by the  height  of the two legs where the right triangle is divided by 2.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2362200" y="3810000"/>
            <a:ext cx="3886200" cy="2057400"/>
          </a:xfrm>
          <a:prstGeom prst="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2362200" y="3863181"/>
            <a:ext cx="3886200" cy="200422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514600" y="3863180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5472203" y="3809999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399778" y="5249001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334000" y="5161843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85800" y="6016337"/>
            <a:ext cx="29172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r>
              <a:rPr lang="en-US" sz="3200" dirty="0" smtClean="0">
                <a:solidFill>
                  <a:srgbClr val="FFFF00"/>
                </a:solidFill>
              </a:rPr>
              <a:t> = right angle</a:t>
            </a:r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03642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of a Triangle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For  any triangle with a right angle the area  is the length  multiplied by the  height  of the two legs where the right triangle is divided by 2.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2362200" y="3810000"/>
            <a:ext cx="3886200" cy="2057400"/>
          </a:xfrm>
          <a:prstGeom prst="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2362200" y="3863181"/>
            <a:ext cx="3886200" cy="200422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514600" y="3863180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5472203" y="3809999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399778" y="5249001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334000" y="5161843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11" name="Straight Arrow Connector 10"/>
          <p:cNvCxnSpPr/>
          <p:nvPr/>
        </p:nvCxnSpPr>
        <p:spPr>
          <a:xfrm flipV="1">
            <a:off x="808242" y="3868834"/>
            <a:ext cx="1447800" cy="24826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flipV="1">
            <a:off x="861321" y="5833776"/>
            <a:ext cx="1447800" cy="24826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/>
          <p:nvPr/>
        </p:nvCxnSpPr>
        <p:spPr>
          <a:xfrm flipH="1" flipV="1">
            <a:off x="6370320" y="3828067"/>
            <a:ext cx="1517423" cy="35113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 flipV="1">
            <a:off x="6404610" y="5798663"/>
            <a:ext cx="1517423" cy="35113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>
            <a:off x="6248400" y="3200400"/>
            <a:ext cx="15242" cy="609599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>
            <a:off x="2354579" y="3173810"/>
            <a:ext cx="15242" cy="609599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V="1">
            <a:off x="2399778" y="5970267"/>
            <a:ext cx="6578" cy="582933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 flipV="1">
            <a:off x="6241822" y="5970267"/>
            <a:ext cx="6578" cy="582933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6790462" y="4419380"/>
            <a:ext cx="131978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Length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3668958" y="6016337"/>
            <a:ext cx="121539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Width</a:t>
            </a:r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6105977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of a Triangle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32878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A = </a:t>
            </a:r>
            <a:r>
              <a:rPr lang="en-US" dirty="0" err="1" smtClean="0">
                <a:solidFill>
                  <a:srgbClr val="FFFF00"/>
                </a:solidFill>
              </a:rPr>
              <a:t>h</a:t>
            </a:r>
            <a:r>
              <a:rPr lang="en-US" baseline="-25000" dirty="0" err="1" smtClean="0">
                <a:solidFill>
                  <a:srgbClr val="FFFF00"/>
                </a:solidFill>
              </a:rPr>
              <a:t>b</a:t>
            </a:r>
            <a:r>
              <a:rPr lang="en-US" baseline="-25000" dirty="0" smtClean="0">
                <a:solidFill>
                  <a:srgbClr val="FFFF00"/>
                </a:solidFill>
              </a:rPr>
              <a:t> </a:t>
            </a:r>
            <a:r>
              <a:rPr lang="en-US" dirty="0" smtClean="0">
                <a:solidFill>
                  <a:srgbClr val="FFFF00"/>
                </a:solidFill>
              </a:rPr>
              <a:t>X b ÷ 2</a:t>
            </a:r>
            <a:endParaRPr lang="en-US" dirty="0">
              <a:solidFill>
                <a:srgbClr val="FFFF00"/>
              </a:solidFill>
            </a:endParaRPr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2209800" y="2057400"/>
            <a:ext cx="3505200" cy="19812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 flipV="1">
            <a:off x="5715000" y="2057400"/>
            <a:ext cx="1219200" cy="2438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flipH="1" flipV="1">
            <a:off x="2209800" y="4038600"/>
            <a:ext cx="4724400" cy="4572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1597926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of a Triangle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32878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A = </a:t>
            </a:r>
            <a:r>
              <a:rPr lang="en-US" dirty="0" err="1" smtClean="0">
                <a:solidFill>
                  <a:srgbClr val="FFFF00"/>
                </a:solidFill>
              </a:rPr>
              <a:t>h</a:t>
            </a:r>
            <a:r>
              <a:rPr lang="en-US" baseline="-25000" dirty="0" err="1" smtClean="0">
                <a:solidFill>
                  <a:srgbClr val="FFFF00"/>
                </a:solidFill>
              </a:rPr>
              <a:t>b</a:t>
            </a:r>
            <a:r>
              <a:rPr lang="en-US" baseline="-25000" dirty="0" smtClean="0">
                <a:solidFill>
                  <a:srgbClr val="FFFF00"/>
                </a:solidFill>
              </a:rPr>
              <a:t> </a:t>
            </a:r>
            <a:r>
              <a:rPr lang="en-US" dirty="0" smtClean="0">
                <a:solidFill>
                  <a:srgbClr val="FFFF00"/>
                </a:solidFill>
              </a:rPr>
              <a:t>X b ÷ 2</a:t>
            </a:r>
            <a:endParaRPr lang="en-US" dirty="0">
              <a:solidFill>
                <a:srgbClr val="FFFF00"/>
              </a:solidFill>
            </a:endParaRPr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2209800" y="2057400"/>
            <a:ext cx="3505200" cy="19812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 flipV="1">
            <a:off x="5715000" y="2057400"/>
            <a:ext cx="1219200" cy="2438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flipH="1" flipV="1">
            <a:off x="2209800" y="4038600"/>
            <a:ext cx="4724400" cy="4572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 flipH="1">
            <a:off x="5486400" y="2057400"/>
            <a:ext cx="228600" cy="2286000"/>
          </a:xfrm>
          <a:prstGeom prst="line">
            <a:avLst/>
          </a:prstGeom>
          <a:ln w="5715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4724400" y="3695859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600700" y="3793739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979158" y="2755612"/>
            <a:ext cx="54534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</a:rPr>
              <a:t>h</a:t>
            </a:r>
            <a:r>
              <a:rPr lang="en-US" sz="3200" baseline="-25000" dirty="0" err="1" smtClean="0">
                <a:solidFill>
                  <a:srgbClr val="FFFF00"/>
                </a:solidFill>
              </a:rPr>
              <a:t>b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964125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of a Triangle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32878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A = </a:t>
            </a:r>
            <a:r>
              <a:rPr lang="en-US" dirty="0" err="1" smtClean="0">
                <a:solidFill>
                  <a:srgbClr val="FFFF00"/>
                </a:solidFill>
              </a:rPr>
              <a:t>h</a:t>
            </a:r>
            <a:r>
              <a:rPr lang="en-US" baseline="-25000" dirty="0" err="1" smtClean="0">
                <a:solidFill>
                  <a:srgbClr val="FFFF00"/>
                </a:solidFill>
              </a:rPr>
              <a:t>b</a:t>
            </a:r>
            <a:r>
              <a:rPr lang="en-US" baseline="-25000" dirty="0" smtClean="0">
                <a:solidFill>
                  <a:srgbClr val="FFFF00"/>
                </a:solidFill>
              </a:rPr>
              <a:t> </a:t>
            </a:r>
            <a:r>
              <a:rPr lang="en-US" dirty="0" smtClean="0">
                <a:solidFill>
                  <a:srgbClr val="FFFF00"/>
                </a:solidFill>
              </a:rPr>
              <a:t>X b ÷ 2</a:t>
            </a:r>
            <a:endParaRPr lang="en-US" dirty="0">
              <a:solidFill>
                <a:srgbClr val="FFFF00"/>
              </a:solidFill>
            </a:endParaRPr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2209800" y="2057400"/>
            <a:ext cx="3505200" cy="19812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 flipV="1">
            <a:off x="5715000" y="2057400"/>
            <a:ext cx="1219200" cy="2438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flipH="1" flipV="1">
            <a:off x="2209800" y="4038600"/>
            <a:ext cx="4724400" cy="4572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 flipH="1">
            <a:off x="5486400" y="2057400"/>
            <a:ext cx="228600" cy="2286000"/>
          </a:xfrm>
          <a:prstGeom prst="line">
            <a:avLst/>
          </a:prstGeom>
          <a:ln w="5715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4724400" y="3695859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600700" y="3793739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170928" y="4838541"/>
            <a:ext cx="4010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b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4979158" y="2755612"/>
            <a:ext cx="54534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</a:rPr>
              <a:t>h</a:t>
            </a:r>
            <a:r>
              <a:rPr lang="en-US" sz="3200" baseline="-25000" dirty="0" err="1" smtClean="0">
                <a:solidFill>
                  <a:srgbClr val="FFFF00"/>
                </a:solidFill>
              </a:rPr>
              <a:t>b</a:t>
            </a:r>
            <a:endParaRPr lang="en-US" dirty="0"/>
          </a:p>
        </p:txBody>
      </p:sp>
      <p:cxnSp>
        <p:nvCxnSpPr>
          <p:cNvPr id="13" name="Straight Arrow Connector 12"/>
          <p:cNvCxnSpPr/>
          <p:nvPr/>
        </p:nvCxnSpPr>
        <p:spPr>
          <a:xfrm flipV="1">
            <a:off x="1828800" y="4053840"/>
            <a:ext cx="381000" cy="1140173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 flipV="1">
            <a:off x="6553200" y="4511040"/>
            <a:ext cx="381000" cy="1140173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1512464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of a Triangle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32878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A = </a:t>
            </a:r>
            <a:r>
              <a:rPr lang="en-US" dirty="0" err="1" smtClean="0">
                <a:solidFill>
                  <a:srgbClr val="FFFF00"/>
                </a:solidFill>
              </a:rPr>
              <a:t>h</a:t>
            </a:r>
            <a:r>
              <a:rPr lang="en-US" baseline="-25000" dirty="0" err="1" smtClean="0">
                <a:solidFill>
                  <a:srgbClr val="FFFF00"/>
                </a:solidFill>
              </a:rPr>
              <a:t>b</a:t>
            </a:r>
            <a:r>
              <a:rPr lang="en-US" baseline="-25000" dirty="0" smtClean="0">
                <a:solidFill>
                  <a:srgbClr val="FFFF00"/>
                </a:solidFill>
              </a:rPr>
              <a:t> </a:t>
            </a:r>
            <a:r>
              <a:rPr lang="en-US" dirty="0" smtClean="0">
                <a:solidFill>
                  <a:srgbClr val="FFFF00"/>
                </a:solidFill>
              </a:rPr>
              <a:t>X b ÷ 2 =</a:t>
            </a:r>
            <a:endParaRPr lang="en-US" dirty="0">
              <a:solidFill>
                <a:srgbClr val="FFFF00"/>
              </a:solidFill>
            </a:endParaRPr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2209800" y="2057400"/>
            <a:ext cx="3505200" cy="19812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 flipV="1">
            <a:off x="5715000" y="2057400"/>
            <a:ext cx="1219200" cy="2438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flipH="1" flipV="1">
            <a:off x="2209800" y="4038600"/>
            <a:ext cx="4724400" cy="4572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 flipH="1">
            <a:off x="5486400" y="2057400"/>
            <a:ext cx="228600" cy="2286000"/>
          </a:xfrm>
          <a:prstGeom prst="line">
            <a:avLst/>
          </a:prstGeom>
          <a:ln w="5715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4724400" y="3695859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600700" y="3793739"/>
            <a:ext cx="745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90</a:t>
            </a:r>
            <a:r>
              <a:rPr lang="en-US" sz="3200" baseline="30000" dirty="0" smtClean="0">
                <a:solidFill>
                  <a:srgbClr val="FFFF00"/>
                </a:solidFill>
              </a:rPr>
              <a:t>o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170928" y="4838541"/>
            <a:ext cx="13003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b = 14’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4352414" y="2849177"/>
            <a:ext cx="115448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</a:rPr>
              <a:t>h</a:t>
            </a:r>
            <a:r>
              <a:rPr lang="en-US" sz="3200" baseline="-25000" dirty="0" err="1" smtClean="0">
                <a:solidFill>
                  <a:srgbClr val="FFFF00"/>
                </a:solidFill>
              </a:rPr>
              <a:t>b</a:t>
            </a:r>
            <a:r>
              <a:rPr lang="en-US" sz="3200" dirty="0" smtClean="0">
                <a:solidFill>
                  <a:srgbClr val="FFFF00"/>
                </a:solidFill>
              </a:rPr>
              <a:t>= 6’</a:t>
            </a:r>
            <a:endParaRPr lang="en-US" dirty="0"/>
          </a:p>
        </p:txBody>
      </p:sp>
      <p:cxnSp>
        <p:nvCxnSpPr>
          <p:cNvPr id="13" name="Straight Arrow Connector 12"/>
          <p:cNvCxnSpPr/>
          <p:nvPr/>
        </p:nvCxnSpPr>
        <p:spPr>
          <a:xfrm flipV="1">
            <a:off x="1828800" y="4053840"/>
            <a:ext cx="381000" cy="1140173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 flipV="1">
            <a:off x="6553200" y="4511040"/>
            <a:ext cx="381000" cy="1140173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2081212" y="5604749"/>
            <a:ext cx="43412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>
                <a:solidFill>
                  <a:srgbClr val="FFFF00"/>
                </a:solidFill>
              </a:rPr>
              <a:t>A = </a:t>
            </a:r>
            <a:r>
              <a:rPr lang="en-US" sz="3200" dirty="0" smtClean="0">
                <a:solidFill>
                  <a:srgbClr val="FFFF00"/>
                </a:solidFill>
              </a:rPr>
              <a:t>6</a:t>
            </a:r>
            <a:r>
              <a:rPr lang="en-US" sz="3200" baseline="-25000" dirty="0" smtClean="0">
                <a:solidFill>
                  <a:srgbClr val="FFFF00"/>
                </a:solidFill>
              </a:rPr>
              <a:t> </a:t>
            </a:r>
            <a:r>
              <a:rPr lang="en-US" sz="3200" dirty="0">
                <a:solidFill>
                  <a:srgbClr val="FFFF00"/>
                </a:solidFill>
              </a:rPr>
              <a:t>X </a:t>
            </a:r>
            <a:r>
              <a:rPr lang="en-US" sz="3200" dirty="0" smtClean="0">
                <a:solidFill>
                  <a:srgbClr val="FFFF00"/>
                </a:solidFill>
              </a:rPr>
              <a:t>16 </a:t>
            </a:r>
            <a:r>
              <a:rPr lang="en-US" sz="3200" dirty="0">
                <a:solidFill>
                  <a:srgbClr val="FFFF00"/>
                </a:solidFill>
              </a:rPr>
              <a:t>÷ </a:t>
            </a:r>
            <a:r>
              <a:rPr lang="en-US" sz="3200" dirty="0" smtClean="0">
                <a:solidFill>
                  <a:srgbClr val="FFFF00"/>
                </a:solidFill>
              </a:rPr>
              <a:t>2 = 48 Sq. Ft.</a:t>
            </a:r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9126875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Area of a Triangle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610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Calculate the wall area for the following drawing: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Isosceles Triangle 3"/>
          <p:cNvSpPr/>
          <p:nvPr/>
        </p:nvSpPr>
        <p:spPr>
          <a:xfrm>
            <a:off x="2971800" y="2514600"/>
            <a:ext cx="4937760" cy="9144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971800" y="3429000"/>
            <a:ext cx="4953000" cy="2286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1752600" y="3429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752600" y="5715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1600200" y="4114800"/>
            <a:ext cx="10615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8.0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12" name="Straight Connector 11"/>
          <p:cNvCxnSpPr>
            <a:endCxn id="10" idx="0"/>
          </p:cNvCxnSpPr>
          <p:nvPr/>
        </p:nvCxnSpPr>
        <p:spPr>
          <a:xfrm>
            <a:off x="2130954" y="3444240"/>
            <a:ext cx="1" cy="67056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10" idx="2"/>
          </p:cNvCxnSpPr>
          <p:nvPr/>
        </p:nvCxnSpPr>
        <p:spPr>
          <a:xfrm>
            <a:off x="2130955" y="4699575"/>
            <a:ext cx="0" cy="1015425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 flipV="1">
            <a:off x="2971800" y="5730240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H="1" flipV="1">
            <a:off x="7909560" y="5730240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2987040" y="6182012"/>
            <a:ext cx="1221845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4330805" y="5889624"/>
            <a:ext cx="14782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18.75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22" name="Straight Connector 21"/>
          <p:cNvCxnSpPr/>
          <p:nvPr/>
        </p:nvCxnSpPr>
        <p:spPr>
          <a:xfrm flipH="1">
            <a:off x="5793856" y="6182012"/>
            <a:ext cx="2130944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>
            <a:off x="1752600" y="2506980"/>
            <a:ext cx="3660245" cy="762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1737360" y="2712402"/>
            <a:ext cx="126989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3.66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772620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Area of a Triangle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610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Calculate the wall area for the following drawing: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Isosceles Triangle 3"/>
          <p:cNvSpPr/>
          <p:nvPr/>
        </p:nvSpPr>
        <p:spPr>
          <a:xfrm>
            <a:off x="2971800" y="2514600"/>
            <a:ext cx="4937760" cy="9144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971800" y="3429000"/>
            <a:ext cx="4953000" cy="2286000"/>
          </a:xfrm>
          <a:prstGeom prst="rect">
            <a:avLst/>
          </a:prstGeom>
          <a:ln w="57150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00"/>
              </a:solidFill>
            </a:endParaRPr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1752600" y="3429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752600" y="5715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1600200" y="4114800"/>
            <a:ext cx="10615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8.0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12" name="Straight Connector 11"/>
          <p:cNvCxnSpPr>
            <a:endCxn id="10" idx="0"/>
          </p:cNvCxnSpPr>
          <p:nvPr/>
        </p:nvCxnSpPr>
        <p:spPr>
          <a:xfrm>
            <a:off x="2130954" y="3444240"/>
            <a:ext cx="1" cy="67056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10" idx="2"/>
          </p:cNvCxnSpPr>
          <p:nvPr/>
        </p:nvCxnSpPr>
        <p:spPr>
          <a:xfrm>
            <a:off x="2130955" y="4699575"/>
            <a:ext cx="0" cy="1015425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 flipV="1">
            <a:off x="2971800" y="5730240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H="1" flipV="1">
            <a:off x="7909560" y="5730240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2987040" y="6182012"/>
            <a:ext cx="1221845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4330805" y="5889624"/>
            <a:ext cx="14782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18.75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22" name="Straight Connector 21"/>
          <p:cNvCxnSpPr/>
          <p:nvPr/>
        </p:nvCxnSpPr>
        <p:spPr>
          <a:xfrm flipH="1">
            <a:off x="5793856" y="6182012"/>
            <a:ext cx="2130944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>
            <a:off x="1752600" y="2506980"/>
            <a:ext cx="3660245" cy="762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1737360" y="2712402"/>
            <a:ext cx="126989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3.66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3222943" y="3911025"/>
            <a:ext cx="43588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8.0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r>
              <a:rPr lang="en-US" sz="3200" dirty="0" smtClean="0">
                <a:solidFill>
                  <a:srgbClr val="FFFF00"/>
                </a:solidFill>
              </a:rPr>
              <a:t> X 18.75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r>
              <a:rPr lang="en-US" sz="3200" dirty="0" smtClean="0">
                <a:solidFill>
                  <a:srgbClr val="FFFF00"/>
                </a:solidFill>
              </a:rPr>
              <a:t> = 150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9771333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Division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80 ÷ 5 = 16 </a:t>
            </a:r>
          </a:p>
          <a:p>
            <a:pPr marL="0" indent="0">
              <a:buNone/>
            </a:pPr>
            <a:endParaRPr lang="en-US" dirty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Also written as:</a:t>
            </a:r>
          </a:p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	     </a:t>
            </a:r>
          </a:p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	5   80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endParaRPr lang="en-US" dirty="0"/>
          </a:p>
        </p:txBody>
      </p:sp>
      <p:cxnSp>
        <p:nvCxnSpPr>
          <p:cNvPr id="5" name="Straight Connector 4"/>
          <p:cNvCxnSpPr/>
          <p:nvPr/>
        </p:nvCxnSpPr>
        <p:spPr>
          <a:xfrm flipV="1">
            <a:off x="1828800" y="3962400"/>
            <a:ext cx="0" cy="422031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>
            <a:off x="1794803" y="3985846"/>
            <a:ext cx="914400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1858947" y="3377625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858947" y="4384431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5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13" name="Straight Connector 12"/>
          <p:cNvCxnSpPr/>
          <p:nvPr/>
        </p:nvCxnSpPr>
        <p:spPr>
          <a:xfrm>
            <a:off x="1858947" y="4969206"/>
            <a:ext cx="914400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858947" y="5121606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2119619" y="5104021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0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055475" y="3377624"/>
            <a:ext cx="3431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6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1900187" y="5562599"/>
            <a:ext cx="6537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30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18" name="Straight Connector 17"/>
          <p:cNvCxnSpPr/>
          <p:nvPr/>
        </p:nvCxnSpPr>
        <p:spPr>
          <a:xfrm>
            <a:off x="1931296" y="6147374"/>
            <a:ext cx="914400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2149346" y="6147373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0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1" name="Flowchart: Summing Junction 20"/>
          <p:cNvSpPr/>
          <p:nvPr/>
        </p:nvSpPr>
        <p:spPr>
          <a:xfrm>
            <a:off x="4114800" y="1630679"/>
            <a:ext cx="3931920" cy="3931920"/>
          </a:xfrm>
          <a:prstGeom prst="flowChartSummingJunction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3" name="Straight Connector 22"/>
          <p:cNvCxnSpPr>
            <a:endCxn id="21" idx="0"/>
          </p:cNvCxnSpPr>
          <p:nvPr/>
        </p:nvCxnSpPr>
        <p:spPr>
          <a:xfrm flipV="1">
            <a:off x="6080760" y="1630679"/>
            <a:ext cx="0" cy="196596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stCxn id="21" idx="6"/>
          </p:cNvCxnSpPr>
          <p:nvPr/>
        </p:nvCxnSpPr>
        <p:spPr>
          <a:xfrm flipH="1">
            <a:off x="6080760" y="3596639"/>
            <a:ext cx="1965960" cy="1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>
            <a:stCxn id="21" idx="4"/>
          </p:cNvCxnSpPr>
          <p:nvPr/>
        </p:nvCxnSpPr>
        <p:spPr>
          <a:xfrm flipV="1">
            <a:off x="6080760" y="3596641"/>
            <a:ext cx="0" cy="1965958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 flipH="1">
            <a:off x="4114800" y="3596641"/>
            <a:ext cx="1965960" cy="1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2064668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2" grpId="0"/>
      <p:bldP spid="14" grpId="0"/>
      <p:bldP spid="15" grpId="0"/>
      <p:bldP spid="16" grpId="0"/>
      <p:bldP spid="17" grpId="0"/>
      <p:bldP spid="20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Area of a Triangle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610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Calculate the wall area for the following drawing: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Isosceles Triangle 3"/>
          <p:cNvSpPr/>
          <p:nvPr/>
        </p:nvSpPr>
        <p:spPr>
          <a:xfrm>
            <a:off x="2971800" y="2486676"/>
            <a:ext cx="4937760" cy="914400"/>
          </a:xfrm>
          <a:prstGeom prst="triangle">
            <a:avLst/>
          </a:prstGeom>
          <a:ln w="57150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971800" y="3429000"/>
            <a:ext cx="4953000" cy="2286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1752600" y="3429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752600" y="5715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1600200" y="4114800"/>
            <a:ext cx="10615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8.0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12" name="Straight Connector 11"/>
          <p:cNvCxnSpPr>
            <a:endCxn id="10" idx="0"/>
          </p:cNvCxnSpPr>
          <p:nvPr/>
        </p:nvCxnSpPr>
        <p:spPr>
          <a:xfrm>
            <a:off x="2130954" y="3444240"/>
            <a:ext cx="1" cy="67056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10" idx="2"/>
          </p:cNvCxnSpPr>
          <p:nvPr/>
        </p:nvCxnSpPr>
        <p:spPr>
          <a:xfrm>
            <a:off x="2130955" y="4699575"/>
            <a:ext cx="0" cy="1015425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 flipV="1">
            <a:off x="2942643" y="3381223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H="1" flipV="1">
            <a:off x="7909560" y="3411251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2942643" y="3779520"/>
            <a:ext cx="1221845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4384890" y="3501461"/>
            <a:ext cx="14782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18.75 </a:t>
            </a:r>
            <a:r>
              <a:rPr lang="en-US" sz="3200" dirty="0" err="1" smtClean="0">
                <a:solidFill>
                  <a:srgbClr val="FF0000"/>
                </a:solidFill>
              </a:rPr>
              <a:t>ft</a:t>
            </a:r>
            <a:endParaRPr lang="en-US" sz="3200" dirty="0">
              <a:solidFill>
                <a:srgbClr val="FF0000"/>
              </a:solidFill>
            </a:endParaRPr>
          </a:p>
        </p:txBody>
      </p:sp>
      <p:cxnSp>
        <p:nvCxnSpPr>
          <p:cNvPr id="22" name="Straight Connector 21"/>
          <p:cNvCxnSpPr/>
          <p:nvPr/>
        </p:nvCxnSpPr>
        <p:spPr>
          <a:xfrm flipH="1">
            <a:off x="5793856" y="3842763"/>
            <a:ext cx="2130944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>
            <a:off x="1752600" y="2506980"/>
            <a:ext cx="3660245" cy="762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1737360" y="2712402"/>
            <a:ext cx="126989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3.66 </a:t>
            </a:r>
            <a:r>
              <a:rPr lang="en-US" sz="3200" dirty="0" err="1" smtClean="0">
                <a:solidFill>
                  <a:srgbClr val="FF0000"/>
                </a:solidFill>
              </a:rPr>
              <a:t>ft</a:t>
            </a:r>
            <a:endParaRPr lang="en-US" sz="3200" dirty="0">
              <a:solidFill>
                <a:srgbClr val="FF0000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3070544" y="4550830"/>
            <a:ext cx="527099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3.66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r>
              <a:rPr lang="en-US" sz="3200" dirty="0" smtClean="0">
                <a:solidFill>
                  <a:srgbClr val="FFFF00"/>
                </a:solidFill>
              </a:rPr>
              <a:t> X 18.75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r>
              <a:rPr lang="en-US" sz="3200" dirty="0" smtClean="0">
                <a:solidFill>
                  <a:srgbClr val="FFFF00"/>
                </a:solidFill>
              </a:rPr>
              <a:t> ÷ 2 = 34.3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4797279" y="2676585"/>
            <a:ext cx="54534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0000"/>
                </a:solidFill>
              </a:rPr>
              <a:t>h</a:t>
            </a:r>
            <a:r>
              <a:rPr lang="en-US" sz="3200" baseline="-25000" dirty="0" err="1" smtClean="0">
                <a:solidFill>
                  <a:srgbClr val="FF0000"/>
                </a:solidFill>
              </a:rPr>
              <a:t>b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4111103" y="3483712"/>
            <a:ext cx="4010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b</a:t>
            </a:r>
            <a:endParaRPr lang="en-US" dirty="0">
              <a:solidFill>
                <a:srgbClr val="FF0000"/>
              </a:solidFill>
            </a:endParaRPr>
          </a:p>
        </p:txBody>
      </p:sp>
      <p:cxnSp>
        <p:nvCxnSpPr>
          <p:cNvPr id="8" name="Straight Connector 7"/>
          <p:cNvCxnSpPr>
            <a:stCxn id="4" idx="0"/>
            <a:endCxn id="4" idx="3"/>
          </p:cNvCxnSpPr>
          <p:nvPr/>
        </p:nvCxnSpPr>
        <p:spPr>
          <a:xfrm>
            <a:off x="5440680" y="2486676"/>
            <a:ext cx="0" cy="914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25892441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Area of a Triangle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610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Calculate the wall area for the following drawing: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Isosceles Triangle 3"/>
          <p:cNvSpPr/>
          <p:nvPr/>
        </p:nvSpPr>
        <p:spPr>
          <a:xfrm>
            <a:off x="2971800" y="2514600"/>
            <a:ext cx="4937760" cy="9144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971800" y="3429000"/>
            <a:ext cx="4953000" cy="2286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1752600" y="3429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752600" y="5715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1600200" y="4114800"/>
            <a:ext cx="10615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8.0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12" name="Straight Connector 11"/>
          <p:cNvCxnSpPr>
            <a:endCxn id="10" idx="0"/>
          </p:cNvCxnSpPr>
          <p:nvPr/>
        </p:nvCxnSpPr>
        <p:spPr>
          <a:xfrm>
            <a:off x="2130954" y="3444240"/>
            <a:ext cx="1" cy="67056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10" idx="2"/>
          </p:cNvCxnSpPr>
          <p:nvPr/>
        </p:nvCxnSpPr>
        <p:spPr>
          <a:xfrm>
            <a:off x="2130955" y="4699575"/>
            <a:ext cx="0" cy="1015425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 flipV="1">
            <a:off x="2971800" y="5730240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H="1" flipV="1">
            <a:off x="7909560" y="5730240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2987040" y="6182012"/>
            <a:ext cx="1221845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4330805" y="5889624"/>
            <a:ext cx="14782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18.75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22" name="Straight Connector 21"/>
          <p:cNvCxnSpPr/>
          <p:nvPr/>
        </p:nvCxnSpPr>
        <p:spPr>
          <a:xfrm flipH="1">
            <a:off x="5793856" y="6182012"/>
            <a:ext cx="2130944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>
            <a:off x="1752600" y="2506980"/>
            <a:ext cx="3660245" cy="762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1737360" y="2712402"/>
            <a:ext cx="126989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3.66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968249" y="2844225"/>
            <a:ext cx="150233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34.3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4968249" y="4114800"/>
            <a:ext cx="139814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150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7526693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Area of a Triangle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610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Calculate the wall area for the following drawing: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Isosceles Triangle 3"/>
          <p:cNvSpPr/>
          <p:nvPr/>
        </p:nvSpPr>
        <p:spPr>
          <a:xfrm>
            <a:off x="2971800" y="2514600"/>
            <a:ext cx="4937760" cy="9144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971800" y="3429000"/>
            <a:ext cx="4953000" cy="2286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1752600" y="3429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752600" y="5715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1600200" y="4114800"/>
            <a:ext cx="10615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8.0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12" name="Straight Connector 11"/>
          <p:cNvCxnSpPr>
            <a:endCxn id="10" idx="0"/>
          </p:cNvCxnSpPr>
          <p:nvPr/>
        </p:nvCxnSpPr>
        <p:spPr>
          <a:xfrm>
            <a:off x="2130954" y="3444240"/>
            <a:ext cx="1" cy="67056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10" idx="2"/>
          </p:cNvCxnSpPr>
          <p:nvPr/>
        </p:nvCxnSpPr>
        <p:spPr>
          <a:xfrm>
            <a:off x="2130955" y="4699575"/>
            <a:ext cx="0" cy="1015425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 flipV="1">
            <a:off x="2971800" y="5730240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H="1" flipV="1">
            <a:off x="7909560" y="5730240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2987040" y="6182012"/>
            <a:ext cx="1221845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4330805" y="5889624"/>
            <a:ext cx="14782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18.75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22" name="Straight Connector 21"/>
          <p:cNvCxnSpPr/>
          <p:nvPr/>
        </p:nvCxnSpPr>
        <p:spPr>
          <a:xfrm flipH="1">
            <a:off x="5793856" y="6182012"/>
            <a:ext cx="2130944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>
            <a:off x="1752600" y="2506980"/>
            <a:ext cx="3660245" cy="762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1737360" y="2712402"/>
            <a:ext cx="126989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3.66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968249" y="2844225"/>
            <a:ext cx="150233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34.3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4968249" y="4114800"/>
            <a:ext cx="139814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150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3671810" y="4755424"/>
            <a:ext cx="4777270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150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 </a:t>
            </a:r>
            <a:r>
              <a:rPr lang="en-US" sz="3200" dirty="0" smtClean="0">
                <a:solidFill>
                  <a:srgbClr val="FFFF00"/>
                </a:solidFill>
              </a:rPr>
              <a:t>+ </a:t>
            </a:r>
            <a:r>
              <a:rPr lang="en-US" sz="3200" dirty="0">
                <a:solidFill>
                  <a:srgbClr val="FFFF00"/>
                </a:solidFill>
              </a:rPr>
              <a:t>34.3 </a:t>
            </a:r>
            <a:r>
              <a:rPr lang="en-US" sz="3200" dirty="0" smtClean="0">
                <a:solidFill>
                  <a:srgbClr val="FFFF00"/>
                </a:solidFill>
              </a:rPr>
              <a:t>ft</a:t>
            </a:r>
            <a:r>
              <a:rPr lang="en-US" sz="3200" baseline="30000" dirty="0" smtClean="0">
                <a:solidFill>
                  <a:srgbClr val="FFFF00"/>
                </a:solidFill>
              </a:rPr>
              <a:t>2 </a:t>
            </a:r>
            <a:r>
              <a:rPr lang="en-US" sz="3200" dirty="0" smtClean="0">
                <a:solidFill>
                  <a:srgbClr val="FFFF00"/>
                </a:solidFill>
              </a:rPr>
              <a:t>= 184.3 </a:t>
            </a:r>
            <a:r>
              <a:rPr lang="en-US" sz="3200" dirty="0">
                <a:solidFill>
                  <a:srgbClr val="FFFF00"/>
                </a:solidFill>
              </a:rPr>
              <a:t>ft</a:t>
            </a:r>
            <a:r>
              <a:rPr lang="en-US" sz="3200" baseline="30000" dirty="0">
                <a:solidFill>
                  <a:srgbClr val="FFFF00"/>
                </a:solidFill>
              </a:rPr>
              <a:t>2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  <a:p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8960250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of a Circle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A = 3.14 x R x R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Oval 3"/>
          <p:cNvSpPr/>
          <p:nvPr/>
        </p:nvSpPr>
        <p:spPr>
          <a:xfrm>
            <a:off x="3505200" y="1524000"/>
            <a:ext cx="4572000" cy="457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" name="Straight Connector 10"/>
          <p:cNvCxnSpPr>
            <a:stCxn id="4" idx="7"/>
          </p:cNvCxnSpPr>
          <p:nvPr/>
        </p:nvCxnSpPr>
        <p:spPr>
          <a:xfrm flipH="1">
            <a:off x="7391400" y="2193554"/>
            <a:ext cx="16246" cy="16246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>
            <a:endCxn id="4" idx="6"/>
          </p:cNvCxnSpPr>
          <p:nvPr/>
        </p:nvCxnSpPr>
        <p:spPr>
          <a:xfrm>
            <a:off x="5791200" y="3810000"/>
            <a:ext cx="2286000" cy="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endCxn id="4" idx="6"/>
          </p:cNvCxnSpPr>
          <p:nvPr/>
        </p:nvCxnSpPr>
        <p:spPr>
          <a:xfrm>
            <a:off x="5791200" y="3810000"/>
            <a:ext cx="2286000" cy="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5711483" y="2895600"/>
            <a:ext cx="190629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Radius = R</a:t>
            </a:r>
            <a:endParaRPr lang="en-US" sz="3200" dirty="0">
              <a:solidFill>
                <a:srgbClr val="FF0000"/>
              </a:solidFill>
            </a:endParaRPr>
          </a:p>
        </p:txBody>
      </p:sp>
      <p:cxnSp>
        <p:nvCxnSpPr>
          <p:cNvPr id="19" name="Straight Arrow Connector 18"/>
          <p:cNvCxnSpPr>
            <a:endCxn id="4" idx="2"/>
          </p:cNvCxnSpPr>
          <p:nvPr/>
        </p:nvCxnSpPr>
        <p:spPr>
          <a:xfrm flipH="1">
            <a:off x="3505200" y="3810000"/>
            <a:ext cx="2286000" cy="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4328395" y="4267200"/>
            <a:ext cx="29256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Diameter = 2 x R</a:t>
            </a:r>
            <a:endParaRPr lang="en-US" sz="3200" dirty="0">
              <a:solidFill>
                <a:srgbClr val="FF00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2508123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23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of a Circle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A = 3.14 x R x R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Oval 3"/>
          <p:cNvSpPr/>
          <p:nvPr/>
        </p:nvSpPr>
        <p:spPr>
          <a:xfrm>
            <a:off x="3505200" y="1524000"/>
            <a:ext cx="4572000" cy="457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" name="Straight Connector 10"/>
          <p:cNvCxnSpPr>
            <a:stCxn id="4" idx="7"/>
          </p:cNvCxnSpPr>
          <p:nvPr/>
        </p:nvCxnSpPr>
        <p:spPr>
          <a:xfrm flipH="1">
            <a:off x="7391400" y="2193554"/>
            <a:ext cx="16246" cy="16246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>
            <a:endCxn id="4" idx="6"/>
          </p:cNvCxnSpPr>
          <p:nvPr/>
        </p:nvCxnSpPr>
        <p:spPr>
          <a:xfrm>
            <a:off x="5791200" y="3810000"/>
            <a:ext cx="2286000" cy="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endCxn id="4" idx="6"/>
          </p:cNvCxnSpPr>
          <p:nvPr/>
        </p:nvCxnSpPr>
        <p:spPr>
          <a:xfrm>
            <a:off x="5791200" y="3810000"/>
            <a:ext cx="2286000" cy="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3792800" y="2919045"/>
            <a:ext cx="40318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Radius = ½ R = 4 inches</a:t>
            </a:r>
            <a:endParaRPr lang="en-US" sz="3200" dirty="0">
              <a:solidFill>
                <a:srgbClr val="FF0000"/>
              </a:solidFill>
            </a:endParaRPr>
          </a:p>
        </p:txBody>
      </p:sp>
      <p:cxnSp>
        <p:nvCxnSpPr>
          <p:cNvPr id="19" name="Straight Arrow Connector 18"/>
          <p:cNvCxnSpPr>
            <a:endCxn id="4" idx="2"/>
          </p:cNvCxnSpPr>
          <p:nvPr/>
        </p:nvCxnSpPr>
        <p:spPr>
          <a:xfrm flipH="1">
            <a:off x="3505200" y="3810000"/>
            <a:ext cx="2286000" cy="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4328395" y="4267200"/>
            <a:ext cx="34962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Diameter = 8 inches</a:t>
            </a:r>
            <a:endParaRPr lang="en-US" sz="3200" dirty="0">
              <a:solidFill>
                <a:srgbClr val="FF0000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225418" y="4559587"/>
            <a:ext cx="271580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FFFF00"/>
                </a:solidFill>
              </a:rPr>
              <a:t>A = 3.14 x </a:t>
            </a:r>
            <a:r>
              <a:rPr lang="en-US" sz="3200" dirty="0" smtClean="0">
                <a:solidFill>
                  <a:srgbClr val="FFFF00"/>
                </a:solidFill>
              </a:rPr>
              <a:t>4 </a:t>
            </a:r>
            <a:r>
              <a:rPr lang="en-US" sz="3200" dirty="0">
                <a:solidFill>
                  <a:srgbClr val="FFFF00"/>
                </a:solidFill>
              </a:rPr>
              <a:t>x </a:t>
            </a:r>
            <a:r>
              <a:rPr lang="en-US" sz="3200" dirty="0" smtClean="0">
                <a:solidFill>
                  <a:srgbClr val="FFFF00"/>
                </a:solidFill>
              </a:rPr>
              <a:t>4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196110" y="5334000"/>
            <a:ext cx="413228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FFFF00"/>
                </a:solidFill>
              </a:rPr>
              <a:t>A = </a:t>
            </a:r>
            <a:r>
              <a:rPr lang="en-US" sz="3200" dirty="0" smtClean="0">
                <a:solidFill>
                  <a:srgbClr val="FFFF00"/>
                </a:solidFill>
              </a:rPr>
              <a:t>50.24 square inches</a:t>
            </a:r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5518656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23" grpId="0"/>
      <p:bldP spid="24" grpId="0"/>
      <p:bldP spid="25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of a Circle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A = 3.14 x R x R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Oval 3"/>
          <p:cNvSpPr/>
          <p:nvPr/>
        </p:nvSpPr>
        <p:spPr>
          <a:xfrm>
            <a:off x="3505200" y="1524000"/>
            <a:ext cx="4572000" cy="457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" name="Straight Connector 10"/>
          <p:cNvCxnSpPr>
            <a:stCxn id="4" idx="7"/>
          </p:cNvCxnSpPr>
          <p:nvPr/>
        </p:nvCxnSpPr>
        <p:spPr>
          <a:xfrm flipH="1">
            <a:off x="7391400" y="2193554"/>
            <a:ext cx="16246" cy="16246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>
            <a:endCxn id="4" idx="6"/>
          </p:cNvCxnSpPr>
          <p:nvPr/>
        </p:nvCxnSpPr>
        <p:spPr>
          <a:xfrm>
            <a:off x="5791200" y="3810000"/>
            <a:ext cx="2286000" cy="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endCxn id="4" idx="6"/>
          </p:cNvCxnSpPr>
          <p:nvPr/>
        </p:nvCxnSpPr>
        <p:spPr>
          <a:xfrm>
            <a:off x="5791200" y="3810000"/>
            <a:ext cx="2286000" cy="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3792800" y="2919045"/>
            <a:ext cx="40318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Radius = ½ R = 4 inches</a:t>
            </a:r>
            <a:endParaRPr lang="en-US" sz="3200" dirty="0">
              <a:solidFill>
                <a:srgbClr val="FF0000"/>
              </a:solidFill>
            </a:endParaRPr>
          </a:p>
        </p:txBody>
      </p:sp>
      <p:cxnSp>
        <p:nvCxnSpPr>
          <p:cNvPr id="19" name="Straight Arrow Connector 18"/>
          <p:cNvCxnSpPr>
            <a:endCxn id="4" idx="2"/>
          </p:cNvCxnSpPr>
          <p:nvPr/>
        </p:nvCxnSpPr>
        <p:spPr>
          <a:xfrm flipH="1">
            <a:off x="3505200" y="3810000"/>
            <a:ext cx="2286000" cy="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4328395" y="4267200"/>
            <a:ext cx="34962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Diameter = 8 inches</a:t>
            </a:r>
            <a:endParaRPr lang="en-US" sz="3200" dirty="0">
              <a:solidFill>
                <a:srgbClr val="FF0000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225418" y="4559587"/>
            <a:ext cx="271580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FFFF00"/>
                </a:solidFill>
              </a:rPr>
              <a:t>A = 3.14 x </a:t>
            </a:r>
            <a:r>
              <a:rPr lang="en-US" sz="3200" dirty="0" smtClean="0">
                <a:solidFill>
                  <a:srgbClr val="FFFF00"/>
                </a:solidFill>
              </a:rPr>
              <a:t>4 </a:t>
            </a:r>
            <a:r>
              <a:rPr lang="en-US" sz="3200" dirty="0">
                <a:solidFill>
                  <a:srgbClr val="FFFF00"/>
                </a:solidFill>
              </a:rPr>
              <a:t>x </a:t>
            </a:r>
            <a:r>
              <a:rPr lang="en-US" sz="3200" dirty="0" smtClean="0">
                <a:solidFill>
                  <a:srgbClr val="FFFF00"/>
                </a:solidFill>
              </a:rPr>
              <a:t>4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196110" y="5334000"/>
            <a:ext cx="413228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FFFF00"/>
                </a:solidFill>
              </a:rPr>
              <a:t>A = </a:t>
            </a:r>
            <a:r>
              <a:rPr lang="en-US" sz="3200" dirty="0" smtClean="0">
                <a:solidFill>
                  <a:srgbClr val="FFFF00"/>
                </a:solidFill>
              </a:rPr>
              <a:t>50.24 square inches</a:t>
            </a:r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546260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23" grpId="0"/>
      <p:bldP spid="24" grpId="0"/>
      <p:bldP spid="25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of a Circle</a:t>
            </a: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3572942" y="1981200"/>
            <a:ext cx="4572000" cy="457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" name="Straight Connector 10"/>
          <p:cNvCxnSpPr>
            <a:stCxn id="4" idx="7"/>
          </p:cNvCxnSpPr>
          <p:nvPr/>
        </p:nvCxnSpPr>
        <p:spPr>
          <a:xfrm flipH="1">
            <a:off x="7459142" y="2650754"/>
            <a:ext cx="16246" cy="16246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3792800" y="3412379"/>
            <a:ext cx="413228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A = 50.24 square inches</a:t>
            </a:r>
            <a:endParaRPr lang="en-US" sz="3200" dirty="0">
              <a:solidFill>
                <a:srgbClr val="FF0000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381000" y="2193554"/>
            <a:ext cx="239841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12 x 12 = 144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381000" y="1241404"/>
            <a:ext cx="63074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 A in square inches </a:t>
            </a:r>
            <a:r>
              <a:rPr lang="en-US" sz="3200" dirty="0">
                <a:solidFill>
                  <a:srgbClr val="FFFF00"/>
                </a:solidFill>
              </a:rPr>
              <a:t>= </a:t>
            </a:r>
            <a:r>
              <a:rPr lang="en-US" sz="3200" dirty="0" smtClean="0">
                <a:solidFill>
                  <a:srgbClr val="FFFF00"/>
                </a:solidFill>
              </a:rPr>
              <a:t>A in square feet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80999" y="3412379"/>
            <a:ext cx="27206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50.24 ÷ 144 = ?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19897" y="4800600"/>
            <a:ext cx="35830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 0.3488888888888…</a:t>
            </a:r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282438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24" grpId="0"/>
      <p:bldP spid="14" grpId="0"/>
      <p:bldP spid="16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800600"/>
            <a:ext cx="9144000" cy="6096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Measuring Areas in Cubic Feet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56" name="TextBox 55"/>
          <p:cNvSpPr txBox="1"/>
          <p:nvPr/>
        </p:nvSpPr>
        <p:spPr>
          <a:xfrm>
            <a:off x="1676400" y="2743200"/>
            <a:ext cx="51816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2800" dirty="0"/>
          </a:p>
        </p:txBody>
      </p:sp>
      <p:pic>
        <p:nvPicPr>
          <p:cNvPr id="1029" name="Picture 5" descr="H:\IMAGES\ACCALogoSolidBlack.png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47800" y="152400"/>
            <a:ext cx="6682154" cy="4343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3630586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Step 1 Finding the Area/Volume in Cubic Feet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610600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Calculate the wall area for the following drawing: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Isosceles Triangle 3"/>
          <p:cNvSpPr/>
          <p:nvPr/>
        </p:nvSpPr>
        <p:spPr>
          <a:xfrm>
            <a:off x="2971800" y="2514600"/>
            <a:ext cx="4937760" cy="9144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971800" y="3429000"/>
            <a:ext cx="4953000" cy="2286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1752600" y="3429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752600" y="5715000"/>
            <a:ext cx="1203960" cy="1524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1600200" y="4114800"/>
            <a:ext cx="10615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8.0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12" name="Straight Connector 11"/>
          <p:cNvCxnSpPr>
            <a:endCxn id="10" idx="0"/>
          </p:cNvCxnSpPr>
          <p:nvPr/>
        </p:nvCxnSpPr>
        <p:spPr>
          <a:xfrm>
            <a:off x="2130954" y="3444240"/>
            <a:ext cx="1" cy="67056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10" idx="2"/>
          </p:cNvCxnSpPr>
          <p:nvPr/>
        </p:nvCxnSpPr>
        <p:spPr>
          <a:xfrm>
            <a:off x="2130955" y="4699575"/>
            <a:ext cx="0" cy="1015425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 flipV="1">
            <a:off x="2971800" y="5730240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H="1" flipV="1">
            <a:off x="7909560" y="5730240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2987040" y="6182012"/>
            <a:ext cx="1221845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4330805" y="5889624"/>
            <a:ext cx="14782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18.75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22" name="Straight Connector 21"/>
          <p:cNvCxnSpPr/>
          <p:nvPr/>
        </p:nvCxnSpPr>
        <p:spPr>
          <a:xfrm flipH="1">
            <a:off x="5793856" y="6182012"/>
            <a:ext cx="2130944" cy="0"/>
          </a:xfrm>
          <a:prstGeom prst="line">
            <a:avLst/>
          </a:prstGeom>
          <a:ln w="381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>
            <a:off x="1752600" y="2506980"/>
            <a:ext cx="3660245" cy="7620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1737360" y="2712402"/>
            <a:ext cx="126989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3.66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968249" y="2844225"/>
            <a:ext cx="150233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34.3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4968249" y="4114800"/>
            <a:ext cx="139814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150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3671810" y="4755424"/>
            <a:ext cx="4777270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150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 </a:t>
            </a:r>
            <a:r>
              <a:rPr lang="en-US" sz="3200" dirty="0" smtClean="0">
                <a:solidFill>
                  <a:srgbClr val="FFFF00"/>
                </a:solidFill>
              </a:rPr>
              <a:t>+ </a:t>
            </a:r>
            <a:r>
              <a:rPr lang="en-US" sz="3200" dirty="0">
                <a:solidFill>
                  <a:srgbClr val="FFFF00"/>
                </a:solidFill>
              </a:rPr>
              <a:t>34.3 </a:t>
            </a:r>
            <a:r>
              <a:rPr lang="en-US" sz="3200" dirty="0" smtClean="0">
                <a:solidFill>
                  <a:srgbClr val="FFFF00"/>
                </a:solidFill>
              </a:rPr>
              <a:t>ft</a:t>
            </a:r>
            <a:r>
              <a:rPr lang="en-US" sz="3200" baseline="30000" dirty="0" smtClean="0">
                <a:solidFill>
                  <a:srgbClr val="FFFF00"/>
                </a:solidFill>
              </a:rPr>
              <a:t>2 </a:t>
            </a:r>
            <a:r>
              <a:rPr lang="en-US" sz="3200" dirty="0" smtClean="0">
                <a:solidFill>
                  <a:srgbClr val="FFFF00"/>
                </a:solidFill>
              </a:rPr>
              <a:t>= 184.3 </a:t>
            </a:r>
            <a:r>
              <a:rPr lang="en-US" sz="3200" dirty="0">
                <a:solidFill>
                  <a:srgbClr val="FFFF00"/>
                </a:solidFill>
              </a:rPr>
              <a:t>ft</a:t>
            </a:r>
            <a:r>
              <a:rPr lang="en-US" sz="3200" baseline="30000" dirty="0">
                <a:solidFill>
                  <a:srgbClr val="FFFF00"/>
                </a:solidFill>
              </a:rPr>
              <a:t>2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  <a:p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6" name="7-Point Star 5"/>
          <p:cNvSpPr/>
          <p:nvPr/>
        </p:nvSpPr>
        <p:spPr>
          <a:xfrm>
            <a:off x="6521690" y="3863181"/>
            <a:ext cx="2103120" cy="2103120"/>
          </a:xfrm>
          <a:prstGeom prst="star7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583620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Step </a:t>
            </a:r>
            <a:r>
              <a:rPr lang="en-US" dirty="0" smtClean="0"/>
              <a:t>2 Find the Length 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2349782" y="4421250"/>
            <a:ext cx="1710725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184.3 </a:t>
            </a:r>
            <a:r>
              <a:rPr lang="en-US" sz="3200" dirty="0">
                <a:solidFill>
                  <a:srgbClr val="FFFF00"/>
                </a:solidFill>
              </a:rPr>
              <a:t>ft</a:t>
            </a:r>
            <a:r>
              <a:rPr lang="en-US" sz="3200" baseline="30000" dirty="0">
                <a:solidFill>
                  <a:srgbClr val="FFFF00"/>
                </a:solidFill>
              </a:rPr>
              <a:t>2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  <a:p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13" name="Straight Connector 12"/>
          <p:cNvCxnSpPr/>
          <p:nvPr/>
        </p:nvCxnSpPr>
        <p:spPr>
          <a:xfrm flipV="1">
            <a:off x="2842260" y="2096832"/>
            <a:ext cx="3589020" cy="9672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 flipV="1">
            <a:off x="5303520" y="2994565"/>
            <a:ext cx="3589020" cy="9672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flipV="1">
            <a:off x="5372100" y="5295900"/>
            <a:ext cx="3589020" cy="9672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6431280" y="2096832"/>
            <a:ext cx="2468880" cy="914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2868930" y="3045316"/>
            <a:ext cx="2468880" cy="914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2868930" y="3045363"/>
            <a:ext cx="2468880" cy="914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V="1">
            <a:off x="388620" y="3064128"/>
            <a:ext cx="2453640" cy="9284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>
            <a:off x="8862060" y="2994565"/>
            <a:ext cx="64770" cy="23013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5278755" y="3959398"/>
            <a:ext cx="64770" cy="23013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 flipH="1">
            <a:off x="373380" y="3977227"/>
            <a:ext cx="15240" cy="23013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373380" y="6278562"/>
            <a:ext cx="4964430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21693220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Multiplication and Division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3048000" y="1524000"/>
            <a:ext cx="2553904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FFFF00"/>
                </a:solidFill>
              </a:rPr>
              <a:t>6 x 5 x 4 = 120</a:t>
            </a:r>
          </a:p>
          <a:p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3039794" y="2133600"/>
            <a:ext cx="2553904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4 x 6 </a:t>
            </a:r>
            <a:r>
              <a:rPr lang="en-US" sz="3200" dirty="0">
                <a:solidFill>
                  <a:srgbClr val="FFFF00"/>
                </a:solidFill>
              </a:rPr>
              <a:t>x </a:t>
            </a:r>
            <a:r>
              <a:rPr lang="en-US" sz="3200" dirty="0" smtClean="0">
                <a:solidFill>
                  <a:srgbClr val="FFFF00"/>
                </a:solidFill>
              </a:rPr>
              <a:t>5 </a:t>
            </a:r>
            <a:r>
              <a:rPr lang="en-US" sz="3200" dirty="0">
                <a:solidFill>
                  <a:srgbClr val="FFFF00"/>
                </a:solidFill>
              </a:rPr>
              <a:t>= 120</a:t>
            </a:r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3048000" y="2995374"/>
            <a:ext cx="23551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10 ÷ </a:t>
            </a:r>
            <a:r>
              <a:rPr lang="en-US" sz="3200" dirty="0">
                <a:solidFill>
                  <a:srgbClr val="FFFF00"/>
                </a:solidFill>
              </a:rPr>
              <a:t>5 x 4 </a:t>
            </a:r>
            <a:r>
              <a:rPr lang="en-US" sz="3200" dirty="0" smtClean="0">
                <a:solidFill>
                  <a:srgbClr val="FFFF00"/>
                </a:solidFill>
              </a:rPr>
              <a:t>= ?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829991" y="3682425"/>
            <a:ext cx="298992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10 ÷ (5 x 4) = 1/2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926241" y="4432012"/>
            <a:ext cx="262283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(10 ÷ 5) x 4 = 8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2926241" y="5194012"/>
            <a:ext cx="271580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(10 </a:t>
            </a:r>
            <a:r>
              <a:rPr lang="en-US" sz="3200" dirty="0">
                <a:solidFill>
                  <a:srgbClr val="FFFF00"/>
                </a:solidFill>
              </a:rPr>
              <a:t>x </a:t>
            </a:r>
            <a:r>
              <a:rPr lang="en-US" sz="3200" dirty="0" smtClean="0">
                <a:solidFill>
                  <a:srgbClr val="FFFF00"/>
                </a:solidFill>
              </a:rPr>
              <a:t>4) ÷ 5 = 8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206673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Step </a:t>
            </a:r>
            <a:r>
              <a:rPr lang="en-US" dirty="0" smtClean="0"/>
              <a:t>2 Find the Length </a:t>
            </a:r>
            <a:endParaRPr lang="en-US" dirty="0"/>
          </a:p>
        </p:txBody>
      </p:sp>
      <p:cxnSp>
        <p:nvCxnSpPr>
          <p:cNvPr id="13" name="Straight Connector 12"/>
          <p:cNvCxnSpPr/>
          <p:nvPr/>
        </p:nvCxnSpPr>
        <p:spPr>
          <a:xfrm flipV="1">
            <a:off x="2842260" y="2096832"/>
            <a:ext cx="3589020" cy="9672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 flipV="1">
            <a:off x="5303520" y="2994565"/>
            <a:ext cx="3589020" cy="9672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flipV="1">
            <a:off x="5372100" y="5295900"/>
            <a:ext cx="3589020" cy="9672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6431280" y="2096832"/>
            <a:ext cx="2468880" cy="914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2868930" y="3045316"/>
            <a:ext cx="2468880" cy="914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2868930" y="3045363"/>
            <a:ext cx="2468880" cy="914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V="1">
            <a:off x="388620" y="3064128"/>
            <a:ext cx="2453640" cy="9284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>
            <a:off x="8862060" y="2994565"/>
            <a:ext cx="64770" cy="23013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5278755" y="3959398"/>
            <a:ext cx="64770" cy="23013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 flipH="1">
            <a:off x="373380" y="3977227"/>
            <a:ext cx="15240" cy="23013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373380" y="6278562"/>
            <a:ext cx="4964430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 flipH="1" flipV="1">
            <a:off x="8926830" y="5348035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H="1" flipV="1">
            <a:off x="5379720" y="6278562"/>
            <a:ext cx="716280" cy="579438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 rot="20625137">
            <a:off x="6873622" y="5918672"/>
            <a:ext cx="126989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40.3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2380676" y="4409823"/>
            <a:ext cx="16177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184.3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</a:t>
            </a:r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2442024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Step </a:t>
            </a:r>
            <a:r>
              <a:rPr lang="en-US" dirty="0" smtClean="0"/>
              <a:t>3 Multiply Area X Length</a:t>
            </a:r>
            <a:endParaRPr lang="en-US" dirty="0"/>
          </a:p>
        </p:txBody>
      </p:sp>
      <p:cxnSp>
        <p:nvCxnSpPr>
          <p:cNvPr id="13" name="Straight Connector 12"/>
          <p:cNvCxnSpPr/>
          <p:nvPr/>
        </p:nvCxnSpPr>
        <p:spPr>
          <a:xfrm flipV="1">
            <a:off x="2842260" y="2096832"/>
            <a:ext cx="3589020" cy="9672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 flipV="1">
            <a:off x="5303520" y="2994565"/>
            <a:ext cx="3589020" cy="9672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flipV="1">
            <a:off x="5372100" y="5295900"/>
            <a:ext cx="3589020" cy="9672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6431280" y="2096832"/>
            <a:ext cx="2468880" cy="914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2868930" y="3045316"/>
            <a:ext cx="2468880" cy="914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2868930" y="3045363"/>
            <a:ext cx="2468880" cy="9144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V="1">
            <a:off x="388620" y="3064128"/>
            <a:ext cx="2453640" cy="9284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>
            <a:off x="8862060" y="2994565"/>
            <a:ext cx="64770" cy="23013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5278755" y="3959398"/>
            <a:ext cx="64770" cy="23013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 flipH="1">
            <a:off x="373380" y="3977227"/>
            <a:ext cx="15240" cy="23013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373380" y="6278562"/>
            <a:ext cx="4964430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 flipH="1" flipV="1">
            <a:off x="8926830" y="5348035"/>
            <a:ext cx="15240" cy="863025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H="1" flipV="1">
            <a:off x="5379720" y="6278562"/>
            <a:ext cx="716280" cy="579438"/>
          </a:xfrm>
          <a:prstGeom prst="straightConnector1">
            <a:avLst/>
          </a:prstGeom>
          <a:ln w="57150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 rot="20625137">
            <a:off x="6873622" y="5918672"/>
            <a:ext cx="126989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40.3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endParaRPr lang="en-US" sz="3200" dirty="0">
              <a:solidFill>
                <a:srgbClr val="FFFF00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2380676" y="4409823"/>
            <a:ext cx="5617243" cy="584775"/>
          </a:xfrm>
          <a:prstGeom prst="rect">
            <a:avLst/>
          </a:prstGeom>
          <a:solidFill>
            <a:srgbClr val="417FCB"/>
          </a:solidFill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184.3 ft</a:t>
            </a:r>
            <a:r>
              <a:rPr lang="en-US" sz="3200" baseline="30000" dirty="0" smtClean="0">
                <a:solidFill>
                  <a:srgbClr val="FFFF00"/>
                </a:solidFill>
              </a:rPr>
              <a:t>2 </a:t>
            </a:r>
            <a:r>
              <a:rPr lang="en-US" sz="3200" dirty="0" smtClean="0">
                <a:solidFill>
                  <a:srgbClr val="FFFF00"/>
                </a:solidFill>
              </a:rPr>
              <a:t>X </a:t>
            </a:r>
            <a:r>
              <a:rPr lang="en-US" sz="3200" dirty="0">
                <a:solidFill>
                  <a:srgbClr val="FFFF00"/>
                </a:solidFill>
              </a:rPr>
              <a:t>40.3 </a:t>
            </a:r>
            <a:r>
              <a:rPr lang="en-US" sz="3200" dirty="0" err="1" smtClean="0">
                <a:solidFill>
                  <a:srgbClr val="FFFF00"/>
                </a:solidFill>
              </a:rPr>
              <a:t>ft</a:t>
            </a:r>
            <a:r>
              <a:rPr lang="en-US" sz="3200" baseline="30000" dirty="0" smtClean="0">
                <a:solidFill>
                  <a:srgbClr val="FFFF00"/>
                </a:solidFill>
              </a:rPr>
              <a:t> </a:t>
            </a:r>
            <a:r>
              <a:rPr lang="en-US" sz="3200" dirty="0" smtClean="0">
                <a:solidFill>
                  <a:srgbClr val="FFFF00"/>
                </a:solidFill>
              </a:rPr>
              <a:t>= 7,427.29 ft</a:t>
            </a:r>
            <a:r>
              <a:rPr lang="en-US" sz="3200" baseline="30000" dirty="0" smtClean="0">
                <a:solidFill>
                  <a:srgbClr val="FFFF00"/>
                </a:solidFill>
              </a:rPr>
              <a:t>3</a:t>
            </a:r>
            <a:r>
              <a:rPr lang="en-US" sz="3200" dirty="0" smtClean="0">
                <a:solidFill>
                  <a:srgbClr val="FFFF00"/>
                </a:solidFill>
              </a:rPr>
              <a:t> </a:t>
            </a:r>
            <a:endParaRPr lang="en-US" sz="3200" dirty="0">
              <a:solidFill>
                <a:srgbClr val="FFFF00"/>
              </a:solidFill>
            </a:endParaRPr>
          </a:p>
        </p:txBody>
      </p:sp>
      <p:pic>
        <p:nvPicPr>
          <p:cNvPr id="6" name="Audio 5">
            <a:hlinkClick r:id="" action="ppaction://media"/>
          </p:cNvPr>
          <p:cNvPicPr>
            <a:picLocks noChangeAspect="1"/>
          </p:cNvPicPr>
          <p:nvPr>
            <a:audioFile r:link="rId3"/>
            <p:extLst>
              <p:ext uri="{DAA4B4D4-6D71-4841-9C94-3DE7FCFB9230}">
                <p14:media xmlns:p14="http://schemas.microsoft.com/office/powerpoint/2010/main" r:embed="rId2"/>
              </p:ext>
            </p:extLst>
          </p:nvPr>
        </p:nvPicPr>
        <p:blipFill>
          <a:blip r:embed="rId5"/>
          <a:stretch>
            <a:fillRect/>
          </a:stretch>
        </p:blipFill>
        <p:spPr>
          <a:xfrm>
            <a:off x="8382000" y="6096000"/>
            <a:ext cx="609600" cy="609600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4293701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7887"/>
    </mc:Choice>
    <mc:Fallback xmlns="">
      <p:transition spd="slow" advTm="17887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6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6"/>
                </p:tgtEl>
              </p:cMediaNode>
            </p:audio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Converting Units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458200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Converting 6 inches of Mercury into Inches of Water</a:t>
            </a: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Inches of Mercury are multiplied by 13.6 to get inches of water</a:t>
            </a:r>
          </a:p>
          <a:p>
            <a:pPr marL="0" indent="0">
              <a:buNone/>
            </a:pPr>
            <a:endParaRPr lang="en-US" b="1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>
                <a:solidFill>
                  <a:srgbClr val="FFFF00"/>
                </a:solidFill>
              </a:rPr>
              <a:t>6” of Mercury = 13.6 x 6 = 81.6 inches of </a:t>
            </a:r>
            <a:r>
              <a:rPr lang="en-US" b="1" dirty="0" smtClean="0">
                <a:solidFill>
                  <a:srgbClr val="FFFF00"/>
                </a:solidFill>
              </a:rPr>
              <a:t>water</a:t>
            </a:r>
          </a:p>
          <a:p>
            <a:pPr marL="0" indent="0">
              <a:buNone/>
            </a:pPr>
            <a:endParaRPr lang="en-US" b="1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Note: 81.6” ÷ 12” = feet of water = 6.8’</a:t>
            </a:r>
          </a:p>
        </p:txBody>
      </p:sp>
      <p:pic>
        <p:nvPicPr>
          <p:cNvPr id="1026" name="Picture 2" descr="C:\Users\Don\Pictures\balancing tools\Dwyer tube manometer1211ROLLED_pic.jpg"/>
          <p:cNvPicPr>
            <a:picLocks noChangeAspect="1" noChangeArrowheads="1"/>
          </p:cNvPicPr>
          <p:nvPr>
            <p:custDataLst>
              <p:tags r:id="rId2"/>
            </p:custDataLst>
          </p:nvPr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1447800" cy="1447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39538974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Converting Units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763000" cy="5804666"/>
          </a:xfrm>
        </p:spPr>
        <p:txBody>
          <a:bodyPr>
            <a:spAutoFit/>
          </a:bodyPr>
          <a:lstStyle/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Convert 82 Inches of Water to Inches of Mercury</a:t>
            </a:r>
          </a:p>
          <a:p>
            <a:pPr marL="0" indent="0">
              <a:buNone/>
            </a:pP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Inches of water are multiplied by 0.0735 to get Inches of Mercury</a:t>
            </a:r>
          </a:p>
          <a:p>
            <a:pPr marL="0" indent="0">
              <a:buNone/>
            </a:pP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82” x 0.0735 = 6.027” of Mercury</a:t>
            </a:r>
          </a:p>
          <a:p>
            <a:pPr marL="0" indent="0">
              <a:buNone/>
            </a:pP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>
              <a:solidFill>
                <a:srgbClr val="FFFF00"/>
              </a:solidFill>
            </a:endParaRPr>
          </a:p>
        </p:txBody>
      </p:sp>
      <p:pic>
        <p:nvPicPr>
          <p:cNvPr id="7" name="Picture 2" descr="C:\Users\Don\Pictures\balancing tools\Dwyer tube manometer1211ROLLED_pic.jpg"/>
          <p:cNvPicPr>
            <a:picLocks noChangeAspect="1" noChangeArrowheads="1"/>
          </p:cNvPicPr>
          <p:nvPr>
            <p:custDataLst>
              <p:tags r:id="rId2"/>
            </p:custDataLst>
          </p:nvPr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1447800" cy="1447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37359598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Converting Units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524000"/>
            <a:ext cx="8763000" cy="8266878"/>
          </a:xfrm>
        </p:spPr>
        <p:txBody>
          <a:bodyPr>
            <a:spAutoFit/>
          </a:bodyPr>
          <a:lstStyle/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LPS x 0.472 = CFM		CFM x 2.12 = LPS </a:t>
            </a: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HP x 0.746 = Kilowatts	1Watt = 3.412 Btu/h</a:t>
            </a: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Ft of H</a:t>
            </a:r>
            <a:r>
              <a:rPr lang="en-US" b="1" baseline="-25000" dirty="0" smtClean="0">
                <a:solidFill>
                  <a:srgbClr val="FFFF00"/>
                </a:solidFill>
              </a:rPr>
              <a:t>2</a:t>
            </a:r>
            <a:r>
              <a:rPr lang="en-US" b="1" dirty="0" smtClean="0">
                <a:solidFill>
                  <a:srgbClr val="FFFF00"/>
                </a:solidFill>
              </a:rPr>
              <a:t>O x 0.433 = psi	psi x 2.31 = </a:t>
            </a:r>
            <a:r>
              <a:rPr lang="en-US" b="1" dirty="0">
                <a:solidFill>
                  <a:srgbClr val="FFFF00"/>
                </a:solidFill>
              </a:rPr>
              <a:t>Ft of H</a:t>
            </a:r>
            <a:r>
              <a:rPr lang="en-US" b="1" baseline="-25000" dirty="0">
                <a:solidFill>
                  <a:srgbClr val="FFFF00"/>
                </a:solidFill>
              </a:rPr>
              <a:t>2</a:t>
            </a:r>
            <a:r>
              <a:rPr lang="en-US" b="1" dirty="0">
                <a:solidFill>
                  <a:srgbClr val="FFFF00"/>
                </a:solidFill>
              </a:rPr>
              <a:t>O </a:t>
            </a:r>
            <a:endParaRPr lang="en-US" b="1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[F</a:t>
            </a:r>
            <a:r>
              <a:rPr lang="en-US" b="1" baseline="30000" dirty="0" smtClean="0">
                <a:solidFill>
                  <a:srgbClr val="FFFF00"/>
                </a:solidFill>
              </a:rPr>
              <a:t>0</a:t>
            </a:r>
            <a:r>
              <a:rPr lang="en-US" b="1" dirty="0" smtClean="0">
                <a:solidFill>
                  <a:srgbClr val="FFFF00"/>
                </a:solidFill>
              </a:rPr>
              <a:t> – 32] x  5/9 = C</a:t>
            </a:r>
            <a:r>
              <a:rPr lang="en-US" b="1" baseline="30000" dirty="0" smtClean="0">
                <a:solidFill>
                  <a:srgbClr val="FFFF00"/>
                </a:solidFill>
              </a:rPr>
              <a:t>0		</a:t>
            </a:r>
            <a:r>
              <a:rPr lang="en-US" b="1" dirty="0">
                <a:solidFill>
                  <a:srgbClr val="FFFF00"/>
                </a:solidFill>
              </a:rPr>
              <a:t> </a:t>
            </a:r>
            <a:r>
              <a:rPr lang="en-US" b="1" dirty="0" smtClean="0">
                <a:solidFill>
                  <a:srgbClr val="FFFF00"/>
                </a:solidFill>
              </a:rPr>
              <a:t>[C</a:t>
            </a:r>
            <a:r>
              <a:rPr lang="en-US" b="1" baseline="30000" dirty="0" smtClean="0">
                <a:solidFill>
                  <a:srgbClr val="FFFF00"/>
                </a:solidFill>
              </a:rPr>
              <a:t>0</a:t>
            </a:r>
            <a:r>
              <a:rPr lang="en-US" b="1" dirty="0" smtClean="0">
                <a:solidFill>
                  <a:srgbClr val="FFFF00"/>
                </a:solidFill>
              </a:rPr>
              <a:t> </a:t>
            </a:r>
            <a:r>
              <a:rPr lang="en-US" b="1" dirty="0">
                <a:solidFill>
                  <a:srgbClr val="FFFF00"/>
                </a:solidFill>
              </a:rPr>
              <a:t>x  </a:t>
            </a:r>
            <a:r>
              <a:rPr lang="en-US" b="1" dirty="0" smtClean="0">
                <a:solidFill>
                  <a:srgbClr val="FFFF00"/>
                </a:solidFill>
              </a:rPr>
              <a:t>9/5] + 32 </a:t>
            </a:r>
            <a:r>
              <a:rPr lang="en-US" b="1" dirty="0">
                <a:solidFill>
                  <a:srgbClr val="FFFF00"/>
                </a:solidFill>
              </a:rPr>
              <a:t>= </a:t>
            </a:r>
            <a:r>
              <a:rPr lang="en-US" b="1" dirty="0" smtClean="0">
                <a:solidFill>
                  <a:srgbClr val="FFFF00"/>
                </a:solidFill>
              </a:rPr>
              <a:t>F</a:t>
            </a:r>
            <a:r>
              <a:rPr lang="en-US" b="1" baseline="30000" dirty="0" smtClean="0">
                <a:solidFill>
                  <a:srgbClr val="FFFF00"/>
                </a:solidFill>
              </a:rPr>
              <a:t>0</a:t>
            </a:r>
          </a:p>
          <a:p>
            <a:pPr marL="0" indent="0">
              <a:buNone/>
            </a:pPr>
            <a:r>
              <a:rPr lang="en-US" b="1" i="1" dirty="0">
                <a:solidFill>
                  <a:srgbClr val="FFFF00"/>
                </a:solidFill>
              </a:rPr>
              <a:t>h =  </a:t>
            </a:r>
            <a:r>
              <a:rPr lang="en-US" b="1" i="1" dirty="0" err="1">
                <a:solidFill>
                  <a:srgbClr val="FFFF00"/>
                </a:solidFill>
              </a:rPr>
              <a:t>P</a:t>
            </a:r>
            <a:r>
              <a:rPr lang="en-US" b="1" baseline="-25000" dirty="0" err="1">
                <a:solidFill>
                  <a:srgbClr val="FFFF00"/>
                </a:solidFill>
              </a:rPr>
              <a:t>psia</a:t>
            </a:r>
            <a:r>
              <a:rPr lang="en-US" b="1" baseline="-25000" dirty="0">
                <a:solidFill>
                  <a:srgbClr val="FFFF00"/>
                </a:solidFill>
              </a:rPr>
              <a:t> </a:t>
            </a:r>
            <a:r>
              <a:rPr lang="en-US" b="1" dirty="0">
                <a:solidFill>
                  <a:srgbClr val="FFFF00"/>
                </a:solidFill>
              </a:rPr>
              <a:t>÷ </a:t>
            </a:r>
            <a:r>
              <a:rPr lang="en-US" b="1" dirty="0" smtClean="0">
                <a:solidFill>
                  <a:srgbClr val="FFFF00"/>
                </a:solidFill>
              </a:rPr>
              <a:t>0.433			</a:t>
            </a:r>
            <a:r>
              <a:rPr lang="en-US" b="1" i="1" dirty="0" err="1" smtClean="0">
                <a:solidFill>
                  <a:srgbClr val="FFFF00"/>
                </a:solidFill>
              </a:rPr>
              <a:t>P</a:t>
            </a:r>
            <a:r>
              <a:rPr lang="en-US" b="1" baseline="-25000" dirty="0" err="1" smtClean="0">
                <a:solidFill>
                  <a:srgbClr val="FFFF00"/>
                </a:solidFill>
              </a:rPr>
              <a:t>psia</a:t>
            </a:r>
            <a:r>
              <a:rPr lang="en-US" b="1" baseline="-25000" dirty="0" smtClean="0">
                <a:solidFill>
                  <a:srgbClr val="FFFF00"/>
                </a:solidFill>
              </a:rPr>
              <a:t> </a:t>
            </a:r>
            <a:r>
              <a:rPr lang="en-US" b="1" i="1" dirty="0">
                <a:solidFill>
                  <a:srgbClr val="FFFF00"/>
                </a:solidFill>
              </a:rPr>
              <a:t>= psi + </a:t>
            </a:r>
            <a:r>
              <a:rPr lang="en-US" b="1" i="1" dirty="0" smtClean="0">
                <a:solidFill>
                  <a:srgbClr val="FFFF00"/>
                </a:solidFill>
              </a:rPr>
              <a:t>14.7</a:t>
            </a:r>
            <a:endParaRPr lang="en-US" b="1" baseline="30000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Tons of Refrigeration = HP x 4.716</a:t>
            </a:r>
          </a:p>
          <a:p>
            <a:pPr marL="0" indent="0">
              <a:buNone/>
            </a:pPr>
            <a:r>
              <a:rPr lang="en-US" b="1" dirty="0">
                <a:solidFill>
                  <a:srgbClr val="FFFF00"/>
                </a:solidFill>
              </a:rPr>
              <a:t>Tons of Refrigeration = </a:t>
            </a:r>
            <a:r>
              <a:rPr lang="en-US" b="1" dirty="0" smtClean="0">
                <a:solidFill>
                  <a:srgbClr val="FFFF00"/>
                </a:solidFill>
              </a:rPr>
              <a:t>BTU/minute x 200</a:t>
            </a:r>
          </a:p>
          <a:p>
            <a:pPr marL="0" indent="0">
              <a:buNone/>
            </a:pPr>
            <a:endParaRPr lang="en-US" b="1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Note: HP x 4.716 = Btu/minute x 200</a:t>
            </a: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5960884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Converting Units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763000" cy="6789551"/>
          </a:xfrm>
        </p:spPr>
        <p:txBody>
          <a:bodyPr>
            <a:spAutoFit/>
          </a:bodyPr>
          <a:lstStyle/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Square inches are divided by 144 to get square feet</a:t>
            </a: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72 in</a:t>
            </a:r>
            <a:r>
              <a:rPr lang="en-US" b="1" baseline="30000" dirty="0" smtClean="0">
                <a:solidFill>
                  <a:srgbClr val="FFFF00"/>
                </a:solidFill>
              </a:rPr>
              <a:t>2  </a:t>
            </a:r>
            <a:r>
              <a:rPr lang="en-US" b="1" dirty="0" smtClean="0">
                <a:solidFill>
                  <a:srgbClr val="FFFF00"/>
                </a:solidFill>
              </a:rPr>
              <a:t>= ? Ft</a:t>
            </a:r>
            <a:r>
              <a:rPr lang="en-US" b="1" baseline="30000" dirty="0" smtClean="0">
                <a:solidFill>
                  <a:srgbClr val="FFFF00"/>
                </a:solidFill>
              </a:rPr>
              <a:t>2</a:t>
            </a:r>
          </a:p>
          <a:p>
            <a:pPr marL="0" indent="0">
              <a:buNone/>
            </a:pPr>
            <a:endParaRPr lang="en-US" b="1" baseline="30000" dirty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72 ÷ 144 = 0.5 Ft</a:t>
            </a:r>
            <a:r>
              <a:rPr lang="en-US" b="1" baseline="30000" dirty="0" smtClean="0">
                <a:solidFill>
                  <a:srgbClr val="FFFF00"/>
                </a:solidFill>
              </a:rPr>
              <a:t>2</a:t>
            </a:r>
          </a:p>
          <a:p>
            <a:pPr marL="0" indent="0">
              <a:buNone/>
            </a:pPr>
            <a:endParaRPr lang="en-US" b="1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r>
              <a:rPr lang="en-US" b="1" dirty="0" smtClean="0">
                <a:solidFill>
                  <a:srgbClr val="FFFF00"/>
                </a:solidFill>
              </a:rPr>
              <a:t>Note: Ft</a:t>
            </a:r>
            <a:r>
              <a:rPr lang="en-US" b="1" baseline="30000" dirty="0" smtClean="0">
                <a:solidFill>
                  <a:srgbClr val="FFFF00"/>
                </a:solidFill>
              </a:rPr>
              <a:t>2 </a:t>
            </a:r>
            <a:r>
              <a:rPr lang="en-US" b="1" dirty="0" smtClean="0">
                <a:solidFill>
                  <a:srgbClr val="FFFF00"/>
                </a:solidFill>
              </a:rPr>
              <a:t>x 144 = </a:t>
            </a:r>
            <a:r>
              <a:rPr lang="en-US" b="1" dirty="0">
                <a:solidFill>
                  <a:srgbClr val="FFFF00"/>
                </a:solidFill>
              </a:rPr>
              <a:t>in</a:t>
            </a:r>
            <a:r>
              <a:rPr lang="en-US" b="1" baseline="30000" dirty="0">
                <a:solidFill>
                  <a:srgbClr val="FFFF00"/>
                </a:solidFill>
              </a:rPr>
              <a:t>2</a:t>
            </a: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 smtClean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>
              <a:solidFill>
                <a:srgbClr val="FFFF00"/>
              </a:solidFill>
            </a:endParaRPr>
          </a:p>
          <a:p>
            <a:pPr marL="0" indent="0">
              <a:buNone/>
            </a:pPr>
            <a:endParaRPr lang="en-US" b="1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9143394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1143000"/>
          </a:xfrm>
        </p:spPr>
        <p:txBody>
          <a:bodyPr/>
          <a:lstStyle/>
          <a:p>
            <a:r>
              <a:rPr lang="en-US" dirty="0" smtClean="0"/>
              <a:t>Using Equations</a:t>
            </a:r>
            <a:endParaRPr lang="en-US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1066800" y="3023541"/>
            <a:ext cx="1219200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3377029" y="3001540"/>
            <a:ext cx="1219200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1479872" y="2271248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3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479872" y="3190566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2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3581710" y="2271250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600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3584356" y="3190565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>
                <a:solidFill>
                  <a:srgbClr val="FFFF00"/>
                </a:solidFill>
              </a:rPr>
              <a:t>4</a:t>
            </a:r>
            <a:r>
              <a:rPr lang="en-US" sz="3200" b="1" dirty="0" smtClean="0">
                <a:solidFill>
                  <a:srgbClr val="FFFF00"/>
                </a:solidFill>
              </a:rPr>
              <a:t>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2544312" y="2644913"/>
            <a:ext cx="43954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 smtClean="0">
                <a:solidFill>
                  <a:srgbClr val="FFFF00"/>
                </a:solidFill>
              </a:rPr>
              <a:t>=</a:t>
            </a:r>
            <a:endParaRPr lang="en-US" sz="4000" b="1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943356" y="4876800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600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cxnSp>
        <p:nvCxnSpPr>
          <p:cNvPr id="16" name="Straight Connector 15"/>
          <p:cNvCxnSpPr/>
          <p:nvPr/>
        </p:nvCxnSpPr>
        <p:spPr>
          <a:xfrm>
            <a:off x="4811093" y="4724400"/>
            <a:ext cx="1219200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2418384" y="4724400"/>
            <a:ext cx="1219200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4929080" y="4038600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>
                <a:solidFill>
                  <a:srgbClr val="FFFF00"/>
                </a:solidFill>
              </a:rPr>
              <a:t>4</a:t>
            </a:r>
            <a:r>
              <a:rPr lang="en-US" sz="3200" b="1" dirty="0" smtClean="0">
                <a:solidFill>
                  <a:srgbClr val="FFFF00"/>
                </a:solidFill>
              </a:rPr>
              <a:t>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4006645" y="4370457"/>
            <a:ext cx="43954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 smtClean="0">
                <a:solidFill>
                  <a:srgbClr val="FFFF00"/>
                </a:solidFill>
              </a:rPr>
              <a:t>=</a:t>
            </a:r>
            <a:endParaRPr lang="en-US" sz="4000" b="1" dirty="0">
              <a:solidFill>
                <a:srgbClr val="FFFF00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2787328" y="4038600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2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2752681" y="4876800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3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4952837" y="2647597"/>
            <a:ext cx="43954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 smtClean="0">
                <a:solidFill>
                  <a:srgbClr val="FFFF00"/>
                </a:solidFill>
              </a:rPr>
              <a:t>=</a:t>
            </a:r>
            <a:endParaRPr lang="en-US" sz="4000" b="1" dirty="0">
              <a:solidFill>
                <a:srgbClr val="FFFF00"/>
              </a:solidFill>
            </a:endParaRPr>
          </a:p>
        </p:txBody>
      </p:sp>
      <p:cxnSp>
        <p:nvCxnSpPr>
          <p:cNvPr id="23" name="Straight Connector 22"/>
          <p:cNvCxnSpPr/>
          <p:nvPr/>
        </p:nvCxnSpPr>
        <p:spPr>
          <a:xfrm>
            <a:off x="5753193" y="3006578"/>
            <a:ext cx="1219200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5637209" y="2271250"/>
            <a:ext cx="13933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3 x 200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5637209" y="3190563"/>
            <a:ext cx="13933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2 x 200</a:t>
            </a:r>
            <a:endParaRPr lang="en-US" sz="3200" b="1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124802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8" grpId="0"/>
      <p:bldP spid="19" grpId="0"/>
      <p:bldP spid="20" grpId="0"/>
      <p:bldP spid="21" grpId="0"/>
      <p:bldP spid="22" grpId="0"/>
      <p:bldP spid="24" grpId="0"/>
      <p:bldP spid="25" grpId="0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Using Equations Fan Law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981200" y="1841212"/>
            <a:ext cx="1438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CFM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new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106491" y="2679288"/>
            <a:ext cx="131318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CFM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old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362994" y="2679289"/>
            <a:ext cx="135485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RPM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old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232787" y="1841211"/>
            <a:ext cx="14801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RPM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new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cxnSp>
        <p:nvCxnSpPr>
          <p:cNvPr id="10" name="Straight Connector 9"/>
          <p:cNvCxnSpPr/>
          <p:nvPr/>
        </p:nvCxnSpPr>
        <p:spPr>
          <a:xfrm>
            <a:off x="2106490" y="2590800"/>
            <a:ext cx="1170109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4326320" y="2590800"/>
            <a:ext cx="1170109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630678" y="2175301"/>
            <a:ext cx="49084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b="1" dirty="0">
                <a:solidFill>
                  <a:srgbClr val="FFFF00"/>
                </a:solidFill>
              </a:rPr>
              <a:t>=</a:t>
            </a:r>
            <a:endParaRPr lang="en-US" sz="4800" b="1" baseline="-250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472903" y="4876800"/>
            <a:ext cx="1438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CFM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new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363065" y="4191000"/>
            <a:ext cx="131318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CFM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old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cxnSp>
        <p:nvCxnSpPr>
          <p:cNvPr id="16" name="Straight Connector 15"/>
          <p:cNvCxnSpPr/>
          <p:nvPr/>
        </p:nvCxnSpPr>
        <p:spPr>
          <a:xfrm>
            <a:off x="3363065" y="4876800"/>
            <a:ext cx="1170109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4889368" y="4461301"/>
            <a:ext cx="49084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b="1" dirty="0">
                <a:solidFill>
                  <a:srgbClr val="FFFF00"/>
                </a:solidFill>
              </a:rPr>
              <a:t>=</a:t>
            </a:r>
            <a:endParaRPr lang="en-US" sz="4800" b="1" baseline="-25000" dirty="0">
              <a:solidFill>
                <a:srgbClr val="FFFF00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5496429" y="4876800"/>
            <a:ext cx="14801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RPM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new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cxnSp>
        <p:nvCxnSpPr>
          <p:cNvPr id="19" name="Straight Connector 18"/>
          <p:cNvCxnSpPr/>
          <p:nvPr/>
        </p:nvCxnSpPr>
        <p:spPr>
          <a:xfrm>
            <a:off x="5477087" y="4876800"/>
            <a:ext cx="1170109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5384713" y="4168913"/>
            <a:ext cx="135485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RPM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old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1598558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7" grpId="0"/>
      <p:bldP spid="18" grpId="0"/>
      <p:bldP spid="21" grpId="0"/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1143000"/>
          </a:xfrm>
        </p:spPr>
        <p:txBody>
          <a:bodyPr/>
          <a:lstStyle/>
          <a:p>
            <a:r>
              <a:rPr lang="en-US" dirty="0" smtClean="0"/>
              <a:t>Using Equations</a:t>
            </a:r>
            <a:endParaRPr lang="en-US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2418384" y="1956375"/>
            <a:ext cx="738756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4241714" y="1975564"/>
            <a:ext cx="1219200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547540" y="1310044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3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591234" y="2080545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2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4446396" y="1371600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600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446396" y="2133600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>
                <a:solidFill>
                  <a:srgbClr val="FFFF00"/>
                </a:solidFill>
              </a:rPr>
              <a:t>4</a:t>
            </a:r>
            <a:r>
              <a:rPr lang="en-US" sz="3200" b="1" dirty="0" smtClean="0">
                <a:solidFill>
                  <a:srgbClr val="FFFF00"/>
                </a:solidFill>
              </a:rPr>
              <a:t>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3417812" y="1602432"/>
            <a:ext cx="43954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 smtClean="0">
                <a:solidFill>
                  <a:srgbClr val="FFFF00"/>
                </a:solidFill>
              </a:rPr>
              <a:t>=</a:t>
            </a:r>
            <a:endParaRPr lang="en-US" sz="4000" b="1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155033" y="2886817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600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cxnSp>
        <p:nvCxnSpPr>
          <p:cNvPr id="17" name="Straight Connector 16"/>
          <p:cNvCxnSpPr/>
          <p:nvPr/>
        </p:nvCxnSpPr>
        <p:spPr>
          <a:xfrm flipV="1">
            <a:off x="2455677" y="3390258"/>
            <a:ext cx="664169" cy="13917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952736" y="3119926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>
                <a:solidFill>
                  <a:srgbClr val="FFFF00"/>
                </a:solidFill>
              </a:rPr>
              <a:t>4</a:t>
            </a:r>
            <a:r>
              <a:rPr lang="en-US" sz="3200" b="1" dirty="0" smtClean="0">
                <a:solidFill>
                  <a:srgbClr val="FFFF00"/>
                </a:solidFill>
              </a:rPr>
              <a:t>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5460914" y="3111787"/>
            <a:ext cx="42030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>
                <a:solidFill>
                  <a:srgbClr val="FFFF00"/>
                </a:solidFill>
              </a:rPr>
              <a:t>x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2649476" y="3463084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2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2642660" y="2819400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3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3434991" y="3050232"/>
            <a:ext cx="43954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 smtClean="0">
                <a:solidFill>
                  <a:srgbClr val="FFFF00"/>
                </a:solidFill>
              </a:rPr>
              <a:t>=</a:t>
            </a:r>
            <a:endParaRPr lang="en-US" sz="4000" b="1" dirty="0">
              <a:solidFill>
                <a:srgbClr val="FFFF00"/>
              </a:solidFill>
            </a:endParaRPr>
          </a:p>
        </p:txBody>
      </p:sp>
      <p:cxnSp>
        <p:nvCxnSpPr>
          <p:cNvPr id="22" name="Straight Connector 21"/>
          <p:cNvCxnSpPr/>
          <p:nvPr/>
        </p:nvCxnSpPr>
        <p:spPr>
          <a:xfrm flipV="1">
            <a:off x="4241714" y="3446616"/>
            <a:ext cx="1014519" cy="13918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4307432" y="3527285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>
                <a:solidFill>
                  <a:srgbClr val="FFFF00"/>
                </a:solidFill>
              </a:rPr>
              <a:t>4</a:t>
            </a:r>
            <a:r>
              <a:rPr lang="en-US" sz="3200" b="1" dirty="0" smtClean="0">
                <a:solidFill>
                  <a:srgbClr val="FFFF00"/>
                </a:solidFill>
              </a:rPr>
              <a:t>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1778429" y="3058370"/>
            <a:ext cx="42030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>
                <a:solidFill>
                  <a:srgbClr val="FFFF00"/>
                </a:solidFill>
              </a:rPr>
              <a:t>x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6019800" y="3158397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>
                <a:solidFill>
                  <a:srgbClr val="FFFF00"/>
                </a:solidFill>
              </a:rPr>
              <a:t>4</a:t>
            </a:r>
            <a:r>
              <a:rPr lang="en-US" sz="3200" b="1" dirty="0" smtClean="0">
                <a:solidFill>
                  <a:srgbClr val="FFFF00"/>
                </a:solidFill>
              </a:rPr>
              <a:t>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4356196" y="3698565"/>
            <a:ext cx="785553" cy="30480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 flipV="1">
            <a:off x="6019800" y="3301175"/>
            <a:ext cx="785553" cy="30480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1337375" y="5029200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>
                <a:solidFill>
                  <a:srgbClr val="FFFF00"/>
                </a:solidFill>
              </a:rPr>
              <a:t>4</a:t>
            </a:r>
            <a:r>
              <a:rPr lang="en-US" sz="3200" b="1" dirty="0" smtClean="0">
                <a:solidFill>
                  <a:srgbClr val="FFFF00"/>
                </a:solidFill>
              </a:rPr>
              <a:t>00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127232" y="4967644"/>
            <a:ext cx="42030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>
                <a:solidFill>
                  <a:srgbClr val="FFFF00"/>
                </a:solidFill>
              </a:rPr>
              <a:t>x</a:t>
            </a:r>
          </a:p>
        </p:txBody>
      </p:sp>
      <p:cxnSp>
        <p:nvCxnSpPr>
          <p:cNvPr id="34" name="Straight Connector 33"/>
          <p:cNvCxnSpPr/>
          <p:nvPr/>
        </p:nvCxnSpPr>
        <p:spPr>
          <a:xfrm flipV="1">
            <a:off x="2703631" y="5321587"/>
            <a:ext cx="664169" cy="13917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2806642" y="4675256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3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2846004" y="5486400"/>
            <a:ext cx="3930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2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3637584" y="4974602"/>
            <a:ext cx="43954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 smtClean="0">
                <a:solidFill>
                  <a:srgbClr val="FFFF00"/>
                </a:solidFill>
              </a:rPr>
              <a:t>=</a:t>
            </a:r>
            <a:endParaRPr lang="en-US" sz="4000" b="1" dirty="0">
              <a:solidFill>
                <a:srgbClr val="FFFF00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320563" y="5029106"/>
            <a:ext cx="809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FF00"/>
                </a:solidFill>
              </a:rPr>
              <a:t>600</a:t>
            </a:r>
            <a:endParaRPr lang="en-US" sz="3200" b="1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2162786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8" grpId="0"/>
      <p:bldP spid="19" grpId="0"/>
      <p:bldP spid="20" grpId="0"/>
      <p:bldP spid="21" grpId="0"/>
      <p:bldP spid="26" grpId="0"/>
      <p:bldP spid="23" grpId="0"/>
      <p:bldP spid="25" grpId="0"/>
      <p:bldP spid="27" grpId="0"/>
      <p:bldP spid="32" grpId="0"/>
      <p:bldP spid="33" grpId="0"/>
      <p:bldP spid="35" grpId="0"/>
      <p:bldP spid="36" grpId="0"/>
      <p:bldP spid="37" grpId="0"/>
      <p:bldP spid="38" grpId="0"/>
    </p:bld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Using Equations Fan Law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981200" y="1841212"/>
            <a:ext cx="1438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CFM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new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106491" y="2679288"/>
            <a:ext cx="131318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CFM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old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362994" y="2679289"/>
            <a:ext cx="135485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RPM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old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232787" y="1841211"/>
            <a:ext cx="14801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RPM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new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cxnSp>
        <p:nvCxnSpPr>
          <p:cNvPr id="10" name="Straight Connector 9"/>
          <p:cNvCxnSpPr/>
          <p:nvPr/>
        </p:nvCxnSpPr>
        <p:spPr>
          <a:xfrm>
            <a:off x="2106490" y="2590800"/>
            <a:ext cx="1170109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4326320" y="2590800"/>
            <a:ext cx="1170109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630678" y="2175301"/>
            <a:ext cx="49084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b="1" dirty="0">
                <a:solidFill>
                  <a:srgbClr val="FFFF00"/>
                </a:solidFill>
              </a:rPr>
              <a:t>=</a:t>
            </a:r>
            <a:endParaRPr lang="en-US" sz="4800" b="1" baseline="-2500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434915" y="4168913"/>
            <a:ext cx="1438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CFM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new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392631" y="4977665"/>
            <a:ext cx="132842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CFM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old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cxnSp>
        <p:nvCxnSpPr>
          <p:cNvPr id="16" name="Straight Connector 15"/>
          <p:cNvCxnSpPr/>
          <p:nvPr/>
        </p:nvCxnSpPr>
        <p:spPr>
          <a:xfrm>
            <a:off x="3434915" y="4876800"/>
            <a:ext cx="1170109" cy="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4889368" y="4461301"/>
            <a:ext cx="49084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b="1" dirty="0">
                <a:solidFill>
                  <a:srgbClr val="FFFF00"/>
                </a:solidFill>
              </a:rPr>
              <a:t>=</a:t>
            </a:r>
            <a:endParaRPr lang="en-US" sz="4800" b="1" baseline="-25000" dirty="0">
              <a:solidFill>
                <a:srgbClr val="FFFF00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5496429" y="4553404"/>
            <a:ext cx="14801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RPM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new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1143000" y="4553405"/>
            <a:ext cx="135485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err="1" smtClean="0">
                <a:solidFill>
                  <a:srgbClr val="FFFF00"/>
                </a:solidFill>
              </a:rPr>
              <a:t>RPM</a:t>
            </a:r>
            <a:r>
              <a:rPr lang="en-US" sz="3200" b="1" baseline="-25000" dirty="0" err="1" smtClean="0">
                <a:solidFill>
                  <a:srgbClr val="FFFF00"/>
                </a:solidFill>
              </a:rPr>
              <a:t>old</a:t>
            </a:r>
            <a:endParaRPr lang="en-US" sz="3200" b="1" baseline="-25000" dirty="0">
              <a:solidFill>
                <a:srgbClr val="FFFF00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2633540" y="4461073"/>
            <a:ext cx="44435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rgbClr val="FFFF00"/>
                </a:solidFill>
              </a:rPr>
              <a:t>x</a:t>
            </a:r>
            <a:endParaRPr lang="en-US" sz="4400" b="1" baseline="-250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0792038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7" grpId="0"/>
      <p:bldP spid="18" grpId="0"/>
      <p:bldP spid="21" grpId="0"/>
      <p:bldP spid="2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Multiplication and Division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3048000" y="1524000"/>
            <a:ext cx="258917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0.56 x 0.35 = ?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3039794" y="2133600"/>
            <a:ext cx="3127779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0.56 x 0.35 = .196</a:t>
            </a:r>
            <a:endParaRPr lang="en-US" sz="3200" dirty="0">
              <a:solidFill>
                <a:srgbClr val="FFFF00"/>
              </a:solidFill>
            </a:endParaRPr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3048000" y="2995374"/>
            <a:ext cx="25234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0.56 ÷ 0.35= ?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829991" y="3682425"/>
            <a:ext cx="294664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0.56 ÷ 0.35 = 1.6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926241" y="4432012"/>
            <a:ext cx="384592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0.56 x  0.007 = .00392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2926241" y="5194012"/>
            <a:ext cx="305083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0.56 ÷ 0.007 = 80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713582" y="5943600"/>
            <a:ext cx="378020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FFFF00"/>
                </a:solidFill>
              </a:rPr>
              <a:t>0.007 ÷ 0.56 = 0.0125</a:t>
            </a:r>
            <a:endParaRPr lang="en-US" sz="32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5459256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  <p:bldP spid="1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Multiplication and Division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676400"/>
            <a:ext cx="8229600" cy="28194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What is 6 feet 3 inches in feet? 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438400" y="2608778"/>
            <a:ext cx="3417346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1 foot  = 12 inches  </a:t>
            </a:r>
          </a:p>
          <a:p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2032782" y="3508587"/>
            <a:ext cx="4829014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 </a:t>
            </a:r>
            <a:r>
              <a:rPr lang="en-US" sz="3200" dirty="0">
                <a:solidFill>
                  <a:srgbClr val="FFFF00"/>
                </a:solidFill>
              </a:rPr>
              <a:t>inches = </a:t>
            </a:r>
            <a:r>
              <a:rPr lang="en-US" sz="3200" dirty="0" smtClean="0">
                <a:solidFill>
                  <a:srgbClr val="FFFF00"/>
                </a:solidFill>
              </a:rPr>
              <a:t>3 </a:t>
            </a:r>
            <a:r>
              <a:rPr lang="en-US" sz="3200" dirty="0">
                <a:solidFill>
                  <a:srgbClr val="FFFF00"/>
                </a:solidFill>
              </a:rPr>
              <a:t>÷ 12 </a:t>
            </a:r>
            <a:r>
              <a:rPr lang="en-US" sz="3200" dirty="0" smtClean="0">
                <a:solidFill>
                  <a:srgbClr val="FFFF00"/>
                </a:solidFill>
              </a:rPr>
              <a:t>= 0.25 feet</a:t>
            </a:r>
            <a:endParaRPr lang="en-US" sz="3200" dirty="0">
              <a:solidFill>
                <a:srgbClr val="FFFF00"/>
              </a:solidFill>
            </a:endParaRPr>
          </a:p>
          <a:p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133601" y="4522761"/>
            <a:ext cx="3384709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6 + 0.25 = 6.25 feet</a:t>
            </a:r>
            <a:endParaRPr lang="en-US" sz="3200" dirty="0">
              <a:solidFill>
                <a:srgbClr val="FFFF00"/>
              </a:solidFill>
            </a:endParaRPr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550286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8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Calculations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For Squares and rectangles the area (A)  is equal to length (L) x width (W) or A = L x W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381000" y="3505200"/>
            <a:ext cx="2743200" cy="2743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29200" y="3505200"/>
            <a:ext cx="3886200" cy="2057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3474953" y="4164568"/>
            <a:ext cx="131978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Length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8" name="Straight Connector 7"/>
          <p:cNvCxnSpPr/>
          <p:nvPr/>
        </p:nvCxnSpPr>
        <p:spPr>
          <a:xfrm>
            <a:off x="3123028" y="3505200"/>
            <a:ext cx="0" cy="274320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5029200" y="3505200"/>
            <a:ext cx="0" cy="205740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3352800" y="2667000"/>
            <a:ext cx="121539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Width</a:t>
            </a:r>
            <a:endParaRPr lang="en-US" sz="3200" dirty="0">
              <a:solidFill>
                <a:srgbClr val="FF0000"/>
              </a:solidFill>
            </a:endParaRPr>
          </a:p>
        </p:txBody>
      </p:sp>
      <p:cxnSp>
        <p:nvCxnSpPr>
          <p:cNvPr id="12" name="Straight Connector 11"/>
          <p:cNvCxnSpPr/>
          <p:nvPr/>
        </p:nvCxnSpPr>
        <p:spPr>
          <a:xfrm flipH="1">
            <a:off x="410308" y="3479409"/>
            <a:ext cx="2742028" cy="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flipH="1">
            <a:off x="4994031" y="3507545"/>
            <a:ext cx="3886200" cy="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11908257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11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Calculations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A = L x W </a:t>
            </a:r>
          </a:p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Square L = W = 3  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381000" y="3505200"/>
            <a:ext cx="2743200" cy="2743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3206442" y="4208150"/>
            <a:ext cx="21052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  Length = 3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8" name="Straight Connector 7"/>
          <p:cNvCxnSpPr/>
          <p:nvPr/>
        </p:nvCxnSpPr>
        <p:spPr>
          <a:xfrm>
            <a:off x="3123028" y="3505200"/>
            <a:ext cx="0" cy="274320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3352800" y="3479409"/>
            <a:ext cx="18149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Width = 3</a:t>
            </a:r>
            <a:endParaRPr lang="en-US" sz="3200" dirty="0">
              <a:solidFill>
                <a:srgbClr val="FF0000"/>
              </a:solidFill>
            </a:endParaRPr>
          </a:p>
        </p:txBody>
      </p:sp>
      <p:cxnSp>
        <p:nvCxnSpPr>
          <p:cNvPr id="12" name="Straight Connector 11"/>
          <p:cNvCxnSpPr/>
          <p:nvPr/>
        </p:nvCxnSpPr>
        <p:spPr>
          <a:xfrm flipH="1">
            <a:off x="410308" y="3479409"/>
            <a:ext cx="2742028" cy="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4191076" y="2057400"/>
            <a:ext cx="479855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3 x 3 = 9 Square Something </a:t>
            </a:r>
            <a:endParaRPr lang="en-US" sz="32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41164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11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Calculations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For Squares and rectangles the area (A)  is equal to length (L) x width (W) or A = L x W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029200" y="3505200"/>
            <a:ext cx="3886200" cy="2057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862205" y="3949125"/>
            <a:ext cx="266996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Length = 3 feet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9" name="Straight Connector 8"/>
          <p:cNvCxnSpPr/>
          <p:nvPr/>
        </p:nvCxnSpPr>
        <p:spPr>
          <a:xfrm>
            <a:off x="5029200" y="3505200"/>
            <a:ext cx="0" cy="205740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914400" y="2892290"/>
            <a:ext cx="402430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Width = 6 feet 3 inches</a:t>
            </a:r>
            <a:endParaRPr lang="en-US" sz="3200" dirty="0">
              <a:solidFill>
                <a:srgbClr val="FF0000"/>
              </a:solidFill>
            </a:endParaRPr>
          </a:p>
        </p:txBody>
      </p:sp>
      <p:cxnSp>
        <p:nvCxnSpPr>
          <p:cNvPr id="15" name="Straight Connector 14"/>
          <p:cNvCxnSpPr/>
          <p:nvPr/>
        </p:nvCxnSpPr>
        <p:spPr>
          <a:xfrm flipH="1">
            <a:off x="4994031" y="3507545"/>
            <a:ext cx="3886200" cy="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36107849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11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Area Calculations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rgbClr val="FFFF00"/>
                </a:solidFill>
              </a:rPr>
              <a:t>For Squares and rectangles the area (A)  is equal to length (L) x width (W) or A = L x W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029200" y="3505200"/>
            <a:ext cx="3886200" cy="2057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862205" y="3949125"/>
            <a:ext cx="266996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</a:rPr>
              <a:t>Length = 3 feet</a:t>
            </a:r>
            <a:endParaRPr lang="en-US" sz="3200" dirty="0">
              <a:solidFill>
                <a:srgbClr val="FFFF00"/>
              </a:solidFill>
            </a:endParaRPr>
          </a:p>
        </p:txBody>
      </p:sp>
      <p:cxnSp>
        <p:nvCxnSpPr>
          <p:cNvPr id="9" name="Straight Connector 8"/>
          <p:cNvCxnSpPr/>
          <p:nvPr/>
        </p:nvCxnSpPr>
        <p:spPr>
          <a:xfrm>
            <a:off x="5029200" y="3505200"/>
            <a:ext cx="0" cy="2057400"/>
          </a:xfrm>
          <a:prstGeom prst="line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914400" y="2892290"/>
            <a:ext cx="432246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Width = 6 feet 3 inches =</a:t>
            </a:r>
            <a:endParaRPr lang="en-US" sz="3200" dirty="0">
              <a:solidFill>
                <a:srgbClr val="FF0000"/>
              </a:solidFill>
            </a:endParaRPr>
          </a:p>
        </p:txBody>
      </p:sp>
      <p:cxnSp>
        <p:nvCxnSpPr>
          <p:cNvPr id="15" name="Straight Connector 14"/>
          <p:cNvCxnSpPr/>
          <p:nvPr/>
        </p:nvCxnSpPr>
        <p:spPr>
          <a:xfrm flipH="1">
            <a:off x="4994031" y="3507545"/>
            <a:ext cx="3886200" cy="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512447" y="5738129"/>
            <a:ext cx="689458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 = L x W = 3 x 6.25 = 18.75 square feet </a:t>
            </a:r>
            <a:endParaRPr lang="en-US" sz="3200" b="1" dirty="0"/>
          </a:p>
        </p:txBody>
      </p:sp>
      <p:sp>
        <p:nvSpPr>
          <p:cNvPr id="13" name="TextBox 12"/>
          <p:cNvSpPr txBox="1"/>
          <p:nvPr/>
        </p:nvSpPr>
        <p:spPr>
          <a:xfrm>
            <a:off x="5069885" y="2892289"/>
            <a:ext cx="401468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</a:rPr>
              <a:t>6 + (3 ÷ 12) = 6.25 feet </a:t>
            </a:r>
            <a:endParaRPr lang="en-US" sz="3200" dirty="0">
              <a:solidFill>
                <a:srgbClr val="FF00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8772457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3" grpId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RESENTER_VERSION" val="6"/>
  <p:tag name="LMS_COMPLETION_TITLE" val="1.1 Static Pressure Measurement"/>
  <p:tag name="LMS_COMPLETION_ID" val="1.1_Static_Pressure_Measurement"/>
  <p:tag name="LMS_COMPLETION_VERSION" val="1.0"/>
  <p:tag name="LMS_COMPLETION_DURATION" val="1:00:00"/>
  <p:tag name="LMS_COMPLETION_SCO_TITLE" val="1.1 Static Pressure Measurement"/>
  <p:tag name="LMS_COMPLETION_SCO_ID" val="1.1_Static_Pressure_Measurement"/>
  <p:tag name="LMS_COMPLETION_EDITION" val="0"/>
  <p:tag name="LMS_COMPLETION_THRESHOLD" val="14"/>
  <p:tag name="LMS_COMPLETION_METHOD" val="VIEW"/>
  <p:tag name="PUBLISH_TITLE" val="1.1 Static Pressure Measurement"/>
  <p:tag name="ARTICULATE_PUBLISH_PATH" val="C:\Users\Craig\Documents\My Articulate Projects"/>
  <p:tag name="ARTICULATE_LOGO" val="ComfortU_Logo.jpg"/>
  <p:tag name="ARTICULATE_PRESENTER" val="Donald Prather"/>
  <p:tag name="ARTICULATE_PRESENTER_GUID" val="0067420A16B5"/>
  <p:tag name="ARTICULATE_LMS" val="0"/>
  <p:tag name="ARTICULATE_TEMPLATE" val="Corporate Communications"/>
  <p:tag name="ARTICULATE_TEMPLATE_GUID" val="1a000000-6000-0000-b000-000000000001"/>
  <p:tag name="LMS_PUBLISH" val="Yes"/>
  <p:tag name="PRESENTER_PREVIEW_MODE" val="0"/>
  <p:tag name="PRESENTER_PREVIEW_START" val="1"/>
  <p:tag name="LMS_PROTOCOL_METHOD" val="SCORM"/>
  <p:tag name="LMS_PROTOCOL_VERSION" val="1.2"/>
  <p:tag name="PLAYERLOGOHEIGHT" val="162"/>
  <p:tag name="PLAYERLOGOWIDTH" val="351"/>
  <p:tag name="LAUNCHINNEWWINDOW" val="0"/>
  <p:tag name="LASTPUBLISHED" val="C:\Users\Craig\Documents\My Articulate Projects\1.1 Static Pressure Measurement\player.html"/>
  <p:tag name="ARTICULATE_SLIDE_COUNT" val="39"/>
  <p:tag name="ARTICULATE_PROJECT_OPEN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5.1|4.3|1"/>
  <p:tag name="ARTICULATE_SLIDE_NAV" val="8"/>
  <p:tag name="ARTICULATE_SLIDE_GUID" val="5ed4d9b3-fc95-43ee-bc9d-c93b275b9393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6|11.5"/>
  <p:tag name="ARTICULATE_SLIDE_NAV" val="9"/>
  <p:tag name="ARTICULATE_SLIDE_GUID" val="64e1ed45-92f4-4f4a-8e74-aba1eaa3cf65"/>
  <p:tag name="ARTICULATE_SLIDE_THUMBNAIL_REFRESH" val="1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GUID" val="fd00b96a-4332-4155-8630-f18edca090c2"/>
  <p:tag name="ARTICULATE_SLIDE_NAV" val="1"/>
  <p:tag name="ARTICULATE_SLIDE_THUMBNAIL_REFRESH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4.8|10.1"/>
  <p:tag name="ARTICULATE_SLIDE_NAV" val="10"/>
  <p:tag name="ARTICULATE_SLIDE_GUID" val="fa6fff97-507f-421a-b85b-b8efd2030f4e"/>
  <p:tag name="ARTICULATE_SLIDE_THUMBNAIL_REFRESH" val="1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6.4|12.9|3.6|3.5"/>
  <p:tag name="ARTICULATE_SLIDE_NAV" val="11"/>
  <p:tag name="ARTICULATE_SLIDE_GUID" val="306fed3a-f71a-46ff-bd23-e9cd8707e1e4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6.4|12.9|3.6|3.5"/>
  <p:tag name="ARTICULATE_SLIDE_NAV" val="12"/>
  <p:tag name="ARTICULATE_SLIDE_GUID" val="46d9938e-6353-493b-86c2-0103d4918336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20.1|3.1|12.7|5.6"/>
  <p:tag name="ARTICULATE_SLIDE_NAV" val="13"/>
  <p:tag name="ARTICULATE_SLIDE_GUID" val="37018ee6-6b93-4de8-9ce0-ce8088129b20"/>
  <p:tag name="ARTICULATE_SLIDE_THUMBNAIL_REFRESH" val="1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UBLISH_MODE" val="2"/>
  <p:tag name="ARTICULATE_SOURCE_IMAGE" val="C:\Users\Craig\AppData\Local\Temp\articulate\presenter\imgtemp\c9FHs3lH_files\slide0001_image001.png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34.7|6.1|7"/>
  <p:tag name="ARTICULATE_SLIDE_NAV" val="2"/>
  <p:tag name="ARTICULATE_SLIDE_GUID" val="e7e4691c-f0b4-499f-8efa-f2e9e28f7858"/>
  <p:tag name="ARTICULATE_SLIDE_THUMBNAIL_REFRESH" val="1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UBLISH_MODE" val="2"/>
  <p:tag name="ARTICULATE_SOURCE_IMAGE" val="C:\Users\Craig\AppData\Local\Temp\articulate\presenter\imgtemp\ofsFsl0z_files\slide0001_image001.jpg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8.6|5.6"/>
  <p:tag name="ARTICULATE_SLIDE_NAV" val="3"/>
  <p:tag name="ARTICULATE_SLIDE_GUID" val="2c42c916-7d5a-4ba2-aae5-7f98e7107b59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UBLISH_MODE" val="2"/>
  <p:tag name="ARTICULATE_SOURCE_IMAGE" val="C:\Users\Craig\AppData\Local\Temp\articulate\presenter\imgtemp\7NNWMuCu_files\slide0001_image001.jpg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9.2|9.6|7.4|8.7|13.6|11.7|5.2|4.1"/>
  <p:tag name="ARTICULATE_SLIDE_NAV" val="4"/>
  <p:tag name="ARTICULATE_SLIDE_GUID" val="cba178cb-fb2f-42c5-a30d-88bd33438c67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8.5|4.3|6.5"/>
  <p:tag name="ARTICULATE_SLIDE_NAV" val="5"/>
  <p:tag name="ARTICULATE_SLIDE_GUID" val="82b84087-dc8d-4149-8695-c77a33104e46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30.6|2.7|1.4|0.6|2.6|4.5|1.8|0.5|0.6"/>
  <p:tag name="ARTICULATE_SLIDE_NAV" val="2"/>
  <p:tag name="ARTICULATE_SLIDE_GUID" val="61c11562-4d66-46bb-87ae-aa72669b58ca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1.7|19.3|10.7"/>
  <p:tag name="ARTICULATE_SLIDE_NAV" val="6"/>
  <p:tag name="ARTICULATE_SLIDE_GUID" val="c3ad6a8e-e8ec-442a-9e9f-5a98400352d9"/>
  <p:tag name="ARTICULATE_SLIDE_THUMBNAIL_REFRESH" val="1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3.6|6.4"/>
  <p:tag name="ARTICULATE_SLIDE_NAV" val="7"/>
  <p:tag name="ARTICULATE_SLIDE_GUID" val="3af3df8c-4327-4007-8d5c-0402d0aa06ec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0.1|2|7.6|8.5"/>
  <p:tag name="ARTICULATE_SLIDE_NAV" val="8"/>
  <p:tag name="ARTICULATE_SLIDE_GUID" val="e6df5045-833d-4231-a436-1952e6e8468b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8.6"/>
  <p:tag name="ARTICULATE_SLIDE_NAV" val="9"/>
  <p:tag name="ARTICULATE_SLIDE_GUID" val="fde7d3ec-455a-4334-9c0b-dcce5e013be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3.3|4.3|6.1|6.9|7.4|13.2"/>
  <p:tag name="ARTICULATE_SLIDE_NAV" val="3"/>
  <p:tag name="ARTICULATE_SLIDE_GUID" val="608200e0-553f-4c5d-861e-b792d7f94698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3.2|12.9|2.9|7.8|3.5|7|6.2"/>
  <p:tag name="ARTICULATE_SLIDE_NAV" val="4"/>
  <p:tag name="ARTICULATE_SLIDE_GUID" val="bfa8d333-9250-442b-866a-b61c01e704b9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21.9|2|6.7"/>
  <p:tag name="ARTICULATE_SLIDE_NAV" val="5"/>
  <p:tag name="ARTICULATE_SLIDE_GUID" val="4d137dc5-6622-4945-97aa-b59d973dad4f"/>
  <p:tag name="ARTICULATE_SLIDE_THUMBNAIL_REFRESH" val="1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9.8|2.1|0.7"/>
  <p:tag name="ARTICULATE_SLIDE_NAV" val="6"/>
  <p:tag name="ARTICULATE_SLIDE_GUID" val="72f242c4-054d-4232-827e-8f129322a4d7"/>
  <p:tag name="ARTICULATE_SLIDE_THUMBNAIL_REFRESH" val="1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6.4|1.3|0.9|1.4"/>
  <p:tag name="ARTICULATE_SLIDE_NAV" val="7"/>
  <p:tag name="ARTICULATE_SLIDE_GUID" val="955abd4b-3e98-42d0-8825-592f13932f3b"/>
  <p:tag name="ARTICULATE_SLIDE_THUMBNAIL_REFRESH" val="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2287</TotalTime>
  <Words>1054</Words>
  <Application>Microsoft Office PowerPoint</Application>
  <PresentationFormat>On-screen Show (4:3)</PresentationFormat>
  <Paragraphs>284</Paragraphs>
  <Slides>39</Slides>
  <Notes>21</Notes>
  <HiddenSlides>0</HiddenSlides>
  <MMClips>1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39</vt:i4>
      </vt:variant>
    </vt:vector>
  </HeadingPairs>
  <TitlesOfParts>
    <vt:vector size="42" baseType="lpstr">
      <vt:lpstr>Arial</vt:lpstr>
      <vt:lpstr>Calibri</vt:lpstr>
      <vt:lpstr>Office Theme</vt:lpstr>
      <vt:lpstr> 26 Math Review Part 2 Inches to Feet &amp; Areas  </vt:lpstr>
      <vt:lpstr>Division</vt:lpstr>
      <vt:lpstr>Multiplication and Division</vt:lpstr>
      <vt:lpstr>Multiplication and Division</vt:lpstr>
      <vt:lpstr>Multiplication and Division</vt:lpstr>
      <vt:lpstr>Area Calculations</vt:lpstr>
      <vt:lpstr>Area Calculations</vt:lpstr>
      <vt:lpstr>Area Calculations</vt:lpstr>
      <vt:lpstr>Area Calculations</vt:lpstr>
      <vt:lpstr>Area of a Triangle</vt:lpstr>
      <vt:lpstr>Area of a Right Triangle</vt:lpstr>
      <vt:lpstr>Area of a Right Triangle</vt:lpstr>
      <vt:lpstr>Area of a Triangle</vt:lpstr>
      <vt:lpstr>Area of a Triangle</vt:lpstr>
      <vt:lpstr>Area of a Triangle</vt:lpstr>
      <vt:lpstr>Area of a Triangle</vt:lpstr>
      <vt:lpstr>Area of a Triangle</vt:lpstr>
      <vt:lpstr>Area of a Triangle</vt:lpstr>
      <vt:lpstr>Area of a Triangle</vt:lpstr>
      <vt:lpstr>Area of a Triangle</vt:lpstr>
      <vt:lpstr>Area of a Triangle</vt:lpstr>
      <vt:lpstr>Area of a Triangle</vt:lpstr>
      <vt:lpstr>Area of a Circle</vt:lpstr>
      <vt:lpstr>Area of a Circle</vt:lpstr>
      <vt:lpstr>Area of a Circle</vt:lpstr>
      <vt:lpstr>Area of a Circle</vt:lpstr>
      <vt:lpstr> Measuring Areas in Cubic Feet  </vt:lpstr>
      <vt:lpstr>Step 1 Finding the Area/Volume in Cubic Feet</vt:lpstr>
      <vt:lpstr>Step 2 Find the Length </vt:lpstr>
      <vt:lpstr>Step 2 Find the Length </vt:lpstr>
      <vt:lpstr>Step 3 Multiply Area X Length</vt:lpstr>
      <vt:lpstr>Converting Units</vt:lpstr>
      <vt:lpstr>Converting Units</vt:lpstr>
      <vt:lpstr>Converting Units</vt:lpstr>
      <vt:lpstr>Converting Units</vt:lpstr>
      <vt:lpstr>Using Equations</vt:lpstr>
      <vt:lpstr>Using Equations Fan Law</vt:lpstr>
      <vt:lpstr>Using Equations</vt:lpstr>
      <vt:lpstr>Using Equations Fan Law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Don</dc:creator>
  <cp:lastModifiedBy>Donald Prather</cp:lastModifiedBy>
  <cp:revision>231</cp:revision>
  <cp:lastPrinted>2013-06-17T20:42:26Z</cp:lastPrinted>
  <dcterms:created xsi:type="dcterms:W3CDTF">2013-05-23T13:04:32Z</dcterms:created>
  <dcterms:modified xsi:type="dcterms:W3CDTF">2017-07-31T12:44:06Z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UseProject">
    <vt:lpwstr>1</vt:lpwstr>
  </property>
  <property fmtid="{D5CDD505-2E9C-101B-9397-08002B2CF9AE}" pid="3" name="ArticulateGUID">
    <vt:lpwstr>27EE461C-6EAF-465D-8150-A466D9A99956</vt:lpwstr>
  </property>
  <property fmtid="{D5CDD505-2E9C-101B-9397-08002B2CF9AE}" pid="4" name="ArticulatePath">
    <vt:lpwstr>1.1 Static Pressure Measurement</vt:lpwstr>
  </property>
  <property fmtid="{D5CDD505-2E9C-101B-9397-08002B2CF9AE}" pid="5" name="ArticulateProjectFull">
    <vt:lpwstr>T:\1.0-ACTIVITIES &amp; PROJECTS\ACCA Guides\Tech Guide 5 QI\QI Training\QI Training\1 Airflow Basics\1.1 Static Pressure Measurement.ppta</vt:lpwstr>
  </property>
</Properties>
</file>

<file path=docProps/thumbnail.jpeg>
</file>