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notesMasterIdLst>
    <p:notesMasterId r:id="rId27"/>
  </p:notesMasterIdLst>
  <p:sldIdLst>
    <p:sldId id="316" r:id="rId2"/>
    <p:sldId id="419" r:id="rId3"/>
    <p:sldId id="565" r:id="rId4"/>
    <p:sldId id="465" r:id="rId5"/>
    <p:sldId id="504" r:id="rId6"/>
    <p:sldId id="574" r:id="rId7"/>
    <p:sldId id="514" r:id="rId8"/>
    <p:sldId id="563" r:id="rId9"/>
    <p:sldId id="583" r:id="rId10"/>
    <p:sldId id="573" r:id="rId11"/>
    <p:sldId id="524" r:id="rId12"/>
    <p:sldId id="568" r:id="rId13"/>
    <p:sldId id="576" r:id="rId14"/>
    <p:sldId id="569" r:id="rId15"/>
    <p:sldId id="575" r:id="rId16"/>
    <p:sldId id="577" r:id="rId17"/>
    <p:sldId id="570" r:id="rId18"/>
    <p:sldId id="578" r:id="rId19"/>
    <p:sldId id="579" r:id="rId20"/>
    <p:sldId id="580" r:id="rId21"/>
    <p:sldId id="581" r:id="rId22"/>
    <p:sldId id="582" r:id="rId23"/>
    <p:sldId id="584" r:id="rId24"/>
    <p:sldId id="585" r:id="rId25"/>
    <p:sldId id="586" r:id="rId26"/>
  </p:sldIdLst>
  <p:sldSz cx="9144000" cy="6858000" type="screen4x3"/>
  <p:notesSz cx="7010400" cy="92964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7374EB5-B387-4151-AE89-717263BECB94}">
          <p14:sldIdLst>
            <p14:sldId id="316"/>
            <p14:sldId id="419"/>
            <p14:sldId id="565"/>
            <p14:sldId id="465"/>
            <p14:sldId id="504"/>
            <p14:sldId id="574"/>
            <p14:sldId id="514"/>
            <p14:sldId id="563"/>
            <p14:sldId id="583"/>
            <p14:sldId id="573"/>
            <p14:sldId id="524"/>
            <p14:sldId id="568"/>
            <p14:sldId id="576"/>
            <p14:sldId id="569"/>
            <p14:sldId id="575"/>
            <p14:sldId id="577"/>
            <p14:sldId id="570"/>
            <p14:sldId id="578"/>
            <p14:sldId id="579"/>
            <p14:sldId id="580"/>
            <p14:sldId id="581"/>
            <p14:sldId id="582"/>
            <p14:sldId id="584"/>
            <p14:sldId id="585"/>
            <p14:sldId id="586"/>
          </p14:sldIdLst>
        </p14:section>
        <p14:section name="Untitled Section" id="{30B7CC75-32C0-4FE2-B83D-EF1A44A6A0BC}">
          <p14:sldIdLst/>
        </p14:section>
        <p14:section name="Untitled Section" id="{4204ADE5-38E5-4659-8987-09681D21EA2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  <a:srgbClr val="CC9900"/>
    <a:srgbClr val="D6367B"/>
    <a:srgbClr val="45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43" autoAdjust="0"/>
    <p:restoredTop sz="94660"/>
  </p:normalViewPr>
  <p:slideViewPr>
    <p:cSldViewPr>
      <p:cViewPr varScale="1">
        <p:scale>
          <a:sx n="94" d="100"/>
          <a:sy n="94" d="100"/>
        </p:scale>
        <p:origin x="78" y="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22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883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167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724400"/>
            <a:ext cx="9144000" cy="609600"/>
          </a:xfrm>
        </p:spPr>
        <p:txBody>
          <a:bodyPr>
            <a:normAutofit fontScale="90000"/>
          </a:bodyPr>
          <a:lstStyle/>
          <a:p>
            <a:br>
              <a:rPr lang="en-US" dirty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Maria’s Restaurant Lesson 22 </a:t>
            </a:r>
            <a:br>
              <a:rPr lang="en-US" dirty="0">
                <a:solidFill>
                  <a:srgbClr val="FFFF00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Appendix C Zone 2 Duct Design</a:t>
            </a:r>
            <a:br>
              <a:rPr lang="en-US" dirty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140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53"/>
    </mc:Choice>
    <mc:Fallback xmlns="">
      <p:transition spd="slow" advTm="21453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to B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7638"/>
            <a:ext cx="9119092" cy="505936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1524000" y="2209800"/>
            <a:ext cx="1554480" cy="155448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7290292" y="2118519"/>
            <a:ext cx="1828800" cy="1828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315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dirty="0"/>
              <a:t>Typical Straight Duct Calculation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7638"/>
            <a:ext cx="9119092" cy="50593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2400" y="3642519"/>
            <a:ext cx="8030592" cy="3048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447800" y="3520599"/>
            <a:ext cx="548640" cy="54864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444240" y="3515981"/>
            <a:ext cx="548640" cy="54864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90015" y="2316525"/>
            <a:ext cx="6155362" cy="10772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/>
              <a:t>CE = f/100 × ft. ÷ 100</a:t>
            </a:r>
          </a:p>
          <a:p>
            <a:r>
              <a:rPr lang="en-US" sz="3200" dirty="0"/>
              <a:t>CE = 0.045 × 4 ÷ 100 = 0.0018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6172200" y="3091396"/>
            <a:ext cx="1319051" cy="69890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189608" y="2247518"/>
            <a:ext cx="1506592" cy="85087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44154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dirty="0"/>
              <a:t>Typical Wye Calculation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7638"/>
            <a:ext cx="9119092" cy="5059362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1981200" y="3627279"/>
            <a:ext cx="640080" cy="6400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0650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539" y="89467"/>
            <a:ext cx="8229600" cy="1143000"/>
          </a:xfrm>
        </p:spPr>
        <p:txBody>
          <a:bodyPr/>
          <a:lstStyle/>
          <a:p>
            <a:r>
              <a:rPr lang="en-US" dirty="0"/>
              <a:t>Zone 2 Kitchen Duct Design A to B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295400"/>
            <a:ext cx="7637078" cy="5439514"/>
          </a:xfrm>
          <a:prstGeom prst="rect">
            <a:avLst/>
          </a:prstGeom>
        </p:spPr>
      </p:pic>
      <p:sp>
        <p:nvSpPr>
          <p:cNvPr id="15" name="Down Arrow Callout 14"/>
          <p:cNvSpPr/>
          <p:nvPr/>
        </p:nvSpPr>
        <p:spPr>
          <a:xfrm>
            <a:off x="5742062" y="5365301"/>
            <a:ext cx="277202" cy="276698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053921" y="5273591"/>
            <a:ext cx="926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Diffuser</a:t>
            </a:r>
          </a:p>
        </p:txBody>
      </p:sp>
      <p:sp>
        <p:nvSpPr>
          <p:cNvPr id="17" name="L-Shape 16"/>
          <p:cNvSpPr/>
          <p:nvPr/>
        </p:nvSpPr>
        <p:spPr>
          <a:xfrm>
            <a:off x="1590052" y="3900241"/>
            <a:ext cx="182880" cy="18288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-Shape 17"/>
          <p:cNvSpPr/>
          <p:nvPr/>
        </p:nvSpPr>
        <p:spPr>
          <a:xfrm rot="5400000">
            <a:off x="5789223" y="5786170"/>
            <a:ext cx="182880" cy="18288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067260" y="5658279"/>
            <a:ext cx="2350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90</a:t>
            </a:r>
            <a:r>
              <a:rPr lang="en-US" baseline="30000" dirty="0">
                <a:solidFill>
                  <a:schemeClr val="bg1"/>
                </a:solidFill>
              </a:rPr>
              <a:t>O </a:t>
            </a:r>
            <a:r>
              <a:rPr lang="en-US" dirty="0">
                <a:solidFill>
                  <a:schemeClr val="bg1"/>
                </a:solidFill>
              </a:rPr>
              <a:t>Rectangular Elbow 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>
            <a:off x="5744944" y="6133028"/>
            <a:ext cx="274320" cy="14287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6102480" y="6019800"/>
            <a:ext cx="9638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Wye 90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>
            <a:off x="3948917" y="3984017"/>
            <a:ext cx="274320" cy="1428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>
            <a:off x="3076668" y="3969198"/>
            <a:ext cx="274320" cy="1428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>
            <a:off x="2126697" y="3969198"/>
            <a:ext cx="274320" cy="14287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 flipV="1">
            <a:off x="3411272" y="3946821"/>
            <a:ext cx="274320" cy="1428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 flipV="1">
            <a:off x="2617621" y="3943719"/>
            <a:ext cx="274320" cy="14287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230658" y="2819400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10’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09838" y="364582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4’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47462" y="4014949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3’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49405" y="3671304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3’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31574" y="4047791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2’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662216" y="3671304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3’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202391" y="3991681"/>
            <a:ext cx="35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4’</a:t>
            </a:r>
          </a:p>
        </p:txBody>
      </p:sp>
      <p:sp>
        <p:nvSpPr>
          <p:cNvPr id="35" name="Down Arrow Callout 34"/>
          <p:cNvSpPr/>
          <p:nvPr/>
        </p:nvSpPr>
        <p:spPr>
          <a:xfrm rot="10800000">
            <a:off x="5590676" y="6382756"/>
            <a:ext cx="579973" cy="245304"/>
          </a:xfrm>
          <a:prstGeom prst="downArrowCallou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6161904" y="6353807"/>
            <a:ext cx="1629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Return Register</a:t>
            </a:r>
          </a:p>
        </p:txBody>
      </p:sp>
      <p:sp>
        <p:nvSpPr>
          <p:cNvPr id="34" name="Oval 33"/>
          <p:cNvSpPr/>
          <p:nvPr/>
        </p:nvSpPr>
        <p:spPr>
          <a:xfrm>
            <a:off x="5719110" y="5702195"/>
            <a:ext cx="365760" cy="36576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2071259" y="3832069"/>
            <a:ext cx="365760" cy="36576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2559975" y="3841191"/>
            <a:ext cx="365760" cy="36576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3045511" y="3864911"/>
            <a:ext cx="365760" cy="36576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3381529" y="3841191"/>
            <a:ext cx="365760" cy="36576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3903196" y="3864911"/>
            <a:ext cx="365760" cy="36576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546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Zone 2 Wye C Rectangular (Pv) 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2809" t="1044" r="4463" b="6698"/>
          <a:stretch/>
        </p:blipFill>
        <p:spPr>
          <a:xfrm>
            <a:off x="76200" y="1417638"/>
            <a:ext cx="3886200" cy="3276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38600" y="1392238"/>
            <a:ext cx="4977196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Using the Manual Q Table A6-5 </a:t>
            </a:r>
          </a:p>
          <a:p>
            <a:r>
              <a:rPr lang="en-US" sz="2800" dirty="0"/>
              <a:t>to Calculate for main Coefficient </a:t>
            </a:r>
          </a:p>
          <a:p>
            <a:r>
              <a:rPr lang="en-US" sz="2800" dirty="0"/>
              <a:t>C at point C on the duct drawing:</a:t>
            </a:r>
          </a:p>
          <a:p>
            <a:r>
              <a:rPr lang="en-US" sz="2800" dirty="0"/>
              <a:t>Ab ÷ Ac = 154 ÷ 560 = 0.275</a:t>
            </a:r>
          </a:p>
          <a:p>
            <a:r>
              <a:rPr lang="en-US" sz="2800" dirty="0"/>
              <a:t>Ab ÷ As = 154 ÷ 408 = 0.377</a:t>
            </a:r>
          </a:p>
          <a:p>
            <a:r>
              <a:rPr lang="en-US" sz="2800" dirty="0"/>
              <a:t>Qb ÷ Qc = 530 ÷ 3,200 = 0.166</a:t>
            </a:r>
          </a:p>
          <a:p>
            <a:r>
              <a:rPr lang="en-US" sz="2800" dirty="0"/>
              <a:t> </a:t>
            </a:r>
          </a:p>
          <a:p>
            <a:r>
              <a:rPr lang="en-US" sz="2800" dirty="0"/>
              <a:t>Where: </a:t>
            </a:r>
          </a:p>
          <a:p>
            <a:r>
              <a:rPr lang="en-US" sz="2800" dirty="0"/>
              <a:t>Ab = 7 × 22 = 154 in</a:t>
            </a:r>
            <a:r>
              <a:rPr lang="en-US" sz="2800" baseline="30000" dirty="0"/>
              <a:t>2</a:t>
            </a:r>
            <a:endParaRPr lang="en-US" sz="2800" dirty="0"/>
          </a:p>
          <a:p>
            <a:r>
              <a:rPr lang="en-US" sz="2800" dirty="0"/>
              <a:t>Ac = 28 × 20 = 560 in</a:t>
            </a:r>
            <a:r>
              <a:rPr lang="en-US" sz="2800" baseline="30000" dirty="0"/>
              <a:t>2</a:t>
            </a:r>
          </a:p>
          <a:p>
            <a:r>
              <a:rPr lang="en-US" sz="2800" dirty="0"/>
              <a:t>As = 28 × 17 = 408 in</a:t>
            </a:r>
            <a:r>
              <a:rPr lang="en-US" sz="2800" baseline="30000" dirty="0"/>
              <a:t>2</a:t>
            </a:r>
          </a:p>
          <a:p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3579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Main Branch Wye D Rectangular (Pv)</a:t>
            </a:r>
            <a:br>
              <a:rPr lang="en-US" dirty="0"/>
            </a:br>
            <a:endParaRPr lang="en-US" sz="31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457200" y="1905000"/>
          <a:ext cx="7924799" cy="32284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5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5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57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57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95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52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895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895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8952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Ab/As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Ab/Ac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Wye Main Branch Coefficient C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Qb/Qc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0.46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-0.06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-0.05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0.04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-.02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0.72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0.48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0.04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0.09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-0.04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-0.04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1.33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0.10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-0.01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0.38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0.06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0.10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0.20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85156" y="5257800"/>
            <a:ext cx="457368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</a:rPr>
              <a:t>Ab ÷ Ac = 154 ÷ 560 = 0.275</a:t>
            </a:r>
          </a:p>
          <a:p>
            <a:r>
              <a:rPr lang="en-US" sz="2800" dirty="0">
                <a:solidFill>
                  <a:srgbClr val="FFFF00"/>
                </a:solidFill>
              </a:rPr>
              <a:t>Ab ÷ As = 154 ÷ 408 = 0.377</a:t>
            </a:r>
          </a:p>
          <a:p>
            <a:r>
              <a:rPr lang="en-US" sz="2800" dirty="0">
                <a:solidFill>
                  <a:srgbClr val="FFFF00"/>
                </a:solidFill>
              </a:rPr>
              <a:t>Qb ÷ Qc = 530 ÷ 3,200 = 0.166</a:t>
            </a:r>
          </a:p>
        </p:txBody>
      </p:sp>
      <p:sp>
        <p:nvSpPr>
          <p:cNvPr id="5" name="Rectangle 4"/>
          <p:cNvSpPr/>
          <p:nvPr/>
        </p:nvSpPr>
        <p:spPr>
          <a:xfrm>
            <a:off x="2576998" y="3096133"/>
            <a:ext cx="775802" cy="60829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9899" y="2971800"/>
            <a:ext cx="914400" cy="89361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2900" y="2971800"/>
            <a:ext cx="914400" cy="9144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859999" y="2133600"/>
            <a:ext cx="1492801" cy="96253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227936" y="2511358"/>
            <a:ext cx="3216714" cy="584775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Close Enough to 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788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19200" y="228600"/>
            <a:ext cx="1459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WYE 90</a:t>
            </a:r>
            <a:r>
              <a:rPr lang="en-US" sz="2800" baseline="30000" dirty="0"/>
              <a:t>O</a:t>
            </a:r>
            <a:endParaRPr lang="en-US" sz="28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7638"/>
            <a:ext cx="9119092" cy="505936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14400" y="1764846"/>
            <a:ext cx="1935979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Pt = C × Pv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796188" y="2085944"/>
            <a:ext cx="1828800" cy="180401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1946734" y="3524201"/>
            <a:ext cx="731520" cy="7315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57800" y="3524201"/>
            <a:ext cx="731520" cy="7315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391400" y="3535654"/>
            <a:ext cx="731520" cy="7315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751586" y="2334001"/>
            <a:ext cx="3064493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Pt = 0 × 0.638 = 0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6758869" y="2607837"/>
            <a:ext cx="861131" cy="128212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6801308" y="2122528"/>
            <a:ext cx="776251" cy="48530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5913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dirty="0"/>
              <a:t>Zone 2 Smooth Radius 3 Vane 90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509337"/>
              </p:ext>
            </p:extLst>
          </p:nvPr>
        </p:nvGraphicFramePr>
        <p:xfrm>
          <a:off x="3100697" y="3522410"/>
          <a:ext cx="5944964" cy="32149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3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6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6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6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6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86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86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786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7863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863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70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4701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53621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R/W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1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Coefficient 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6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H/W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6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6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6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6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6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36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0.25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36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78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0.35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36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6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36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29326" y="1501080"/>
            <a:ext cx="308449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H/W = 7 ÷ 22 = 0.31</a:t>
            </a:r>
          </a:p>
          <a:p>
            <a:r>
              <a:rPr lang="en-US" sz="2800" dirty="0"/>
              <a:t>R/W = 11 ÷ 22 = 0.5</a:t>
            </a:r>
          </a:p>
          <a:p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082586" y="2735577"/>
            <a:ext cx="47561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No need to interpolate C = 0.01</a:t>
            </a:r>
          </a:p>
          <a:p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5" y="1219200"/>
            <a:ext cx="2963512" cy="26951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39548" y="6458923"/>
            <a:ext cx="1508652" cy="3048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119758" y="4114800"/>
            <a:ext cx="0" cy="9496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823042" y="3788824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0.31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856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19200" y="228600"/>
            <a:ext cx="5728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Smooth Radius 3 Vane 90 Calculations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7800"/>
            <a:ext cx="9119092" cy="505936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14400" y="1764846"/>
            <a:ext cx="1935979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Pt = C × Pv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895600" y="2057234"/>
            <a:ext cx="2174735" cy="321205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1882389" y="5257800"/>
            <a:ext cx="731520" cy="7315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496298" y="5269284"/>
            <a:ext cx="1294902" cy="7315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391400" y="5269284"/>
            <a:ext cx="731520" cy="7315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00400" y="1226237"/>
            <a:ext cx="5798960" cy="10772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dirty="0"/>
              <a:t>Pt = 0.008 × 0.01 = 0.00008</a:t>
            </a:r>
          </a:p>
          <a:p>
            <a:r>
              <a:rPr lang="en-US" sz="3200" dirty="0"/>
              <a:t>Rounded up to 0.0001 to fit sheet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6629400" y="2303455"/>
            <a:ext cx="1049268" cy="302021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1504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Zone 2 </a:t>
            </a:r>
            <a:r>
              <a:rPr lang="en-US"/>
              <a:t>Total Loss = </a:t>
            </a:r>
            <a:r>
              <a:rPr lang="en-US" dirty="0"/>
              <a:t>0.503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7638"/>
            <a:ext cx="9119092" cy="50593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467600" y="1600199"/>
            <a:ext cx="1593318" cy="452596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7075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209519" y="-1169019"/>
            <a:ext cx="6786314" cy="9144000"/>
          </a:xfrm>
          <a:prstGeom prst="rect">
            <a:avLst/>
          </a:prstGeom>
          <a:ln>
            <a:solidFill>
              <a:srgbClr val="00B050"/>
            </a:solidFill>
          </a:ln>
        </p:spPr>
      </p:pic>
      <p:cxnSp>
        <p:nvCxnSpPr>
          <p:cNvPr id="4" name="Straight Connector 3"/>
          <p:cNvCxnSpPr/>
          <p:nvPr/>
        </p:nvCxnSpPr>
        <p:spPr>
          <a:xfrm>
            <a:off x="8991600" y="2133600"/>
            <a:ext cx="0" cy="26670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457201" y="2646819"/>
            <a:ext cx="21733" cy="2153781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57200" y="1600200"/>
            <a:ext cx="8534400" cy="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457200" y="4780625"/>
            <a:ext cx="8534400" cy="19975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530335" y="381000"/>
            <a:ext cx="64212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2"/>
                </a:solidFill>
              </a:rPr>
              <a:t>Maria’s Restaurant Design</a:t>
            </a:r>
          </a:p>
          <a:p>
            <a:r>
              <a:rPr lang="en-US" sz="1600" dirty="0">
                <a:solidFill>
                  <a:schemeClr val="bg2"/>
                </a:solidFill>
              </a:rPr>
              <a:t>(Staff: Maria &amp; 7 Employees each shift.  Glass Store Front and front door) 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457200" y="4876800"/>
            <a:ext cx="0" cy="381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8970885" y="4876800"/>
            <a:ext cx="0" cy="381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76200" y="1611297"/>
            <a:ext cx="304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76200" y="4790612"/>
            <a:ext cx="304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4724400" y="5067300"/>
            <a:ext cx="4246485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457200" y="5067300"/>
            <a:ext cx="3713033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228600" y="3429001"/>
            <a:ext cx="0" cy="136161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228600" y="1611298"/>
            <a:ext cx="0" cy="13089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159083" y="4878851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66 ft</a:t>
            </a:r>
            <a:r>
              <a:rPr lang="en-US" dirty="0"/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 rot="16200000">
            <a:off x="-113000" y="2955444"/>
            <a:ext cx="683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25 ft</a:t>
            </a:r>
            <a:r>
              <a:rPr lang="en-US" dirty="0"/>
              <a:t>.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2573702" y="3044948"/>
            <a:ext cx="762136" cy="658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970885" y="1611297"/>
            <a:ext cx="0" cy="15240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74957" y="1600200"/>
            <a:ext cx="13599" cy="641247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1051664" y="1632398"/>
            <a:ext cx="533400" cy="561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F1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18264" y="1632398"/>
            <a:ext cx="533400" cy="561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R1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155796" y="3147164"/>
            <a:ext cx="176099" cy="144549"/>
          </a:xfrm>
          <a:prstGeom prst="roundRect">
            <a:avLst/>
          </a:prstGeom>
          <a:solidFill>
            <a:schemeClr val="tx1">
              <a:lumMod val="65000"/>
            </a:schemeClr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980590" y="3125075"/>
            <a:ext cx="551192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S1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331745" y="1889905"/>
            <a:ext cx="274320" cy="274320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157143" y="1861965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DW</a:t>
            </a:r>
          </a:p>
        </p:txBody>
      </p:sp>
      <p:sp>
        <p:nvSpPr>
          <p:cNvPr id="57" name="Rectangle 56"/>
          <p:cNvSpPr/>
          <p:nvPr/>
        </p:nvSpPr>
        <p:spPr>
          <a:xfrm rot="10800000">
            <a:off x="1843720" y="1627809"/>
            <a:ext cx="770547" cy="23141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2000588" y="1568294"/>
            <a:ext cx="824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C1</a:t>
            </a:r>
          </a:p>
        </p:txBody>
      </p:sp>
      <p:cxnSp>
        <p:nvCxnSpPr>
          <p:cNvPr id="59" name="Straight Connector 58"/>
          <p:cNvCxnSpPr/>
          <p:nvPr/>
        </p:nvCxnSpPr>
        <p:spPr>
          <a:xfrm flipH="1">
            <a:off x="442764" y="3121596"/>
            <a:ext cx="1557824" cy="194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 flipV="1">
            <a:off x="1400397" y="1784632"/>
            <a:ext cx="611196" cy="261896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 rot="16200000">
            <a:off x="333505" y="3574899"/>
            <a:ext cx="700937" cy="3499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487035" y="3314959"/>
            <a:ext cx="346743" cy="7752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461572" y="3222001"/>
            <a:ext cx="366073" cy="684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 rot="16200000">
            <a:off x="357106" y="3561780"/>
            <a:ext cx="651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CT/O</a:t>
            </a:r>
          </a:p>
        </p:txBody>
      </p:sp>
      <p:sp>
        <p:nvSpPr>
          <p:cNvPr id="69" name="Rectangle 68"/>
          <p:cNvSpPr/>
          <p:nvPr/>
        </p:nvSpPr>
        <p:spPr>
          <a:xfrm>
            <a:off x="1266889" y="3139901"/>
            <a:ext cx="676180" cy="26255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/>
          <p:cNvSpPr txBox="1"/>
          <p:nvPr/>
        </p:nvSpPr>
        <p:spPr>
          <a:xfrm>
            <a:off x="1355168" y="3076871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C2</a:t>
            </a:r>
          </a:p>
        </p:txBody>
      </p:sp>
      <p:sp>
        <p:nvSpPr>
          <p:cNvPr id="72" name="Rectangle 71"/>
          <p:cNvSpPr/>
          <p:nvPr/>
        </p:nvSpPr>
        <p:spPr>
          <a:xfrm rot="10800000">
            <a:off x="1251258" y="3757037"/>
            <a:ext cx="700511" cy="2610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/>
          <p:cNvSpPr txBox="1"/>
          <p:nvPr/>
        </p:nvSpPr>
        <p:spPr>
          <a:xfrm>
            <a:off x="1366086" y="3708728"/>
            <a:ext cx="470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C3</a:t>
            </a:r>
          </a:p>
        </p:txBody>
      </p:sp>
      <p:sp>
        <p:nvSpPr>
          <p:cNvPr id="74" name="Rectangle 73"/>
          <p:cNvSpPr/>
          <p:nvPr/>
        </p:nvSpPr>
        <p:spPr>
          <a:xfrm rot="16200000">
            <a:off x="2482305" y="3733949"/>
            <a:ext cx="544773" cy="28633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2544545" y="3704563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SP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809594" y="3147164"/>
            <a:ext cx="47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Fry</a:t>
            </a:r>
          </a:p>
        </p:txBody>
      </p:sp>
      <p:sp>
        <p:nvSpPr>
          <p:cNvPr id="79" name="Rectangle 78"/>
          <p:cNvSpPr/>
          <p:nvPr/>
        </p:nvSpPr>
        <p:spPr>
          <a:xfrm rot="10800000">
            <a:off x="1576295" y="4393547"/>
            <a:ext cx="556099" cy="38940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 rot="10800000">
            <a:off x="1009183" y="4395271"/>
            <a:ext cx="541002" cy="38012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1037355" y="4418206"/>
            <a:ext cx="625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R2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578879" y="4432117"/>
            <a:ext cx="527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F2</a:t>
            </a:r>
          </a:p>
        </p:txBody>
      </p:sp>
      <p:cxnSp>
        <p:nvCxnSpPr>
          <p:cNvPr id="89" name="Straight Connector 88"/>
          <p:cNvCxnSpPr/>
          <p:nvPr/>
        </p:nvCxnSpPr>
        <p:spPr>
          <a:xfrm>
            <a:off x="3813502" y="1621616"/>
            <a:ext cx="6311" cy="1711186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3332343" y="3035566"/>
            <a:ext cx="17350" cy="679267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2568365" y="1753658"/>
            <a:ext cx="1105046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Woman’s </a:t>
            </a:r>
          </a:p>
          <a:p>
            <a:r>
              <a:rPr lang="en-US" dirty="0">
                <a:solidFill>
                  <a:schemeClr val="bg1"/>
                </a:solidFill>
              </a:rPr>
              <a:t>Restroom</a:t>
            </a:r>
          </a:p>
          <a:p>
            <a:r>
              <a:rPr lang="en-US" sz="1600" dirty="0">
                <a:solidFill>
                  <a:schemeClr val="bg1"/>
                </a:solidFill>
              </a:rPr>
              <a:t>1 handicap</a:t>
            </a:r>
          </a:p>
          <a:p>
            <a:r>
              <a:rPr lang="en-US" sz="1600" dirty="0">
                <a:solidFill>
                  <a:schemeClr val="bg1"/>
                </a:solidFill>
              </a:rPr>
              <a:t>1 standard</a:t>
            </a:r>
          </a:p>
        </p:txBody>
      </p:sp>
      <p:cxnSp>
        <p:nvCxnSpPr>
          <p:cNvPr id="110" name="Straight Connector 109"/>
          <p:cNvCxnSpPr/>
          <p:nvPr/>
        </p:nvCxnSpPr>
        <p:spPr>
          <a:xfrm>
            <a:off x="4868288" y="1636855"/>
            <a:ext cx="1240" cy="1712806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4322825" y="2895909"/>
            <a:ext cx="554391" cy="3172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>
            <a:off x="4335074" y="2867424"/>
            <a:ext cx="0" cy="460665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805401" y="1717718"/>
            <a:ext cx="1091837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Men’s </a:t>
            </a:r>
          </a:p>
          <a:p>
            <a:r>
              <a:rPr lang="en-US" dirty="0">
                <a:solidFill>
                  <a:schemeClr val="bg1"/>
                </a:solidFill>
              </a:rPr>
              <a:t>Restroom</a:t>
            </a:r>
          </a:p>
          <a:p>
            <a:r>
              <a:rPr lang="en-US" sz="1600" dirty="0">
                <a:solidFill>
                  <a:schemeClr val="bg1"/>
                </a:solidFill>
              </a:rPr>
              <a:t>1 handicap</a:t>
            </a:r>
          </a:p>
          <a:p>
            <a:r>
              <a:rPr lang="en-US" sz="1600" dirty="0">
                <a:solidFill>
                  <a:schemeClr val="bg1"/>
                </a:solidFill>
              </a:rPr>
              <a:t>1 urinal</a:t>
            </a:r>
          </a:p>
        </p:txBody>
      </p:sp>
      <p:cxnSp>
        <p:nvCxnSpPr>
          <p:cNvPr id="154" name="Straight Connector 153"/>
          <p:cNvCxnSpPr/>
          <p:nvPr/>
        </p:nvCxnSpPr>
        <p:spPr>
          <a:xfrm flipH="1">
            <a:off x="2610734" y="1618009"/>
            <a:ext cx="11635" cy="1429566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/>
          <p:nvPr/>
        </p:nvCxnSpPr>
        <p:spPr>
          <a:xfrm>
            <a:off x="3801149" y="4191305"/>
            <a:ext cx="0" cy="110523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/>
          <p:nvPr/>
        </p:nvCxnSpPr>
        <p:spPr>
          <a:xfrm>
            <a:off x="3813502" y="4667108"/>
            <a:ext cx="0" cy="110523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Rectangle 181"/>
          <p:cNvSpPr/>
          <p:nvPr/>
        </p:nvSpPr>
        <p:spPr>
          <a:xfrm rot="16200000">
            <a:off x="2447085" y="4313942"/>
            <a:ext cx="615212" cy="28633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TextBox 182"/>
          <p:cNvSpPr txBox="1"/>
          <p:nvPr/>
        </p:nvSpPr>
        <p:spPr>
          <a:xfrm>
            <a:off x="2544013" y="4270388"/>
            <a:ext cx="47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H1</a:t>
            </a:r>
          </a:p>
        </p:txBody>
      </p:sp>
      <p:cxnSp>
        <p:nvCxnSpPr>
          <p:cNvPr id="184" name="Straight Connector 183"/>
          <p:cNvCxnSpPr/>
          <p:nvPr/>
        </p:nvCxnSpPr>
        <p:spPr>
          <a:xfrm>
            <a:off x="1941860" y="2646032"/>
            <a:ext cx="2080" cy="461573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Rectangle 188"/>
          <p:cNvSpPr/>
          <p:nvPr/>
        </p:nvSpPr>
        <p:spPr>
          <a:xfrm rot="16200000">
            <a:off x="4651524" y="1987591"/>
            <a:ext cx="835805" cy="23755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 189"/>
          <p:cNvSpPr/>
          <p:nvPr/>
        </p:nvSpPr>
        <p:spPr>
          <a:xfrm rot="16200000">
            <a:off x="4822326" y="2595152"/>
            <a:ext cx="377468" cy="25651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Rectangle 190"/>
          <p:cNvSpPr/>
          <p:nvPr/>
        </p:nvSpPr>
        <p:spPr>
          <a:xfrm rot="5400000">
            <a:off x="5571498" y="1701673"/>
            <a:ext cx="377468" cy="25651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Rectangle 194"/>
          <p:cNvSpPr/>
          <p:nvPr/>
        </p:nvSpPr>
        <p:spPr>
          <a:xfrm rot="16200000">
            <a:off x="5165873" y="2141338"/>
            <a:ext cx="1276600" cy="32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1" name="Straight Connector 220"/>
          <p:cNvCxnSpPr/>
          <p:nvPr/>
        </p:nvCxnSpPr>
        <p:spPr>
          <a:xfrm>
            <a:off x="7467600" y="1613945"/>
            <a:ext cx="0" cy="850457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/>
          <p:cNvSpPr txBox="1"/>
          <p:nvPr/>
        </p:nvSpPr>
        <p:spPr>
          <a:xfrm rot="16200000">
            <a:off x="5544187" y="2091696"/>
            <a:ext cx="669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Bar</a:t>
            </a:r>
          </a:p>
        </p:txBody>
      </p:sp>
      <p:sp>
        <p:nvSpPr>
          <p:cNvPr id="227" name="TextBox 226"/>
          <p:cNvSpPr txBox="1"/>
          <p:nvPr/>
        </p:nvSpPr>
        <p:spPr>
          <a:xfrm rot="16200000">
            <a:off x="4680247" y="2462153"/>
            <a:ext cx="625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Ice</a:t>
            </a:r>
          </a:p>
        </p:txBody>
      </p:sp>
      <p:sp>
        <p:nvSpPr>
          <p:cNvPr id="228" name="TextBox 227"/>
          <p:cNvSpPr txBox="1"/>
          <p:nvPr/>
        </p:nvSpPr>
        <p:spPr>
          <a:xfrm rot="16200000">
            <a:off x="4757987" y="2091696"/>
            <a:ext cx="47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C6</a:t>
            </a:r>
          </a:p>
        </p:txBody>
      </p:sp>
      <p:sp>
        <p:nvSpPr>
          <p:cNvPr id="229" name="Rectangle 228"/>
          <p:cNvSpPr/>
          <p:nvPr/>
        </p:nvSpPr>
        <p:spPr>
          <a:xfrm rot="5400000">
            <a:off x="7733551" y="1938379"/>
            <a:ext cx="832855" cy="2692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TextBox 229"/>
          <p:cNvSpPr txBox="1"/>
          <p:nvPr/>
        </p:nvSpPr>
        <p:spPr>
          <a:xfrm rot="5400000">
            <a:off x="7664727" y="1905048"/>
            <a:ext cx="943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Counter</a:t>
            </a:r>
          </a:p>
        </p:txBody>
      </p:sp>
      <p:sp>
        <p:nvSpPr>
          <p:cNvPr id="235" name="Rectangle 234"/>
          <p:cNvSpPr/>
          <p:nvPr/>
        </p:nvSpPr>
        <p:spPr>
          <a:xfrm>
            <a:off x="5650537" y="1716136"/>
            <a:ext cx="157090" cy="566750"/>
          </a:xfrm>
          <a:prstGeom prst="rect">
            <a:avLst/>
          </a:prstGeom>
          <a:solidFill>
            <a:schemeClr val="tx1">
              <a:lumMod val="75000"/>
            </a:schemeClr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TextBox 236"/>
          <p:cNvSpPr txBox="1"/>
          <p:nvPr/>
        </p:nvSpPr>
        <p:spPr>
          <a:xfrm rot="16200000">
            <a:off x="5459799" y="1750578"/>
            <a:ext cx="551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S3</a:t>
            </a:r>
          </a:p>
        </p:txBody>
      </p:sp>
      <p:cxnSp>
        <p:nvCxnSpPr>
          <p:cNvPr id="240" name="Straight Connector 239"/>
          <p:cNvCxnSpPr/>
          <p:nvPr/>
        </p:nvCxnSpPr>
        <p:spPr>
          <a:xfrm flipV="1">
            <a:off x="6576775" y="2920200"/>
            <a:ext cx="890825" cy="11095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Rectangle 245"/>
          <p:cNvSpPr/>
          <p:nvPr/>
        </p:nvSpPr>
        <p:spPr>
          <a:xfrm rot="16200000">
            <a:off x="4815161" y="3018308"/>
            <a:ext cx="451752" cy="237057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TextBox 246"/>
          <p:cNvSpPr txBox="1"/>
          <p:nvPr/>
        </p:nvSpPr>
        <p:spPr>
          <a:xfrm rot="16200000">
            <a:off x="4797436" y="2927013"/>
            <a:ext cx="47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C7</a:t>
            </a:r>
          </a:p>
        </p:txBody>
      </p:sp>
      <p:sp>
        <p:nvSpPr>
          <p:cNvPr id="249" name="Right Arrow 248"/>
          <p:cNvSpPr/>
          <p:nvPr/>
        </p:nvSpPr>
        <p:spPr>
          <a:xfrm rot="10800000">
            <a:off x="3677533" y="3955903"/>
            <a:ext cx="274320" cy="91440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250" name="Right Arrow 249"/>
          <p:cNvSpPr/>
          <p:nvPr/>
        </p:nvSpPr>
        <p:spPr>
          <a:xfrm>
            <a:off x="3720518" y="4440760"/>
            <a:ext cx="274320" cy="91440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Rectangle 250"/>
          <p:cNvSpPr/>
          <p:nvPr/>
        </p:nvSpPr>
        <p:spPr>
          <a:xfrm rot="16200000">
            <a:off x="4566282" y="1980767"/>
            <a:ext cx="835805" cy="23755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086360" y="1923278"/>
            <a:ext cx="1247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Bar 12 X 10</a:t>
            </a:r>
          </a:p>
          <a:p>
            <a:r>
              <a:rPr lang="en-US" dirty="0">
                <a:solidFill>
                  <a:schemeClr val="bg1"/>
                </a:solidFill>
              </a:rPr>
              <a:t>Seating 12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670092" y="3414711"/>
            <a:ext cx="19445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Restaurant 33 X 15</a:t>
            </a:r>
          </a:p>
          <a:p>
            <a:r>
              <a:rPr lang="en-US" dirty="0">
                <a:solidFill>
                  <a:schemeClr val="bg1"/>
                </a:solidFill>
              </a:rPr>
              <a:t> 11 X 4 &amp; 11 X 6     </a:t>
            </a:r>
          </a:p>
          <a:p>
            <a:r>
              <a:rPr lang="en-US" dirty="0">
                <a:solidFill>
                  <a:schemeClr val="bg1"/>
                </a:solidFill>
              </a:rPr>
              <a:t>       Seating 58</a:t>
            </a:r>
          </a:p>
        </p:txBody>
      </p:sp>
      <p:sp>
        <p:nvSpPr>
          <p:cNvPr id="97" name="TextBox 96"/>
          <p:cNvSpPr txBox="1"/>
          <p:nvPr/>
        </p:nvSpPr>
        <p:spPr>
          <a:xfrm rot="16200000">
            <a:off x="4669225" y="1784566"/>
            <a:ext cx="625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R3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590142" y="2547637"/>
            <a:ext cx="433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R4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4393564" y="2946407"/>
            <a:ext cx="47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B1</a:t>
            </a:r>
          </a:p>
        </p:txBody>
      </p:sp>
      <p:pic>
        <p:nvPicPr>
          <p:cNvPr id="1028" name="Picture 4" descr="MCj0239015000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513" y="3439772"/>
            <a:ext cx="683247" cy="84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TextBox 93"/>
          <p:cNvSpPr txBox="1"/>
          <p:nvPr/>
        </p:nvSpPr>
        <p:spPr>
          <a:xfrm rot="19605934">
            <a:off x="624973" y="4209087"/>
            <a:ext cx="251563" cy="211264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 rot="16200000" flipV="1">
            <a:off x="2241458" y="2283431"/>
            <a:ext cx="452606" cy="238457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" name="Straight Connector 102"/>
          <p:cNvCxnSpPr/>
          <p:nvPr/>
        </p:nvCxnSpPr>
        <p:spPr>
          <a:xfrm>
            <a:off x="3798491" y="3704563"/>
            <a:ext cx="0" cy="110523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tangle 104"/>
          <p:cNvSpPr/>
          <p:nvPr/>
        </p:nvSpPr>
        <p:spPr>
          <a:xfrm rot="16200000" flipV="1">
            <a:off x="2884651" y="2795784"/>
            <a:ext cx="137961" cy="65162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/>
          <p:cNvSpPr txBox="1"/>
          <p:nvPr/>
        </p:nvSpPr>
        <p:spPr>
          <a:xfrm>
            <a:off x="2614267" y="2936698"/>
            <a:ext cx="6732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solidFill>
                  <a:schemeClr val="bg1"/>
                </a:solidFill>
              </a:rPr>
              <a:t>Shelv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2272521" y="2221179"/>
            <a:ext cx="551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S2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560367" y="4137059"/>
            <a:ext cx="625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SK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638437" y="5299814"/>
            <a:ext cx="8115865" cy="147732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B = Beverage Area			     R = Refrigerator (blue walk in 	 </a:t>
            </a:r>
          </a:p>
          <a:p>
            <a:r>
              <a:rPr lang="en-US" dirty="0">
                <a:solidFill>
                  <a:schemeClr val="bg2"/>
                </a:solidFill>
              </a:rPr>
              <a:t>C = Counter 			     S = Sink; S1 Hand; S2 3 Pot; S3 Bar </a:t>
            </a:r>
          </a:p>
          <a:p>
            <a:r>
              <a:rPr lang="en-US" dirty="0">
                <a:solidFill>
                  <a:schemeClr val="bg2"/>
                </a:solidFill>
              </a:rPr>
              <a:t>CT = 4 burner plus flat top over ovens 	     SK= Steam Kettle</a:t>
            </a:r>
          </a:p>
          <a:p>
            <a:r>
              <a:rPr lang="en-US" dirty="0">
                <a:solidFill>
                  <a:schemeClr val="bg2"/>
                </a:solidFill>
              </a:rPr>
              <a:t>DW = Dishwasher 			      SP = Salad/cold Prep table</a:t>
            </a:r>
          </a:p>
          <a:p>
            <a:r>
              <a:rPr lang="en-US" dirty="0">
                <a:solidFill>
                  <a:schemeClr val="bg2"/>
                </a:solidFill>
              </a:rPr>
              <a:t>F = Freezer (blue walk in) 		      H1 = Hot Prep Table with Heat Lamp Shelf</a:t>
            </a:r>
          </a:p>
        </p:txBody>
      </p:sp>
      <p:sp>
        <p:nvSpPr>
          <p:cNvPr id="102" name="TextBox 101"/>
          <p:cNvSpPr txBox="1"/>
          <p:nvPr/>
        </p:nvSpPr>
        <p:spPr>
          <a:xfrm rot="5400000">
            <a:off x="1360037" y="1814267"/>
            <a:ext cx="7144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chemeClr val="bg1"/>
                </a:solidFill>
              </a:rPr>
              <a:t>Shelv</a:t>
            </a:r>
            <a:r>
              <a:rPr lang="en-US" sz="1600" dirty="0">
                <a:solidFill>
                  <a:schemeClr val="bg1"/>
                </a:solidFill>
              </a:rPr>
              <a:t>..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402715" y="2716232"/>
            <a:ext cx="15978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Shelving/Storage</a:t>
            </a:r>
          </a:p>
        </p:txBody>
      </p:sp>
      <p:cxnSp>
        <p:nvCxnSpPr>
          <p:cNvPr id="104" name="Straight Connector 103"/>
          <p:cNvCxnSpPr/>
          <p:nvPr/>
        </p:nvCxnSpPr>
        <p:spPr>
          <a:xfrm flipV="1">
            <a:off x="3331895" y="3693983"/>
            <a:ext cx="1003179" cy="1058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482752" y="4560158"/>
            <a:ext cx="371528" cy="22737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27549" y="4506391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WH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2165362" y="4625885"/>
            <a:ext cx="176099" cy="144549"/>
          </a:xfrm>
          <a:prstGeom prst="roundRect">
            <a:avLst/>
          </a:prstGeom>
          <a:solidFill>
            <a:schemeClr val="tx1">
              <a:lumMod val="65000"/>
            </a:schemeClr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TextBox 113"/>
          <p:cNvSpPr txBox="1"/>
          <p:nvPr/>
        </p:nvSpPr>
        <p:spPr>
          <a:xfrm>
            <a:off x="2085342" y="4456563"/>
            <a:ext cx="551192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4785509" y="2172839"/>
            <a:ext cx="475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96972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990600"/>
            <a:ext cx="6893304" cy="55967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2200" y="3124200"/>
            <a:ext cx="1085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10’ 22×7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98970" y="4781435"/>
            <a:ext cx="9557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4’ 22×7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95213" y="472440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3’ 22×11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13909" y="4398325"/>
            <a:ext cx="1085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3’ 22×15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92602" y="4784580"/>
            <a:ext cx="1085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2’ 28×15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30163" y="4407506"/>
            <a:ext cx="1085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3’ 28×17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6990" y="4632269"/>
            <a:ext cx="1085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4</a:t>
            </a:r>
            <a:r>
              <a:rPr lang="en-US" sz="2000" b="1">
                <a:solidFill>
                  <a:schemeClr val="bg1"/>
                </a:solidFill>
              </a:rPr>
              <a:t>’ 28×20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4741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539" y="89467"/>
            <a:ext cx="8229600" cy="1143000"/>
          </a:xfrm>
        </p:spPr>
        <p:txBody>
          <a:bodyPr/>
          <a:lstStyle/>
          <a:p>
            <a:r>
              <a:rPr lang="en-US" dirty="0"/>
              <a:t>Zone 2 Kitchen Duct Design A to B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295400"/>
            <a:ext cx="7637078" cy="5439514"/>
          </a:xfrm>
          <a:prstGeom prst="rect">
            <a:avLst/>
          </a:prstGeom>
        </p:spPr>
      </p:pic>
      <p:sp>
        <p:nvSpPr>
          <p:cNvPr id="15" name="Down Arrow Callout 14"/>
          <p:cNvSpPr/>
          <p:nvPr/>
        </p:nvSpPr>
        <p:spPr>
          <a:xfrm>
            <a:off x="5742062" y="5365301"/>
            <a:ext cx="277202" cy="276698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053921" y="5273591"/>
            <a:ext cx="926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Diffuser</a:t>
            </a:r>
          </a:p>
        </p:txBody>
      </p:sp>
      <p:sp>
        <p:nvSpPr>
          <p:cNvPr id="17" name="L-Shape 16"/>
          <p:cNvSpPr/>
          <p:nvPr/>
        </p:nvSpPr>
        <p:spPr>
          <a:xfrm>
            <a:off x="1590052" y="3900241"/>
            <a:ext cx="182880" cy="18288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-Shape 17"/>
          <p:cNvSpPr/>
          <p:nvPr/>
        </p:nvSpPr>
        <p:spPr>
          <a:xfrm rot="5400000">
            <a:off x="5789223" y="5786170"/>
            <a:ext cx="182880" cy="18288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067260" y="5658279"/>
            <a:ext cx="2350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90</a:t>
            </a:r>
            <a:r>
              <a:rPr lang="en-US" baseline="30000" dirty="0">
                <a:solidFill>
                  <a:schemeClr val="bg1"/>
                </a:solidFill>
              </a:rPr>
              <a:t>O </a:t>
            </a:r>
            <a:r>
              <a:rPr lang="en-US" dirty="0">
                <a:solidFill>
                  <a:schemeClr val="bg1"/>
                </a:solidFill>
              </a:rPr>
              <a:t>Rectangular Elbow 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>
            <a:off x="5744944" y="6133028"/>
            <a:ext cx="274320" cy="14287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6102480" y="6019800"/>
            <a:ext cx="9638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Wye 90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>
            <a:off x="3948917" y="3984017"/>
            <a:ext cx="274320" cy="1428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>
            <a:off x="3076668" y="3969198"/>
            <a:ext cx="274320" cy="1428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>
            <a:off x="2126697" y="3969198"/>
            <a:ext cx="274320" cy="14287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 flipV="1">
            <a:off x="3411272" y="3946821"/>
            <a:ext cx="274320" cy="1428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 flipV="1">
            <a:off x="2617621" y="3943719"/>
            <a:ext cx="274320" cy="14287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230658" y="2819400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10’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09838" y="364582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4’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47462" y="4014949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3’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49405" y="3671304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3’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31574" y="4047791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2’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662216" y="3671304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3’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202391" y="3991681"/>
            <a:ext cx="35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4’</a:t>
            </a:r>
          </a:p>
        </p:txBody>
      </p:sp>
      <p:sp>
        <p:nvSpPr>
          <p:cNvPr id="35" name="Down Arrow Callout 34"/>
          <p:cNvSpPr/>
          <p:nvPr/>
        </p:nvSpPr>
        <p:spPr>
          <a:xfrm rot="10800000">
            <a:off x="5590676" y="6382756"/>
            <a:ext cx="579973" cy="245304"/>
          </a:xfrm>
          <a:prstGeom prst="downArrowCallou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6161904" y="6353807"/>
            <a:ext cx="1629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Return Register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84638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539" y="89467"/>
            <a:ext cx="8229600" cy="1143000"/>
          </a:xfrm>
        </p:spPr>
        <p:txBody>
          <a:bodyPr/>
          <a:lstStyle/>
          <a:p>
            <a:r>
              <a:rPr lang="en-US" dirty="0"/>
              <a:t>Zone 2 Kitchen Duct Design A to B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295400"/>
            <a:ext cx="7637078" cy="5439514"/>
          </a:xfrm>
          <a:prstGeom prst="rect">
            <a:avLst/>
          </a:prstGeom>
        </p:spPr>
      </p:pic>
      <p:sp>
        <p:nvSpPr>
          <p:cNvPr id="15" name="Down Arrow Callout 14"/>
          <p:cNvSpPr/>
          <p:nvPr/>
        </p:nvSpPr>
        <p:spPr>
          <a:xfrm>
            <a:off x="5742062" y="5365301"/>
            <a:ext cx="277202" cy="276698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053921" y="5273591"/>
            <a:ext cx="926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Diffuser</a:t>
            </a:r>
          </a:p>
        </p:txBody>
      </p:sp>
      <p:sp>
        <p:nvSpPr>
          <p:cNvPr id="17" name="L-Shape 16"/>
          <p:cNvSpPr/>
          <p:nvPr/>
        </p:nvSpPr>
        <p:spPr>
          <a:xfrm>
            <a:off x="1590052" y="3900241"/>
            <a:ext cx="182880" cy="18288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-Shape 17"/>
          <p:cNvSpPr/>
          <p:nvPr/>
        </p:nvSpPr>
        <p:spPr>
          <a:xfrm rot="5400000">
            <a:off x="5789223" y="5786170"/>
            <a:ext cx="182880" cy="18288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067260" y="5658279"/>
            <a:ext cx="2350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90</a:t>
            </a:r>
            <a:r>
              <a:rPr lang="en-US" baseline="30000" dirty="0">
                <a:solidFill>
                  <a:schemeClr val="bg1"/>
                </a:solidFill>
              </a:rPr>
              <a:t>O </a:t>
            </a:r>
            <a:r>
              <a:rPr lang="en-US" dirty="0">
                <a:solidFill>
                  <a:schemeClr val="bg1"/>
                </a:solidFill>
              </a:rPr>
              <a:t>Rectangular Elbow 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>
            <a:off x="5744944" y="6133028"/>
            <a:ext cx="274320" cy="14287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6102480" y="6019800"/>
            <a:ext cx="9638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Wye 90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>
            <a:off x="3948917" y="3984017"/>
            <a:ext cx="274320" cy="1428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>
            <a:off x="3076668" y="3969198"/>
            <a:ext cx="274320" cy="1428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>
            <a:off x="2126697" y="3969198"/>
            <a:ext cx="274320" cy="14287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 flipV="1">
            <a:off x="3411272" y="3946821"/>
            <a:ext cx="274320" cy="1428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 flipV="1">
            <a:off x="2617621" y="3943719"/>
            <a:ext cx="274320" cy="142875"/>
          </a:xfrm>
          <a:prstGeom prst="rect">
            <a:avLst/>
          </a:prstGeom>
        </p:spPr>
      </p:pic>
      <p:sp>
        <p:nvSpPr>
          <p:cNvPr id="35" name="Down Arrow Callout 34"/>
          <p:cNvSpPr/>
          <p:nvPr/>
        </p:nvSpPr>
        <p:spPr>
          <a:xfrm rot="10800000">
            <a:off x="5590676" y="6382756"/>
            <a:ext cx="579973" cy="245304"/>
          </a:xfrm>
          <a:prstGeom prst="downArrowCallou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6161904" y="6353807"/>
            <a:ext cx="1629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Return Register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96795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762000"/>
            <a:ext cx="9052560" cy="566928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 rotWithShape="1">
          <a:blip r:embed="rId3"/>
          <a:srcRect l="42088" t="51075" r="43602" b="41130"/>
          <a:stretch/>
        </p:blipFill>
        <p:spPr>
          <a:xfrm>
            <a:off x="5181600" y="3657600"/>
            <a:ext cx="1295400" cy="4419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94863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97" y="195989"/>
            <a:ext cx="8839200" cy="6309360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 flipH="1" flipV="1">
            <a:off x="4237624" y="3486262"/>
            <a:ext cx="1622392" cy="69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2738053" y="2242196"/>
            <a:ext cx="1497448" cy="225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3891586" y="1556832"/>
            <a:ext cx="331" cy="70244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5117407" y="2678643"/>
            <a:ext cx="1832303" cy="4314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 flipV="1">
            <a:off x="4735365" y="3449913"/>
            <a:ext cx="9062" cy="87581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4231412" y="1642661"/>
            <a:ext cx="885994" cy="60082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H="1">
            <a:off x="4918868" y="2732168"/>
            <a:ext cx="988517" cy="74737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flipH="1" flipV="1">
            <a:off x="4923404" y="3504138"/>
            <a:ext cx="3398" cy="85556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4264405" y="2679363"/>
            <a:ext cx="918953" cy="78223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Isosceles Triangle 137"/>
          <p:cNvSpPr/>
          <p:nvPr/>
        </p:nvSpPr>
        <p:spPr>
          <a:xfrm rot="8619333">
            <a:off x="5285032" y="3035658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39" name="Isosceles Triangle 138"/>
          <p:cNvSpPr/>
          <p:nvPr/>
        </p:nvSpPr>
        <p:spPr>
          <a:xfrm rot="8619333">
            <a:off x="5135432" y="3156230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0" name="Isosceles Triangle 139"/>
          <p:cNvSpPr/>
          <p:nvPr/>
        </p:nvSpPr>
        <p:spPr>
          <a:xfrm rot="8619333">
            <a:off x="4990629" y="3274057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1" name="Isosceles Triangle 140"/>
          <p:cNvSpPr/>
          <p:nvPr/>
        </p:nvSpPr>
        <p:spPr>
          <a:xfrm rot="8619333">
            <a:off x="4828970" y="3372781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5" name="Isosceles Triangle 144"/>
          <p:cNvSpPr/>
          <p:nvPr/>
        </p:nvSpPr>
        <p:spPr>
          <a:xfrm rot="5400000">
            <a:off x="4789920" y="3496606"/>
            <a:ext cx="104800" cy="15761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7" name="Isosceles Triangle 146"/>
          <p:cNvSpPr/>
          <p:nvPr/>
        </p:nvSpPr>
        <p:spPr>
          <a:xfrm rot="5400000">
            <a:off x="4761943" y="3733813"/>
            <a:ext cx="105855" cy="15955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cxnSp>
        <p:nvCxnSpPr>
          <p:cNvPr id="174" name="Straight Connector 173"/>
          <p:cNvCxnSpPr/>
          <p:nvPr/>
        </p:nvCxnSpPr>
        <p:spPr>
          <a:xfrm flipV="1">
            <a:off x="7048652" y="2708696"/>
            <a:ext cx="514705" cy="1772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/>
          <p:nvPr/>
        </p:nvCxnSpPr>
        <p:spPr>
          <a:xfrm flipV="1">
            <a:off x="7120723" y="3766930"/>
            <a:ext cx="418928" cy="1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Box 178"/>
          <p:cNvSpPr txBox="1"/>
          <p:nvPr/>
        </p:nvSpPr>
        <p:spPr>
          <a:xfrm>
            <a:off x="7226587" y="2982031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24”</a:t>
            </a:r>
          </a:p>
        </p:txBody>
      </p:sp>
      <p:cxnSp>
        <p:nvCxnSpPr>
          <p:cNvPr id="181" name="Straight Arrow Connector 180"/>
          <p:cNvCxnSpPr/>
          <p:nvPr/>
        </p:nvCxnSpPr>
        <p:spPr>
          <a:xfrm>
            <a:off x="7229535" y="2710466"/>
            <a:ext cx="7083" cy="1056464"/>
          </a:xfrm>
          <a:prstGeom prst="straightConnector1">
            <a:avLst/>
          </a:prstGeom>
          <a:ln w="28575">
            <a:solidFill>
              <a:srgbClr val="3F3F3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/>
          <p:cNvCxnSpPr/>
          <p:nvPr/>
        </p:nvCxnSpPr>
        <p:spPr>
          <a:xfrm flipV="1">
            <a:off x="6159133" y="4387137"/>
            <a:ext cx="448045" cy="1401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/>
          <p:cNvCxnSpPr/>
          <p:nvPr/>
        </p:nvCxnSpPr>
        <p:spPr>
          <a:xfrm flipH="1">
            <a:off x="6334383" y="3765529"/>
            <a:ext cx="898693" cy="620207"/>
          </a:xfrm>
          <a:prstGeom prst="straightConnector1">
            <a:avLst/>
          </a:prstGeom>
          <a:ln w="28575">
            <a:solidFill>
              <a:srgbClr val="3F3F3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TextBox 185"/>
          <p:cNvSpPr txBox="1"/>
          <p:nvPr/>
        </p:nvSpPr>
        <p:spPr>
          <a:xfrm>
            <a:off x="6894861" y="3930237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27”</a:t>
            </a:r>
          </a:p>
        </p:txBody>
      </p:sp>
      <p:cxnSp>
        <p:nvCxnSpPr>
          <p:cNvPr id="187" name="Straight Arrow Connector 186"/>
          <p:cNvCxnSpPr/>
          <p:nvPr/>
        </p:nvCxnSpPr>
        <p:spPr>
          <a:xfrm flipH="1" flipV="1">
            <a:off x="3842843" y="1345802"/>
            <a:ext cx="1219216" cy="50345"/>
          </a:xfrm>
          <a:prstGeom prst="straightConnector1">
            <a:avLst/>
          </a:prstGeom>
          <a:ln w="28575">
            <a:solidFill>
              <a:srgbClr val="3F3F3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/>
          <p:nvPr/>
        </p:nvCxnSpPr>
        <p:spPr>
          <a:xfrm flipV="1">
            <a:off x="3870092" y="1109717"/>
            <a:ext cx="1" cy="407293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/>
          <p:nvPr/>
        </p:nvCxnSpPr>
        <p:spPr>
          <a:xfrm flipV="1">
            <a:off x="5062059" y="1224908"/>
            <a:ext cx="1" cy="407293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TextBox 194"/>
          <p:cNvSpPr txBox="1"/>
          <p:nvPr/>
        </p:nvSpPr>
        <p:spPr>
          <a:xfrm>
            <a:off x="2919468" y="1256220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27”</a:t>
            </a:r>
          </a:p>
        </p:txBody>
      </p:sp>
      <p:cxnSp>
        <p:nvCxnSpPr>
          <p:cNvPr id="206" name="Straight Connector 205"/>
          <p:cNvCxnSpPr/>
          <p:nvPr/>
        </p:nvCxnSpPr>
        <p:spPr>
          <a:xfrm flipV="1">
            <a:off x="2654517" y="1801055"/>
            <a:ext cx="6372" cy="432041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Arrow Connector 206"/>
          <p:cNvCxnSpPr/>
          <p:nvPr/>
        </p:nvCxnSpPr>
        <p:spPr>
          <a:xfrm flipH="1">
            <a:off x="2668824" y="1345802"/>
            <a:ext cx="1203991" cy="666835"/>
          </a:xfrm>
          <a:prstGeom prst="straightConnector1">
            <a:avLst/>
          </a:prstGeom>
          <a:ln w="28575">
            <a:solidFill>
              <a:srgbClr val="3F3F3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TextBox 208"/>
          <p:cNvSpPr txBox="1"/>
          <p:nvPr/>
        </p:nvSpPr>
        <p:spPr>
          <a:xfrm>
            <a:off x="4253477" y="1033747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24”</a:t>
            </a:r>
          </a:p>
        </p:txBody>
      </p:sp>
      <p:cxnSp>
        <p:nvCxnSpPr>
          <p:cNvPr id="104" name="Straight Connector 103"/>
          <p:cNvCxnSpPr/>
          <p:nvPr/>
        </p:nvCxnSpPr>
        <p:spPr>
          <a:xfrm flipH="1">
            <a:off x="5816602" y="2731763"/>
            <a:ext cx="1133108" cy="79688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 flipV="1">
            <a:off x="5847571" y="3468698"/>
            <a:ext cx="25919" cy="88080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 flipV="1">
            <a:off x="2684177" y="4231152"/>
            <a:ext cx="3189313" cy="15218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 flipH="1">
            <a:off x="2700464" y="1570356"/>
            <a:ext cx="1139149" cy="68419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 flipV="1">
            <a:off x="4237624" y="2259274"/>
            <a:ext cx="31593" cy="126373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flipV="1">
            <a:off x="5140694" y="1600634"/>
            <a:ext cx="2103" cy="108735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V="1">
            <a:off x="2680540" y="3479538"/>
            <a:ext cx="1587604" cy="75161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 flipH="1" flipV="1">
            <a:off x="2723401" y="2520152"/>
            <a:ext cx="1498596" cy="3262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 flipH="1">
            <a:off x="4196500" y="1964031"/>
            <a:ext cx="951668" cy="63523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 flipH="1" flipV="1">
            <a:off x="6934200" y="2700216"/>
            <a:ext cx="23219" cy="1066715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 flipH="1">
            <a:off x="5882552" y="3718357"/>
            <a:ext cx="1089437" cy="65156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Isosceles Triangle 65"/>
          <p:cNvSpPr/>
          <p:nvPr/>
        </p:nvSpPr>
        <p:spPr>
          <a:xfrm rot="8619333">
            <a:off x="5522234" y="2847659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7" name="Isosceles Triangle 66"/>
          <p:cNvSpPr/>
          <p:nvPr/>
        </p:nvSpPr>
        <p:spPr>
          <a:xfrm rot="8619333">
            <a:off x="5420816" y="2938192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4" name="Isosceles Triangle 83"/>
          <p:cNvSpPr/>
          <p:nvPr/>
        </p:nvSpPr>
        <p:spPr>
          <a:xfrm rot="8619333">
            <a:off x="5619946" y="2749092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18" name="Isosceles Triangle 117"/>
          <p:cNvSpPr/>
          <p:nvPr/>
        </p:nvSpPr>
        <p:spPr>
          <a:xfrm rot="5400000">
            <a:off x="4770832" y="3611255"/>
            <a:ext cx="104800" cy="15761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973705" y="1407311"/>
            <a:ext cx="1175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26” Round</a:t>
            </a:r>
          </a:p>
        </p:txBody>
      </p:sp>
      <p:cxnSp>
        <p:nvCxnSpPr>
          <p:cNvPr id="69" name="Straight Connector 68"/>
          <p:cNvCxnSpPr/>
          <p:nvPr/>
        </p:nvCxnSpPr>
        <p:spPr>
          <a:xfrm flipH="1" flipV="1">
            <a:off x="3835441" y="1562559"/>
            <a:ext cx="1275435" cy="5841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Isosceles Triangle 78"/>
          <p:cNvSpPr/>
          <p:nvPr/>
        </p:nvSpPr>
        <p:spPr>
          <a:xfrm rot="5400000">
            <a:off x="4791343" y="3837720"/>
            <a:ext cx="82558" cy="183522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0" name="Isosceles Triangle 79"/>
          <p:cNvSpPr/>
          <p:nvPr/>
        </p:nvSpPr>
        <p:spPr>
          <a:xfrm rot="5400000">
            <a:off x="4774641" y="3966955"/>
            <a:ext cx="105855" cy="15955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1" name="Isosceles Triangle 80"/>
          <p:cNvSpPr/>
          <p:nvPr/>
        </p:nvSpPr>
        <p:spPr>
          <a:xfrm rot="5400000">
            <a:off x="4790308" y="4092082"/>
            <a:ext cx="105855" cy="15955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2" name="Isosceles Triangle 81"/>
          <p:cNvSpPr/>
          <p:nvPr/>
        </p:nvSpPr>
        <p:spPr>
          <a:xfrm rot="5400000">
            <a:off x="4792364" y="4226232"/>
            <a:ext cx="105855" cy="15955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 flipH="1" flipV="1">
            <a:off x="5857603" y="3642530"/>
            <a:ext cx="1107003" cy="68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4729143" y="2701980"/>
            <a:ext cx="988517" cy="74737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2710670" y="2243485"/>
            <a:ext cx="12731" cy="200959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475892" y="4511125"/>
            <a:ext cx="585429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Friction Rate (FR) Calculation</a:t>
            </a:r>
          </a:p>
          <a:p>
            <a:r>
              <a:rPr lang="en-US" dirty="0">
                <a:solidFill>
                  <a:schemeClr val="bg1"/>
                </a:solidFill>
              </a:rPr>
              <a:t>Zone 1 Unit Return Trunk: 2,400 CFM ÷ 4.5 ft</a:t>
            </a:r>
            <a:r>
              <a:rPr lang="en-US" baseline="30000" dirty="0">
                <a:solidFill>
                  <a:schemeClr val="bg1"/>
                </a:solidFill>
              </a:rPr>
              <a:t>2 </a:t>
            </a:r>
            <a:r>
              <a:rPr lang="en-US" dirty="0">
                <a:solidFill>
                  <a:schemeClr val="bg1"/>
                </a:solidFill>
              </a:rPr>
              <a:t>= 534 FPM</a:t>
            </a:r>
          </a:p>
          <a:p>
            <a:r>
              <a:rPr lang="en-US" dirty="0">
                <a:solidFill>
                  <a:schemeClr val="bg1"/>
                </a:solidFill>
              </a:rPr>
              <a:t>FR = 0.016  (Will use 0.020 as per Manual Q Minimum value)</a:t>
            </a:r>
          </a:p>
          <a:p>
            <a:r>
              <a:rPr lang="en-US" dirty="0">
                <a:solidFill>
                  <a:schemeClr val="bg1"/>
                </a:solidFill>
              </a:rPr>
              <a:t>Zone 2 Unit Return Trunk: 3,200 CFM ÷ 4.5 ft</a:t>
            </a:r>
            <a:r>
              <a:rPr lang="en-US" baseline="30000" dirty="0">
                <a:solidFill>
                  <a:schemeClr val="bg1"/>
                </a:solidFill>
              </a:rPr>
              <a:t>2 </a:t>
            </a:r>
            <a:r>
              <a:rPr lang="en-US" dirty="0">
                <a:solidFill>
                  <a:schemeClr val="bg1"/>
                </a:solidFill>
              </a:rPr>
              <a:t>= 711 FPM</a:t>
            </a:r>
          </a:p>
          <a:p>
            <a:r>
              <a:rPr lang="en-US" dirty="0">
                <a:solidFill>
                  <a:schemeClr val="bg1"/>
                </a:solidFill>
              </a:rPr>
              <a:t>FR = 0.030  </a:t>
            </a:r>
          </a:p>
          <a:p>
            <a:r>
              <a:rPr lang="en-US" dirty="0">
                <a:solidFill>
                  <a:schemeClr val="bg1"/>
                </a:solidFill>
              </a:rPr>
              <a:t>Note: Sketch not to scale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7231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Field 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To do field diagnostics technicians need a differential pressure meter and the ability to read and use a duct slide rule.  For further training on the duct slide rule see the </a:t>
            </a:r>
            <a:r>
              <a:rPr lang="en-US" dirty="0" err="1">
                <a:solidFill>
                  <a:srgbClr val="FFFF00"/>
                </a:solidFill>
              </a:rPr>
              <a:t>Qtech</a:t>
            </a:r>
            <a:r>
              <a:rPr lang="en-US" dirty="0">
                <a:solidFill>
                  <a:srgbClr val="FFFF00"/>
                </a:solidFill>
              </a:rPr>
              <a:t> on line course </a:t>
            </a:r>
            <a:r>
              <a:rPr lang="en-US" i="1" dirty="0">
                <a:solidFill>
                  <a:srgbClr val="FFFF00"/>
                </a:solidFill>
              </a:rPr>
              <a:t>Duct Design Basics. </a:t>
            </a:r>
            <a:r>
              <a:rPr lang="en-US" dirty="0">
                <a:solidFill>
                  <a:srgbClr val="FFFF00"/>
                </a:solidFill>
              </a:rPr>
              <a:t> For further training see </a:t>
            </a:r>
            <a:r>
              <a:rPr lang="en-US" i="1" dirty="0">
                <a:solidFill>
                  <a:srgbClr val="FFFF00"/>
                </a:solidFill>
              </a:rPr>
              <a:t>Technician’s Guide &amp; Workbook for Quality Installations </a:t>
            </a:r>
            <a:r>
              <a:rPr lang="en-US" dirty="0">
                <a:solidFill>
                  <a:srgbClr val="FFFF00"/>
                </a:solidFill>
              </a:rPr>
              <a:t>and/or </a:t>
            </a:r>
            <a:r>
              <a:rPr lang="en-US">
                <a:solidFill>
                  <a:srgbClr val="FFFF00"/>
                </a:solidFill>
              </a:rPr>
              <a:t>the related Qtech</a:t>
            </a:r>
            <a:r>
              <a:rPr lang="en-US" dirty="0">
                <a:solidFill>
                  <a:srgbClr val="FFFF00"/>
                </a:solidFill>
              </a:rPr>
              <a:t> course.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4751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676093" y="2561163"/>
            <a:ext cx="716591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lowchart: Manual Operation 3"/>
          <p:cNvSpPr/>
          <p:nvPr/>
        </p:nvSpPr>
        <p:spPr>
          <a:xfrm>
            <a:off x="727788" y="2105266"/>
            <a:ext cx="685800" cy="459486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Flowchart: Connector 4"/>
          <p:cNvSpPr/>
          <p:nvPr/>
        </p:nvSpPr>
        <p:spPr>
          <a:xfrm>
            <a:off x="895575" y="1841611"/>
            <a:ext cx="342900" cy="342900"/>
          </a:xfrm>
          <a:prstGeom prst="flowChartConnector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Flowchart: Manual Operation 5"/>
          <p:cNvSpPr/>
          <p:nvPr/>
        </p:nvSpPr>
        <p:spPr>
          <a:xfrm>
            <a:off x="3230892" y="2308868"/>
            <a:ext cx="480060" cy="274320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Flowchart: Connector 6"/>
          <p:cNvSpPr/>
          <p:nvPr/>
        </p:nvSpPr>
        <p:spPr>
          <a:xfrm>
            <a:off x="3358555" y="2205826"/>
            <a:ext cx="205740" cy="205740"/>
          </a:xfrm>
          <a:prstGeom prst="flowChartConnector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Up Arrow 7"/>
          <p:cNvSpPr/>
          <p:nvPr/>
        </p:nvSpPr>
        <p:spPr>
          <a:xfrm>
            <a:off x="882838" y="1046185"/>
            <a:ext cx="363474" cy="733806"/>
          </a:xfrm>
          <a:prstGeom prst="up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Up Arrow 8"/>
          <p:cNvSpPr/>
          <p:nvPr/>
        </p:nvSpPr>
        <p:spPr>
          <a:xfrm>
            <a:off x="3279688" y="1420585"/>
            <a:ext cx="363474" cy="733806"/>
          </a:xfrm>
          <a:prstGeom prst="up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/>
          <p:cNvSpPr txBox="1"/>
          <p:nvPr/>
        </p:nvSpPr>
        <p:spPr>
          <a:xfrm>
            <a:off x="787551" y="4818991"/>
            <a:ext cx="2146550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EX AIR Out</a:t>
            </a:r>
          </a:p>
          <a:p>
            <a:r>
              <a:rPr lang="en-US" sz="1350" dirty="0"/>
              <a:t>Speed/Setting 1: 3,450 CFM</a:t>
            </a:r>
          </a:p>
          <a:p>
            <a:r>
              <a:rPr lang="en-US" sz="1350" dirty="0"/>
              <a:t>Speed/Setting 2: 1,650 CFM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18313" y="4131852"/>
            <a:ext cx="106471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EX 2 AIR Out</a:t>
            </a:r>
          </a:p>
          <a:p>
            <a:r>
              <a:rPr lang="en-US" sz="1350" dirty="0"/>
              <a:t>600 CFM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80093" y="2501174"/>
            <a:ext cx="134981" cy="1179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 12"/>
          <p:cNvSpPr/>
          <p:nvPr/>
        </p:nvSpPr>
        <p:spPr>
          <a:xfrm flipH="1">
            <a:off x="3419293" y="2581061"/>
            <a:ext cx="66908" cy="7622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Flowchart: Manual Operation 14"/>
          <p:cNvSpPr/>
          <p:nvPr/>
        </p:nvSpPr>
        <p:spPr>
          <a:xfrm rot="10800000">
            <a:off x="3194620" y="3335848"/>
            <a:ext cx="548640" cy="81386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7" name="Straight Connector 16"/>
          <p:cNvCxnSpPr/>
          <p:nvPr/>
        </p:nvCxnSpPr>
        <p:spPr>
          <a:xfrm>
            <a:off x="713792" y="2542566"/>
            <a:ext cx="0" cy="289715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300082" y="2581082"/>
            <a:ext cx="0" cy="289715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727788" y="3681098"/>
            <a:ext cx="685800" cy="2939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 21"/>
          <p:cNvSpPr/>
          <p:nvPr/>
        </p:nvSpPr>
        <p:spPr>
          <a:xfrm>
            <a:off x="1376579" y="3702645"/>
            <a:ext cx="363474" cy="11235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Bent Arrow 23"/>
          <p:cNvSpPr/>
          <p:nvPr/>
        </p:nvSpPr>
        <p:spPr>
          <a:xfrm rot="10800000">
            <a:off x="1260834" y="3886261"/>
            <a:ext cx="419878" cy="504749"/>
          </a:xfrm>
          <a:prstGeom prst="bentArrow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80824" y="2205826"/>
            <a:ext cx="372257" cy="3752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Up Arrow 25"/>
          <p:cNvSpPr/>
          <p:nvPr/>
        </p:nvSpPr>
        <p:spPr>
          <a:xfrm>
            <a:off x="3279688" y="3431396"/>
            <a:ext cx="363474" cy="733806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Up Arrow 27"/>
          <p:cNvSpPr/>
          <p:nvPr/>
        </p:nvSpPr>
        <p:spPr>
          <a:xfrm rot="10800000">
            <a:off x="1567711" y="1440608"/>
            <a:ext cx="363474" cy="733806"/>
          </a:xfrm>
          <a:prstGeom prst="upArrow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" name="Rectangle 28"/>
          <p:cNvSpPr/>
          <p:nvPr/>
        </p:nvSpPr>
        <p:spPr>
          <a:xfrm flipH="1">
            <a:off x="1611484" y="2583188"/>
            <a:ext cx="56633" cy="1097911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0" name="Bent Arrow 29"/>
          <p:cNvSpPr/>
          <p:nvPr/>
        </p:nvSpPr>
        <p:spPr>
          <a:xfrm rot="16200000">
            <a:off x="882344" y="4136512"/>
            <a:ext cx="610362" cy="651510"/>
          </a:xfrm>
          <a:prstGeom prst="ben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127802" y="2715901"/>
            <a:ext cx="453483" cy="37523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TextBox 32"/>
          <p:cNvSpPr txBox="1"/>
          <p:nvPr/>
        </p:nvSpPr>
        <p:spPr>
          <a:xfrm>
            <a:off x="2158910" y="2804611"/>
            <a:ext cx="52193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ERV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60959" y="3729578"/>
            <a:ext cx="52193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EX 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52074" y="3215340"/>
            <a:ext cx="52193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EX 2</a:t>
            </a:r>
          </a:p>
        </p:txBody>
      </p:sp>
      <p:sp>
        <p:nvSpPr>
          <p:cNvPr id="36" name="Cloud 35"/>
          <p:cNvSpPr/>
          <p:nvPr/>
        </p:nvSpPr>
        <p:spPr>
          <a:xfrm rot="782281">
            <a:off x="5419144" y="2631446"/>
            <a:ext cx="2062828" cy="1388075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Rectangle 36"/>
          <p:cNvSpPr/>
          <p:nvPr/>
        </p:nvSpPr>
        <p:spPr>
          <a:xfrm>
            <a:off x="5912187" y="2796094"/>
            <a:ext cx="122110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dirty="0"/>
              <a:t>2 Bathrooms</a:t>
            </a:r>
          </a:p>
          <a:p>
            <a:r>
              <a:rPr lang="en-US" sz="1350" dirty="0"/>
              <a:t>Airflow ½ each</a:t>
            </a:r>
          </a:p>
        </p:txBody>
      </p:sp>
      <p:sp>
        <p:nvSpPr>
          <p:cNvPr id="39" name="Up Arrow 38"/>
          <p:cNvSpPr/>
          <p:nvPr/>
        </p:nvSpPr>
        <p:spPr>
          <a:xfrm rot="16200000">
            <a:off x="4138094" y="1133335"/>
            <a:ext cx="128634" cy="3325518"/>
          </a:xfrm>
          <a:prstGeom prst="upArrow">
            <a:avLst/>
          </a:prstGeom>
          <a:solidFill>
            <a:srgbClr val="CC99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CC99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819483" y="3251385"/>
            <a:ext cx="153676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Zone 1 EX AIR OUT </a:t>
            </a:r>
          </a:p>
          <a:p>
            <a:r>
              <a:rPr lang="en-US" sz="1350" dirty="0"/>
              <a:t>500 CFM</a:t>
            </a:r>
          </a:p>
        </p:txBody>
      </p:sp>
      <p:sp>
        <p:nvSpPr>
          <p:cNvPr id="45" name="Up Arrow 44"/>
          <p:cNvSpPr/>
          <p:nvPr/>
        </p:nvSpPr>
        <p:spPr>
          <a:xfrm rot="10800000">
            <a:off x="2116446" y="2087003"/>
            <a:ext cx="166147" cy="733806"/>
          </a:xfrm>
          <a:prstGeom prst="upArrow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Up Arrow 45"/>
          <p:cNvSpPr/>
          <p:nvPr/>
        </p:nvSpPr>
        <p:spPr>
          <a:xfrm rot="16200000">
            <a:off x="1137838" y="2107831"/>
            <a:ext cx="139902" cy="1869800"/>
          </a:xfrm>
          <a:prstGeom prst="upArrow">
            <a:avLst/>
          </a:prstGeom>
          <a:solidFill>
            <a:srgbClr val="CC99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Up Arrow 46"/>
          <p:cNvSpPr/>
          <p:nvPr/>
        </p:nvSpPr>
        <p:spPr>
          <a:xfrm rot="10800000">
            <a:off x="2439348" y="3094250"/>
            <a:ext cx="166147" cy="733806"/>
          </a:xfrm>
          <a:prstGeom prst="upArrow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TextBox 47"/>
          <p:cNvSpPr txBox="1"/>
          <p:nvPr/>
        </p:nvSpPr>
        <p:spPr>
          <a:xfrm>
            <a:off x="88996" y="3138918"/>
            <a:ext cx="7168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EX. AIR 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100883" y="1582646"/>
            <a:ext cx="81452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AIR In</a:t>
            </a:r>
          </a:p>
          <a:p>
            <a:r>
              <a:rPr lang="en-US" sz="1350" dirty="0"/>
              <a:t>500 CFM</a:t>
            </a:r>
          </a:p>
        </p:txBody>
      </p:sp>
      <p:sp>
        <p:nvSpPr>
          <p:cNvPr id="50" name="Rectangle 49"/>
          <p:cNvSpPr/>
          <p:nvPr/>
        </p:nvSpPr>
        <p:spPr>
          <a:xfrm>
            <a:off x="4254118" y="1695243"/>
            <a:ext cx="1611050" cy="836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Flowchart: Manual Operation 50"/>
          <p:cNvSpPr/>
          <p:nvPr/>
        </p:nvSpPr>
        <p:spPr>
          <a:xfrm rot="10800000">
            <a:off x="5539416" y="1723527"/>
            <a:ext cx="685800" cy="459486"/>
          </a:xfrm>
          <a:prstGeom prst="flowChartManualOperation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Bent Arrow 51"/>
          <p:cNvSpPr/>
          <p:nvPr/>
        </p:nvSpPr>
        <p:spPr>
          <a:xfrm rot="12587227">
            <a:off x="6040969" y="1924443"/>
            <a:ext cx="610362" cy="651510"/>
          </a:xfrm>
          <a:prstGeom prst="bentArrow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15044" y="1328067"/>
            <a:ext cx="1643207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AIR In</a:t>
            </a:r>
          </a:p>
          <a:p>
            <a:r>
              <a:rPr lang="en-US" sz="1350" dirty="0"/>
              <a:t>Setting 1: 1,900 CFM</a:t>
            </a:r>
          </a:p>
          <a:p>
            <a:r>
              <a:rPr lang="en-US" sz="1350" dirty="0"/>
              <a:t>Setting 2: 100 CFM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028790" y="960891"/>
            <a:ext cx="233429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Zone 1: Restaurant Area Fresh </a:t>
            </a:r>
          </a:p>
          <a:p>
            <a:r>
              <a:rPr lang="en-US" sz="1350" dirty="0"/>
              <a:t>Air Required </a:t>
            </a:r>
          </a:p>
          <a:p>
            <a:r>
              <a:rPr lang="en-US" sz="1350" dirty="0"/>
              <a:t>589 CFM</a:t>
            </a:r>
          </a:p>
        </p:txBody>
      </p:sp>
      <p:sp>
        <p:nvSpPr>
          <p:cNvPr id="57" name="Up Arrow 56"/>
          <p:cNvSpPr/>
          <p:nvPr/>
        </p:nvSpPr>
        <p:spPr>
          <a:xfrm>
            <a:off x="4557058" y="2524294"/>
            <a:ext cx="265808" cy="1607557"/>
          </a:xfrm>
          <a:prstGeom prst="up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8" name="TextBox 57"/>
          <p:cNvSpPr txBox="1"/>
          <p:nvPr/>
        </p:nvSpPr>
        <p:spPr>
          <a:xfrm>
            <a:off x="3709982" y="3335848"/>
            <a:ext cx="1643207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Supply Air </a:t>
            </a:r>
          </a:p>
          <a:p>
            <a:r>
              <a:rPr lang="en-US" sz="1350" dirty="0"/>
              <a:t>3,200 CFM</a:t>
            </a:r>
          </a:p>
          <a:p>
            <a:endParaRPr lang="en-US" sz="1350" dirty="0"/>
          </a:p>
          <a:p>
            <a:r>
              <a:rPr lang="en-US" sz="1350" dirty="0"/>
              <a:t>Return Air</a:t>
            </a:r>
          </a:p>
          <a:p>
            <a:r>
              <a:rPr lang="en-US" sz="1350" dirty="0"/>
              <a:t>Setting 1: 1,300 CFM</a:t>
            </a:r>
          </a:p>
          <a:p>
            <a:r>
              <a:rPr lang="en-US" sz="1350" dirty="0"/>
              <a:t>Setting 2: 3,100 CFM</a:t>
            </a:r>
          </a:p>
        </p:txBody>
      </p:sp>
      <p:sp>
        <p:nvSpPr>
          <p:cNvPr id="59" name="Up Arrow 58"/>
          <p:cNvSpPr/>
          <p:nvPr/>
        </p:nvSpPr>
        <p:spPr>
          <a:xfrm rot="10800000">
            <a:off x="4170727" y="2502251"/>
            <a:ext cx="363474" cy="841072"/>
          </a:xfrm>
          <a:prstGeom prst="upArrow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61" name="Straight Connector 60"/>
          <p:cNvCxnSpPr/>
          <p:nvPr/>
        </p:nvCxnSpPr>
        <p:spPr>
          <a:xfrm>
            <a:off x="4070626" y="2526435"/>
            <a:ext cx="9332" cy="18946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4492756" y="1815876"/>
            <a:ext cx="9730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Package Heat Pump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34760" y="1352074"/>
            <a:ext cx="7168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EX. AIR 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432489" y="954508"/>
            <a:ext cx="93968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AIR In</a:t>
            </a:r>
          </a:p>
          <a:p>
            <a:r>
              <a:rPr lang="en-US" sz="1350" dirty="0"/>
              <a:t>1,150 CFM</a:t>
            </a:r>
          </a:p>
        </p:txBody>
      </p:sp>
      <p:sp>
        <p:nvSpPr>
          <p:cNvPr id="62" name="Title 1"/>
          <p:cNvSpPr>
            <a:spLocks noGrp="1"/>
          </p:cNvSpPr>
          <p:nvPr>
            <p:ph type="title"/>
          </p:nvPr>
        </p:nvSpPr>
        <p:spPr>
          <a:xfrm>
            <a:off x="202580" y="-310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Zone 2 Kitchen Exhaust &amp; OA Sketch</a:t>
            </a:r>
          </a:p>
        </p:txBody>
      </p:sp>
      <p:sp>
        <p:nvSpPr>
          <p:cNvPr id="63" name="Rectangle 62"/>
          <p:cNvSpPr/>
          <p:nvPr/>
        </p:nvSpPr>
        <p:spPr>
          <a:xfrm>
            <a:off x="1580151" y="2205826"/>
            <a:ext cx="372257" cy="3752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Rectangle 64"/>
          <p:cNvSpPr/>
          <p:nvPr/>
        </p:nvSpPr>
        <p:spPr>
          <a:xfrm>
            <a:off x="3793232" y="2124373"/>
            <a:ext cx="372257" cy="3752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Up Arrow 65"/>
          <p:cNvSpPr/>
          <p:nvPr/>
        </p:nvSpPr>
        <p:spPr>
          <a:xfrm rot="10800000">
            <a:off x="3800485" y="1360211"/>
            <a:ext cx="363474" cy="733806"/>
          </a:xfrm>
          <a:prstGeom prst="upArrow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Bent Arrow 67"/>
          <p:cNvSpPr/>
          <p:nvPr/>
        </p:nvSpPr>
        <p:spPr>
          <a:xfrm rot="10800000">
            <a:off x="3607840" y="2561163"/>
            <a:ext cx="419878" cy="504749"/>
          </a:xfrm>
          <a:prstGeom prst="bentArrow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693494" y="905909"/>
            <a:ext cx="80823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AIR In</a:t>
            </a:r>
          </a:p>
          <a:p>
            <a:r>
              <a:rPr lang="en-US" sz="1350" dirty="0"/>
              <a:t>600 CFM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7530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181955" y="-1082773"/>
            <a:ext cx="6786314" cy="9144000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  <p:cxnSp>
        <p:nvCxnSpPr>
          <p:cNvPr id="4" name="Straight Connector 3"/>
          <p:cNvCxnSpPr/>
          <p:nvPr/>
        </p:nvCxnSpPr>
        <p:spPr>
          <a:xfrm>
            <a:off x="8991600" y="2133600"/>
            <a:ext cx="0" cy="26670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457201" y="2646819"/>
            <a:ext cx="21733" cy="2153781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42764" y="1618009"/>
            <a:ext cx="8534400" cy="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457200" y="4780625"/>
            <a:ext cx="8534400" cy="19975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28601" y="381000"/>
            <a:ext cx="7722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2"/>
                </a:solidFill>
              </a:rPr>
              <a:t>Maria’s Restaurant Duct Design</a:t>
            </a:r>
          </a:p>
          <a:p>
            <a:r>
              <a:rPr lang="en-US" sz="2000" b="1" i="1" dirty="0">
                <a:solidFill>
                  <a:schemeClr val="bg2"/>
                </a:solidFill>
              </a:rPr>
              <a:t>(one grid square = one ft</a:t>
            </a:r>
            <a:r>
              <a:rPr lang="en-US" sz="2000" b="1" i="1" baseline="30000" dirty="0">
                <a:solidFill>
                  <a:schemeClr val="bg2"/>
                </a:solidFill>
              </a:rPr>
              <a:t>2</a:t>
            </a:r>
            <a:r>
              <a:rPr lang="en-US" sz="2000" b="1" i="1" dirty="0">
                <a:solidFill>
                  <a:schemeClr val="bg2"/>
                </a:solidFill>
              </a:rPr>
              <a:t>)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457200" y="4876800"/>
            <a:ext cx="0" cy="381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8970885" y="4876800"/>
            <a:ext cx="0" cy="381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76200" y="1611297"/>
            <a:ext cx="304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76200" y="4790612"/>
            <a:ext cx="304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4724400" y="5067300"/>
            <a:ext cx="4246485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457200" y="5067300"/>
            <a:ext cx="3713033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228600" y="3429001"/>
            <a:ext cx="0" cy="136161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228600" y="1611298"/>
            <a:ext cx="0" cy="130890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159083" y="4878851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66 ft</a:t>
            </a:r>
            <a:r>
              <a:rPr lang="en-US" dirty="0"/>
              <a:t>.</a:t>
            </a:r>
          </a:p>
        </p:txBody>
      </p:sp>
      <p:sp>
        <p:nvSpPr>
          <p:cNvPr id="43" name="TextBox 42"/>
          <p:cNvSpPr txBox="1"/>
          <p:nvPr/>
        </p:nvSpPr>
        <p:spPr>
          <a:xfrm rot="16200000">
            <a:off x="-113000" y="2955444"/>
            <a:ext cx="683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25 ft</a:t>
            </a:r>
            <a:r>
              <a:rPr lang="en-US" dirty="0"/>
              <a:t>.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2573702" y="3044948"/>
            <a:ext cx="762136" cy="658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970885" y="1611297"/>
            <a:ext cx="0" cy="15240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74957" y="1600200"/>
            <a:ext cx="13599" cy="641247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442764" y="3121596"/>
            <a:ext cx="1557824" cy="194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 rot="16200000">
            <a:off x="198421" y="3664742"/>
            <a:ext cx="902433" cy="3499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Straight Connector 88"/>
          <p:cNvCxnSpPr/>
          <p:nvPr/>
        </p:nvCxnSpPr>
        <p:spPr>
          <a:xfrm>
            <a:off x="3813502" y="1621616"/>
            <a:ext cx="6311" cy="1711186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3332343" y="3035566"/>
            <a:ext cx="17350" cy="679267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4868288" y="1636855"/>
            <a:ext cx="1240" cy="1712806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4322825" y="2895909"/>
            <a:ext cx="554391" cy="3172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>
            <a:off x="4335074" y="2867424"/>
            <a:ext cx="0" cy="460665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 flipH="1">
            <a:off x="2610734" y="1618009"/>
            <a:ext cx="11635" cy="1429566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/>
          <p:nvPr/>
        </p:nvCxnSpPr>
        <p:spPr>
          <a:xfrm>
            <a:off x="3801149" y="4191305"/>
            <a:ext cx="0" cy="110523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/>
          <p:nvPr/>
        </p:nvCxnSpPr>
        <p:spPr>
          <a:xfrm>
            <a:off x="3813502" y="4667108"/>
            <a:ext cx="0" cy="110523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/>
          <p:nvPr/>
        </p:nvCxnSpPr>
        <p:spPr>
          <a:xfrm>
            <a:off x="1941860" y="2646032"/>
            <a:ext cx="2080" cy="461573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>
            <a:off x="7467600" y="1613945"/>
            <a:ext cx="0" cy="850457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/>
          <p:cNvCxnSpPr/>
          <p:nvPr/>
        </p:nvCxnSpPr>
        <p:spPr>
          <a:xfrm flipV="1">
            <a:off x="6576775" y="2920200"/>
            <a:ext cx="890825" cy="11095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Right Arrow 248"/>
          <p:cNvSpPr/>
          <p:nvPr/>
        </p:nvSpPr>
        <p:spPr>
          <a:xfrm rot="10800000">
            <a:off x="3677533" y="3955903"/>
            <a:ext cx="274320" cy="91440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250" name="Right Arrow 249"/>
          <p:cNvSpPr/>
          <p:nvPr/>
        </p:nvSpPr>
        <p:spPr>
          <a:xfrm>
            <a:off x="3720518" y="4440760"/>
            <a:ext cx="274320" cy="91440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370858" y="3187980"/>
            <a:ext cx="9508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Zone 1A</a:t>
            </a:r>
          </a:p>
          <a:p>
            <a:r>
              <a:rPr lang="en-US" dirty="0">
                <a:solidFill>
                  <a:schemeClr val="bg1"/>
                </a:solidFill>
              </a:rPr>
              <a:t>  Duct</a:t>
            </a:r>
          </a:p>
        </p:txBody>
      </p:sp>
      <p:pic>
        <p:nvPicPr>
          <p:cNvPr id="1028" name="Picture 4" descr="MCj0239015000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354" y="701779"/>
            <a:ext cx="683247" cy="84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3" name="Straight Connector 102"/>
          <p:cNvCxnSpPr/>
          <p:nvPr/>
        </p:nvCxnSpPr>
        <p:spPr>
          <a:xfrm>
            <a:off x="3798491" y="3704563"/>
            <a:ext cx="0" cy="110523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 rot="16200000">
            <a:off x="171778" y="3675932"/>
            <a:ext cx="9428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EX. Hood</a:t>
            </a:r>
          </a:p>
        </p:txBody>
      </p:sp>
      <p:cxnSp>
        <p:nvCxnSpPr>
          <p:cNvPr id="104" name="Straight Connector 103"/>
          <p:cNvCxnSpPr/>
          <p:nvPr/>
        </p:nvCxnSpPr>
        <p:spPr>
          <a:xfrm flipV="1">
            <a:off x="3331895" y="3693983"/>
            <a:ext cx="1003179" cy="1058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806391" y="2071552"/>
            <a:ext cx="109728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9" name="Straight Connector 118"/>
          <p:cNvCxnSpPr/>
          <p:nvPr/>
        </p:nvCxnSpPr>
        <p:spPr>
          <a:xfrm flipH="1">
            <a:off x="4322825" y="4634913"/>
            <a:ext cx="4381415" cy="37724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745570" y="1763697"/>
            <a:ext cx="817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Zone 2</a:t>
            </a:r>
          </a:p>
        </p:txBody>
      </p:sp>
      <p:cxnSp>
        <p:nvCxnSpPr>
          <p:cNvPr id="121" name="Straight Connector 120"/>
          <p:cNvCxnSpPr>
            <a:stCxn id="100" idx="2"/>
          </p:cNvCxnSpPr>
          <p:nvPr/>
        </p:nvCxnSpPr>
        <p:spPr>
          <a:xfrm>
            <a:off x="2076025" y="3625750"/>
            <a:ext cx="6578" cy="266700"/>
          </a:xfrm>
          <a:prstGeom prst="line">
            <a:avLst/>
          </a:prstGeom>
          <a:ln w="571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>
            <a:off x="2488279" y="3900158"/>
            <a:ext cx="549" cy="390765"/>
          </a:xfrm>
          <a:prstGeom prst="line">
            <a:avLst/>
          </a:prstGeom>
          <a:ln w="571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flipH="1">
            <a:off x="8676168" y="1708189"/>
            <a:ext cx="28072" cy="2902018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6078095" y="1727532"/>
            <a:ext cx="2583620" cy="16204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 flipV="1">
            <a:off x="4637694" y="2533270"/>
            <a:ext cx="511311" cy="652"/>
          </a:xfrm>
          <a:prstGeom prst="line">
            <a:avLst/>
          </a:prstGeom>
          <a:ln w="571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Down Arrow Callout 81"/>
          <p:cNvSpPr/>
          <p:nvPr/>
        </p:nvSpPr>
        <p:spPr>
          <a:xfrm>
            <a:off x="6556317" y="3893040"/>
            <a:ext cx="277202" cy="276698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Down Arrow Callout 82"/>
          <p:cNvSpPr/>
          <p:nvPr/>
        </p:nvSpPr>
        <p:spPr>
          <a:xfrm>
            <a:off x="5204033" y="3893040"/>
            <a:ext cx="277202" cy="276698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Down Arrow Callout 85"/>
          <p:cNvSpPr/>
          <p:nvPr/>
        </p:nvSpPr>
        <p:spPr>
          <a:xfrm rot="16200000">
            <a:off x="8026641" y="2265749"/>
            <a:ext cx="274320" cy="274320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5" name="Straight Connector 94"/>
          <p:cNvCxnSpPr/>
          <p:nvPr/>
        </p:nvCxnSpPr>
        <p:spPr>
          <a:xfrm>
            <a:off x="7058250" y="1743736"/>
            <a:ext cx="0" cy="410323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Down Arrow Callout 99"/>
          <p:cNvSpPr/>
          <p:nvPr/>
        </p:nvSpPr>
        <p:spPr>
          <a:xfrm>
            <a:off x="1937424" y="3349052"/>
            <a:ext cx="277202" cy="276698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Down Arrow Callout 100"/>
          <p:cNvSpPr/>
          <p:nvPr/>
        </p:nvSpPr>
        <p:spPr>
          <a:xfrm>
            <a:off x="2643192" y="3372341"/>
            <a:ext cx="277202" cy="276698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Down Arrow Callout 105"/>
          <p:cNvSpPr/>
          <p:nvPr/>
        </p:nvSpPr>
        <p:spPr>
          <a:xfrm rot="10800000">
            <a:off x="3093254" y="4233928"/>
            <a:ext cx="274320" cy="274320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359092" y="5182587"/>
            <a:ext cx="39708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Zone 2 Constant Volume 3,200 CFM</a:t>
            </a:r>
          </a:p>
          <a:p>
            <a:r>
              <a:rPr lang="en-US" dirty="0">
                <a:solidFill>
                  <a:schemeClr val="bg1"/>
                </a:solidFill>
              </a:rPr>
              <a:t>Stage 1 Return: 1,300 CFM</a:t>
            </a:r>
          </a:p>
          <a:p>
            <a:r>
              <a:rPr lang="en-US" dirty="0">
                <a:solidFill>
                  <a:schemeClr val="bg1"/>
                </a:solidFill>
              </a:rPr>
              <a:t>Stage 2 Return: 3,100 CFM</a:t>
            </a:r>
          </a:p>
        </p:txBody>
      </p:sp>
      <p:sp>
        <p:nvSpPr>
          <p:cNvPr id="112" name="Down Arrow Callout 111"/>
          <p:cNvSpPr/>
          <p:nvPr/>
        </p:nvSpPr>
        <p:spPr>
          <a:xfrm rot="5400000">
            <a:off x="4866239" y="2428723"/>
            <a:ext cx="579973" cy="245304"/>
          </a:xfrm>
          <a:prstGeom prst="downArrowCallou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TextBox 132"/>
          <p:cNvSpPr txBox="1"/>
          <p:nvPr/>
        </p:nvSpPr>
        <p:spPr>
          <a:xfrm>
            <a:off x="4563931" y="3492319"/>
            <a:ext cx="817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Zone 1</a:t>
            </a:r>
          </a:p>
        </p:txBody>
      </p:sp>
      <p:cxnSp>
        <p:nvCxnSpPr>
          <p:cNvPr id="109" name="Straight Connector 108"/>
          <p:cNvCxnSpPr/>
          <p:nvPr/>
        </p:nvCxnSpPr>
        <p:spPr>
          <a:xfrm flipH="1">
            <a:off x="5344984" y="4145142"/>
            <a:ext cx="3263" cy="514298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flipH="1">
            <a:off x="6670453" y="4151111"/>
            <a:ext cx="3263" cy="514298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H="1" flipV="1">
            <a:off x="7992858" y="3876222"/>
            <a:ext cx="647287" cy="17526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Down Arrow Callout 135"/>
          <p:cNvSpPr/>
          <p:nvPr/>
        </p:nvSpPr>
        <p:spPr>
          <a:xfrm rot="16200000" flipH="1">
            <a:off x="7904429" y="3741789"/>
            <a:ext cx="274320" cy="274320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 rot="16200000">
            <a:off x="3569703" y="3515407"/>
            <a:ext cx="1097280" cy="6700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0" name="Straight Connector 139"/>
          <p:cNvCxnSpPr/>
          <p:nvPr/>
        </p:nvCxnSpPr>
        <p:spPr>
          <a:xfrm flipH="1">
            <a:off x="1194597" y="2610370"/>
            <a:ext cx="1288" cy="1282080"/>
          </a:xfrm>
          <a:prstGeom prst="line">
            <a:avLst/>
          </a:prstGeom>
          <a:ln w="571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Down Arrow Callout 140"/>
          <p:cNvSpPr/>
          <p:nvPr/>
        </p:nvSpPr>
        <p:spPr>
          <a:xfrm>
            <a:off x="1069092" y="2461698"/>
            <a:ext cx="277202" cy="276698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 rot="5400000">
            <a:off x="3791235" y="3788328"/>
            <a:ext cx="304800" cy="176550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Connector 144"/>
          <p:cNvCxnSpPr>
            <a:stCxn id="157" idx="0"/>
          </p:cNvCxnSpPr>
          <p:nvPr/>
        </p:nvCxnSpPr>
        <p:spPr>
          <a:xfrm>
            <a:off x="4323350" y="2616117"/>
            <a:ext cx="17240" cy="862683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Down Arrow Callout 146"/>
          <p:cNvSpPr/>
          <p:nvPr/>
        </p:nvSpPr>
        <p:spPr>
          <a:xfrm rot="16200000">
            <a:off x="3438287" y="4090405"/>
            <a:ext cx="523077" cy="223895"/>
          </a:xfrm>
          <a:prstGeom prst="downArrowCallou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Down Arrow Callout 147"/>
          <p:cNvSpPr/>
          <p:nvPr/>
        </p:nvSpPr>
        <p:spPr>
          <a:xfrm rot="10800000">
            <a:off x="2360585" y="4246566"/>
            <a:ext cx="274320" cy="274320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Down Arrow Callout 148"/>
          <p:cNvSpPr/>
          <p:nvPr/>
        </p:nvSpPr>
        <p:spPr>
          <a:xfrm rot="10800000">
            <a:off x="1534219" y="4241466"/>
            <a:ext cx="274320" cy="274320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4552856" y="2350128"/>
            <a:ext cx="257040" cy="30955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/>
          <p:cNvSpPr/>
          <p:nvPr/>
        </p:nvSpPr>
        <p:spPr>
          <a:xfrm>
            <a:off x="4211931" y="2491290"/>
            <a:ext cx="304800" cy="176550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3" name="Straight Connector 152"/>
          <p:cNvCxnSpPr/>
          <p:nvPr/>
        </p:nvCxnSpPr>
        <p:spPr>
          <a:xfrm flipH="1">
            <a:off x="3203494" y="3843147"/>
            <a:ext cx="6462" cy="404108"/>
          </a:xfrm>
          <a:prstGeom prst="line">
            <a:avLst/>
          </a:prstGeom>
          <a:ln w="571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Box 158"/>
          <p:cNvSpPr txBox="1"/>
          <p:nvPr/>
        </p:nvSpPr>
        <p:spPr>
          <a:xfrm>
            <a:off x="459536" y="2147329"/>
            <a:ext cx="22297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Supply Diffuser 550 CFM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962744" y="4469449"/>
            <a:ext cx="29009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5 Supply Diffusers 530 CFM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5607751" y="2547744"/>
            <a:ext cx="29009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6 Supply Diffusers 400 CFM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5000065" y="5116655"/>
            <a:ext cx="3970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Zone 1 Constant Volume 2,400 CFM</a:t>
            </a:r>
          </a:p>
          <a:p>
            <a:r>
              <a:rPr lang="en-US" dirty="0">
                <a:solidFill>
                  <a:schemeClr val="bg1"/>
                </a:solidFill>
              </a:rPr>
              <a:t>Return: 1,711 CFM</a:t>
            </a:r>
          </a:p>
        </p:txBody>
      </p:sp>
      <p:sp>
        <p:nvSpPr>
          <p:cNvPr id="97" name="Rectangle 96"/>
          <p:cNvSpPr/>
          <p:nvPr/>
        </p:nvSpPr>
        <p:spPr>
          <a:xfrm>
            <a:off x="3855199" y="4110273"/>
            <a:ext cx="310896" cy="25603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Straight Connector 97"/>
          <p:cNvCxnSpPr/>
          <p:nvPr/>
        </p:nvCxnSpPr>
        <p:spPr>
          <a:xfrm flipH="1">
            <a:off x="4312829" y="4617173"/>
            <a:ext cx="4381415" cy="37724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>
            <a:stCxn id="142" idx="2"/>
          </p:cNvCxnSpPr>
          <p:nvPr/>
        </p:nvCxnSpPr>
        <p:spPr>
          <a:xfrm flipH="1" flipV="1">
            <a:off x="1194597" y="3851994"/>
            <a:ext cx="2660763" cy="24609"/>
          </a:xfrm>
          <a:prstGeom prst="line">
            <a:avLst/>
          </a:prstGeom>
          <a:ln w="571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4319271" y="4399074"/>
            <a:ext cx="14680" cy="255438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>
            <a:off x="4333951" y="3263858"/>
            <a:ext cx="6383" cy="1117476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3622872" y="4033944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550248" y="357238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3060625" y="385199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1958999" y="3544890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</a:t>
            </a:r>
          </a:p>
        </p:txBody>
      </p:sp>
      <p:cxnSp>
        <p:nvCxnSpPr>
          <p:cNvPr id="132" name="Straight Connector 131"/>
          <p:cNvCxnSpPr>
            <a:stCxn id="101" idx="2"/>
          </p:cNvCxnSpPr>
          <p:nvPr/>
        </p:nvCxnSpPr>
        <p:spPr>
          <a:xfrm flipH="1">
            <a:off x="2774313" y="3649039"/>
            <a:ext cx="7480" cy="245616"/>
          </a:xfrm>
          <a:prstGeom prst="line">
            <a:avLst/>
          </a:prstGeom>
          <a:ln w="571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2633794" y="3546407"/>
            <a:ext cx="210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2338827" y="3860722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</a:t>
            </a:r>
          </a:p>
        </p:txBody>
      </p:sp>
      <p:cxnSp>
        <p:nvCxnSpPr>
          <p:cNvPr id="139" name="Straight Connector 138"/>
          <p:cNvCxnSpPr/>
          <p:nvPr/>
        </p:nvCxnSpPr>
        <p:spPr>
          <a:xfrm>
            <a:off x="1669927" y="3900158"/>
            <a:ext cx="241" cy="405988"/>
          </a:xfrm>
          <a:prstGeom prst="line">
            <a:avLst/>
          </a:prstGeom>
          <a:ln w="5715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1512252" y="3857808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51" name="TextBox 150"/>
          <p:cNvSpPr txBox="1"/>
          <p:nvPr/>
        </p:nvSpPr>
        <p:spPr>
          <a:xfrm>
            <a:off x="1030176" y="2371321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4743588" y="2357995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4166095" y="2616117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5177403" y="4314098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6503876" y="4311102"/>
            <a:ext cx="210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8343269" y="369398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6895823" y="1718610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</a:t>
            </a:r>
          </a:p>
        </p:txBody>
      </p:sp>
      <p:cxnSp>
        <p:nvCxnSpPr>
          <p:cNvPr id="169" name="Straight Connector 168"/>
          <p:cNvCxnSpPr/>
          <p:nvPr/>
        </p:nvCxnSpPr>
        <p:spPr>
          <a:xfrm flipH="1">
            <a:off x="8279136" y="2402908"/>
            <a:ext cx="411068" cy="0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69"/>
          <p:cNvSpPr txBox="1"/>
          <p:nvPr/>
        </p:nvSpPr>
        <p:spPr>
          <a:xfrm>
            <a:off x="8289052" y="2211539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</a:t>
            </a:r>
          </a:p>
        </p:txBody>
      </p:sp>
      <p:cxnSp>
        <p:nvCxnSpPr>
          <p:cNvPr id="171" name="Straight Connector 170"/>
          <p:cNvCxnSpPr/>
          <p:nvPr/>
        </p:nvCxnSpPr>
        <p:spPr>
          <a:xfrm flipH="1">
            <a:off x="6119631" y="1725646"/>
            <a:ext cx="5765" cy="416042"/>
          </a:xfrm>
          <a:prstGeom prst="line">
            <a:avLst/>
          </a:prstGeom>
          <a:ln w="5715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Down Arrow Callout 172"/>
          <p:cNvSpPr/>
          <p:nvPr/>
        </p:nvSpPr>
        <p:spPr>
          <a:xfrm rot="10800000">
            <a:off x="6929878" y="2124142"/>
            <a:ext cx="290391" cy="309994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Down Arrow Callout 173"/>
          <p:cNvSpPr/>
          <p:nvPr/>
        </p:nvSpPr>
        <p:spPr>
          <a:xfrm rot="10800000">
            <a:off x="5987161" y="2142870"/>
            <a:ext cx="290391" cy="309994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TextBox 174"/>
          <p:cNvSpPr txBox="1"/>
          <p:nvPr/>
        </p:nvSpPr>
        <p:spPr>
          <a:xfrm>
            <a:off x="5975858" y="2163938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39" name="Oval 38"/>
          <p:cNvSpPr/>
          <p:nvPr/>
        </p:nvSpPr>
        <p:spPr>
          <a:xfrm>
            <a:off x="5570" y="579790"/>
            <a:ext cx="5120640" cy="512064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932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97" y="195989"/>
            <a:ext cx="8839200" cy="6309360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 flipH="1" flipV="1">
            <a:off x="4237624" y="3486262"/>
            <a:ext cx="1622392" cy="69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2738053" y="2242196"/>
            <a:ext cx="1497448" cy="225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3891586" y="1556832"/>
            <a:ext cx="331" cy="70244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5117407" y="2678643"/>
            <a:ext cx="1832303" cy="4314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 flipV="1">
            <a:off x="4735365" y="3449913"/>
            <a:ext cx="9062" cy="87581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4231412" y="1642661"/>
            <a:ext cx="885994" cy="60082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H="1">
            <a:off x="4918868" y="2732168"/>
            <a:ext cx="988517" cy="74737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flipH="1" flipV="1">
            <a:off x="4923404" y="3504138"/>
            <a:ext cx="3398" cy="85556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4264405" y="2679363"/>
            <a:ext cx="918953" cy="78223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Isosceles Triangle 137"/>
          <p:cNvSpPr/>
          <p:nvPr/>
        </p:nvSpPr>
        <p:spPr>
          <a:xfrm rot="8619333">
            <a:off x="5285032" y="3035658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39" name="Isosceles Triangle 138"/>
          <p:cNvSpPr/>
          <p:nvPr/>
        </p:nvSpPr>
        <p:spPr>
          <a:xfrm rot="8619333">
            <a:off x="5135432" y="3156230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0" name="Isosceles Triangle 139"/>
          <p:cNvSpPr/>
          <p:nvPr/>
        </p:nvSpPr>
        <p:spPr>
          <a:xfrm rot="8619333">
            <a:off x="4990629" y="3274057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1" name="Isosceles Triangle 140"/>
          <p:cNvSpPr/>
          <p:nvPr/>
        </p:nvSpPr>
        <p:spPr>
          <a:xfrm rot="8619333">
            <a:off x="4828970" y="3372781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5" name="Isosceles Triangle 144"/>
          <p:cNvSpPr/>
          <p:nvPr/>
        </p:nvSpPr>
        <p:spPr>
          <a:xfrm rot="5400000">
            <a:off x="4789920" y="3496606"/>
            <a:ext cx="104800" cy="15761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7" name="Isosceles Triangle 146"/>
          <p:cNvSpPr/>
          <p:nvPr/>
        </p:nvSpPr>
        <p:spPr>
          <a:xfrm rot="5400000">
            <a:off x="4761943" y="3733813"/>
            <a:ext cx="105855" cy="15955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cxnSp>
        <p:nvCxnSpPr>
          <p:cNvPr id="174" name="Straight Connector 173"/>
          <p:cNvCxnSpPr/>
          <p:nvPr/>
        </p:nvCxnSpPr>
        <p:spPr>
          <a:xfrm flipV="1">
            <a:off x="7048652" y="2708696"/>
            <a:ext cx="514705" cy="1772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/>
          <p:nvPr/>
        </p:nvCxnSpPr>
        <p:spPr>
          <a:xfrm flipV="1">
            <a:off x="7120723" y="3766930"/>
            <a:ext cx="418928" cy="1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Box 178"/>
          <p:cNvSpPr txBox="1"/>
          <p:nvPr/>
        </p:nvSpPr>
        <p:spPr>
          <a:xfrm>
            <a:off x="7226587" y="2982031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24”</a:t>
            </a:r>
          </a:p>
        </p:txBody>
      </p:sp>
      <p:cxnSp>
        <p:nvCxnSpPr>
          <p:cNvPr id="181" name="Straight Arrow Connector 180"/>
          <p:cNvCxnSpPr/>
          <p:nvPr/>
        </p:nvCxnSpPr>
        <p:spPr>
          <a:xfrm>
            <a:off x="7229535" y="2710466"/>
            <a:ext cx="7083" cy="1056464"/>
          </a:xfrm>
          <a:prstGeom prst="straightConnector1">
            <a:avLst/>
          </a:prstGeom>
          <a:ln w="28575">
            <a:solidFill>
              <a:srgbClr val="3F3F3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/>
          <p:cNvCxnSpPr/>
          <p:nvPr/>
        </p:nvCxnSpPr>
        <p:spPr>
          <a:xfrm flipV="1">
            <a:off x="6159133" y="4387137"/>
            <a:ext cx="448045" cy="1401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/>
          <p:cNvCxnSpPr/>
          <p:nvPr/>
        </p:nvCxnSpPr>
        <p:spPr>
          <a:xfrm flipH="1">
            <a:off x="6334383" y="3765529"/>
            <a:ext cx="898693" cy="620207"/>
          </a:xfrm>
          <a:prstGeom prst="straightConnector1">
            <a:avLst/>
          </a:prstGeom>
          <a:ln w="28575">
            <a:solidFill>
              <a:srgbClr val="3F3F3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TextBox 185"/>
          <p:cNvSpPr txBox="1"/>
          <p:nvPr/>
        </p:nvSpPr>
        <p:spPr>
          <a:xfrm>
            <a:off x="6894861" y="3930237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27”</a:t>
            </a:r>
          </a:p>
        </p:txBody>
      </p:sp>
      <p:cxnSp>
        <p:nvCxnSpPr>
          <p:cNvPr id="187" name="Straight Arrow Connector 186"/>
          <p:cNvCxnSpPr/>
          <p:nvPr/>
        </p:nvCxnSpPr>
        <p:spPr>
          <a:xfrm flipH="1" flipV="1">
            <a:off x="3842843" y="1345802"/>
            <a:ext cx="1219216" cy="50345"/>
          </a:xfrm>
          <a:prstGeom prst="straightConnector1">
            <a:avLst/>
          </a:prstGeom>
          <a:ln w="28575">
            <a:solidFill>
              <a:srgbClr val="3F3F3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/>
          <p:nvPr/>
        </p:nvCxnSpPr>
        <p:spPr>
          <a:xfrm flipV="1">
            <a:off x="3870092" y="1109717"/>
            <a:ext cx="1" cy="407293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/>
          <p:nvPr/>
        </p:nvCxnSpPr>
        <p:spPr>
          <a:xfrm flipV="1">
            <a:off x="5062059" y="1224908"/>
            <a:ext cx="1" cy="407293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TextBox 194"/>
          <p:cNvSpPr txBox="1"/>
          <p:nvPr/>
        </p:nvSpPr>
        <p:spPr>
          <a:xfrm>
            <a:off x="2919468" y="1256220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27”</a:t>
            </a:r>
          </a:p>
        </p:txBody>
      </p:sp>
      <p:cxnSp>
        <p:nvCxnSpPr>
          <p:cNvPr id="206" name="Straight Connector 205"/>
          <p:cNvCxnSpPr/>
          <p:nvPr/>
        </p:nvCxnSpPr>
        <p:spPr>
          <a:xfrm flipV="1">
            <a:off x="2654517" y="1801055"/>
            <a:ext cx="6372" cy="432041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Arrow Connector 206"/>
          <p:cNvCxnSpPr/>
          <p:nvPr/>
        </p:nvCxnSpPr>
        <p:spPr>
          <a:xfrm flipH="1">
            <a:off x="2668824" y="1345802"/>
            <a:ext cx="1203991" cy="666835"/>
          </a:xfrm>
          <a:prstGeom prst="straightConnector1">
            <a:avLst/>
          </a:prstGeom>
          <a:ln w="28575">
            <a:solidFill>
              <a:srgbClr val="3F3F3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TextBox 208"/>
          <p:cNvSpPr txBox="1"/>
          <p:nvPr/>
        </p:nvSpPr>
        <p:spPr>
          <a:xfrm>
            <a:off x="4253477" y="1033747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24”</a:t>
            </a:r>
          </a:p>
        </p:txBody>
      </p:sp>
      <p:sp>
        <p:nvSpPr>
          <p:cNvPr id="225" name="TextBox 224"/>
          <p:cNvSpPr txBox="1"/>
          <p:nvPr/>
        </p:nvSpPr>
        <p:spPr>
          <a:xfrm>
            <a:off x="476086" y="593141"/>
            <a:ext cx="8041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Fan Cabinet Return Connections for 7.5 &amp; 10 Ton Rooftop Package Unit Supply Duct </a:t>
            </a:r>
          </a:p>
        </p:txBody>
      </p:sp>
      <p:cxnSp>
        <p:nvCxnSpPr>
          <p:cNvPr id="104" name="Straight Connector 103"/>
          <p:cNvCxnSpPr/>
          <p:nvPr/>
        </p:nvCxnSpPr>
        <p:spPr>
          <a:xfrm flipH="1">
            <a:off x="5816602" y="2731763"/>
            <a:ext cx="1133108" cy="79688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 flipV="1">
            <a:off x="5847571" y="3468698"/>
            <a:ext cx="25919" cy="88080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 flipV="1">
            <a:off x="2684177" y="4231152"/>
            <a:ext cx="3189313" cy="15218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 flipH="1">
            <a:off x="2700464" y="1570356"/>
            <a:ext cx="1139149" cy="68419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 flipV="1">
            <a:off x="4237624" y="2259274"/>
            <a:ext cx="31593" cy="126373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flipV="1">
            <a:off x="5140694" y="1600634"/>
            <a:ext cx="2103" cy="108735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V="1">
            <a:off x="2680540" y="3479538"/>
            <a:ext cx="1587604" cy="75161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 flipH="1" flipV="1">
            <a:off x="2723401" y="2520152"/>
            <a:ext cx="1498596" cy="3262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 flipH="1">
            <a:off x="4196500" y="1964031"/>
            <a:ext cx="951668" cy="63523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 flipH="1" flipV="1">
            <a:off x="6934200" y="2700216"/>
            <a:ext cx="23219" cy="1066715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 flipH="1">
            <a:off x="5882552" y="3718357"/>
            <a:ext cx="1089437" cy="65156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Isosceles Triangle 65"/>
          <p:cNvSpPr/>
          <p:nvPr/>
        </p:nvSpPr>
        <p:spPr>
          <a:xfrm rot="8619333">
            <a:off x="5522234" y="2847659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7" name="Isosceles Triangle 66"/>
          <p:cNvSpPr/>
          <p:nvPr/>
        </p:nvSpPr>
        <p:spPr>
          <a:xfrm rot="8619333">
            <a:off x="5420816" y="2938192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4" name="Isosceles Triangle 83"/>
          <p:cNvSpPr/>
          <p:nvPr/>
        </p:nvSpPr>
        <p:spPr>
          <a:xfrm rot="8619333">
            <a:off x="5619946" y="2749092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18" name="Isosceles Triangle 117"/>
          <p:cNvSpPr/>
          <p:nvPr/>
        </p:nvSpPr>
        <p:spPr>
          <a:xfrm rot="5400000">
            <a:off x="4770832" y="3611255"/>
            <a:ext cx="104800" cy="15761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973705" y="1407311"/>
            <a:ext cx="1175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26” Round</a:t>
            </a:r>
          </a:p>
        </p:txBody>
      </p:sp>
      <p:cxnSp>
        <p:nvCxnSpPr>
          <p:cNvPr id="69" name="Straight Connector 68"/>
          <p:cNvCxnSpPr/>
          <p:nvPr/>
        </p:nvCxnSpPr>
        <p:spPr>
          <a:xfrm flipH="1" flipV="1">
            <a:off x="3835441" y="1562559"/>
            <a:ext cx="1275435" cy="5841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Isosceles Triangle 78"/>
          <p:cNvSpPr/>
          <p:nvPr/>
        </p:nvSpPr>
        <p:spPr>
          <a:xfrm rot="5400000">
            <a:off x="4791343" y="3837720"/>
            <a:ext cx="82558" cy="183522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0" name="Isosceles Triangle 79"/>
          <p:cNvSpPr/>
          <p:nvPr/>
        </p:nvSpPr>
        <p:spPr>
          <a:xfrm rot="5400000">
            <a:off x="4774641" y="3966955"/>
            <a:ext cx="105855" cy="15955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1" name="Isosceles Triangle 80"/>
          <p:cNvSpPr/>
          <p:nvPr/>
        </p:nvSpPr>
        <p:spPr>
          <a:xfrm rot="5400000">
            <a:off x="4790308" y="4092082"/>
            <a:ext cx="105855" cy="15955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2" name="Isosceles Triangle 81"/>
          <p:cNvSpPr/>
          <p:nvPr/>
        </p:nvSpPr>
        <p:spPr>
          <a:xfrm rot="5400000">
            <a:off x="4792364" y="4226232"/>
            <a:ext cx="105855" cy="15955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 flipH="1" flipV="1">
            <a:off x="5857603" y="3642530"/>
            <a:ext cx="1107003" cy="68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4729143" y="2701980"/>
            <a:ext cx="988517" cy="74737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2710670" y="2243485"/>
            <a:ext cx="12731" cy="200959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475892" y="4511125"/>
            <a:ext cx="585429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Friction Rate (FR) Calculation</a:t>
            </a:r>
          </a:p>
          <a:p>
            <a:r>
              <a:rPr lang="en-US" dirty="0">
                <a:solidFill>
                  <a:schemeClr val="bg1"/>
                </a:solidFill>
              </a:rPr>
              <a:t>Zone 1 Unit Return Trunk: 2,400 CFM ÷ 4.5 ft</a:t>
            </a:r>
            <a:r>
              <a:rPr lang="en-US" baseline="30000" dirty="0">
                <a:solidFill>
                  <a:schemeClr val="bg1"/>
                </a:solidFill>
              </a:rPr>
              <a:t>2 </a:t>
            </a:r>
            <a:r>
              <a:rPr lang="en-US" dirty="0">
                <a:solidFill>
                  <a:schemeClr val="bg1"/>
                </a:solidFill>
              </a:rPr>
              <a:t>= 534 FPM</a:t>
            </a:r>
          </a:p>
          <a:p>
            <a:r>
              <a:rPr lang="en-US" dirty="0">
                <a:solidFill>
                  <a:schemeClr val="bg1"/>
                </a:solidFill>
              </a:rPr>
              <a:t>FR = 0.016  (Will use 0.020 as per Manual Q Minimum value)</a:t>
            </a:r>
          </a:p>
          <a:p>
            <a:r>
              <a:rPr lang="en-US" dirty="0">
                <a:solidFill>
                  <a:schemeClr val="bg1"/>
                </a:solidFill>
              </a:rPr>
              <a:t>Zone 2 Unit Return Trunk: 3,200 CFM ÷ 4.5 ft</a:t>
            </a:r>
            <a:r>
              <a:rPr lang="en-US" baseline="30000" dirty="0">
                <a:solidFill>
                  <a:schemeClr val="bg1"/>
                </a:solidFill>
              </a:rPr>
              <a:t>2 </a:t>
            </a:r>
            <a:r>
              <a:rPr lang="en-US" dirty="0">
                <a:solidFill>
                  <a:schemeClr val="bg1"/>
                </a:solidFill>
              </a:rPr>
              <a:t>= 711 FPM</a:t>
            </a:r>
          </a:p>
          <a:p>
            <a:r>
              <a:rPr lang="en-US" dirty="0">
                <a:solidFill>
                  <a:schemeClr val="bg1"/>
                </a:solidFill>
              </a:rPr>
              <a:t>FR = 0.030  </a:t>
            </a:r>
          </a:p>
          <a:p>
            <a:r>
              <a:rPr lang="en-US" dirty="0">
                <a:solidFill>
                  <a:schemeClr val="bg1"/>
                </a:solidFill>
              </a:rPr>
              <a:t>Note: Sketch not to scale</a:t>
            </a:r>
          </a:p>
        </p:txBody>
      </p:sp>
      <p:sp>
        <p:nvSpPr>
          <p:cNvPr id="60" name="Oval 59"/>
          <p:cNvSpPr/>
          <p:nvPr/>
        </p:nvSpPr>
        <p:spPr>
          <a:xfrm>
            <a:off x="1300594" y="4986682"/>
            <a:ext cx="5905652" cy="128016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509487" y="900851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27”× 24” = OEM Opening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09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Zone 2 Friction Rate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295400"/>
            <a:ext cx="7637078" cy="54395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4581" y="1304636"/>
            <a:ext cx="3371388" cy="222752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38200" y="5638800"/>
            <a:ext cx="4343400" cy="9906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55879" y="4123814"/>
            <a:ext cx="2895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Friction Rate 0.030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08888" y="2044789"/>
            <a:ext cx="6249724" cy="255454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Not a significant Pressure Drop:</a:t>
            </a:r>
          </a:p>
          <a:p>
            <a:r>
              <a:rPr lang="en-US" sz="3200" b="1" dirty="0">
                <a:solidFill>
                  <a:srgbClr val="FFFF00"/>
                </a:solidFill>
              </a:rPr>
              <a:t>For longer runs or smaller ducting </a:t>
            </a:r>
          </a:p>
          <a:p>
            <a:r>
              <a:rPr lang="en-US" sz="3200" b="1" dirty="0">
                <a:solidFill>
                  <a:srgbClr val="FFFF00"/>
                </a:solidFill>
              </a:rPr>
              <a:t>the return total needs to be added </a:t>
            </a:r>
          </a:p>
          <a:p>
            <a:r>
              <a:rPr lang="en-US" sz="3200" b="1" dirty="0">
                <a:solidFill>
                  <a:srgbClr val="FFFF00"/>
                </a:solidFill>
              </a:rPr>
              <a:t>to the supply to obtain the system’s</a:t>
            </a:r>
          </a:p>
          <a:p>
            <a:r>
              <a:rPr lang="en-US" sz="3200" b="1" dirty="0">
                <a:solidFill>
                  <a:srgbClr val="FFFF00"/>
                </a:solidFill>
              </a:rPr>
              <a:t>total loss.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22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97" y="195989"/>
            <a:ext cx="8839200" cy="6309360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 flipH="1" flipV="1">
            <a:off x="4237624" y="3486262"/>
            <a:ext cx="1622392" cy="69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2693703" y="2233095"/>
            <a:ext cx="1541798" cy="1135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3891586" y="1556832"/>
            <a:ext cx="331" cy="70244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5117407" y="2678643"/>
            <a:ext cx="1832303" cy="4314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 flipV="1">
            <a:off x="4735365" y="3449913"/>
            <a:ext cx="9062" cy="87581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4231412" y="1642661"/>
            <a:ext cx="885994" cy="60082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H="1">
            <a:off x="4918868" y="2732168"/>
            <a:ext cx="988517" cy="74737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flipH="1" flipV="1">
            <a:off x="4923404" y="3504138"/>
            <a:ext cx="3398" cy="85556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4264405" y="2679363"/>
            <a:ext cx="918953" cy="78223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Isosceles Triangle 137"/>
          <p:cNvSpPr/>
          <p:nvPr/>
        </p:nvSpPr>
        <p:spPr>
          <a:xfrm rot="8619333">
            <a:off x="5285032" y="3035658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39" name="Isosceles Triangle 138"/>
          <p:cNvSpPr/>
          <p:nvPr/>
        </p:nvSpPr>
        <p:spPr>
          <a:xfrm rot="8619333">
            <a:off x="5135432" y="3156230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0" name="Isosceles Triangle 139"/>
          <p:cNvSpPr/>
          <p:nvPr/>
        </p:nvSpPr>
        <p:spPr>
          <a:xfrm rot="8619333">
            <a:off x="4990629" y="3274057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1" name="Isosceles Triangle 140"/>
          <p:cNvSpPr/>
          <p:nvPr/>
        </p:nvSpPr>
        <p:spPr>
          <a:xfrm rot="8619333">
            <a:off x="4828970" y="3372781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5" name="Isosceles Triangle 144"/>
          <p:cNvSpPr/>
          <p:nvPr/>
        </p:nvSpPr>
        <p:spPr>
          <a:xfrm rot="5400000">
            <a:off x="4789920" y="3496606"/>
            <a:ext cx="104800" cy="15761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7" name="Isosceles Triangle 146"/>
          <p:cNvSpPr/>
          <p:nvPr/>
        </p:nvSpPr>
        <p:spPr>
          <a:xfrm rot="5400000">
            <a:off x="4761943" y="3733813"/>
            <a:ext cx="105855" cy="15955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cxnSp>
        <p:nvCxnSpPr>
          <p:cNvPr id="174" name="Straight Connector 173"/>
          <p:cNvCxnSpPr/>
          <p:nvPr/>
        </p:nvCxnSpPr>
        <p:spPr>
          <a:xfrm flipV="1">
            <a:off x="7048652" y="2708696"/>
            <a:ext cx="514705" cy="1772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/>
          <p:nvPr/>
        </p:nvCxnSpPr>
        <p:spPr>
          <a:xfrm flipV="1">
            <a:off x="7120723" y="3766930"/>
            <a:ext cx="418928" cy="1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TextBox 178"/>
          <p:cNvSpPr txBox="1"/>
          <p:nvPr/>
        </p:nvSpPr>
        <p:spPr>
          <a:xfrm>
            <a:off x="7226587" y="2982031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20”</a:t>
            </a:r>
          </a:p>
        </p:txBody>
      </p:sp>
      <p:cxnSp>
        <p:nvCxnSpPr>
          <p:cNvPr id="181" name="Straight Arrow Connector 180"/>
          <p:cNvCxnSpPr/>
          <p:nvPr/>
        </p:nvCxnSpPr>
        <p:spPr>
          <a:xfrm>
            <a:off x="7229535" y="2710466"/>
            <a:ext cx="7083" cy="1056464"/>
          </a:xfrm>
          <a:prstGeom prst="straightConnector1">
            <a:avLst/>
          </a:prstGeom>
          <a:ln w="28575">
            <a:solidFill>
              <a:srgbClr val="3F3F3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/>
          <p:cNvCxnSpPr/>
          <p:nvPr/>
        </p:nvCxnSpPr>
        <p:spPr>
          <a:xfrm flipV="1">
            <a:off x="6159133" y="4387137"/>
            <a:ext cx="448045" cy="1401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/>
          <p:cNvCxnSpPr/>
          <p:nvPr/>
        </p:nvCxnSpPr>
        <p:spPr>
          <a:xfrm flipH="1">
            <a:off x="6334383" y="3765529"/>
            <a:ext cx="898693" cy="620207"/>
          </a:xfrm>
          <a:prstGeom prst="straightConnector1">
            <a:avLst/>
          </a:prstGeom>
          <a:ln w="28575">
            <a:solidFill>
              <a:srgbClr val="3F3F3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TextBox 185"/>
          <p:cNvSpPr txBox="1"/>
          <p:nvPr/>
        </p:nvSpPr>
        <p:spPr>
          <a:xfrm>
            <a:off x="6894861" y="3930237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28”</a:t>
            </a:r>
          </a:p>
        </p:txBody>
      </p:sp>
      <p:cxnSp>
        <p:nvCxnSpPr>
          <p:cNvPr id="187" name="Straight Arrow Connector 186"/>
          <p:cNvCxnSpPr/>
          <p:nvPr/>
        </p:nvCxnSpPr>
        <p:spPr>
          <a:xfrm flipH="1" flipV="1">
            <a:off x="3842843" y="1345802"/>
            <a:ext cx="1219216" cy="50345"/>
          </a:xfrm>
          <a:prstGeom prst="straightConnector1">
            <a:avLst/>
          </a:prstGeom>
          <a:ln w="28575">
            <a:solidFill>
              <a:srgbClr val="3F3F3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/>
          <p:nvPr/>
        </p:nvCxnSpPr>
        <p:spPr>
          <a:xfrm flipV="1">
            <a:off x="3870092" y="1109717"/>
            <a:ext cx="1" cy="407293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/>
          <p:nvPr/>
        </p:nvCxnSpPr>
        <p:spPr>
          <a:xfrm flipV="1">
            <a:off x="5062059" y="1224908"/>
            <a:ext cx="1" cy="407293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TextBox 194"/>
          <p:cNvSpPr txBox="1"/>
          <p:nvPr/>
        </p:nvSpPr>
        <p:spPr>
          <a:xfrm>
            <a:off x="2919468" y="1256220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28”</a:t>
            </a:r>
          </a:p>
        </p:txBody>
      </p:sp>
      <p:cxnSp>
        <p:nvCxnSpPr>
          <p:cNvPr id="206" name="Straight Connector 205"/>
          <p:cNvCxnSpPr/>
          <p:nvPr/>
        </p:nvCxnSpPr>
        <p:spPr>
          <a:xfrm flipV="1">
            <a:off x="2654517" y="1801055"/>
            <a:ext cx="6372" cy="432041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Arrow Connector 206"/>
          <p:cNvCxnSpPr/>
          <p:nvPr/>
        </p:nvCxnSpPr>
        <p:spPr>
          <a:xfrm flipH="1">
            <a:off x="2668824" y="1345802"/>
            <a:ext cx="1203991" cy="666835"/>
          </a:xfrm>
          <a:prstGeom prst="straightConnector1">
            <a:avLst/>
          </a:prstGeom>
          <a:ln w="28575">
            <a:solidFill>
              <a:srgbClr val="3F3F3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TextBox 208"/>
          <p:cNvSpPr txBox="1"/>
          <p:nvPr/>
        </p:nvSpPr>
        <p:spPr>
          <a:xfrm>
            <a:off x="4253477" y="1033747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20”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1232702" y="4665958"/>
            <a:ext cx="559601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Friction Rate (FR) Calculation</a:t>
            </a:r>
          </a:p>
          <a:p>
            <a:r>
              <a:rPr lang="en-US" dirty="0">
                <a:solidFill>
                  <a:schemeClr val="bg1"/>
                </a:solidFill>
              </a:rPr>
              <a:t>Zone 1 Unit Return Trunk: 2,400 CFM ÷ 3.89 ft</a:t>
            </a:r>
            <a:r>
              <a:rPr lang="en-US" baseline="30000" dirty="0">
                <a:solidFill>
                  <a:schemeClr val="bg1"/>
                </a:solidFill>
              </a:rPr>
              <a:t>2 </a:t>
            </a:r>
            <a:r>
              <a:rPr lang="en-US" dirty="0">
                <a:solidFill>
                  <a:schemeClr val="bg1"/>
                </a:solidFill>
              </a:rPr>
              <a:t>= 617 FPM</a:t>
            </a:r>
          </a:p>
          <a:p>
            <a:r>
              <a:rPr lang="en-US" dirty="0">
                <a:solidFill>
                  <a:schemeClr val="bg1"/>
                </a:solidFill>
              </a:rPr>
              <a:t>FR = 0.026</a:t>
            </a:r>
          </a:p>
          <a:p>
            <a:r>
              <a:rPr lang="en-US" dirty="0">
                <a:solidFill>
                  <a:schemeClr val="bg1"/>
                </a:solidFill>
              </a:rPr>
              <a:t>Zone 2 Unit Return Trunk: 3,200 CFM ÷ 3.89 ft</a:t>
            </a:r>
            <a:r>
              <a:rPr lang="en-US" baseline="30000" dirty="0">
                <a:solidFill>
                  <a:schemeClr val="bg1"/>
                </a:solidFill>
              </a:rPr>
              <a:t>2 </a:t>
            </a:r>
            <a:r>
              <a:rPr lang="en-US" dirty="0">
                <a:solidFill>
                  <a:schemeClr val="bg1"/>
                </a:solidFill>
              </a:rPr>
              <a:t>= 823 FPM</a:t>
            </a:r>
          </a:p>
          <a:p>
            <a:r>
              <a:rPr lang="en-US" dirty="0">
                <a:solidFill>
                  <a:schemeClr val="bg1"/>
                </a:solidFill>
              </a:rPr>
              <a:t>FR = 0.045  </a:t>
            </a:r>
          </a:p>
          <a:p>
            <a:r>
              <a:rPr lang="en-US" dirty="0">
                <a:solidFill>
                  <a:schemeClr val="bg1"/>
                </a:solidFill>
              </a:rPr>
              <a:t>Note: Sketch not to scale</a:t>
            </a:r>
          </a:p>
        </p:txBody>
      </p:sp>
      <p:sp>
        <p:nvSpPr>
          <p:cNvPr id="225" name="TextBox 224"/>
          <p:cNvSpPr txBox="1"/>
          <p:nvPr/>
        </p:nvSpPr>
        <p:spPr>
          <a:xfrm>
            <a:off x="476086" y="593141"/>
            <a:ext cx="8033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Fan Cabinet Supply Connections for 7.5 &amp; 10 Ton Rooftop Package Unit Supply Duct </a:t>
            </a:r>
          </a:p>
        </p:txBody>
      </p:sp>
      <p:cxnSp>
        <p:nvCxnSpPr>
          <p:cNvPr id="104" name="Straight Connector 103"/>
          <p:cNvCxnSpPr/>
          <p:nvPr/>
        </p:nvCxnSpPr>
        <p:spPr>
          <a:xfrm flipH="1">
            <a:off x="5816602" y="2731763"/>
            <a:ext cx="1133108" cy="79688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 flipV="1">
            <a:off x="5847571" y="3468698"/>
            <a:ext cx="25919" cy="88080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 flipV="1">
            <a:off x="2684176" y="4231151"/>
            <a:ext cx="3262885" cy="15598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 flipH="1">
            <a:off x="2684177" y="1548899"/>
            <a:ext cx="1185915" cy="71037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 flipV="1">
            <a:off x="4237624" y="2259274"/>
            <a:ext cx="31593" cy="126373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flipV="1">
            <a:off x="5140694" y="1600634"/>
            <a:ext cx="2103" cy="108735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V="1">
            <a:off x="2680540" y="3479538"/>
            <a:ext cx="1587604" cy="751613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 flipH="1" flipV="1">
            <a:off x="2723401" y="2520152"/>
            <a:ext cx="1498596" cy="3262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 flipH="1">
            <a:off x="4196500" y="1964031"/>
            <a:ext cx="951668" cy="63523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 flipH="1" flipV="1">
            <a:off x="6984034" y="2717119"/>
            <a:ext cx="29336" cy="104981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 flipH="1">
            <a:off x="5953780" y="3722188"/>
            <a:ext cx="1069621" cy="66494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Isosceles Triangle 65"/>
          <p:cNvSpPr/>
          <p:nvPr/>
        </p:nvSpPr>
        <p:spPr>
          <a:xfrm rot="8619333">
            <a:off x="5522234" y="2847659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67" name="Isosceles Triangle 66"/>
          <p:cNvSpPr/>
          <p:nvPr/>
        </p:nvSpPr>
        <p:spPr>
          <a:xfrm rot="8619333">
            <a:off x="5420816" y="2938192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4" name="Isosceles Triangle 83"/>
          <p:cNvSpPr/>
          <p:nvPr/>
        </p:nvSpPr>
        <p:spPr>
          <a:xfrm rot="8619333">
            <a:off x="5619946" y="2749092"/>
            <a:ext cx="182862" cy="72724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18" name="Isosceles Triangle 117"/>
          <p:cNvSpPr/>
          <p:nvPr/>
        </p:nvSpPr>
        <p:spPr>
          <a:xfrm rot="5400000">
            <a:off x="4770832" y="3611255"/>
            <a:ext cx="104800" cy="15761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973705" y="1407311"/>
            <a:ext cx="1175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26” Round</a:t>
            </a:r>
          </a:p>
        </p:txBody>
      </p:sp>
      <p:cxnSp>
        <p:nvCxnSpPr>
          <p:cNvPr id="69" name="Straight Connector 68"/>
          <p:cNvCxnSpPr/>
          <p:nvPr/>
        </p:nvCxnSpPr>
        <p:spPr>
          <a:xfrm flipH="1" flipV="1">
            <a:off x="3835441" y="1562559"/>
            <a:ext cx="1275435" cy="5841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Isosceles Triangle 78"/>
          <p:cNvSpPr/>
          <p:nvPr/>
        </p:nvSpPr>
        <p:spPr>
          <a:xfrm rot="5400000">
            <a:off x="4791343" y="3837720"/>
            <a:ext cx="82558" cy="183522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0" name="Isosceles Triangle 79"/>
          <p:cNvSpPr/>
          <p:nvPr/>
        </p:nvSpPr>
        <p:spPr>
          <a:xfrm rot="5400000">
            <a:off x="4774641" y="3966955"/>
            <a:ext cx="105855" cy="15955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1" name="Isosceles Triangle 80"/>
          <p:cNvSpPr/>
          <p:nvPr/>
        </p:nvSpPr>
        <p:spPr>
          <a:xfrm rot="5400000">
            <a:off x="4790308" y="4092082"/>
            <a:ext cx="105855" cy="15955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2" name="Isosceles Triangle 81"/>
          <p:cNvSpPr/>
          <p:nvPr/>
        </p:nvSpPr>
        <p:spPr>
          <a:xfrm rot="5400000">
            <a:off x="4792364" y="4226232"/>
            <a:ext cx="105855" cy="159550"/>
          </a:xfrm>
          <a:prstGeom prst="triangle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 flipH="1" flipV="1">
            <a:off x="5857603" y="3642530"/>
            <a:ext cx="1107003" cy="682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4729143" y="2701980"/>
            <a:ext cx="988517" cy="74737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H="1" flipV="1">
            <a:off x="2693272" y="2301561"/>
            <a:ext cx="17397" cy="195151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953087" y="5142991"/>
            <a:ext cx="5905652" cy="128016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509487" y="900851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28”× 20” = OEM Opening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491748" y="1512078"/>
            <a:ext cx="6249724" cy="255454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Not a significant Pressure Drop:</a:t>
            </a:r>
          </a:p>
          <a:p>
            <a:r>
              <a:rPr lang="en-US" sz="3200" b="1" dirty="0">
                <a:solidFill>
                  <a:srgbClr val="FFFF00"/>
                </a:solidFill>
              </a:rPr>
              <a:t>For longer runs or smaller ducting </a:t>
            </a:r>
          </a:p>
          <a:p>
            <a:r>
              <a:rPr lang="en-US" sz="3200" b="1" dirty="0">
                <a:solidFill>
                  <a:srgbClr val="FFFF00"/>
                </a:solidFill>
              </a:rPr>
              <a:t>the return total needs to be added </a:t>
            </a:r>
          </a:p>
          <a:p>
            <a:r>
              <a:rPr lang="en-US" sz="3200" b="1" dirty="0">
                <a:solidFill>
                  <a:srgbClr val="FFFF00"/>
                </a:solidFill>
              </a:rPr>
              <a:t>to the supply to obtain the system’s</a:t>
            </a:r>
          </a:p>
          <a:p>
            <a:r>
              <a:rPr lang="en-US" sz="3200" b="1" dirty="0">
                <a:solidFill>
                  <a:srgbClr val="FFFF00"/>
                </a:solidFill>
              </a:rPr>
              <a:t>total loss</a:t>
            </a:r>
            <a:r>
              <a:rPr lang="en-US" sz="3200" b="1" dirty="0">
                <a:solidFill>
                  <a:srgbClr val="FF0000"/>
                </a:solidFill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245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539" y="89467"/>
            <a:ext cx="8229600" cy="1143000"/>
          </a:xfrm>
        </p:spPr>
        <p:txBody>
          <a:bodyPr/>
          <a:lstStyle/>
          <a:p>
            <a:r>
              <a:rPr lang="en-US" dirty="0"/>
              <a:t>Zone 2 Kitchen Duct Design A to B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295400"/>
            <a:ext cx="7637078" cy="5439514"/>
          </a:xfrm>
          <a:prstGeom prst="rect">
            <a:avLst/>
          </a:prstGeom>
        </p:spPr>
      </p:pic>
      <p:sp>
        <p:nvSpPr>
          <p:cNvPr id="15" name="Down Arrow Callout 14"/>
          <p:cNvSpPr/>
          <p:nvPr/>
        </p:nvSpPr>
        <p:spPr>
          <a:xfrm>
            <a:off x="5742062" y="5365301"/>
            <a:ext cx="277202" cy="276698"/>
          </a:xfrm>
          <a:prstGeom prst="downArrowCallou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053921" y="5273591"/>
            <a:ext cx="926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Diffuser</a:t>
            </a:r>
          </a:p>
        </p:txBody>
      </p:sp>
      <p:sp>
        <p:nvSpPr>
          <p:cNvPr id="17" name="L-Shape 16"/>
          <p:cNvSpPr/>
          <p:nvPr/>
        </p:nvSpPr>
        <p:spPr>
          <a:xfrm>
            <a:off x="1590052" y="3900241"/>
            <a:ext cx="182880" cy="18288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-Shape 17"/>
          <p:cNvSpPr/>
          <p:nvPr/>
        </p:nvSpPr>
        <p:spPr>
          <a:xfrm rot="5400000">
            <a:off x="5789223" y="5786170"/>
            <a:ext cx="182880" cy="18288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067260" y="5658279"/>
            <a:ext cx="2350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90</a:t>
            </a:r>
            <a:r>
              <a:rPr lang="en-US" baseline="30000" dirty="0">
                <a:solidFill>
                  <a:schemeClr val="bg1"/>
                </a:solidFill>
              </a:rPr>
              <a:t>O </a:t>
            </a:r>
            <a:r>
              <a:rPr lang="en-US" dirty="0">
                <a:solidFill>
                  <a:schemeClr val="bg1"/>
                </a:solidFill>
              </a:rPr>
              <a:t>Rectangular Elbow 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>
            <a:off x="5744944" y="6133028"/>
            <a:ext cx="274320" cy="14287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6102480" y="6019800"/>
            <a:ext cx="9638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Wye 90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>
            <a:off x="3948917" y="3984017"/>
            <a:ext cx="274320" cy="1428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>
            <a:off x="3076668" y="3969198"/>
            <a:ext cx="274320" cy="14287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>
            <a:off x="2126697" y="3969198"/>
            <a:ext cx="274320" cy="14287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 flipV="1">
            <a:off x="3411272" y="3946821"/>
            <a:ext cx="274320" cy="14287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/>
          <a:srcRect l="9415" t="6964" r="2128" b="4593"/>
          <a:stretch/>
        </p:blipFill>
        <p:spPr>
          <a:xfrm rot="10800000" flipV="1">
            <a:off x="2617621" y="3943719"/>
            <a:ext cx="274320" cy="14287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230658" y="2819400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10’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09838" y="364582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4’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347462" y="4014949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3’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49405" y="3671304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3’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31574" y="4047791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2’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662216" y="3671304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3’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202391" y="3991681"/>
            <a:ext cx="35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4’</a:t>
            </a:r>
          </a:p>
        </p:txBody>
      </p:sp>
      <p:sp>
        <p:nvSpPr>
          <p:cNvPr id="35" name="Down Arrow Callout 34"/>
          <p:cNvSpPr/>
          <p:nvPr/>
        </p:nvSpPr>
        <p:spPr>
          <a:xfrm rot="10800000">
            <a:off x="5590676" y="6382756"/>
            <a:ext cx="579973" cy="245304"/>
          </a:xfrm>
          <a:prstGeom prst="downArrowCallou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6161904" y="6353807"/>
            <a:ext cx="1629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Return Register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6502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1850795"/>
            <a:ext cx="3335488" cy="431651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1981200"/>
            <a:ext cx="1524000" cy="127711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3"/>
          <a:srcRect l="8716" t="3367" r="43351" b="66328"/>
          <a:stretch/>
        </p:blipFill>
        <p:spPr>
          <a:xfrm>
            <a:off x="3707647" y="1860805"/>
            <a:ext cx="5267229" cy="43095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80215" y="1860805"/>
            <a:ext cx="5294661" cy="430955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54942" y="2395793"/>
            <a:ext cx="18054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Friction Rate 0.2</a:t>
            </a:r>
          </a:p>
          <a:p>
            <a:r>
              <a:rPr lang="en-US" dirty="0">
                <a:solidFill>
                  <a:schemeClr val="bg1"/>
                </a:solidFill>
              </a:rPr>
              <a:t>Galvanized Metal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85040" y="2515244"/>
            <a:ext cx="1659088" cy="646331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Corresponding</a:t>
            </a:r>
          </a:p>
          <a:p>
            <a:r>
              <a:rPr lang="en-US" dirty="0">
                <a:solidFill>
                  <a:schemeClr val="bg1"/>
                </a:solidFill>
              </a:rPr>
              <a:t>Airflows in CFM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47774" y="3835320"/>
            <a:ext cx="1715726" cy="646331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Friction Rate 0.2</a:t>
            </a:r>
          </a:p>
          <a:p>
            <a:r>
              <a:rPr lang="en-US" dirty="0">
                <a:solidFill>
                  <a:schemeClr val="bg1"/>
                </a:solidFill>
              </a:rPr>
              <a:t>Duct Board</a:t>
            </a:r>
          </a:p>
        </p:txBody>
      </p:sp>
      <p:cxnSp>
        <p:nvCxnSpPr>
          <p:cNvPr id="12" name="Straight Arrow Connector 11"/>
          <p:cNvCxnSpPr>
            <a:stCxn id="8" idx="3"/>
          </p:cNvCxnSpPr>
          <p:nvPr/>
        </p:nvCxnSpPr>
        <p:spPr>
          <a:xfrm>
            <a:off x="5560436" y="2718959"/>
            <a:ext cx="542535" cy="881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9" idx="1"/>
          </p:cNvCxnSpPr>
          <p:nvPr/>
        </p:nvCxnSpPr>
        <p:spPr>
          <a:xfrm flipH="1">
            <a:off x="6275150" y="2838410"/>
            <a:ext cx="709890" cy="15113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6119021" y="3898073"/>
            <a:ext cx="508789" cy="23501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9" idx="1"/>
          </p:cNvCxnSpPr>
          <p:nvPr/>
        </p:nvCxnSpPr>
        <p:spPr>
          <a:xfrm flipH="1">
            <a:off x="5982838" y="2838410"/>
            <a:ext cx="1002202" cy="71081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5255037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2.1 Why Balance a House\player.html"/>
  <p:tag name="ARTICULATE_META_COURSE_VERSION" val="1.0"/>
  <p:tag name="ARTICULATE_META_COURSE_VERSION_SET" val="True"/>
  <p:tag name="ARTICULATE_REFERENCE_ID" val="0b2ae246-c608-48c8-b00f-180ba22f995d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ARTICULATE_META_DESCRIPTION" val="Conduction, and leakage losses and pressure effects"/>
  <p:tag name="ARTICULATE_META_COURSE_ID" val="2_1_Why_Balance_a_House"/>
  <p:tag name="ARTICULATE_META_NAME_SET" val="True"/>
  <p:tag name="TAG_BACKING_FORM_KEY" val="2294628-c:\users\don\desktop\power points\1.1 energy losses.pptx"/>
  <p:tag name="ARTICULATE_PRESENTER_VERSION" val="7"/>
  <p:tag name="ARTICULATE_USED_PAGE_ORIENTATION" val="1"/>
  <p:tag name="ARTICULATE_USED_PAGE_SIZE" val="1"/>
  <p:tag name="ARTICULATE_SLIDE_COUNT" val="25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NAV" val="1"/>
  <p:tag name="ARTICULATE_SLIDE_GUID" val="6aac7893-bf6d-4d34-9e8a-5d85bbcdb0ad"/>
  <p:tag name="AUDIO_ID" val="316"/>
  <p:tag name="ARTICULATE_AUDIO_RECORDED" val="1"/>
  <p:tag name="ELAPSEDTIME" val="20.1"/>
  <p:tag name="ANNOTATION_COUNT" val="0"/>
  <p:tag name="ARTICULATE_NAV_LEVEL" val="1"/>
  <p:tag name="ARTICULATE_SLIDE_PRESENTER_GUID" val="98bb69f2-8d08-4a0f-b3bb-0c4b682557b7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USED_LAYOUT" val="1"/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tODGD1uj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6622</TotalTime>
  <Words>1266</Words>
  <Application>Microsoft Office PowerPoint</Application>
  <PresentationFormat>On-screen Show (4:3)</PresentationFormat>
  <Paragraphs>498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Office Theme</vt:lpstr>
      <vt:lpstr> Maria’s Restaurant Lesson 22  Appendix C Zone 2 Duct Design </vt:lpstr>
      <vt:lpstr>PowerPoint Presentation</vt:lpstr>
      <vt:lpstr>Zone 2 Kitchen Exhaust &amp; OA Sketch</vt:lpstr>
      <vt:lpstr>PowerPoint Presentation</vt:lpstr>
      <vt:lpstr>PowerPoint Presentation</vt:lpstr>
      <vt:lpstr>Zone 2 Friction Rate</vt:lpstr>
      <vt:lpstr>PowerPoint Presentation</vt:lpstr>
      <vt:lpstr>Zone 2 Kitchen Duct Design A to B</vt:lpstr>
      <vt:lpstr>PowerPoint Presentation</vt:lpstr>
      <vt:lpstr>A to B</vt:lpstr>
      <vt:lpstr>Typical Straight Duct Calculation </vt:lpstr>
      <vt:lpstr>Typical Wye Calculation </vt:lpstr>
      <vt:lpstr>Zone 2 Kitchen Duct Design A to B</vt:lpstr>
      <vt:lpstr>Zone 2 Wye C Rectangular (Pv) </vt:lpstr>
      <vt:lpstr>Main Branch Wye D Rectangular (Pv) </vt:lpstr>
      <vt:lpstr>PowerPoint Presentation</vt:lpstr>
      <vt:lpstr>Zone 2 Smooth Radius 3 Vane 90 </vt:lpstr>
      <vt:lpstr>PowerPoint Presentation</vt:lpstr>
      <vt:lpstr>Zone 2 Total Loss = 0.503</vt:lpstr>
      <vt:lpstr>PowerPoint Presentation</vt:lpstr>
      <vt:lpstr>Zone 2 Kitchen Duct Design A to B</vt:lpstr>
      <vt:lpstr>Zone 2 Kitchen Duct Design A to B</vt:lpstr>
      <vt:lpstr>PowerPoint Presentation</vt:lpstr>
      <vt:lpstr>PowerPoint Presentation</vt:lpstr>
      <vt:lpstr>Field Notes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Donald Prather</cp:lastModifiedBy>
  <cp:revision>699</cp:revision>
  <cp:lastPrinted>2017-02-27T16:42:14Z</cp:lastPrinted>
  <dcterms:created xsi:type="dcterms:W3CDTF">2013-05-23T13:04:32Z</dcterms:created>
  <dcterms:modified xsi:type="dcterms:W3CDTF">2019-06-07T16:50:06Z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2.1 Why Balance a House  </vt:lpwstr>
  </property>
  <property fmtid="{D5CDD505-2E9C-101B-9397-08002B2CF9AE}" pid="4" name="ArticulateProjectVersion">
    <vt:lpwstr>7</vt:lpwstr>
  </property>
  <property fmtid="{D5CDD505-2E9C-101B-9397-08002B2CF9AE}" pid="5" name="ArticulateGUID">
    <vt:lpwstr>F030E55B-D2B8-4F59-B05B-8E6C4516EFBE</vt:lpwstr>
  </property>
  <property fmtid="{D5CDD505-2E9C-101B-9397-08002B2CF9AE}" pid="6" name="ArticulateProjectFull">
    <vt:lpwstr>C:\Users\Don\Desktop\Zone 2 Maria's Rest. Duct Design.ppta</vt:lpwstr>
  </property>
</Properties>
</file>