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notesMasterIdLst>
    <p:notesMasterId r:id="rId24"/>
  </p:notesMasterIdLst>
  <p:sldIdLst>
    <p:sldId id="496" r:id="rId2"/>
    <p:sldId id="501" r:id="rId3"/>
    <p:sldId id="502" r:id="rId4"/>
    <p:sldId id="504" r:id="rId5"/>
    <p:sldId id="505" r:id="rId6"/>
    <p:sldId id="519" r:id="rId7"/>
    <p:sldId id="506" r:id="rId8"/>
    <p:sldId id="518" r:id="rId9"/>
    <p:sldId id="520" r:id="rId10"/>
    <p:sldId id="521" r:id="rId11"/>
    <p:sldId id="522" r:id="rId12"/>
    <p:sldId id="524" r:id="rId13"/>
    <p:sldId id="525" r:id="rId14"/>
    <p:sldId id="507" r:id="rId15"/>
    <p:sldId id="508" r:id="rId16"/>
    <p:sldId id="509" r:id="rId17"/>
    <p:sldId id="510" r:id="rId18"/>
    <p:sldId id="511" r:id="rId19"/>
    <p:sldId id="513" r:id="rId20"/>
    <p:sldId id="512" r:id="rId21"/>
    <p:sldId id="514" r:id="rId22"/>
    <p:sldId id="523" r:id="rId23"/>
  </p:sldIdLst>
  <p:sldSz cx="9144000" cy="6858000" type="screen4x3"/>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B33E"/>
    <a:srgbClr val="3F3F3F"/>
    <a:srgbClr val="CC9900"/>
    <a:srgbClr val="D6367B"/>
    <a:srgbClr val="45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30" autoAdjust="0"/>
    <p:restoredTop sz="94660"/>
  </p:normalViewPr>
  <p:slideViewPr>
    <p:cSldViewPr>
      <p:cViewPr varScale="1">
        <p:scale>
          <a:sx n="108" d="100"/>
          <a:sy n="108" d="100"/>
        </p:scale>
        <p:origin x="936" y="96"/>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7/24/2017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a:t>
            </a:fld>
            <a:endParaRPr lang="en-US"/>
          </a:p>
        </p:txBody>
      </p:sp>
    </p:spTree>
    <p:extLst>
      <p:ext uri="{BB962C8B-B14F-4D97-AF65-F5344CB8AC3E}">
        <p14:creationId xmlns:p14="http://schemas.microsoft.com/office/powerpoint/2010/main" val="1662366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7/24/2017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7/24/2017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7/24/2017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7/24/2017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7/24/2017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7/24/2017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7/24/2017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7/24/2017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105400"/>
            <a:ext cx="9144000" cy="609600"/>
          </a:xfrm>
        </p:spPr>
        <p:txBody>
          <a:bodyPr>
            <a:normAutofit fontScale="90000"/>
          </a:bodyPr>
          <a:lstStyle/>
          <a:p>
            <a:r>
              <a:rPr lang="en-US" dirty="0" smtClean="0">
                <a:solidFill>
                  <a:srgbClr val="FF00FF"/>
                </a:solidFill>
              </a:rPr>
              <a:t/>
            </a:r>
            <a:br>
              <a:rPr lang="en-US" dirty="0" smtClean="0">
                <a:solidFill>
                  <a:srgbClr val="FF00FF"/>
                </a:solidFill>
              </a:rPr>
            </a:br>
            <a:r>
              <a:rPr lang="en-US" dirty="0">
                <a:solidFill>
                  <a:srgbClr val="FFFF00"/>
                </a:solidFill>
              </a:rPr>
              <a:t>Maria’s </a:t>
            </a:r>
            <a:r>
              <a:rPr lang="en-US" dirty="0" smtClean="0">
                <a:solidFill>
                  <a:srgbClr val="FFFF00"/>
                </a:solidFill>
              </a:rPr>
              <a:t>Restaurant</a:t>
            </a:r>
            <a:br>
              <a:rPr lang="en-US" dirty="0" smtClean="0">
                <a:solidFill>
                  <a:srgbClr val="FFFF00"/>
                </a:solidFill>
              </a:rPr>
            </a:br>
            <a:r>
              <a:rPr lang="en-US" dirty="0" smtClean="0">
                <a:solidFill>
                  <a:srgbClr val="FFFF00"/>
                </a:solidFill>
              </a:rPr>
              <a:t>Chapter </a:t>
            </a:r>
            <a:r>
              <a:rPr lang="en-US" smtClean="0">
                <a:solidFill>
                  <a:srgbClr val="FFFF00"/>
                </a:solidFill>
              </a:rPr>
              <a:t>3 Section </a:t>
            </a:r>
            <a:r>
              <a:rPr lang="en-US" dirty="0" smtClean="0">
                <a:solidFill>
                  <a:srgbClr val="FFFF00"/>
                </a:solidFill>
              </a:rPr>
              <a:t>10</a:t>
            </a:r>
            <a:r>
              <a:rPr lang="en-US" dirty="0">
                <a:solidFill>
                  <a:srgbClr val="FFFF00"/>
                </a:solidFill>
              </a:rPr>
              <a:t/>
            </a:r>
            <a:br>
              <a:rPr lang="en-US" dirty="0">
                <a:solidFill>
                  <a:srgbClr val="FFFF00"/>
                </a:solidFill>
              </a:rPr>
            </a:br>
            <a:r>
              <a:rPr lang="en-US" dirty="0" smtClean="0">
                <a:solidFill>
                  <a:srgbClr val="FF00FF"/>
                </a:solidFill>
              </a:rPr>
              <a:t/>
            </a:r>
            <a:br>
              <a:rPr lang="en-US" dirty="0" smtClean="0">
                <a:solidFill>
                  <a:srgbClr val="FF00FF"/>
                </a:solidFill>
              </a:rPr>
            </a:br>
            <a:endParaRPr lang="en-US" dirty="0">
              <a:solidFill>
                <a:srgbClr val="FF00FF"/>
              </a:solidFill>
            </a:endParaRPr>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193881411"/>
      </p:ext>
    </p:extLst>
  </p:cSld>
  <p:clrMapOvr>
    <a:masterClrMapping/>
  </p:clrMapOvr>
  <mc:AlternateContent xmlns:mc="http://schemas.openxmlformats.org/markup-compatibility/2006" xmlns:p14="http://schemas.microsoft.com/office/powerpoint/2010/main">
    <mc:Choice Requires="p14">
      <p:transition spd="slow" p14:dur="2000" advTm="21453"/>
    </mc:Choice>
    <mc:Fallback xmlns="">
      <p:transition spd="slow" advTm="21453"/>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The OEM Chart 3</a:t>
            </a:r>
            <a:endParaRPr lang="en-US" dirty="0"/>
          </a:p>
        </p:txBody>
      </p:sp>
      <p:pic>
        <p:nvPicPr>
          <p:cNvPr id="4" name="Content Placeholder 3"/>
          <p:cNvPicPr>
            <a:picLocks noGrp="1" noChangeAspect="1"/>
          </p:cNvPicPr>
          <p:nvPr>
            <p:ph idx="1"/>
          </p:nvPr>
        </p:nvPicPr>
        <p:blipFill>
          <a:blip r:embed="rId3"/>
          <a:stretch>
            <a:fillRect/>
          </a:stretch>
        </p:blipFill>
        <p:spPr>
          <a:xfrm>
            <a:off x="28686" y="1405348"/>
            <a:ext cx="9125146" cy="5440362"/>
          </a:xfrm>
          <a:prstGeom prst="rect">
            <a:avLst/>
          </a:prstGeom>
        </p:spPr>
      </p:pic>
      <p:sp>
        <p:nvSpPr>
          <p:cNvPr id="5" name="TextBox 4"/>
          <p:cNvSpPr txBox="1"/>
          <p:nvPr/>
        </p:nvSpPr>
        <p:spPr>
          <a:xfrm>
            <a:off x="171659" y="140365"/>
            <a:ext cx="8839200" cy="2554545"/>
          </a:xfrm>
          <a:prstGeom prst="rect">
            <a:avLst/>
          </a:prstGeom>
          <a:solidFill>
            <a:schemeClr val="accent1">
              <a:lumMod val="75000"/>
            </a:schemeClr>
          </a:solidFill>
        </p:spPr>
        <p:txBody>
          <a:bodyPr wrap="square" rtlCol="0">
            <a:spAutoFit/>
          </a:bodyPr>
          <a:lstStyle/>
          <a:p>
            <a:r>
              <a:rPr lang="en-US" sz="3200" dirty="0">
                <a:solidFill>
                  <a:srgbClr val="FFFF00"/>
                </a:solidFill>
              </a:rPr>
              <a:t>We have a 1HP motor that is tripping the motor starter and shutting down on a 12.5 ton XHP roof top package unit. The Measured ESP is 0.6 and the fan RPM was measured at 733.  What is the correct solution?</a:t>
            </a:r>
          </a:p>
        </p:txBody>
      </p:sp>
    </p:spTree>
    <p:custDataLst>
      <p:tags r:id="rId1"/>
    </p:custDataLst>
    <p:extLst>
      <p:ext uri="{BB962C8B-B14F-4D97-AF65-F5344CB8AC3E}">
        <p14:creationId xmlns:p14="http://schemas.microsoft.com/office/powerpoint/2010/main" val="134768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The OEM Chart 3</a:t>
            </a:r>
            <a:endParaRPr lang="en-US" dirty="0"/>
          </a:p>
        </p:txBody>
      </p:sp>
      <p:pic>
        <p:nvPicPr>
          <p:cNvPr id="4" name="Content Placeholder 3"/>
          <p:cNvPicPr>
            <a:picLocks noGrp="1" noChangeAspect="1"/>
          </p:cNvPicPr>
          <p:nvPr>
            <p:ph idx="1"/>
          </p:nvPr>
        </p:nvPicPr>
        <p:blipFill>
          <a:blip r:embed="rId3"/>
          <a:stretch>
            <a:fillRect/>
          </a:stretch>
        </p:blipFill>
        <p:spPr>
          <a:xfrm>
            <a:off x="28686" y="1405348"/>
            <a:ext cx="9125146" cy="5440362"/>
          </a:xfrm>
          <a:prstGeom prst="rect">
            <a:avLst/>
          </a:prstGeom>
        </p:spPr>
      </p:pic>
      <p:sp>
        <p:nvSpPr>
          <p:cNvPr id="5" name="TextBox 4"/>
          <p:cNvSpPr txBox="1"/>
          <p:nvPr/>
        </p:nvSpPr>
        <p:spPr>
          <a:xfrm>
            <a:off x="152400" y="4125529"/>
            <a:ext cx="8839200" cy="2554545"/>
          </a:xfrm>
          <a:prstGeom prst="rect">
            <a:avLst/>
          </a:prstGeom>
          <a:solidFill>
            <a:schemeClr val="accent1">
              <a:lumMod val="75000"/>
            </a:schemeClr>
          </a:solidFill>
        </p:spPr>
        <p:txBody>
          <a:bodyPr wrap="square" rtlCol="0">
            <a:spAutoFit/>
          </a:bodyPr>
          <a:lstStyle/>
          <a:p>
            <a:r>
              <a:rPr lang="en-US" sz="3200" dirty="0">
                <a:solidFill>
                  <a:srgbClr val="FFFF00"/>
                </a:solidFill>
              </a:rPr>
              <a:t>It depends on the design CFM.  Looking at the chart, if the design CFM is lower than 3,000 CFM, the fan speed needs to be lowered.  If the design CFM is above 3,000 CFM, the motor size needs to be increased.</a:t>
            </a:r>
          </a:p>
        </p:txBody>
      </p:sp>
    </p:spTree>
    <p:custDataLst>
      <p:tags r:id="rId1"/>
    </p:custDataLst>
    <p:extLst>
      <p:ext uri="{BB962C8B-B14F-4D97-AF65-F5344CB8AC3E}">
        <p14:creationId xmlns:p14="http://schemas.microsoft.com/office/powerpoint/2010/main" val="60162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The OEM Chart 4</a:t>
            </a:r>
            <a:endParaRPr lang="en-US" dirty="0"/>
          </a:p>
        </p:txBody>
      </p:sp>
      <p:pic>
        <p:nvPicPr>
          <p:cNvPr id="4" name="Content Placeholder 3"/>
          <p:cNvPicPr>
            <a:picLocks noGrp="1" noChangeAspect="1"/>
          </p:cNvPicPr>
          <p:nvPr>
            <p:ph idx="1"/>
          </p:nvPr>
        </p:nvPicPr>
        <p:blipFill>
          <a:blip r:embed="rId3"/>
          <a:stretch>
            <a:fillRect/>
          </a:stretch>
        </p:blipFill>
        <p:spPr>
          <a:xfrm>
            <a:off x="0" y="1143000"/>
            <a:ext cx="9125146" cy="5440362"/>
          </a:xfrm>
          <a:prstGeom prst="rect">
            <a:avLst/>
          </a:prstGeom>
        </p:spPr>
      </p:pic>
      <p:sp>
        <p:nvSpPr>
          <p:cNvPr id="5" name="TextBox 4"/>
          <p:cNvSpPr txBox="1"/>
          <p:nvPr/>
        </p:nvSpPr>
        <p:spPr>
          <a:xfrm>
            <a:off x="34412" y="4303455"/>
            <a:ext cx="9124741" cy="2554545"/>
          </a:xfrm>
          <a:prstGeom prst="rect">
            <a:avLst/>
          </a:prstGeom>
          <a:solidFill>
            <a:schemeClr val="accent1">
              <a:lumMod val="75000"/>
            </a:schemeClr>
          </a:solidFill>
        </p:spPr>
        <p:txBody>
          <a:bodyPr wrap="square" rtlCol="0">
            <a:spAutoFit/>
          </a:bodyPr>
          <a:lstStyle/>
          <a:p>
            <a:r>
              <a:rPr lang="en-US" sz="3200" dirty="0">
                <a:solidFill>
                  <a:srgbClr val="FFFF00"/>
                </a:solidFill>
              </a:rPr>
              <a:t>We have a design CFM of 3,550 CFM, an installed 1.5 HP motor. The 7.5 ton XHP package unit was found to be operating at a measured ESP of 0.63, and the fan RPM was measured at 740.  Without interpolation will that motor work?</a:t>
            </a:r>
          </a:p>
        </p:txBody>
      </p:sp>
    </p:spTree>
    <p:custDataLst>
      <p:tags r:id="rId1"/>
    </p:custDataLst>
    <p:extLst>
      <p:ext uri="{BB962C8B-B14F-4D97-AF65-F5344CB8AC3E}">
        <p14:creationId xmlns:p14="http://schemas.microsoft.com/office/powerpoint/2010/main" val="285856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The OEM Chart 4</a:t>
            </a:r>
            <a:endParaRPr lang="en-US" dirty="0"/>
          </a:p>
        </p:txBody>
      </p:sp>
      <p:pic>
        <p:nvPicPr>
          <p:cNvPr id="4" name="Content Placeholder 3"/>
          <p:cNvPicPr>
            <a:picLocks noGrp="1" noChangeAspect="1"/>
          </p:cNvPicPr>
          <p:nvPr>
            <p:ph idx="1"/>
          </p:nvPr>
        </p:nvPicPr>
        <p:blipFill>
          <a:blip r:embed="rId3"/>
          <a:stretch>
            <a:fillRect/>
          </a:stretch>
        </p:blipFill>
        <p:spPr>
          <a:xfrm>
            <a:off x="0" y="1280319"/>
            <a:ext cx="9125146" cy="5440362"/>
          </a:xfrm>
          <a:prstGeom prst="rect">
            <a:avLst/>
          </a:prstGeom>
        </p:spPr>
      </p:pic>
      <p:sp>
        <p:nvSpPr>
          <p:cNvPr id="5" name="TextBox 4"/>
          <p:cNvSpPr txBox="1"/>
          <p:nvPr/>
        </p:nvSpPr>
        <p:spPr>
          <a:xfrm>
            <a:off x="6019800" y="4419600"/>
            <a:ext cx="956188" cy="584775"/>
          </a:xfrm>
          <a:prstGeom prst="rect">
            <a:avLst/>
          </a:prstGeom>
          <a:solidFill>
            <a:schemeClr val="accent1">
              <a:lumMod val="75000"/>
            </a:schemeClr>
          </a:solidFill>
        </p:spPr>
        <p:txBody>
          <a:bodyPr wrap="square" rtlCol="0">
            <a:spAutoFit/>
          </a:bodyPr>
          <a:lstStyle/>
          <a:p>
            <a:r>
              <a:rPr lang="en-US" sz="3200" dirty="0" smtClean="0">
                <a:solidFill>
                  <a:srgbClr val="FFFF00"/>
                </a:solidFill>
              </a:rPr>
              <a:t>Yes</a:t>
            </a:r>
            <a:endParaRPr lang="en-US" sz="3200" dirty="0">
              <a:solidFill>
                <a:srgbClr val="FFFF00"/>
              </a:solidFill>
            </a:endParaRPr>
          </a:p>
        </p:txBody>
      </p:sp>
      <p:sp>
        <p:nvSpPr>
          <p:cNvPr id="3" name="Oval 2"/>
          <p:cNvSpPr/>
          <p:nvPr/>
        </p:nvSpPr>
        <p:spPr>
          <a:xfrm>
            <a:off x="3657600" y="3672878"/>
            <a:ext cx="914400" cy="914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6200" y="3840558"/>
            <a:ext cx="5486400" cy="57904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352800" y="1280319"/>
            <a:ext cx="914400" cy="914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883447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Altitude Adjustments</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Generally, chart values are for standard air at elevations below 1,500 ft.  They may be used without correction factors for air temperatures between 40</a:t>
            </a:r>
            <a:r>
              <a:rPr lang="en-US" baseline="30000" dirty="0">
                <a:solidFill>
                  <a:srgbClr val="FFFF00"/>
                </a:solidFill>
              </a:rPr>
              <a:t>O</a:t>
            </a:r>
            <a:r>
              <a:rPr lang="en-US" dirty="0">
                <a:solidFill>
                  <a:srgbClr val="FFFF00"/>
                </a:solidFill>
              </a:rPr>
              <a:t>F and 100</a:t>
            </a:r>
            <a:r>
              <a:rPr lang="en-US" baseline="30000" dirty="0">
                <a:solidFill>
                  <a:srgbClr val="FFFF00"/>
                </a:solidFill>
              </a:rPr>
              <a:t> O</a:t>
            </a:r>
            <a:r>
              <a:rPr lang="en-US" dirty="0">
                <a:solidFill>
                  <a:srgbClr val="FFFF00"/>
                </a:solidFill>
              </a:rPr>
              <a:t>F and altitudes below 2,000 ft.</a:t>
            </a:r>
          </a:p>
        </p:txBody>
      </p:sp>
    </p:spTree>
    <p:custDataLst>
      <p:tags r:id="rId1"/>
    </p:custDataLst>
    <p:extLst>
      <p:ext uri="{BB962C8B-B14F-4D97-AF65-F5344CB8AC3E}">
        <p14:creationId xmlns:p14="http://schemas.microsoft.com/office/powerpoint/2010/main" val="40695385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Target Values</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Since Maria wanted a low velocity system that operates quietly and efficiently, our Zone 1 duct design target value is in the 0.50 IWC range. Additionally, the duct velocity will be held well below 900 FPM for supply trunks and 700 FPM for the return duct, and those lower values will help attain the goal of a duct system sound level of 30-40 decibels. </a:t>
            </a:r>
          </a:p>
        </p:txBody>
      </p:sp>
    </p:spTree>
    <p:custDataLst>
      <p:tags r:id="rId1"/>
    </p:custDataLst>
    <p:extLst>
      <p:ext uri="{BB962C8B-B14F-4D97-AF65-F5344CB8AC3E}">
        <p14:creationId xmlns:p14="http://schemas.microsoft.com/office/powerpoint/2010/main" val="34630787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Target Values</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Since Maria wanted a low velocity system that operates quietly and efficiently, our Zone 1 duct design target value is in the </a:t>
            </a:r>
            <a:r>
              <a:rPr lang="en-US" dirty="0" smtClean="0">
                <a:solidFill>
                  <a:srgbClr val="FFFF00"/>
                </a:solidFill>
              </a:rPr>
              <a:t>0.5 </a:t>
            </a:r>
            <a:r>
              <a:rPr lang="en-US" dirty="0">
                <a:solidFill>
                  <a:srgbClr val="FFFF00"/>
                </a:solidFill>
              </a:rPr>
              <a:t>IWC range. Additionally, the duct velocity will be held well below 900 FPM for supply trunks and 700 FPM for the return duct, and those lower values will help attain the goal of a duct system sound level of 30-40 decibels. </a:t>
            </a:r>
          </a:p>
        </p:txBody>
      </p:sp>
    </p:spTree>
    <p:custDataLst>
      <p:tags r:id="rId1"/>
    </p:custDataLst>
    <p:extLst>
      <p:ext uri="{BB962C8B-B14F-4D97-AF65-F5344CB8AC3E}">
        <p14:creationId xmlns:p14="http://schemas.microsoft.com/office/powerpoint/2010/main" val="4465288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Sizing Methods</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i="1" dirty="0">
                <a:solidFill>
                  <a:srgbClr val="FFFF00"/>
                </a:solidFill>
              </a:rPr>
              <a:t>Manual Q </a:t>
            </a:r>
            <a:r>
              <a:rPr lang="en-US" dirty="0">
                <a:solidFill>
                  <a:srgbClr val="FFFF00"/>
                </a:solidFill>
              </a:rPr>
              <a:t>uses the total duct system pressure loss to calculate the required duct size.  There are five specific procedures covered in various depths in </a:t>
            </a:r>
            <a:r>
              <a:rPr lang="en-US" i="1" dirty="0">
                <a:solidFill>
                  <a:srgbClr val="FFFF00"/>
                </a:solidFill>
              </a:rPr>
              <a:t>Manual Q</a:t>
            </a:r>
            <a:r>
              <a:rPr lang="en-US" dirty="0">
                <a:solidFill>
                  <a:srgbClr val="FFFF00"/>
                </a:solidFill>
              </a:rPr>
              <a:t>:</a:t>
            </a:r>
          </a:p>
          <a:p>
            <a:pPr lvl="0"/>
            <a:r>
              <a:rPr lang="en-US" dirty="0">
                <a:solidFill>
                  <a:srgbClr val="FFFF00"/>
                </a:solidFill>
              </a:rPr>
              <a:t>Equal friction method.</a:t>
            </a:r>
          </a:p>
          <a:p>
            <a:pPr lvl="0"/>
            <a:r>
              <a:rPr lang="en-US" dirty="0">
                <a:solidFill>
                  <a:srgbClr val="FFFF00"/>
                </a:solidFill>
              </a:rPr>
              <a:t>Modified equal friction method.</a:t>
            </a:r>
          </a:p>
          <a:p>
            <a:pPr lvl="0"/>
            <a:r>
              <a:rPr lang="en-US" dirty="0">
                <a:solidFill>
                  <a:srgbClr val="FFFF00"/>
                </a:solidFill>
              </a:rPr>
              <a:t>Extended plenum method.</a:t>
            </a:r>
          </a:p>
          <a:p>
            <a:pPr lvl="0"/>
            <a:r>
              <a:rPr lang="en-US" dirty="0">
                <a:solidFill>
                  <a:srgbClr val="FFFF00"/>
                </a:solidFill>
              </a:rPr>
              <a:t>Semi-extended plenum method.</a:t>
            </a:r>
          </a:p>
          <a:p>
            <a:pPr lvl="0"/>
            <a:r>
              <a:rPr lang="en-US" dirty="0">
                <a:solidFill>
                  <a:srgbClr val="FFFF00"/>
                </a:solidFill>
              </a:rPr>
              <a:t>Static regain method. </a:t>
            </a:r>
          </a:p>
        </p:txBody>
      </p:sp>
    </p:spTree>
    <p:custDataLst>
      <p:tags r:id="rId1"/>
    </p:custDataLst>
    <p:extLst>
      <p:ext uri="{BB962C8B-B14F-4D97-AF65-F5344CB8AC3E}">
        <p14:creationId xmlns:p14="http://schemas.microsoft.com/office/powerpoint/2010/main" val="4956912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Equal Friction Method</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solidFill>
                  <a:srgbClr val="FFFF00"/>
                </a:solidFill>
              </a:rPr>
              <a:t>The </a:t>
            </a:r>
            <a:r>
              <a:rPr lang="en-US" dirty="0">
                <a:solidFill>
                  <a:srgbClr val="FFFF00"/>
                </a:solidFill>
              </a:rPr>
              <a:t>following items are taken into consideration for this calculation procedure:</a:t>
            </a:r>
          </a:p>
          <a:p>
            <a:pPr lvl="0"/>
            <a:r>
              <a:rPr lang="en-US" dirty="0">
                <a:solidFill>
                  <a:srgbClr val="FFFF00"/>
                </a:solidFill>
              </a:rPr>
              <a:t>Straight section pressure drops.</a:t>
            </a:r>
          </a:p>
          <a:p>
            <a:pPr lvl="0"/>
            <a:r>
              <a:rPr lang="en-US" dirty="0">
                <a:solidFill>
                  <a:srgbClr val="FFFF00"/>
                </a:solidFill>
              </a:rPr>
              <a:t>Fitting pressure drops.</a:t>
            </a:r>
          </a:p>
          <a:p>
            <a:pPr lvl="0"/>
            <a:r>
              <a:rPr lang="en-US" dirty="0">
                <a:solidFill>
                  <a:srgbClr val="FFFF00"/>
                </a:solidFill>
              </a:rPr>
              <a:t>Inlet and outlet pressure drops.</a:t>
            </a:r>
          </a:p>
          <a:p>
            <a:pPr lvl="0"/>
            <a:r>
              <a:rPr lang="en-US" dirty="0">
                <a:solidFill>
                  <a:srgbClr val="FFFF00"/>
                </a:solidFill>
              </a:rPr>
              <a:t>Filter and auxiliary equipment pressure drops.</a:t>
            </a:r>
          </a:p>
          <a:p>
            <a:pPr lvl="0"/>
            <a:r>
              <a:rPr lang="en-US" dirty="0">
                <a:solidFill>
                  <a:srgbClr val="FFFF00"/>
                </a:solidFill>
              </a:rPr>
              <a:t>Duct Sizing Worksheet</a:t>
            </a:r>
          </a:p>
          <a:p>
            <a:pPr lvl="0"/>
            <a:r>
              <a:rPr lang="en-US" dirty="0">
                <a:solidFill>
                  <a:srgbClr val="FFFF00"/>
                </a:solidFill>
              </a:rPr>
              <a:t>Friction chart values/duct slide rule values</a:t>
            </a:r>
          </a:p>
          <a:p>
            <a:pPr lvl="0"/>
            <a:r>
              <a:rPr lang="en-US" dirty="0">
                <a:solidFill>
                  <a:srgbClr val="FFFF00"/>
                </a:solidFill>
              </a:rPr>
              <a:t>CFM required.</a:t>
            </a:r>
          </a:p>
        </p:txBody>
      </p:sp>
    </p:spTree>
    <p:custDataLst>
      <p:tags r:id="rId1"/>
    </p:custDataLst>
    <p:extLst>
      <p:ext uri="{BB962C8B-B14F-4D97-AF65-F5344CB8AC3E}">
        <p14:creationId xmlns:p14="http://schemas.microsoft.com/office/powerpoint/2010/main" val="40795818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Design Preparation Steps</a:t>
            </a:r>
            <a:endParaRPr lang="en-US" dirty="0"/>
          </a:p>
        </p:txBody>
      </p:sp>
      <p:sp>
        <p:nvSpPr>
          <p:cNvPr id="3" name="Content Placeholder 2"/>
          <p:cNvSpPr>
            <a:spLocks noGrp="1"/>
          </p:cNvSpPr>
          <p:nvPr>
            <p:ph idx="1"/>
          </p:nvPr>
        </p:nvSpPr>
        <p:spPr/>
        <p:txBody>
          <a:bodyPr>
            <a:normAutofit/>
          </a:bodyPr>
          <a:lstStyle/>
          <a:p>
            <a:pPr marL="514350" indent="-514350">
              <a:buAutoNum type="arabicParenR"/>
            </a:pPr>
            <a:r>
              <a:rPr lang="en-US" dirty="0" smtClean="0">
                <a:solidFill>
                  <a:srgbClr val="FFFF00"/>
                </a:solidFill>
              </a:rPr>
              <a:t>Calculate </a:t>
            </a:r>
            <a:r>
              <a:rPr lang="en-US" dirty="0">
                <a:solidFill>
                  <a:srgbClr val="FFFF00"/>
                </a:solidFill>
              </a:rPr>
              <a:t>each supply outlet and return inlet’s required CFM based on the </a:t>
            </a:r>
            <a:r>
              <a:rPr lang="en-US" i="1" dirty="0">
                <a:solidFill>
                  <a:srgbClr val="FFFF00"/>
                </a:solidFill>
              </a:rPr>
              <a:t>Manual N5</a:t>
            </a:r>
            <a:r>
              <a:rPr lang="en-US" dirty="0">
                <a:solidFill>
                  <a:srgbClr val="FFFF00"/>
                </a:solidFill>
              </a:rPr>
              <a:t> </a:t>
            </a:r>
            <a:r>
              <a:rPr lang="en-US" dirty="0" smtClean="0">
                <a:solidFill>
                  <a:srgbClr val="FFFF00"/>
                </a:solidFill>
              </a:rPr>
              <a:t>(Chapter I) load </a:t>
            </a:r>
            <a:r>
              <a:rPr lang="en-US" dirty="0">
                <a:solidFill>
                  <a:srgbClr val="FFFF00"/>
                </a:solidFill>
              </a:rPr>
              <a:t>calculation and the equipment’s airflow </a:t>
            </a:r>
            <a:r>
              <a:rPr lang="en-US" dirty="0" smtClean="0">
                <a:solidFill>
                  <a:srgbClr val="FFFF00"/>
                </a:solidFill>
              </a:rPr>
              <a:t>capacity (Chapter II).</a:t>
            </a:r>
          </a:p>
          <a:p>
            <a:pPr marL="514350" indent="-514350">
              <a:buAutoNum type="arabicParenR"/>
            </a:pPr>
            <a:r>
              <a:rPr lang="en-US" dirty="0">
                <a:solidFill>
                  <a:srgbClr val="FFFF00"/>
                </a:solidFill>
              </a:rPr>
              <a:t>Sketch the duct blueprint as we expect it will be </a:t>
            </a:r>
            <a:r>
              <a:rPr lang="en-US" dirty="0" smtClean="0">
                <a:solidFill>
                  <a:srgbClr val="FFFF00"/>
                </a:solidFill>
              </a:rPr>
              <a:t>installed.</a:t>
            </a:r>
          </a:p>
          <a:p>
            <a:pPr marL="0" lvl="0" indent="0">
              <a:buNone/>
            </a:pPr>
            <a:endParaRPr lang="en-US" sz="4400" dirty="0"/>
          </a:p>
        </p:txBody>
      </p:sp>
    </p:spTree>
    <p:custDataLst>
      <p:tags r:id="rId1"/>
    </p:custDataLst>
    <p:extLst>
      <p:ext uri="{BB962C8B-B14F-4D97-AF65-F5344CB8AC3E}">
        <p14:creationId xmlns:p14="http://schemas.microsoft.com/office/powerpoint/2010/main" val="18623566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Chapter III</a:t>
            </a:r>
            <a:endParaRPr lang="en-US" dirty="0"/>
          </a:p>
        </p:txBody>
      </p:sp>
      <p:sp>
        <p:nvSpPr>
          <p:cNvPr id="3" name="Content Placeholder 2"/>
          <p:cNvSpPr>
            <a:spLocks noGrp="1"/>
          </p:cNvSpPr>
          <p:nvPr>
            <p:ph idx="1"/>
          </p:nvPr>
        </p:nvSpPr>
        <p:spPr>
          <a:xfrm>
            <a:off x="152400" y="1600200"/>
            <a:ext cx="8839200" cy="5105400"/>
          </a:xfrm>
        </p:spPr>
        <p:txBody>
          <a:bodyPr/>
          <a:lstStyle/>
          <a:p>
            <a:pPr marL="0" indent="0">
              <a:buNone/>
            </a:pPr>
            <a:r>
              <a:rPr lang="en-US" b="1" i="1" dirty="0">
                <a:solidFill>
                  <a:srgbClr val="FFFF00"/>
                </a:solidFill>
              </a:rPr>
              <a:t>Air</a:t>
            </a:r>
            <a:r>
              <a:rPr lang="en-US" dirty="0">
                <a:solidFill>
                  <a:srgbClr val="FFFF00"/>
                </a:solidFill>
              </a:rPr>
              <a:t> is the first word in Air Conditioning. Conditioned air is heated, or cooled, filtered, dehydrated, or hydrated air in an HVAC system that is ready for circulation throughout the building. If the duct system is designed by rules-of-thumb (sometimes endorsed by manufacturers and wholesalers who should know better), or by a “we have been doing it this way for fifty years” attitude, then:  </a:t>
            </a:r>
          </a:p>
          <a:p>
            <a:endParaRPr lang="en-US" dirty="0"/>
          </a:p>
        </p:txBody>
      </p:sp>
    </p:spTree>
    <p:custDataLst>
      <p:tags r:id="rId1"/>
    </p:custDataLst>
    <p:extLst>
      <p:ext uri="{BB962C8B-B14F-4D97-AF65-F5344CB8AC3E}">
        <p14:creationId xmlns:p14="http://schemas.microsoft.com/office/powerpoint/2010/main" val="11121293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Maria’s Duct Layout Sketch </a:t>
            </a:r>
            <a:endParaRPr lang="en-US" dirty="0"/>
          </a:p>
        </p:txBody>
      </p:sp>
      <p:pic>
        <p:nvPicPr>
          <p:cNvPr id="4" name="Picture 3"/>
          <p:cNvPicPr>
            <a:picLocks noChangeAspect="1"/>
          </p:cNvPicPr>
          <p:nvPr/>
        </p:nvPicPr>
        <p:blipFill>
          <a:blip r:embed="rId3"/>
          <a:stretch>
            <a:fillRect/>
          </a:stretch>
        </p:blipFill>
        <p:spPr>
          <a:xfrm>
            <a:off x="171450" y="1905000"/>
            <a:ext cx="8801100" cy="4400550"/>
          </a:xfrm>
          <a:prstGeom prst="rect">
            <a:avLst/>
          </a:prstGeom>
        </p:spPr>
      </p:pic>
    </p:spTree>
    <p:custDataLst>
      <p:tags r:id="rId1"/>
    </p:custDataLst>
    <p:extLst>
      <p:ext uri="{BB962C8B-B14F-4D97-AF65-F5344CB8AC3E}">
        <p14:creationId xmlns:p14="http://schemas.microsoft.com/office/powerpoint/2010/main" val="33309267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Friction Rate Calculation</a:t>
            </a:r>
            <a:endParaRPr lang="en-US" dirty="0"/>
          </a:p>
        </p:txBody>
      </p:sp>
      <p:sp>
        <p:nvSpPr>
          <p:cNvPr id="3" name="Content Placeholder 2"/>
          <p:cNvSpPr>
            <a:spLocks noGrp="1"/>
          </p:cNvSpPr>
          <p:nvPr>
            <p:ph idx="1"/>
          </p:nvPr>
        </p:nvSpPr>
        <p:spPr>
          <a:xfrm>
            <a:off x="609600" y="1833888"/>
            <a:ext cx="3962400" cy="4525963"/>
          </a:xfrm>
        </p:spPr>
        <p:txBody>
          <a:bodyPr/>
          <a:lstStyle/>
          <a:p>
            <a:pPr marL="0" indent="0">
              <a:buNone/>
            </a:pPr>
            <a:r>
              <a:rPr lang="en-US" dirty="0">
                <a:solidFill>
                  <a:srgbClr val="FFFF00"/>
                </a:solidFill>
              </a:rPr>
              <a:t>ACCA’s Duct Slide Rule User’s Manual recommends using FR values between 0.08 and 0.20 for the commercial duct sizing procedure.</a:t>
            </a:r>
          </a:p>
        </p:txBody>
      </p:sp>
      <p:pic>
        <p:nvPicPr>
          <p:cNvPr id="4" name="Picture 3"/>
          <p:cNvPicPr>
            <a:picLocks noChangeAspect="1"/>
          </p:cNvPicPr>
          <p:nvPr/>
        </p:nvPicPr>
        <p:blipFill>
          <a:blip r:embed="rId3"/>
          <a:stretch>
            <a:fillRect/>
          </a:stretch>
        </p:blipFill>
        <p:spPr>
          <a:xfrm>
            <a:off x="4876801" y="1335741"/>
            <a:ext cx="4267200" cy="5522259"/>
          </a:xfrm>
          <a:prstGeom prst="rect">
            <a:avLst/>
          </a:prstGeom>
        </p:spPr>
      </p:pic>
    </p:spTree>
    <p:custDataLst>
      <p:tags r:id="rId1"/>
    </p:custDataLst>
    <p:extLst>
      <p:ext uri="{BB962C8B-B14F-4D97-AF65-F5344CB8AC3E}">
        <p14:creationId xmlns:p14="http://schemas.microsoft.com/office/powerpoint/2010/main" val="7725465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Field Notes</a:t>
            </a:r>
            <a:endParaRPr lang="en-US" dirty="0">
              <a:solidFill>
                <a:srgbClr val="FFFF00"/>
              </a:solidFill>
            </a:endParaRPr>
          </a:p>
        </p:txBody>
      </p:sp>
      <p:sp>
        <p:nvSpPr>
          <p:cNvPr id="3" name="Content Placeholder 2"/>
          <p:cNvSpPr>
            <a:spLocks noGrp="1"/>
          </p:cNvSpPr>
          <p:nvPr>
            <p:ph idx="1"/>
          </p:nvPr>
        </p:nvSpPr>
        <p:spPr/>
        <p:txBody>
          <a:bodyPr/>
          <a:lstStyle/>
          <a:p>
            <a:pPr marL="0" indent="0">
              <a:buNone/>
            </a:pPr>
            <a:r>
              <a:rPr lang="en-US" dirty="0">
                <a:solidFill>
                  <a:srgbClr val="FFFF00"/>
                </a:solidFill>
              </a:rPr>
              <a:t>A common problem found in the field is a finished duct system that was not installed exactly like the design. Oversized, not a problem, the fan motor will be adjustable to a lower RPM so the CFM will be correct.  However, duct is generally undersized. To make things worse the filter area is often undersized too. Thus, to get the required airflow the motor size must be increased. </a:t>
            </a:r>
          </a:p>
        </p:txBody>
      </p:sp>
    </p:spTree>
    <p:custDataLst>
      <p:tags r:id="rId1"/>
    </p:custDataLst>
    <p:extLst>
      <p:ext uri="{BB962C8B-B14F-4D97-AF65-F5344CB8AC3E}">
        <p14:creationId xmlns:p14="http://schemas.microsoft.com/office/powerpoint/2010/main" val="3294612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Improper Commercial Duct Design </a:t>
            </a:r>
            <a:endParaRPr lang="en-US" dirty="0"/>
          </a:p>
        </p:txBody>
      </p:sp>
      <p:sp>
        <p:nvSpPr>
          <p:cNvPr id="3" name="Content Placeholder 2"/>
          <p:cNvSpPr>
            <a:spLocks noGrp="1"/>
          </p:cNvSpPr>
          <p:nvPr>
            <p:ph idx="1"/>
          </p:nvPr>
        </p:nvSpPr>
        <p:spPr>
          <a:xfrm>
            <a:off x="152400" y="1600200"/>
            <a:ext cx="8839200" cy="5105400"/>
          </a:xfrm>
        </p:spPr>
        <p:txBody>
          <a:bodyPr/>
          <a:lstStyle/>
          <a:p>
            <a:pPr lvl="0"/>
            <a:r>
              <a:rPr lang="en-US" dirty="0">
                <a:solidFill>
                  <a:srgbClr val="FFFF00"/>
                </a:solidFill>
              </a:rPr>
              <a:t>Maria’s customers’ and staffs’ health and safety may be at risk, </a:t>
            </a:r>
          </a:p>
          <a:p>
            <a:pPr lvl="0"/>
            <a:r>
              <a:rPr lang="en-US" dirty="0">
                <a:solidFill>
                  <a:srgbClr val="FFFF00"/>
                </a:solidFill>
              </a:rPr>
              <a:t>Her operating utility costs could be higher, </a:t>
            </a:r>
          </a:p>
          <a:p>
            <a:pPr lvl="0"/>
            <a:r>
              <a:rPr lang="en-US" dirty="0">
                <a:solidFill>
                  <a:srgbClr val="FFFF00"/>
                </a:solidFill>
              </a:rPr>
              <a:t>The equipment performance could be deficient,</a:t>
            </a:r>
          </a:p>
          <a:p>
            <a:pPr lvl="0"/>
            <a:r>
              <a:rPr lang="en-US" dirty="0">
                <a:solidFill>
                  <a:srgbClr val="FFFF00"/>
                </a:solidFill>
              </a:rPr>
              <a:t>The equipment could prematurely fail before a full, useful life, and</a:t>
            </a:r>
          </a:p>
          <a:p>
            <a:pPr lvl="0"/>
            <a:r>
              <a:rPr lang="en-US" dirty="0">
                <a:solidFill>
                  <a:srgbClr val="FFFF00"/>
                </a:solidFill>
              </a:rPr>
              <a:t>Maria’s customers and staff may not receive the comfort Maria paid for. </a:t>
            </a:r>
          </a:p>
          <a:p>
            <a:endParaRPr lang="en-US" dirty="0"/>
          </a:p>
        </p:txBody>
      </p:sp>
    </p:spTree>
    <p:custDataLst>
      <p:tags r:id="rId1"/>
    </p:custDataLst>
    <p:extLst>
      <p:ext uri="{BB962C8B-B14F-4D97-AF65-F5344CB8AC3E}">
        <p14:creationId xmlns:p14="http://schemas.microsoft.com/office/powerpoint/2010/main" val="5835440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Manual Q: Commercial Duct Design</a:t>
            </a:r>
            <a:endParaRPr lang="en-US" dirty="0"/>
          </a:p>
        </p:txBody>
      </p:sp>
      <p:sp>
        <p:nvSpPr>
          <p:cNvPr id="3" name="Content Placeholder 2"/>
          <p:cNvSpPr>
            <a:spLocks noGrp="1"/>
          </p:cNvSpPr>
          <p:nvPr>
            <p:ph idx="1"/>
          </p:nvPr>
        </p:nvSpPr>
        <p:spPr>
          <a:xfrm>
            <a:off x="152400" y="1600200"/>
            <a:ext cx="8839200" cy="5105400"/>
          </a:xfrm>
        </p:spPr>
        <p:txBody>
          <a:bodyPr/>
          <a:lstStyle/>
          <a:p>
            <a:pPr marL="0" indent="0">
              <a:buNone/>
            </a:pPr>
            <a:r>
              <a:rPr lang="en-US" i="1" dirty="0">
                <a:solidFill>
                  <a:srgbClr val="FFFF00"/>
                </a:solidFill>
              </a:rPr>
              <a:t>Manual Q</a:t>
            </a:r>
            <a:r>
              <a:rPr lang="en-US" dirty="0">
                <a:solidFill>
                  <a:srgbClr val="FFFF00"/>
                </a:solidFill>
              </a:rPr>
              <a:t> provides design guidance for low pressure, low velocity duct systems.  Using a low pressure design will lower the kW and HP required to operate the blower motor. Thus, the operating expense of the blower motor will be lowered.</a:t>
            </a:r>
          </a:p>
        </p:txBody>
      </p:sp>
    </p:spTree>
    <p:custDataLst>
      <p:tags r:id="rId1"/>
    </p:custDataLst>
    <p:extLst>
      <p:ext uri="{BB962C8B-B14F-4D97-AF65-F5344CB8AC3E}">
        <p14:creationId xmlns:p14="http://schemas.microsoft.com/office/powerpoint/2010/main" val="20544644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Recall From The Equipment Selection</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The constant speed blower assembly in the heat pump package rooftop units, selected in the previous chapter, deliver constant volumes of air.  Zone 1, the dinning and bar areas receive 2,400 CFM for heating and cooling; Zone 2, the kitchen area, receives 3,200 CFM for heating and cooling.</a:t>
            </a:r>
          </a:p>
        </p:txBody>
      </p:sp>
    </p:spTree>
    <p:custDataLst>
      <p:tags r:id="rId1"/>
    </p:custDataLst>
    <p:extLst>
      <p:ext uri="{BB962C8B-B14F-4D97-AF65-F5344CB8AC3E}">
        <p14:creationId xmlns:p14="http://schemas.microsoft.com/office/powerpoint/2010/main" val="6610314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The OEM Chart</a:t>
            </a:r>
            <a:endParaRPr lang="en-US" dirty="0"/>
          </a:p>
        </p:txBody>
      </p:sp>
      <p:pic>
        <p:nvPicPr>
          <p:cNvPr id="4" name="Content Placeholder 3"/>
          <p:cNvPicPr>
            <a:picLocks noGrp="1" noChangeAspect="1"/>
          </p:cNvPicPr>
          <p:nvPr>
            <p:ph idx="1"/>
          </p:nvPr>
        </p:nvPicPr>
        <p:blipFill>
          <a:blip r:embed="rId3"/>
          <a:stretch>
            <a:fillRect/>
          </a:stretch>
        </p:blipFill>
        <p:spPr>
          <a:xfrm>
            <a:off x="28686" y="1405348"/>
            <a:ext cx="9125146" cy="5440362"/>
          </a:xfrm>
          <a:prstGeom prst="rect">
            <a:avLst/>
          </a:prstGeom>
        </p:spPr>
      </p:pic>
    </p:spTree>
    <p:custDataLst>
      <p:tags r:id="rId1"/>
    </p:custDataLst>
    <p:extLst>
      <p:ext uri="{BB962C8B-B14F-4D97-AF65-F5344CB8AC3E}">
        <p14:creationId xmlns:p14="http://schemas.microsoft.com/office/powerpoint/2010/main" val="224712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OEM Chart 1</a:t>
            </a:r>
            <a:endParaRPr lang="en-US" dirty="0"/>
          </a:p>
        </p:txBody>
      </p:sp>
      <p:pic>
        <p:nvPicPr>
          <p:cNvPr id="4" name="Picture 3"/>
          <p:cNvPicPr>
            <a:picLocks noChangeAspect="1"/>
          </p:cNvPicPr>
          <p:nvPr/>
        </p:nvPicPr>
        <p:blipFill>
          <a:blip r:embed="rId3"/>
          <a:stretch>
            <a:fillRect/>
          </a:stretch>
        </p:blipFill>
        <p:spPr>
          <a:xfrm>
            <a:off x="37178" y="1365619"/>
            <a:ext cx="9010650" cy="5372100"/>
          </a:xfrm>
          <a:prstGeom prst="rect">
            <a:avLst/>
          </a:prstGeom>
        </p:spPr>
      </p:pic>
      <p:sp>
        <p:nvSpPr>
          <p:cNvPr id="5" name="TextBox 4"/>
          <p:cNvSpPr txBox="1"/>
          <p:nvPr/>
        </p:nvSpPr>
        <p:spPr>
          <a:xfrm>
            <a:off x="1107818" y="286436"/>
            <a:ext cx="6451130" cy="1077218"/>
          </a:xfrm>
          <a:prstGeom prst="rect">
            <a:avLst/>
          </a:prstGeom>
          <a:solidFill>
            <a:schemeClr val="accent1">
              <a:lumMod val="75000"/>
            </a:schemeClr>
          </a:solidFill>
        </p:spPr>
        <p:txBody>
          <a:bodyPr wrap="square" rtlCol="0">
            <a:spAutoFit/>
          </a:bodyPr>
          <a:lstStyle/>
          <a:p>
            <a:r>
              <a:rPr lang="en-US" sz="3200" dirty="0" smtClean="0">
                <a:solidFill>
                  <a:srgbClr val="FFFF00"/>
                </a:solidFill>
              </a:rPr>
              <a:t>Find RPM and BHP for 1.0 ESP at 3,500 CFM </a:t>
            </a:r>
            <a:endParaRPr lang="en-US" sz="3200" dirty="0">
              <a:solidFill>
                <a:srgbClr val="FFFF00"/>
              </a:solidFill>
            </a:endParaRPr>
          </a:p>
        </p:txBody>
      </p:sp>
      <p:sp>
        <p:nvSpPr>
          <p:cNvPr id="3" name="Rectangle 2"/>
          <p:cNvSpPr/>
          <p:nvPr/>
        </p:nvSpPr>
        <p:spPr>
          <a:xfrm>
            <a:off x="133350" y="3916874"/>
            <a:ext cx="5505450" cy="35032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326009" y="1848686"/>
            <a:ext cx="640080" cy="6400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333383" y="3771996"/>
            <a:ext cx="640080" cy="6400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486767" y="1640855"/>
            <a:ext cx="943896" cy="27432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896342" y="1883465"/>
            <a:ext cx="640080" cy="6400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976290" y="3790992"/>
            <a:ext cx="640080" cy="6400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31550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animBg="1"/>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The Chart 2</a:t>
            </a:r>
            <a:endParaRPr lang="en-US" dirty="0"/>
          </a:p>
        </p:txBody>
      </p:sp>
      <p:pic>
        <p:nvPicPr>
          <p:cNvPr id="4" name="Content Placeholder 3"/>
          <p:cNvPicPr>
            <a:picLocks noGrp="1" noChangeAspect="1"/>
          </p:cNvPicPr>
          <p:nvPr>
            <p:ph idx="1"/>
          </p:nvPr>
        </p:nvPicPr>
        <p:blipFill>
          <a:blip r:embed="rId3"/>
          <a:stretch>
            <a:fillRect/>
          </a:stretch>
        </p:blipFill>
        <p:spPr>
          <a:xfrm>
            <a:off x="38518" y="1395515"/>
            <a:ext cx="9125146" cy="5440362"/>
          </a:xfrm>
          <a:prstGeom prst="rect">
            <a:avLst/>
          </a:prstGeom>
        </p:spPr>
      </p:pic>
      <p:sp>
        <p:nvSpPr>
          <p:cNvPr id="5" name="TextBox 4"/>
          <p:cNvSpPr txBox="1"/>
          <p:nvPr/>
        </p:nvSpPr>
        <p:spPr>
          <a:xfrm>
            <a:off x="1346435" y="261688"/>
            <a:ext cx="6451130" cy="1077218"/>
          </a:xfrm>
          <a:prstGeom prst="rect">
            <a:avLst/>
          </a:prstGeom>
          <a:solidFill>
            <a:schemeClr val="accent1">
              <a:lumMod val="75000"/>
            </a:schemeClr>
          </a:solidFill>
        </p:spPr>
        <p:txBody>
          <a:bodyPr wrap="square" rtlCol="0">
            <a:spAutoFit/>
          </a:bodyPr>
          <a:lstStyle/>
          <a:p>
            <a:r>
              <a:rPr lang="en-US" sz="3200" dirty="0" smtClean="0">
                <a:solidFill>
                  <a:srgbClr val="FFFF00"/>
                </a:solidFill>
              </a:rPr>
              <a:t>Find RPM and BHP for 0.2 ESP at 3,500 CFM </a:t>
            </a:r>
            <a:endParaRPr lang="en-US" sz="3200" dirty="0">
              <a:solidFill>
                <a:srgbClr val="FFFF00"/>
              </a:solidFill>
            </a:endParaRPr>
          </a:p>
        </p:txBody>
      </p:sp>
      <p:sp>
        <p:nvSpPr>
          <p:cNvPr id="6" name="Rectangle 5"/>
          <p:cNvSpPr/>
          <p:nvPr/>
        </p:nvSpPr>
        <p:spPr>
          <a:xfrm>
            <a:off x="1066800" y="1676400"/>
            <a:ext cx="943896" cy="27432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8518" y="3949137"/>
            <a:ext cx="2140310" cy="38820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898668" y="3804259"/>
            <a:ext cx="640080" cy="6400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898668" y="1890089"/>
            <a:ext cx="640080" cy="6400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1538748" y="3804259"/>
            <a:ext cx="640080" cy="6400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481229" y="1864940"/>
            <a:ext cx="640080" cy="6400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627539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Difference </a:t>
            </a:r>
            <a:r>
              <a:rPr lang="en-US" smtClean="0"/>
              <a:t>Between </a:t>
            </a:r>
            <a:r>
              <a:rPr lang="en-US" smtClean="0"/>
              <a:t>0.2 </a:t>
            </a:r>
            <a:r>
              <a:rPr lang="en-US" dirty="0" smtClean="0"/>
              <a:t>&amp; 1.0 ESP</a:t>
            </a:r>
            <a:endParaRPr lang="en-US" dirty="0"/>
          </a:p>
        </p:txBody>
      </p:sp>
      <p:sp>
        <p:nvSpPr>
          <p:cNvPr id="3" name="Content Placeholder 2"/>
          <p:cNvSpPr>
            <a:spLocks noGrp="1"/>
          </p:cNvSpPr>
          <p:nvPr>
            <p:ph idx="1"/>
          </p:nvPr>
        </p:nvSpPr>
        <p:spPr>
          <a:xfrm>
            <a:off x="609600" y="1600201"/>
            <a:ext cx="8229600" cy="1676399"/>
          </a:xfrm>
        </p:spPr>
        <p:txBody>
          <a:bodyPr>
            <a:normAutofit lnSpcReduction="10000"/>
          </a:bodyPr>
          <a:lstStyle/>
          <a:p>
            <a:pPr marL="0" indent="0">
              <a:buNone/>
            </a:pPr>
            <a:r>
              <a:rPr lang="en-US" dirty="0" smtClean="0">
                <a:solidFill>
                  <a:srgbClr val="FFFF00"/>
                </a:solidFill>
              </a:rPr>
              <a:t>BHP @ 0.20 =  0.9		RPM @ 0.20 = 592</a:t>
            </a:r>
          </a:p>
          <a:p>
            <a:pPr marL="0" indent="0">
              <a:buNone/>
            </a:pPr>
            <a:r>
              <a:rPr lang="en-US" dirty="0">
                <a:solidFill>
                  <a:srgbClr val="FFFF00"/>
                </a:solidFill>
              </a:rPr>
              <a:t>BHP @ </a:t>
            </a:r>
            <a:r>
              <a:rPr lang="en-US" dirty="0" smtClean="0">
                <a:solidFill>
                  <a:srgbClr val="FFFF00"/>
                </a:solidFill>
              </a:rPr>
              <a:t>1.00 </a:t>
            </a:r>
            <a:r>
              <a:rPr lang="en-US" dirty="0">
                <a:solidFill>
                  <a:srgbClr val="FFFF00"/>
                </a:solidFill>
              </a:rPr>
              <a:t>=  </a:t>
            </a:r>
            <a:r>
              <a:rPr lang="en-US" dirty="0" smtClean="0">
                <a:solidFill>
                  <a:srgbClr val="FFFF00"/>
                </a:solidFill>
              </a:rPr>
              <a:t>1.65</a:t>
            </a:r>
            <a:r>
              <a:rPr lang="en-US" dirty="0">
                <a:solidFill>
                  <a:srgbClr val="FFFF00"/>
                </a:solidFill>
              </a:rPr>
              <a:t>		RPM @ </a:t>
            </a:r>
            <a:r>
              <a:rPr lang="en-US" dirty="0" smtClean="0">
                <a:solidFill>
                  <a:srgbClr val="FFFF00"/>
                </a:solidFill>
              </a:rPr>
              <a:t>1.00 </a:t>
            </a:r>
            <a:r>
              <a:rPr lang="en-US" dirty="0">
                <a:solidFill>
                  <a:srgbClr val="FFFF00"/>
                </a:solidFill>
              </a:rPr>
              <a:t>= </a:t>
            </a:r>
            <a:r>
              <a:rPr lang="en-US" dirty="0" smtClean="0">
                <a:solidFill>
                  <a:srgbClr val="FFFF00"/>
                </a:solidFill>
              </a:rPr>
              <a:t>854 </a:t>
            </a:r>
            <a:endParaRPr lang="en-US" dirty="0">
              <a:solidFill>
                <a:srgbClr val="FFFF00"/>
              </a:solidFill>
            </a:endParaRPr>
          </a:p>
          <a:p>
            <a:pPr marL="0" indent="0">
              <a:buNone/>
            </a:pPr>
            <a:r>
              <a:rPr lang="en-US" dirty="0" smtClean="0">
                <a:solidFill>
                  <a:srgbClr val="FFFF00"/>
                </a:solidFill>
              </a:rPr>
              <a:t> </a:t>
            </a:r>
          </a:p>
          <a:p>
            <a:pPr marL="0" indent="0">
              <a:buNone/>
            </a:pPr>
            <a:endParaRPr lang="en-US" dirty="0"/>
          </a:p>
        </p:txBody>
      </p:sp>
      <p:sp>
        <p:nvSpPr>
          <p:cNvPr id="5" name="Content Placeholder 2"/>
          <p:cNvSpPr txBox="1">
            <a:spLocks/>
          </p:cNvSpPr>
          <p:nvPr/>
        </p:nvSpPr>
        <p:spPr>
          <a:xfrm>
            <a:off x="609600" y="3657600"/>
            <a:ext cx="8229600" cy="2362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rgbClr val="FFFF00"/>
                </a:solidFill>
              </a:rPr>
              <a:t>Motor Size Increase: </a:t>
            </a:r>
            <a:endParaRPr lang="en-US" dirty="0">
              <a:solidFill>
                <a:srgbClr val="FFFF00"/>
              </a:solidFill>
            </a:endParaRPr>
          </a:p>
          <a:p>
            <a:pPr marL="0" indent="0">
              <a:buNone/>
            </a:pPr>
            <a:r>
              <a:rPr lang="en-US" dirty="0" smtClean="0">
                <a:solidFill>
                  <a:srgbClr val="FFFF00"/>
                </a:solidFill>
              </a:rPr>
              <a:t>1.65 ÷ </a:t>
            </a:r>
            <a:r>
              <a:rPr lang="en-US" dirty="0">
                <a:solidFill>
                  <a:srgbClr val="FFFF00"/>
                </a:solidFill>
              </a:rPr>
              <a:t>0.9</a:t>
            </a:r>
            <a:r>
              <a:rPr lang="en-US" dirty="0" smtClean="0">
                <a:solidFill>
                  <a:srgbClr val="FFFF00"/>
                </a:solidFill>
              </a:rPr>
              <a:t> 	× 100 = 183%</a:t>
            </a:r>
          </a:p>
          <a:p>
            <a:pPr marL="0" indent="0">
              <a:buFont typeface="Arial" pitchFamily="34" charset="0"/>
              <a:buNone/>
            </a:pPr>
            <a:r>
              <a:rPr lang="en-US" dirty="0" smtClean="0">
                <a:solidFill>
                  <a:srgbClr val="FFFF00"/>
                </a:solidFill>
              </a:rPr>
              <a:t> </a:t>
            </a:r>
          </a:p>
          <a:p>
            <a:pPr marL="0" indent="0">
              <a:buFont typeface="Arial" pitchFamily="34" charset="0"/>
              <a:buNone/>
            </a:pPr>
            <a:endParaRPr lang="en-US" dirty="0"/>
          </a:p>
        </p:txBody>
      </p:sp>
    </p:spTree>
    <p:custDataLst>
      <p:tags r:id="rId1"/>
    </p:custDataLst>
    <p:extLst>
      <p:ext uri="{BB962C8B-B14F-4D97-AF65-F5344CB8AC3E}">
        <p14:creationId xmlns:p14="http://schemas.microsoft.com/office/powerpoint/2010/main" val="3066731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LOGO" val="ComfortU_Logo.jpg"/>
  <p:tag name="ARTICULATE_PRESENTER" val="Donald Prather"/>
  <p:tag name="ARTICULATE_PRESENTER_GUID" val="0067420A16B5"/>
  <p:tag name="ARTICULATE_LMS" val="0"/>
  <p:tag name="ARTICULATE_TEMPLATE" val="Corporate Communications"/>
  <p:tag name="ARTICULATE_TEMPLATE_GUID" val="1a000000-6000-0000-b000-000000000001"/>
  <p:tag name="PRESENTER_PREVIEW_MODE" val="0"/>
  <p:tag name="PRESENTER_PREVIEW_START" val="1"/>
  <p:tag name="PLAYERLOGOHEIGHT" val="162"/>
  <p:tag name="PLAYERLOGOWIDTH" val="351"/>
  <p:tag name="LAUNCHINNEWWINDOW" val="0"/>
  <p:tag name="LASTPUBLISHED" val="C:\Users\Craig\Documents\My Articulate Projects\2.1 Why Balance a House\player.html"/>
  <p:tag name="ARTICULATE_META_COURSE_VERSION" val="1.0"/>
  <p:tag name="ARTICULATE_META_COURSE_VERSION_SET" val="True"/>
  <p:tag name="ARTICULATE_REFERENCE_ID" val="0b2ae246-c608-48c8-b00f-180ba22f995d"/>
  <p:tag name="ARTICULATE_REFERENCE_COUNT" val="0"/>
  <p:tag name="ARTICULATE_PLAYER_GLOSSARY_XML" val="&lt;?xml version=&quot;1.0&quot; encoding=&quot;utf-16&quot;?&gt;&lt;glossary xmlns:xsi=&quot;http://www.w3.org/2001/XMLSchema-instance&quot; xmlns:xsd=&quot;http://www.w3.org/2001/XMLSchema&quot;&gt;&lt;terms /&gt;&lt;/glossary&gt;"/>
  <p:tag name="ARTICULATE_META_DESCRIPTION" val="Conduction, and leakage losses and pressure effects"/>
  <p:tag name="ARTICULATE_META_COURSE_ID" val="2_1_Why_Balance_a_House"/>
  <p:tag name="ARTICULATE_META_NAME_SET" val="True"/>
  <p:tag name="TAG_BACKING_FORM_KEY" val="2294628-c:\users\don\desktop\power points\1.1 energy losses.pptx"/>
  <p:tag name="ARTICULATE_PRESENTER_VERSION" val="7"/>
  <p:tag name="ARTICULATE_USED_PAGE_ORIENTATION" val="1"/>
  <p:tag name="ARTICULATE_USED_PAGE_SIZE" val="1"/>
  <p:tag name="ARTICULATE_SLIDE_COUNT" val="2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NAV" val="1"/>
  <p:tag name="ARTICULATE_SLIDE_GUID" val="6aac7893-bf6d-4d34-9e8a-5d85bbcdb0ad"/>
  <p:tag name="AUDIO_ID" val="316"/>
  <p:tag name="ARTICULATE_AUDIO_RECORDED" val="1"/>
  <p:tag name="ELAPSEDTIME" val="20.1"/>
  <p:tag name="ANNOTATION_COUNT" val="0"/>
  <p:tag name="ARTICULATE_NAV_LEVEL" val="1"/>
  <p:tag name="ARTICULATE_SLIDE_PRESENTER_GUID" val="98bb69f2-8d08-4a0f-b3bb-0c4b682557b7"/>
  <p:tag name="ARTICULATE_SLIDE_PAUSE" val="0"/>
  <p:tag name="ARTICULATE_LOCK_SLIDE" val="0"/>
  <p:tag name="ARTICULATE_HIDE_SLIDE" val="0"/>
  <p:tag name="ARTICULATE_PLAYER_CONTROL_PREVIOUS" val="True"/>
  <p:tag name="ARTICULATE_PLAYER_CONTROL_NEXT" val="True"/>
  <p:tag name="ARTICULATE_USED_LAYOUT" val="1"/>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raig\AppData\Local\Temp\articulate\presenter\imgtemp\tODGD1uj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4993</TotalTime>
  <Words>893</Words>
  <Application>Microsoft Office PowerPoint</Application>
  <PresentationFormat>On-screen Show (4:3)</PresentationFormat>
  <Paragraphs>64</Paragraphs>
  <Slides>22</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Office Theme</vt:lpstr>
      <vt:lpstr> Maria’s Restaurant Chapter 3 Section 10  </vt:lpstr>
      <vt:lpstr>Chapter III</vt:lpstr>
      <vt:lpstr>Improper Commercial Duct Design </vt:lpstr>
      <vt:lpstr>Manual Q: Commercial Duct Design</vt:lpstr>
      <vt:lpstr>Recall From The Equipment Selection</vt:lpstr>
      <vt:lpstr>Reading The OEM Chart</vt:lpstr>
      <vt:lpstr>OEM Chart 1</vt:lpstr>
      <vt:lpstr>Reading The Chart 2</vt:lpstr>
      <vt:lpstr>Difference Between 0.2 &amp; 1.0 ESP</vt:lpstr>
      <vt:lpstr>Reading The OEM Chart 3</vt:lpstr>
      <vt:lpstr>Reading The OEM Chart 3</vt:lpstr>
      <vt:lpstr>Reading The OEM Chart 4</vt:lpstr>
      <vt:lpstr>Reading The OEM Chart 4</vt:lpstr>
      <vt:lpstr>Altitude Adjustments</vt:lpstr>
      <vt:lpstr>Target Values</vt:lpstr>
      <vt:lpstr>Target Values</vt:lpstr>
      <vt:lpstr>Duct Sizing Methods</vt:lpstr>
      <vt:lpstr>Equal Friction Method</vt:lpstr>
      <vt:lpstr>Duct Design Preparation Steps</vt:lpstr>
      <vt:lpstr>Maria’s Duct Layout Sketch </vt:lpstr>
      <vt:lpstr>Friction Rate Calculation</vt:lpstr>
      <vt:lpstr>Field Notes</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Donald Prather</cp:lastModifiedBy>
  <cp:revision>568</cp:revision>
  <dcterms:created xsi:type="dcterms:W3CDTF">2013-05-23T13:04:32Z</dcterms:created>
  <dcterms:modified xsi:type="dcterms:W3CDTF">2017-07-24T17:05:40Z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2.1 Why Balance a House  </vt:lpwstr>
  </property>
  <property fmtid="{D5CDD505-2E9C-101B-9397-08002B2CF9AE}" pid="4" name="ArticulateProjectVersion">
    <vt:lpwstr>7</vt:lpwstr>
  </property>
  <property fmtid="{D5CDD505-2E9C-101B-9397-08002B2CF9AE}" pid="5" name="ArticulateGUID">
    <vt:lpwstr>58B21155-917B-44CA-97E0-CE4D89F5317A</vt:lpwstr>
  </property>
  <property fmtid="{D5CDD505-2E9C-101B-9397-08002B2CF9AE}" pid="6" name="ArticulateProjectFull">
    <vt:lpwstr>T:\1.0-ACTIVITIES &amp; PROJECTS\ACCA Guides\Maria's Restaurant\Educator Power Points and Work Sheets\Chapter 3 Class 10 Maria's restaurant .ppta</vt:lpwstr>
  </property>
</Properties>
</file>