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C143"/>
    <a:srgbClr val="462D8E"/>
    <a:srgbClr val="03BCE6"/>
    <a:srgbClr val="04B1B3"/>
    <a:srgbClr val="ECE82B"/>
    <a:srgbClr val="004061"/>
    <a:srgbClr val="3994CE"/>
    <a:srgbClr val="000000"/>
    <a:srgbClr val="EBDC00"/>
    <a:srgbClr val="003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10" autoAdjust="0"/>
    <p:restoredTop sz="94660"/>
  </p:normalViewPr>
  <p:slideViewPr>
    <p:cSldViewPr showGuides="1">
      <p:cViewPr varScale="1">
        <p:scale>
          <a:sx n="13" d="100"/>
          <a:sy n="13" d="100"/>
        </p:scale>
        <p:origin x="8" y="128"/>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4C05E9A-41AE-ED76-D92C-879B8D9D346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9201919" cy="32399288"/>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1215281" y="25440244"/>
            <a:ext cx="16669494" cy="1503600"/>
          </a:xfrm>
          <a:prstGeom prst="rect">
            <a:avLst/>
          </a:prstGeom>
          <a:solidFill>
            <a:schemeClr val="bg1">
              <a:lumMod val="65000"/>
              <a:alpha val="20000"/>
            </a:schemeClr>
          </a:solidFill>
          <a:ln w="9525">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lumMod val="50000"/>
                  </a:schemeClr>
                </a:solidFill>
                <a:latin typeface="Helvetica" pitchFamily="2" charset="0"/>
              </a:rPr>
              <a:t>Insert </a:t>
            </a:r>
            <a:r>
              <a:rPr lang="fr-CA" altLang="en-US" sz="6600" dirty="0" err="1">
                <a:solidFill>
                  <a:schemeClr val="bg1">
                    <a:lumMod val="50000"/>
                  </a:schemeClr>
                </a:solidFill>
                <a:latin typeface="Helvetica" pitchFamily="2" charset="0"/>
              </a:rPr>
              <a:t>your</a:t>
            </a:r>
            <a:r>
              <a:rPr lang="fr-CA" altLang="en-US" sz="6600" dirty="0">
                <a:solidFill>
                  <a:schemeClr val="bg1">
                    <a:lumMod val="50000"/>
                  </a:schemeClr>
                </a:solidFill>
                <a:latin typeface="Helvetica" pitchFamily="2" charset="0"/>
              </a:rPr>
              <a:t> Logos</a:t>
            </a:r>
            <a:endParaRPr lang="en-US" altLang="en-US" sz="6600" dirty="0">
              <a:solidFill>
                <a:schemeClr val="bg1">
                  <a:lumMod val="50000"/>
                </a:schemeClr>
              </a:solidFill>
              <a:latin typeface="Helvetica" pitchFamily="2" charset="0"/>
            </a:endParaRPr>
          </a:p>
        </p:txBody>
      </p:sp>
      <p:sp>
        <p:nvSpPr>
          <p:cNvPr id="20" name="TextBox 19">
            <a:extLst>
              <a:ext uri="{FF2B5EF4-FFF2-40B4-BE49-F238E27FC236}">
                <a16:creationId xmlns:a16="http://schemas.microsoft.com/office/drawing/2014/main" id="{9E1FDF2E-7326-483C-B6FA-75CFA1B7C741}"/>
              </a:ext>
            </a:extLst>
          </p:cNvPr>
          <p:cNvSpPr txBox="1"/>
          <p:nvPr/>
        </p:nvSpPr>
        <p:spPr>
          <a:xfrm>
            <a:off x="22738744" y="30296644"/>
            <a:ext cx="23494859" cy="1520324"/>
          </a:xfrm>
          <a:prstGeom prst="rect">
            <a:avLst/>
          </a:prstGeom>
          <a:noFill/>
        </p:spPr>
        <p:txBody>
          <a:bodyPr wrap="square" rtlCol="0">
            <a:noAutofit/>
          </a:bodyPr>
          <a:lstStyle/>
          <a:p>
            <a:r>
              <a:rPr lang="en-CA" sz="4000" b="1" dirty="0">
                <a:solidFill>
                  <a:schemeClr val="accent4"/>
                </a:solidFill>
                <a:latin typeface="Helvetica" pitchFamily="2" charset="0"/>
              </a:rPr>
              <a:t>CONTACT INFORMATION:  Highlight this </a:t>
            </a:r>
            <a:r>
              <a:rPr lang="en-CA" sz="5400" b="1" dirty="0">
                <a:solidFill>
                  <a:schemeClr val="accent4"/>
                </a:solidFill>
                <a:latin typeface="Helvetica" pitchFamily="2" charset="0"/>
              </a:rPr>
              <a:t>text</a:t>
            </a:r>
            <a:r>
              <a:rPr lang="en-CA" sz="4000" b="1" dirty="0">
                <a:solidFill>
                  <a:schemeClr val="accent4"/>
                </a:solidFill>
                <a:latin typeface="Helvetica" pitchFamily="2" charset="0"/>
              </a:rPr>
              <a:t> and replace it.</a:t>
            </a:r>
          </a:p>
        </p:txBody>
      </p:sp>
      <p:sp>
        <p:nvSpPr>
          <p:cNvPr id="3" name="TextBox 2">
            <a:extLst>
              <a:ext uri="{FF2B5EF4-FFF2-40B4-BE49-F238E27FC236}">
                <a16:creationId xmlns:a16="http://schemas.microsoft.com/office/drawing/2014/main" id="{60E29535-F5F0-4C43-9A10-5381B5B8EE63}"/>
              </a:ext>
            </a:extLst>
          </p:cNvPr>
          <p:cNvSpPr txBox="1"/>
          <p:nvPr/>
        </p:nvSpPr>
        <p:spPr>
          <a:xfrm>
            <a:off x="22738745" y="1645444"/>
            <a:ext cx="24406829" cy="5170646"/>
          </a:xfrm>
          <a:prstGeom prst="rect">
            <a:avLst/>
          </a:prstGeom>
          <a:noFill/>
        </p:spPr>
        <p:txBody>
          <a:bodyPr wrap="square" rtlCol="0">
            <a:spAutoFit/>
          </a:bodyPr>
          <a:lstStyle/>
          <a:p>
            <a:r>
              <a:rPr lang="en-US" sz="11000" b="1" dirty="0">
                <a:solidFill>
                  <a:schemeClr val="accent1"/>
                </a:solidFill>
                <a:latin typeface="Helvetica" pitchFamily="2" charset="0"/>
              </a:rPr>
              <a:t>Poster Statement </a:t>
            </a:r>
            <a:r>
              <a:rPr lang="en-US" sz="11000" dirty="0">
                <a:solidFill>
                  <a:schemeClr val="accent1"/>
                </a:solidFill>
                <a:latin typeface="Helvetica" pitchFamily="2" charset="0"/>
              </a:rPr>
              <a:t>will be placed here to </a:t>
            </a:r>
            <a:r>
              <a:rPr lang="en-US" sz="11000" b="1" dirty="0">
                <a:solidFill>
                  <a:schemeClr val="accent1"/>
                </a:solidFill>
                <a:latin typeface="Helvetica" pitchFamily="2" charset="0"/>
              </a:rPr>
              <a:t>replace this FPO line of copy </a:t>
            </a:r>
            <a:r>
              <a:rPr lang="en-US" sz="11000" dirty="0">
                <a:solidFill>
                  <a:schemeClr val="accent1"/>
                </a:solidFill>
                <a:latin typeface="Helvetica" pitchFamily="2" charset="0"/>
              </a:rPr>
              <a:t>that is just a placeholder for now.</a:t>
            </a:r>
          </a:p>
        </p:txBody>
      </p:sp>
      <p:sp>
        <p:nvSpPr>
          <p:cNvPr id="17" name="TextBox 16">
            <a:extLst>
              <a:ext uri="{FF2B5EF4-FFF2-40B4-BE49-F238E27FC236}">
                <a16:creationId xmlns:a16="http://schemas.microsoft.com/office/drawing/2014/main" id="{B8EA5CCF-EE0A-6A4D-9FBF-6780AC34BCDC}"/>
              </a:ext>
            </a:extLst>
          </p:cNvPr>
          <p:cNvSpPr txBox="1"/>
          <p:nvPr/>
        </p:nvSpPr>
        <p:spPr>
          <a:xfrm>
            <a:off x="22738746" y="8007333"/>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2"/>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15" name="Table 14">
            <a:extLst>
              <a:ext uri="{FF2B5EF4-FFF2-40B4-BE49-F238E27FC236}">
                <a16:creationId xmlns:a16="http://schemas.microsoft.com/office/drawing/2014/main" id="{70B98CF2-7076-DC49-9284-0B01559B1A57}"/>
              </a:ext>
            </a:extLst>
          </p:cNvPr>
          <p:cNvGraphicFramePr>
            <a:graphicFrameLocks noGrp="1"/>
          </p:cNvGraphicFramePr>
          <p:nvPr>
            <p:extLst>
              <p:ext uri="{D42A27DB-BD31-4B8C-83A1-F6EECF244321}">
                <p14:modId xmlns:p14="http://schemas.microsoft.com/office/powerpoint/2010/main" val="3600725602"/>
              </p:ext>
            </p:extLst>
          </p:nvPr>
        </p:nvGraphicFramePr>
        <p:xfrm>
          <a:off x="22738746" y="11295940"/>
          <a:ext cx="9625889" cy="6738288"/>
        </p:xfrm>
        <a:graphic>
          <a:graphicData uri="http://schemas.openxmlformats.org/drawingml/2006/table">
            <a:tbl>
              <a:tblPr firstRow="1" bandRow="1">
                <a:tableStyleId>{F5AB1C69-6EDB-4FF4-983F-18BD219EF322}</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18" name="TextBox 17">
            <a:extLst>
              <a:ext uri="{FF2B5EF4-FFF2-40B4-BE49-F238E27FC236}">
                <a16:creationId xmlns:a16="http://schemas.microsoft.com/office/drawing/2014/main" id="{1DF6FB00-265A-704E-A913-F529034CEFFA}"/>
              </a:ext>
            </a:extLst>
          </p:cNvPr>
          <p:cNvSpPr txBox="1"/>
          <p:nvPr/>
        </p:nvSpPr>
        <p:spPr>
          <a:xfrm>
            <a:off x="36607715" y="8007333"/>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2"/>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19" name="Table 18">
            <a:extLst>
              <a:ext uri="{FF2B5EF4-FFF2-40B4-BE49-F238E27FC236}">
                <a16:creationId xmlns:a16="http://schemas.microsoft.com/office/drawing/2014/main" id="{549BFB77-51FB-B841-8944-64757B917948}"/>
              </a:ext>
            </a:extLst>
          </p:cNvPr>
          <p:cNvGraphicFramePr>
            <a:graphicFrameLocks noGrp="1"/>
          </p:cNvGraphicFramePr>
          <p:nvPr>
            <p:extLst>
              <p:ext uri="{D42A27DB-BD31-4B8C-83A1-F6EECF244321}">
                <p14:modId xmlns:p14="http://schemas.microsoft.com/office/powerpoint/2010/main" val="1849569991"/>
              </p:ext>
            </p:extLst>
          </p:nvPr>
        </p:nvGraphicFramePr>
        <p:xfrm>
          <a:off x="36607715" y="11295940"/>
          <a:ext cx="9625889" cy="6738288"/>
        </p:xfrm>
        <a:graphic>
          <a:graphicData uri="http://schemas.openxmlformats.org/drawingml/2006/table">
            <a:tbl>
              <a:tblPr firstRow="1" bandRow="1">
                <a:tableStyleId>{F5AB1C69-6EDB-4FF4-983F-18BD219EF322}</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1" name="TextBox 20">
            <a:extLst>
              <a:ext uri="{FF2B5EF4-FFF2-40B4-BE49-F238E27FC236}">
                <a16:creationId xmlns:a16="http://schemas.microsoft.com/office/drawing/2014/main" id="{2698AEA9-C755-7441-A300-3E690F8F7363}"/>
              </a:ext>
            </a:extLst>
          </p:cNvPr>
          <p:cNvSpPr txBox="1"/>
          <p:nvPr/>
        </p:nvSpPr>
        <p:spPr>
          <a:xfrm>
            <a:off x="22738746" y="19305826"/>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2"/>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22" name="Table 21">
            <a:extLst>
              <a:ext uri="{FF2B5EF4-FFF2-40B4-BE49-F238E27FC236}">
                <a16:creationId xmlns:a16="http://schemas.microsoft.com/office/drawing/2014/main" id="{27607CEC-AE19-BE48-8473-5FCBB597ED30}"/>
              </a:ext>
            </a:extLst>
          </p:cNvPr>
          <p:cNvGraphicFramePr>
            <a:graphicFrameLocks noGrp="1"/>
          </p:cNvGraphicFramePr>
          <p:nvPr>
            <p:extLst>
              <p:ext uri="{D42A27DB-BD31-4B8C-83A1-F6EECF244321}">
                <p14:modId xmlns:p14="http://schemas.microsoft.com/office/powerpoint/2010/main" val="3378552482"/>
              </p:ext>
            </p:extLst>
          </p:nvPr>
        </p:nvGraphicFramePr>
        <p:xfrm>
          <a:off x="22738746" y="22594433"/>
          <a:ext cx="9625889" cy="6738288"/>
        </p:xfrm>
        <a:graphic>
          <a:graphicData uri="http://schemas.openxmlformats.org/drawingml/2006/table">
            <a:tbl>
              <a:tblPr firstRow="1" bandRow="1">
                <a:tableStyleId>{F5AB1C69-6EDB-4FF4-983F-18BD219EF322}</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3" name="TextBox 22">
            <a:extLst>
              <a:ext uri="{FF2B5EF4-FFF2-40B4-BE49-F238E27FC236}">
                <a16:creationId xmlns:a16="http://schemas.microsoft.com/office/drawing/2014/main" id="{9ED1BE6D-77F8-2740-8554-0501DAD82470}"/>
              </a:ext>
            </a:extLst>
          </p:cNvPr>
          <p:cNvSpPr txBox="1"/>
          <p:nvPr/>
        </p:nvSpPr>
        <p:spPr>
          <a:xfrm>
            <a:off x="36607715" y="19305826"/>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2"/>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24" name="Table 23">
            <a:extLst>
              <a:ext uri="{FF2B5EF4-FFF2-40B4-BE49-F238E27FC236}">
                <a16:creationId xmlns:a16="http://schemas.microsoft.com/office/drawing/2014/main" id="{5A53DD11-CED6-DE42-95E3-5B0E51C6698E}"/>
              </a:ext>
            </a:extLst>
          </p:cNvPr>
          <p:cNvGraphicFramePr>
            <a:graphicFrameLocks noGrp="1"/>
          </p:cNvGraphicFramePr>
          <p:nvPr>
            <p:extLst>
              <p:ext uri="{D42A27DB-BD31-4B8C-83A1-F6EECF244321}">
                <p14:modId xmlns:p14="http://schemas.microsoft.com/office/powerpoint/2010/main" val="219678410"/>
              </p:ext>
            </p:extLst>
          </p:nvPr>
        </p:nvGraphicFramePr>
        <p:xfrm>
          <a:off x="36607715" y="22594433"/>
          <a:ext cx="9625889" cy="6738288"/>
        </p:xfrm>
        <a:graphic>
          <a:graphicData uri="http://schemas.openxmlformats.org/drawingml/2006/table">
            <a:tbl>
              <a:tblPr firstRow="1" bandRow="1">
                <a:tableStyleId>{F5AB1C69-6EDB-4FF4-983F-18BD219EF322}</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 name="TextBox 1">
            <a:extLst>
              <a:ext uri="{FF2B5EF4-FFF2-40B4-BE49-F238E27FC236}">
                <a16:creationId xmlns:a16="http://schemas.microsoft.com/office/drawing/2014/main" id="{B84A30BF-E89F-484F-81F3-7F5A6655D1BD}"/>
              </a:ext>
            </a:extLst>
          </p:cNvPr>
          <p:cNvSpPr txBox="1"/>
          <p:nvPr/>
        </p:nvSpPr>
        <p:spPr>
          <a:xfrm>
            <a:off x="24661823" y="14234197"/>
            <a:ext cx="5715000" cy="861774"/>
          </a:xfrm>
          <a:prstGeom prst="rect">
            <a:avLst/>
          </a:prstGeom>
          <a:noFill/>
        </p:spPr>
        <p:txBody>
          <a:bodyPr wrap="square" rtlCol="0">
            <a:spAutoFit/>
          </a:bodyPr>
          <a:lstStyle/>
          <a:p>
            <a:pPr algn="ctr"/>
            <a:r>
              <a:rPr lang="en-US" sz="5000" b="1" dirty="0">
                <a:solidFill>
                  <a:schemeClr val="accent3"/>
                </a:solidFill>
                <a:latin typeface="Helvetica" pitchFamily="2" charset="0"/>
              </a:rPr>
              <a:t>FPO GRAPHIC</a:t>
            </a:r>
          </a:p>
        </p:txBody>
      </p:sp>
      <p:sp>
        <p:nvSpPr>
          <p:cNvPr id="25" name="TextBox 24">
            <a:extLst>
              <a:ext uri="{FF2B5EF4-FFF2-40B4-BE49-F238E27FC236}">
                <a16:creationId xmlns:a16="http://schemas.microsoft.com/office/drawing/2014/main" id="{ABB6CB2D-6E0A-3942-A9A2-BEB967245D6B}"/>
              </a:ext>
            </a:extLst>
          </p:cNvPr>
          <p:cNvSpPr txBox="1"/>
          <p:nvPr/>
        </p:nvSpPr>
        <p:spPr>
          <a:xfrm>
            <a:off x="38563159" y="14234197"/>
            <a:ext cx="5715000" cy="861774"/>
          </a:xfrm>
          <a:prstGeom prst="rect">
            <a:avLst/>
          </a:prstGeom>
          <a:noFill/>
        </p:spPr>
        <p:txBody>
          <a:bodyPr wrap="square" rtlCol="0">
            <a:spAutoFit/>
          </a:bodyPr>
          <a:lstStyle/>
          <a:p>
            <a:pPr algn="ctr"/>
            <a:r>
              <a:rPr lang="en-US" sz="5000" b="1" dirty="0">
                <a:solidFill>
                  <a:schemeClr val="accent3"/>
                </a:solidFill>
                <a:latin typeface="Helvetica" pitchFamily="2" charset="0"/>
              </a:rPr>
              <a:t>FPO GRAPHIC</a:t>
            </a:r>
          </a:p>
        </p:txBody>
      </p:sp>
      <p:sp>
        <p:nvSpPr>
          <p:cNvPr id="27" name="TextBox 26">
            <a:extLst>
              <a:ext uri="{FF2B5EF4-FFF2-40B4-BE49-F238E27FC236}">
                <a16:creationId xmlns:a16="http://schemas.microsoft.com/office/drawing/2014/main" id="{1DE50740-E5D0-F64E-977B-6E5F23EAF13F}"/>
              </a:ext>
            </a:extLst>
          </p:cNvPr>
          <p:cNvSpPr txBox="1"/>
          <p:nvPr/>
        </p:nvSpPr>
        <p:spPr>
          <a:xfrm>
            <a:off x="24678007" y="25537044"/>
            <a:ext cx="5715000" cy="861774"/>
          </a:xfrm>
          <a:prstGeom prst="rect">
            <a:avLst/>
          </a:prstGeom>
          <a:noFill/>
        </p:spPr>
        <p:txBody>
          <a:bodyPr wrap="square" rtlCol="0">
            <a:spAutoFit/>
          </a:bodyPr>
          <a:lstStyle/>
          <a:p>
            <a:pPr algn="ctr"/>
            <a:r>
              <a:rPr lang="en-US" sz="5000" b="1" dirty="0">
                <a:solidFill>
                  <a:schemeClr val="accent3"/>
                </a:solidFill>
                <a:latin typeface="Helvetica" pitchFamily="2" charset="0"/>
              </a:rPr>
              <a:t>FPO GRAPHIC</a:t>
            </a:r>
          </a:p>
        </p:txBody>
      </p:sp>
      <p:sp>
        <p:nvSpPr>
          <p:cNvPr id="28" name="TextBox 27">
            <a:extLst>
              <a:ext uri="{FF2B5EF4-FFF2-40B4-BE49-F238E27FC236}">
                <a16:creationId xmlns:a16="http://schemas.microsoft.com/office/drawing/2014/main" id="{D96EF0AB-F58A-374D-8524-C6A17D21870B}"/>
              </a:ext>
            </a:extLst>
          </p:cNvPr>
          <p:cNvSpPr txBox="1"/>
          <p:nvPr/>
        </p:nvSpPr>
        <p:spPr>
          <a:xfrm>
            <a:off x="38579343" y="25537044"/>
            <a:ext cx="5715000" cy="861774"/>
          </a:xfrm>
          <a:prstGeom prst="rect">
            <a:avLst/>
          </a:prstGeom>
          <a:noFill/>
        </p:spPr>
        <p:txBody>
          <a:bodyPr wrap="square" rtlCol="0">
            <a:spAutoFit/>
          </a:bodyPr>
          <a:lstStyle/>
          <a:p>
            <a:pPr algn="ctr"/>
            <a:r>
              <a:rPr lang="en-US" sz="5000" b="1" dirty="0">
                <a:solidFill>
                  <a:schemeClr val="accent3"/>
                </a:solidFill>
                <a:latin typeface="Helvetica" pitchFamily="2" charset="0"/>
              </a:rPr>
              <a:t>FPO GRAPHIC</a:t>
            </a:r>
          </a:p>
        </p:txBody>
      </p:sp>
      <p:sp>
        <p:nvSpPr>
          <p:cNvPr id="30" name="TextBox 29">
            <a:extLst>
              <a:ext uri="{FF2B5EF4-FFF2-40B4-BE49-F238E27FC236}">
                <a16:creationId xmlns:a16="http://schemas.microsoft.com/office/drawing/2014/main" id="{CDB0B3EE-F053-524E-924E-94F54C0132DC}"/>
              </a:ext>
            </a:extLst>
          </p:cNvPr>
          <p:cNvSpPr txBox="1"/>
          <p:nvPr/>
        </p:nvSpPr>
        <p:spPr>
          <a:xfrm>
            <a:off x="1215281" y="1938912"/>
            <a:ext cx="13223384" cy="4177041"/>
          </a:xfrm>
          <a:prstGeom prst="rect">
            <a:avLst/>
          </a:prstGeom>
          <a:noFill/>
        </p:spPr>
        <p:txBody>
          <a:bodyPr wrap="square" rtlCol="0">
            <a:spAutoFit/>
          </a:bodyPr>
          <a:lstStyle/>
          <a:p>
            <a:pPr lvl="0" defTabSz="3780038">
              <a:lnSpc>
                <a:spcPct val="90000"/>
              </a:lnSpc>
              <a:spcBef>
                <a:spcPts val="2000"/>
              </a:spcBef>
              <a:defRPr/>
            </a:pPr>
            <a:r>
              <a:rPr lang="en-US" sz="4700" b="1" kern="1700" dirty="0">
                <a:solidFill>
                  <a:schemeClr val="accent6"/>
                </a:solidFill>
                <a:latin typeface="Helvetica" pitchFamily="2" charset="0"/>
                <a:cs typeface="Calibri (Body)"/>
              </a:rPr>
              <a:t>TITLE OF ABSTRACT AS ORIGINALLY</a:t>
            </a:r>
          </a:p>
          <a:p>
            <a:pPr lvl="0" defTabSz="3780038">
              <a:lnSpc>
                <a:spcPct val="90000"/>
              </a:lnSpc>
              <a:spcBef>
                <a:spcPts val="1500"/>
              </a:spcBef>
              <a:defRPr/>
            </a:pPr>
            <a:r>
              <a:rPr lang="en-US" sz="4700" b="1" kern="1700" dirty="0">
                <a:solidFill>
                  <a:schemeClr val="accent6"/>
                </a:solidFill>
                <a:latin typeface="Helvetica" pitchFamily="2" charset="0"/>
                <a:cs typeface="Calibri (Body)"/>
              </a:rPr>
              <a:t>SUBMITTED IN ABSTRACT </a:t>
            </a:r>
          </a:p>
          <a:p>
            <a:pPr lvl="0" defTabSz="3780038">
              <a:lnSpc>
                <a:spcPct val="90000"/>
              </a:lnSpc>
              <a:spcBef>
                <a:spcPts val="2617"/>
              </a:spcBef>
              <a:defRPr/>
            </a:pPr>
            <a:r>
              <a:rPr lang="en-US" sz="4500" dirty="0">
                <a:solidFill>
                  <a:schemeClr val="accent5"/>
                </a:solidFill>
                <a:latin typeface="Helvetica" pitchFamily="2" charset="0"/>
                <a:cs typeface="Calibri (Body)"/>
              </a:rPr>
              <a:t>List Author(s) </a:t>
            </a:r>
          </a:p>
          <a:p>
            <a:pPr lvl="0" defTabSz="3780038">
              <a:lnSpc>
                <a:spcPct val="90000"/>
              </a:lnSpc>
              <a:spcBef>
                <a:spcPts val="1417"/>
              </a:spcBef>
              <a:defRPr/>
            </a:pPr>
            <a:r>
              <a:rPr lang="en-US" sz="4500" dirty="0">
                <a:solidFill>
                  <a:schemeClr val="accent5"/>
                </a:solidFill>
                <a:latin typeface="Helvetica" pitchFamily="2" charset="0"/>
                <a:cs typeface="Calibri (Body)"/>
              </a:rPr>
              <a:t>Author Affiliation/Company</a:t>
            </a:r>
          </a:p>
          <a:p>
            <a:endParaRPr lang="en-US" sz="5400" dirty="0">
              <a:solidFill>
                <a:schemeClr val="bg1"/>
              </a:solidFill>
            </a:endParaRPr>
          </a:p>
        </p:txBody>
      </p:sp>
      <p:sp>
        <p:nvSpPr>
          <p:cNvPr id="31" name="TextBox 30">
            <a:extLst>
              <a:ext uri="{FF2B5EF4-FFF2-40B4-BE49-F238E27FC236}">
                <a16:creationId xmlns:a16="http://schemas.microsoft.com/office/drawing/2014/main" id="{E898901A-C4EC-0743-9BBD-EC9D5DA234D4}"/>
              </a:ext>
            </a:extLst>
          </p:cNvPr>
          <p:cNvSpPr txBox="1"/>
          <p:nvPr/>
        </p:nvSpPr>
        <p:spPr>
          <a:xfrm>
            <a:off x="1273175" y="6449026"/>
            <a:ext cx="7316219" cy="16893343"/>
          </a:xfrm>
          <a:prstGeom prst="rect">
            <a:avLst/>
          </a:prstGeom>
          <a:noFill/>
        </p:spPr>
        <p:txBody>
          <a:bodyPr wrap="square" rtlCol="0">
            <a:spAutoFit/>
          </a:bodyPr>
          <a:lstStyle/>
          <a:p>
            <a:pPr defTabSz="952097" eaLnBrk="0" hangingPunct="0">
              <a:spcBef>
                <a:spcPct val="50000"/>
              </a:spcBef>
            </a:pPr>
            <a:r>
              <a:rPr lang="en-US" sz="3200" b="1" cap="all" dirty="0">
                <a:solidFill>
                  <a:schemeClr val="accent1"/>
                </a:solidFill>
                <a:latin typeface="Helvetica" pitchFamily="2" charset="0"/>
              </a:rPr>
              <a:t>PURPOSE</a:t>
            </a:r>
          </a:p>
          <a:p>
            <a:pPr defTabSz="952097" eaLnBrk="0" hangingPunct="0">
              <a:spcBef>
                <a:spcPts val="500"/>
              </a:spcBef>
            </a:pPr>
            <a:r>
              <a:rPr lang="en-CA" sz="2200" b="1" dirty="0">
                <a:solidFill>
                  <a:schemeClr val="accent2"/>
                </a:solidFill>
                <a:latin typeface="Helvetica" pitchFamily="2" charset="0"/>
              </a:rPr>
              <a:t>How To Use This Poster Template</a:t>
            </a:r>
          </a:p>
          <a:p>
            <a:pPr defTabSz="952097" eaLnBrk="0" hangingPunct="0">
              <a:spcBef>
                <a:spcPts val="1100"/>
              </a:spcBef>
            </a:pPr>
            <a:r>
              <a:rPr lang="en-CA" sz="22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ct val="50000"/>
              </a:spcBef>
            </a:pPr>
            <a:r>
              <a:rPr lang="en-CA" sz="2200" b="1" dirty="0">
                <a:solidFill>
                  <a:schemeClr val="accent2"/>
                </a:solidFill>
                <a:latin typeface="Helvetica" pitchFamily="2" charset="0"/>
              </a:rPr>
              <a:t>Font</a:t>
            </a:r>
          </a:p>
          <a:p>
            <a:pPr marL="742950" indent="-742950" defTabSz="952097" eaLnBrk="0" hangingPunct="0">
              <a:spcBef>
                <a:spcPts val="1100"/>
              </a:spcBef>
              <a:buFont typeface="+mj-lt"/>
              <a:buAutoNum type="arabicPeriod"/>
            </a:pPr>
            <a:r>
              <a:rPr lang="en-CA" sz="2200" dirty="0">
                <a:latin typeface="Helvetica" pitchFamily="2" charset="0"/>
              </a:rPr>
              <a:t>Font size must be 20 points are larger.</a:t>
            </a:r>
          </a:p>
          <a:p>
            <a:pPr marL="742950" indent="-742950" defTabSz="952097" eaLnBrk="0" hangingPunct="0">
              <a:spcBef>
                <a:spcPts val="700"/>
              </a:spcBef>
              <a:buFont typeface="+mj-lt"/>
              <a:buAutoNum type="arabicPeriod"/>
            </a:pPr>
            <a:r>
              <a:rPr lang="en-CA" sz="2200" dirty="0">
                <a:latin typeface="Helvetica" pitchFamily="2" charset="0"/>
              </a:rPr>
              <a:t>Font must be left-aligned. Do not center font.</a:t>
            </a:r>
          </a:p>
          <a:p>
            <a:pPr marL="742950" indent="-742950" defTabSz="952097" eaLnBrk="0" hangingPunct="0">
              <a:spcBef>
                <a:spcPts val="700"/>
              </a:spcBef>
              <a:buFont typeface="+mj-lt"/>
              <a:buAutoNum type="arabicPeriod"/>
            </a:pPr>
            <a:r>
              <a:rPr lang="en-CA" sz="22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defTabSz="952097" eaLnBrk="0" hangingPunct="0">
              <a:spcBef>
                <a:spcPts val="720"/>
              </a:spcBef>
            </a:pPr>
            <a:r>
              <a:rPr lang="en-US" sz="3200" b="1" cap="all" dirty="0">
                <a:solidFill>
                  <a:schemeClr val="accent1"/>
                </a:solidFill>
                <a:latin typeface="Helvetica" pitchFamily="2" charset="0"/>
              </a:rPr>
              <a:t>Objective(s)</a:t>
            </a:r>
          </a:p>
          <a:p>
            <a:pPr>
              <a:spcBef>
                <a:spcPts val="500"/>
              </a:spcBef>
            </a:pPr>
            <a:r>
              <a:rPr lang="en-AU" sz="2200" b="1" dirty="0">
                <a:solidFill>
                  <a:schemeClr val="accent2"/>
                </a:solidFill>
                <a:latin typeface="Helvetica" pitchFamily="2" charset="0"/>
              </a:rPr>
              <a:t>How to use this poster template</a:t>
            </a:r>
          </a:p>
          <a:p>
            <a:pPr>
              <a:spcBef>
                <a:spcPts val="1100"/>
              </a:spcBef>
            </a:pPr>
            <a:r>
              <a:rPr lang="en-AU" sz="2200" dirty="0">
                <a:latin typeface="Helvetica" pitchFamily="2" charset="0"/>
              </a:rPr>
              <a:t>Simply highlight this text and replace it by typing in your own text, or copy and paste your text from a MS Word document or a PowerPoint slide presentation. </a:t>
            </a:r>
          </a:p>
          <a:p>
            <a:pPr>
              <a:spcBef>
                <a:spcPct val="40000"/>
              </a:spcBef>
            </a:pPr>
            <a:endParaRPr lang="en-AU" sz="2400" dirty="0">
              <a:latin typeface="Helvetica" pitchFamily="2" charset="0"/>
            </a:endParaRPr>
          </a:p>
          <a:p>
            <a:pPr marL="398972" indent="-398972" defTabSz="952097" eaLnBrk="0" hangingPunct="0">
              <a:spcBef>
                <a:spcPts val="720"/>
              </a:spcBef>
            </a:pPr>
            <a:r>
              <a:rPr lang="en-US" sz="3200" b="1" cap="all" dirty="0">
                <a:solidFill>
                  <a:schemeClr val="accent1"/>
                </a:solidFill>
                <a:latin typeface="Helvetica" pitchFamily="2" charset="0"/>
              </a:rPr>
              <a:t>Method(s)</a:t>
            </a:r>
          </a:p>
          <a:p>
            <a:pPr marL="398972" indent="-398972" defTabSz="952097" eaLnBrk="0" hangingPunct="0">
              <a:spcBef>
                <a:spcPts val="500"/>
              </a:spcBef>
              <a:buSzPct val="60000"/>
            </a:pPr>
            <a:r>
              <a:rPr lang="en-CA" sz="2200" b="1" dirty="0">
                <a:solidFill>
                  <a:schemeClr val="accent2"/>
                </a:solidFill>
                <a:latin typeface="Helvetica" pitchFamily="2" charset="0"/>
              </a:rPr>
              <a:t>Sections</a:t>
            </a:r>
          </a:p>
          <a:p>
            <a:pPr marL="398972" indent="-398972" defTabSz="952097" eaLnBrk="0" hangingPunct="0">
              <a:spcBef>
                <a:spcPts val="1100"/>
              </a:spcBef>
              <a:buSzPct val="60000"/>
            </a:pPr>
            <a:r>
              <a:rPr lang="en-CA" sz="2200" dirty="0">
                <a:latin typeface="Helvetica" pitchFamily="2" charset="0"/>
              </a:rPr>
              <a:t>•	Sections – Purpose, Method(s), Results, Conclusions, Charts, Pictures – may be moved and resized to fit. </a:t>
            </a:r>
          </a:p>
          <a:p>
            <a:pPr marL="398972" indent="-398972" defTabSz="952097" eaLnBrk="0" hangingPunct="0">
              <a:spcBef>
                <a:spcPts val="700"/>
              </a:spcBef>
              <a:buSzPct val="60000"/>
            </a:pPr>
            <a:r>
              <a:rPr lang="en-CA" sz="2200" dirty="0">
                <a:latin typeface="Helvetica" pitchFamily="2" charset="0"/>
              </a:rPr>
              <a:t>•	Do not rename the sections. You must include Purpose, Method(s), Results, and Conclusion.</a:t>
            </a:r>
          </a:p>
          <a:p>
            <a:pPr defTabSz="952097" eaLnBrk="0" hangingPunct="0">
              <a:spcBef>
                <a:spcPts val="720"/>
              </a:spcBef>
            </a:pPr>
            <a:endParaRPr lang="en-CA" sz="3200" b="1" cap="all" dirty="0">
              <a:solidFill>
                <a:schemeClr val="accent1"/>
              </a:solidFill>
              <a:latin typeface="Helvetica" pitchFamily="2" charset="0"/>
            </a:endParaRPr>
          </a:p>
          <a:p>
            <a:pPr defTabSz="952097" eaLnBrk="0" hangingPunct="0">
              <a:spcBef>
                <a:spcPts val="720"/>
              </a:spcBef>
            </a:pPr>
            <a:r>
              <a:rPr lang="en-CA" sz="3200" b="1" cap="all" dirty="0">
                <a:solidFill>
                  <a:schemeClr val="accent1"/>
                </a:solidFill>
                <a:latin typeface="Helvetica" pitchFamily="2" charset="0"/>
              </a:rPr>
              <a:t>FUNDING / GRANTS / ENCORE / REFERENCE or other use</a:t>
            </a:r>
            <a:endParaRPr lang="en-US" sz="3200" b="1" cap="all" dirty="0">
              <a:solidFill>
                <a:schemeClr val="accent1"/>
              </a:solidFill>
              <a:latin typeface="Helvetica" pitchFamily="2" charset="0"/>
            </a:endParaRPr>
          </a:p>
          <a:p>
            <a:pPr>
              <a:spcBef>
                <a:spcPts val="500"/>
              </a:spcBef>
            </a:pPr>
            <a:r>
              <a:rPr lang="en-CA" sz="2200" b="1" dirty="0">
                <a:solidFill>
                  <a:schemeClr val="accent2"/>
                </a:solidFill>
                <a:latin typeface="Helvetica" pitchFamily="2" charset="0"/>
                <a:cs typeface="Arial" charset="0"/>
              </a:rPr>
              <a:t>Promote Your Poster! </a:t>
            </a:r>
          </a:p>
          <a:p>
            <a:pPr>
              <a:spcBef>
                <a:spcPts val="1100"/>
              </a:spcBef>
            </a:pPr>
            <a:r>
              <a:rPr lang="en-CA" sz="22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p>
          <a:p>
            <a:pPr>
              <a:spcBef>
                <a:spcPts val="1100"/>
              </a:spcBef>
            </a:pPr>
            <a:endParaRPr lang="en-CA" sz="2200" dirty="0">
              <a:latin typeface="Helvetica" pitchFamily="2" charset="0"/>
              <a:cs typeface="Arial" charset="0"/>
            </a:endParaRPr>
          </a:p>
          <a:p>
            <a:pPr defTabSz="952097" eaLnBrk="0" hangingPunct="0">
              <a:spcBef>
                <a:spcPts val="720"/>
              </a:spcBef>
            </a:pPr>
            <a:r>
              <a:rPr lang="en-US" sz="3200" b="1" cap="all" dirty="0">
                <a:solidFill>
                  <a:schemeClr val="accent1"/>
                </a:solidFill>
                <a:latin typeface="Helvetica" pitchFamily="2" charset="0"/>
              </a:rPr>
              <a:t>Result(s)</a:t>
            </a:r>
          </a:p>
          <a:p>
            <a:pPr lvl="0" defTabSz="952097" eaLnBrk="0" hangingPunct="0">
              <a:spcBef>
                <a:spcPts val="500"/>
              </a:spcBef>
            </a:pPr>
            <a:r>
              <a:rPr lang="en-CA" sz="2200" b="1" dirty="0">
                <a:solidFill>
                  <a:schemeClr val="accent2"/>
                </a:solidFill>
                <a:latin typeface="Helvetica" pitchFamily="2" charset="0"/>
              </a:rPr>
              <a:t>Do Not Change The Following</a:t>
            </a:r>
          </a:p>
          <a:p>
            <a:pPr marL="457200" lvl="0" indent="-457200" defTabSz="952097" eaLnBrk="0" hangingPunct="0">
              <a:spcBef>
                <a:spcPts val="1100"/>
              </a:spcBef>
              <a:buFont typeface="Arial" panose="020B0604020202020204" pitchFamily="34" charset="0"/>
              <a:buChar char="•"/>
            </a:pPr>
            <a:r>
              <a:rPr lang="en-CA" sz="2200" dirty="0">
                <a:latin typeface="Helvetica" pitchFamily="2" charset="0"/>
              </a:rPr>
              <a:t>The AAPS logo.</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Headings – Purpose, Methods, Results, Conclusion.</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Title, Author, Affiliation area.</a:t>
            </a:r>
            <a:endParaRPr lang="en-AU" sz="2200" dirty="0">
              <a:latin typeface="Helvetica" pitchFamily="2" charset="0"/>
            </a:endParaRPr>
          </a:p>
        </p:txBody>
      </p:sp>
      <p:sp>
        <p:nvSpPr>
          <p:cNvPr id="32" name="TextBox 31">
            <a:extLst>
              <a:ext uri="{FF2B5EF4-FFF2-40B4-BE49-F238E27FC236}">
                <a16:creationId xmlns:a16="http://schemas.microsoft.com/office/drawing/2014/main" id="{9EED3E4F-6E33-F945-B163-B22E7988A3CC}"/>
              </a:ext>
            </a:extLst>
          </p:cNvPr>
          <p:cNvSpPr txBox="1"/>
          <p:nvPr/>
        </p:nvSpPr>
        <p:spPr>
          <a:xfrm>
            <a:off x="9426575" y="6446044"/>
            <a:ext cx="7316219" cy="18466594"/>
          </a:xfrm>
          <a:prstGeom prst="rect">
            <a:avLst/>
          </a:prstGeom>
          <a:noFill/>
        </p:spPr>
        <p:txBody>
          <a:bodyPr wrap="square" rtlCol="0">
            <a:spAutoFit/>
          </a:bodyPr>
          <a:lstStyle/>
          <a:p>
            <a:pPr lvl="0" defTabSz="952097" eaLnBrk="0" hangingPunct="0">
              <a:spcBef>
                <a:spcPts val="2000"/>
              </a:spcBef>
            </a:pPr>
            <a:r>
              <a:rPr lang="en-CA" sz="2200" b="1" dirty="0">
                <a:solidFill>
                  <a:schemeClr val="accent2"/>
                </a:solidFill>
                <a:latin typeface="Helvetica" pitchFamily="2" charset="0"/>
              </a:rPr>
              <a:t>Tips for a Successful Poster</a:t>
            </a:r>
          </a:p>
          <a:p>
            <a:pPr marL="457200" lvl="0" indent="-457200" defTabSz="952097" eaLnBrk="0" hangingPunct="0">
              <a:spcBef>
                <a:spcPts val="1100"/>
              </a:spcBef>
              <a:buFont typeface="Arial" panose="020B0604020202020204" pitchFamily="34" charset="0"/>
              <a:buChar char="•"/>
            </a:pPr>
            <a:r>
              <a:rPr lang="en-CA" sz="2200" dirty="0">
                <a:latin typeface="Helvetica" pitchFamily="2" charset="0"/>
              </a:rPr>
              <a:t>Focus: Convey 2-3 findings in simple, clear language.</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Data, Data, Data: Scientists want to see a data-driven conclusion, not a promise to do the research. </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Title: </a:t>
            </a:r>
            <a:r>
              <a:rPr lang="en-US" sz="2200" dirty="0">
                <a:latin typeface="Helvetica" pitchFamily="2" charset="0"/>
              </a:rPr>
              <a:t>The title of your poster must match exactly, the accepted poster abstract</a:t>
            </a:r>
            <a:r>
              <a:rPr lang="en-CA" sz="2200" dirty="0">
                <a:latin typeface="Helvetica" pitchFamily="2" charset="0"/>
              </a:rPr>
              <a:t>.</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Capitalization Sparingly: Words and sentences written in capital letters are hard to read.</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Bold to Make a Point: Underlining and italicizing words make them hard to read.</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Proofread: Good spelling, grammar, and punctuation improve your credibility.</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figures and pictures to tell a story: Organize them in a way the eye can follow.</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p>
          <a:p>
            <a:pPr marL="457200" lvl="0" indent="-457200" defTabSz="952097" eaLnBrk="0" hangingPunct="0">
              <a:spcBef>
                <a:spcPct val="50000"/>
              </a:spcBef>
              <a:buFont typeface="Arial" panose="020B0604020202020204" pitchFamily="34" charset="0"/>
              <a:buChar char="•"/>
            </a:pPr>
            <a:endParaRPr lang="en-CA" sz="3200" dirty="0">
              <a:latin typeface="Helvetica" pitchFamily="2" charset="0"/>
            </a:endParaRPr>
          </a:p>
          <a:p>
            <a:pPr defTabSz="952097" eaLnBrk="0" hangingPunct="0">
              <a:spcBef>
                <a:spcPts val="720"/>
              </a:spcBef>
            </a:pPr>
            <a:r>
              <a:rPr lang="en-US" sz="3200" b="1" cap="all" dirty="0">
                <a:solidFill>
                  <a:schemeClr val="accent1"/>
                </a:solidFill>
                <a:latin typeface="Helvetica" pitchFamily="2" charset="0"/>
              </a:rPr>
              <a:t>Conclusion(s)</a:t>
            </a:r>
          </a:p>
          <a:p>
            <a:pPr defTabSz="952097">
              <a:spcBef>
                <a:spcPts val="500"/>
              </a:spcBef>
            </a:pPr>
            <a:r>
              <a:rPr lang="en-CA" sz="2200" b="1" dirty="0">
                <a:solidFill>
                  <a:schemeClr val="accent2"/>
                </a:solidFill>
                <a:latin typeface="Helvetica" pitchFamily="2" charset="0"/>
                <a:cs typeface="Arial" charset="0"/>
              </a:rPr>
              <a:t>Inserting Pictures</a:t>
            </a:r>
          </a:p>
          <a:p>
            <a:pPr marL="514350" indent="-514350" defTabSz="952097">
              <a:spcBef>
                <a:spcPct val="50000"/>
              </a:spcBef>
              <a:buFont typeface="+mj-lt"/>
              <a:buAutoNum type="arabicPeriod"/>
            </a:pPr>
            <a:r>
              <a:rPr lang="en-CA" sz="2200" dirty="0">
                <a:latin typeface="Helvetica" pitchFamily="2" charset="0"/>
                <a:cs typeface="Arial" charset="0"/>
              </a:rPr>
              <a:t>Select “INSERT” from top navigation.</a:t>
            </a:r>
          </a:p>
          <a:p>
            <a:pPr marL="514350" indent="-514350" defTabSz="952097">
              <a:spcBef>
                <a:spcPts val="700"/>
              </a:spcBef>
              <a:buFont typeface="+mj-lt"/>
              <a:buAutoNum type="arabicPeriod"/>
            </a:pPr>
            <a:r>
              <a:rPr lang="en-CA" sz="2200" dirty="0">
                <a:latin typeface="Helvetica" pitchFamily="2" charset="0"/>
                <a:cs typeface="Arial" charset="0"/>
              </a:rPr>
              <a:t>Select “Picture.”</a:t>
            </a:r>
          </a:p>
          <a:p>
            <a:pPr marL="514350" indent="-514350" defTabSz="952097">
              <a:spcBef>
                <a:spcPts val="700"/>
              </a:spcBef>
              <a:buFont typeface="+mj-lt"/>
              <a:buAutoNum type="arabicPeriod"/>
            </a:pPr>
            <a:r>
              <a:rPr lang="en-CA" sz="2200" dirty="0">
                <a:latin typeface="Helvetica" pitchFamily="2" charset="0"/>
                <a:cs typeface="Arial" charset="0"/>
              </a:rPr>
              <a:t>Locate the file on your computer, select it, and click “insert.”</a:t>
            </a:r>
          </a:p>
          <a:p>
            <a:pPr defTabSz="952097"/>
            <a:endParaRPr lang="en-US" sz="2200" dirty="0">
              <a:latin typeface="Helvetica" pitchFamily="2" charset="0"/>
              <a:cs typeface="Arial" charset="0"/>
            </a:endParaRPr>
          </a:p>
          <a:p>
            <a:pPr defTabSz="952097"/>
            <a:r>
              <a:rPr lang="en-CA" sz="2200" b="1" dirty="0">
                <a:solidFill>
                  <a:schemeClr val="accent2"/>
                </a:solidFill>
                <a:latin typeface="Helvetica" pitchFamily="2" charset="0"/>
                <a:cs typeface="Arial" charset="0"/>
              </a:rPr>
              <a:t>Adding Graphs</a:t>
            </a:r>
          </a:p>
          <a:p>
            <a:pPr defTabSz="952097">
              <a:spcBef>
                <a:spcPts val="1100"/>
              </a:spcBef>
            </a:pPr>
            <a:r>
              <a:rPr lang="en-CA" sz="2200" dirty="0">
                <a:latin typeface="Helvetica" pitchFamily="2" charset="0"/>
                <a:cs typeface="Arial" charset="0"/>
              </a:rPr>
              <a:t>Simple graphs can be created in Microsoft Excel or PowerPoint. Graphs created in scientific graphing programs (e.g. Sigma Plot, Prism, etc.) must be saved in JPEG or PNG format.</a:t>
            </a:r>
          </a:p>
          <a:p>
            <a:pPr defTabSz="952097">
              <a:spcBef>
                <a:spcPts val="1100"/>
              </a:spcBef>
            </a:pPr>
            <a:endParaRPr lang="en-CA" sz="2200" dirty="0">
              <a:latin typeface="Helvetica" pitchFamily="2" charset="0"/>
              <a:cs typeface="Arial" charset="0"/>
            </a:endParaRPr>
          </a:p>
          <a:p>
            <a:pPr defTabSz="952097" eaLnBrk="0" hangingPunct="0">
              <a:spcBef>
                <a:spcPts val="720"/>
              </a:spcBef>
            </a:pPr>
            <a:r>
              <a:rPr lang="en-CA" sz="3200" b="1" cap="all" dirty="0">
                <a:solidFill>
                  <a:schemeClr val="accent1"/>
                </a:solidFill>
                <a:latin typeface="Helvetica" pitchFamily="2" charset="0"/>
              </a:rPr>
              <a:t>FUNDING / GRANTS / ENCORE / REFERENCE or other use</a:t>
            </a:r>
            <a:endParaRPr lang="en-US" sz="3200" b="1" cap="all" dirty="0">
              <a:solidFill>
                <a:schemeClr val="accent1"/>
              </a:solidFill>
              <a:latin typeface="Helvetica" pitchFamily="2" charset="0"/>
            </a:endParaRPr>
          </a:p>
          <a:p>
            <a:pPr>
              <a:spcBef>
                <a:spcPts val="500"/>
              </a:spcBef>
            </a:pPr>
            <a:r>
              <a:rPr lang="en-CA" sz="2200" b="1" dirty="0">
                <a:solidFill>
                  <a:schemeClr val="accent2"/>
                </a:solidFill>
                <a:latin typeface="Helvetica" pitchFamily="2" charset="0"/>
                <a:cs typeface="Arial" charset="0"/>
              </a:rPr>
              <a:t>Promote Your Poster! </a:t>
            </a:r>
          </a:p>
          <a:p>
            <a:pPr>
              <a:spcBef>
                <a:spcPts val="1100"/>
              </a:spcBef>
            </a:pPr>
            <a:r>
              <a:rPr lang="en-CA" sz="22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2200" dirty="0">
              <a:latin typeface="Helvetica" pitchFamily="2" charset="0"/>
            </a:endParaRPr>
          </a:p>
        </p:txBody>
      </p:sp>
      <p:sp>
        <p:nvSpPr>
          <p:cNvPr id="6" name="TextBox 5">
            <a:extLst>
              <a:ext uri="{FF2B5EF4-FFF2-40B4-BE49-F238E27FC236}">
                <a16:creationId xmlns:a16="http://schemas.microsoft.com/office/drawing/2014/main" id="{DC2868BC-AA00-AE5F-B1BD-841DF3AD4BC8}"/>
              </a:ext>
            </a:extLst>
          </p:cNvPr>
          <p:cNvSpPr txBox="1"/>
          <p:nvPr/>
        </p:nvSpPr>
        <p:spPr>
          <a:xfrm>
            <a:off x="13118606" y="3095512"/>
            <a:ext cx="6865576" cy="212365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bg1"/>
                </a:solidFill>
                <a:effectLst/>
                <a:uLnTx/>
                <a:uFillTx/>
              </a:rPr>
              <a:t>Add your Assigned Poster Number by replacing this text</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PharmSci 2026">
      <a:dk1>
        <a:srgbClr val="000000"/>
      </a:dk1>
      <a:lt1>
        <a:srgbClr val="FFFFFF"/>
      </a:lt1>
      <a:dk2>
        <a:srgbClr val="B1B3B6"/>
      </a:dk2>
      <a:lt2>
        <a:srgbClr val="E7E6E6"/>
      </a:lt2>
      <a:accent1>
        <a:srgbClr val="243B7E"/>
      </a:accent1>
      <a:accent2>
        <a:srgbClr val="165FA9"/>
      </a:accent2>
      <a:accent3>
        <a:srgbClr val="00AEEF"/>
      </a:accent3>
      <a:accent4>
        <a:srgbClr val="00B2A0"/>
      </a:accent4>
      <a:accent5>
        <a:srgbClr val="F8951D"/>
      </a:accent5>
      <a:accent6>
        <a:srgbClr val="FFF33D"/>
      </a:accent6>
      <a:hlink>
        <a:srgbClr val="0091B6"/>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1057</TotalTime>
  <Words>782</Words>
  <Application>Microsoft Office PowerPoint</Application>
  <PresentationFormat>Custom</PresentationFormat>
  <Paragraphs>74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Helvetica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Teresa Homrich</cp:lastModifiedBy>
  <cp:revision>118</cp:revision>
  <dcterms:created xsi:type="dcterms:W3CDTF">2017-07-21T16:41:37Z</dcterms:created>
  <dcterms:modified xsi:type="dcterms:W3CDTF">2026-03-25T09:35:02Z</dcterms:modified>
</cp:coreProperties>
</file>