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BBF"/>
    <a:srgbClr val="462B8E"/>
    <a:srgbClr val="ECE82B"/>
    <a:srgbClr val="095688"/>
    <a:srgbClr val="006D47"/>
    <a:srgbClr val="469943"/>
    <a:srgbClr val="8DC63F"/>
    <a:srgbClr val="000000"/>
    <a:srgbClr val="3994CE"/>
    <a:srgbClr val="EBD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33" autoAdjust="0"/>
    <p:restoredTop sz="94691"/>
  </p:normalViewPr>
  <p:slideViewPr>
    <p:cSldViewPr showGuides="1">
      <p:cViewPr varScale="1">
        <p:scale>
          <a:sx n="36" d="100"/>
          <a:sy n="36" d="100"/>
        </p:scale>
        <p:origin x="824" y="376"/>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F56CA4-3612-4840-A23C-85B471CDC838}" type="datetimeFigureOut">
              <a:rPr lang="en-US" smtClean="0"/>
              <a:t>12/9/25</a:t>
            </a:fld>
            <a:endParaRPr lang="en-US"/>
          </a:p>
        </p:txBody>
      </p:sp>
      <p:sp>
        <p:nvSpPr>
          <p:cNvPr id="4" name="Slide Image Placeholder 3"/>
          <p:cNvSpPr>
            <a:spLocks noGrp="1" noRot="1" noChangeAspect="1"/>
          </p:cNvSpPr>
          <p:nvPr>
            <p:ph type="sldImg" idx="2"/>
          </p:nvPr>
        </p:nvSpPr>
        <p:spPr>
          <a:xfrm>
            <a:off x="1028700" y="1143000"/>
            <a:ext cx="48006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ACC8E-7B48-4240-844E-BB1F7DE7260D}" type="slidenum">
              <a:rPr lang="en-US" smtClean="0"/>
              <a:t>‹#›</a:t>
            </a:fld>
            <a:endParaRPr lang="en-US"/>
          </a:p>
        </p:txBody>
      </p:sp>
    </p:spTree>
    <p:extLst>
      <p:ext uri="{BB962C8B-B14F-4D97-AF65-F5344CB8AC3E}">
        <p14:creationId xmlns:p14="http://schemas.microsoft.com/office/powerpoint/2010/main" val="380517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5ACC8E-7B48-4240-844E-BB1F7DE7260D}" type="slidenum">
              <a:rPr lang="en-US" smtClean="0"/>
              <a:t>1</a:t>
            </a:fld>
            <a:endParaRPr lang="en-US"/>
          </a:p>
        </p:txBody>
      </p:sp>
    </p:spTree>
    <p:extLst>
      <p:ext uri="{BB962C8B-B14F-4D97-AF65-F5344CB8AC3E}">
        <p14:creationId xmlns:p14="http://schemas.microsoft.com/office/powerpoint/2010/main" val="4116175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screenshot of a cell phone&#10;&#10;AI-generated content may be incorrect.">
            <a:extLst>
              <a:ext uri="{FF2B5EF4-FFF2-40B4-BE49-F238E27FC236}">
                <a16:creationId xmlns:a16="http://schemas.microsoft.com/office/drawing/2014/main" id="{70570C30-5071-F599-79EA-34AB8BBFB67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026536" y="0"/>
            <a:ext cx="26346877" cy="32176501"/>
          </a:xfrm>
          <a:prstGeom prst="rect">
            <a:avLst/>
          </a:prstGeom>
        </p:spPr>
      </p:pic>
      <p:pic>
        <p:nvPicPr>
          <p:cNvPr id="2" name="Picture 1" descr="A close up of a logo&#10;&#10;AI-generated content may be incorrect.">
            <a:extLst>
              <a:ext uri="{FF2B5EF4-FFF2-40B4-BE49-F238E27FC236}">
                <a16:creationId xmlns:a16="http://schemas.microsoft.com/office/drawing/2014/main" id="{987D9A55-A991-CD6E-24A6-9F414BC53B55}"/>
              </a:ext>
            </a:extLst>
          </p:cNvPr>
          <p:cNvPicPr>
            <a:picLocks noChangeAspect="1"/>
          </p:cNvPicPr>
          <p:nvPr userDrawn="1"/>
        </p:nvPicPr>
        <p:blipFill>
          <a:blip r:embed="rId4">
            <a:extLst>
              <a:ext uri="{28A0092B-C50C-407E-A947-70E740481C1C}">
                <a14:useLocalDpi xmlns:a14="http://schemas.microsoft.com/office/drawing/2010/main" val="0"/>
              </a:ext>
            </a:extLst>
          </a:blip>
          <a:srcRect l="1" t="-14422" r="-1226" b="-1"/>
          <a:stretch>
            <a:fillRect/>
          </a:stretch>
        </p:blipFill>
        <p:spPr>
          <a:xfrm>
            <a:off x="1310540" y="26905744"/>
            <a:ext cx="7597955" cy="4000500"/>
          </a:xfrm>
          <a:prstGeom prst="rect">
            <a:avLst/>
          </a:prstGeom>
        </p:spPr>
      </p:pic>
      <p:sp>
        <p:nvSpPr>
          <p:cNvPr id="3" name="Rectangle 2">
            <a:extLst>
              <a:ext uri="{FF2B5EF4-FFF2-40B4-BE49-F238E27FC236}">
                <a16:creationId xmlns:a16="http://schemas.microsoft.com/office/drawing/2014/main" id="{53A659EC-2F6B-18DA-E72B-E297CB790ED1}"/>
              </a:ext>
            </a:extLst>
          </p:cNvPr>
          <p:cNvSpPr/>
          <p:nvPr userDrawn="1"/>
        </p:nvSpPr>
        <p:spPr>
          <a:xfrm>
            <a:off x="12026536" y="28955772"/>
            <a:ext cx="26346877" cy="3443516"/>
          </a:xfrm>
          <a:prstGeom prst="rect">
            <a:avLst/>
          </a:prstGeom>
          <a:gradFill flip="none" rotWithShape="1">
            <a:gsLst>
              <a:gs pos="34000">
                <a:schemeClr val="accent2"/>
              </a:gs>
              <a:gs pos="100000">
                <a:schemeClr val="accent2">
                  <a:lumMod val="50000"/>
                </a:schemeClr>
              </a:gs>
              <a:gs pos="0">
                <a:schemeClr val="accent1">
                  <a:lumMod val="75000"/>
                </a:schemeClr>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34CC251-B6C4-8765-5C75-CF97BAB6268E}"/>
              </a:ext>
            </a:extLst>
          </p:cNvPr>
          <p:cNvSpPr/>
          <p:nvPr userDrawn="1"/>
        </p:nvSpPr>
        <p:spPr>
          <a:xfrm>
            <a:off x="11441" y="-38329"/>
            <a:ext cx="12015095" cy="32437617"/>
          </a:xfrm>
          <a:prstGeom prst="rect">
            <a:avLst/>
          </a:prstGeom>
          <a:solidFill>
            <a:srgbClr val="000000">
              <a:alpha val="549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4205F4E-46C3-1FA7-6195-2CD559E4D9F8}"/>
              </a:ext>
            </a:extLst>
          </p:cNvPr>
          <p:cNvSpPr/>
          <p:nvPr userDrawn="1"/>
        </p:nvSpPr>
        <p:spPr>
          <a:xfrm>
            <a:off x="38373413" y="-38329"/>
            <a:ext cx="12046645" cy="32437617"/>
          </a:xfrm>
          <a:prstGeom prst="rect">
            <a:avLst/>
          </a:prstGeom>
          <a:solidFill>
            <a:srgbClr val="000000">
              <a:alpha val="549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20" name="TextBox 19">
            <a:extLst>
              <a:ext uri="{FF2B5EF4-FFF2-40B4-BE49-F238E27FC236}">
                <a16:creationId xmlns:a16="http://schemas.microsoft.com/office/drawing/2014/main" id="{9E1FDF2E-7326-483C-B6FA-75CFA1B7C741}"/>
              </a:ext>
            </a:extLst>
          </p:cNvPr>
          <p:cNvSpPr txBox="1"/>
          <p:nvPr/>
        </p:nvSpPr>
        <p:spPr>
          <a:xfrm>
            <a:off x="13760555" y="30181235"/>
            <a:ext cx="22945619" cy="1258409"/>
          </a:xfrm>
          <a:prstGeom prst="rect">
            <a:avLst/>
          </a:prstGeom>
          <a:noFill/>
        </p:spPr>
        <p:txBody>
          <a:bodyPr wrap="square" rtlCol="0">
            <a:noAutofit/>
          </a:bodyPr>
          <a:lstStyle/>
          <a:p>
            <a:r>
              <a:rPr lang="en-CA" sz="4000" b="1" dirty="0">
                <a:solidFill>
                  <a:schemeClr val="bg1"/>
                </a:solidFill>
                <a:latin typeface="Helvetica" pitchFamily="2" charset="0"/>
              </a:rPr>
              <a:t>CONTACT INFORMATION:  Highlight this </a:t>
            </a:r>
            <a:r>
              <a:rPr lang="en-CA" sz="5400" b="1" dirty="0">
                <a:solidFill>
                  <a:schemeClr val="bg1"/>
                </a:solidFill>
                <a:latin typeface="Helvetica" pitchFamily="2" charset="0"/>
              </a:rPr>
              <a:t>text</a:t>
            </a:r>
            <a:r>
              <a:rPr lang="en-CA" sz="4000" b="1" dirty="0">
                <a:solidFill>
                  <a:schemeClr val="bg1"/>
                </a:solidFill>
                <a:latin typeface="Helvetica" pitchFamily="2" charset="0"/>
              </a:rPr>
              <a:t> and replace it.</a:t>
            </a:r>
          </a:p>
        </p:txBody>
      </p:sp>
      <p:sp>
        <p:nvSpPr>
          <p:cNvPr id="3" name="TextBox 2">
            <a:extLst>
              <a:ext uri="{FF2B5EF4-FFF2-40B4-BE49-F238E27FC236}">
                <a16:creationId xmlns:a16="http://schemas.microsoft.com/office/drawing/2014/main" id="{60E29535-F5F0-4C43-9A10-5381B5B8EE63}"/>
              </a:ext>
            </a:extLst>
          </p:cNvPr>
          <p:cNvSpPr txBox="1"/>
          <p:nvPr/>
        </p:nvSpPr>
        <p:spPr>
          <a:xfrm>
            <a:off x="13790578" y="2575759"/>
            <a:ext cx="18352118" cy="10864513"/>
          </a:xfrm>
          <a:prstGeom prst="rect">
            <a:avLst/>
          </a:prstGeom>
          <a:noFill/>
        </p:spPr>
        <p:txBody>
          <a:bodyPr wrap="square" rtlCol="0">
            <a:spAutoFit/>
          </a:bodyPr>
          <a:lstStyle/>
          <a:p>
            <a:r>
              <a:rPr lang="en-US" sz="14000" b="1" dirty="0">
                <a:solidFill>
                  <a:schemeClr val="accent5">
                    <a:lumMod val="10000"/>
                    <a:lumOff val="90000"/>
                  </a:schemeClr>
                </a:solidFill>
                <a:latin typeface="Helvetica" pitchFamily="2" charset="0"/>
              </a:rPr>
              <a:t>Poster Statement </a:t>
            </a:r>
            <a:r>
              <a:rPr lang="en-US" sz="14000" dirty="0">
                <a:solidFill>
                  <a:schemeClr val="accent5">
                    <a:lumMod val="10000"/>
                    <a:lumOff val="90000"/>
                  </a:schemeClr>
                </a:solidFill>
                <a:latin typeface="Helvetica" pitchFamily="2" charset="0"/>
              </a:rPr>
              <a:t>will be placed here to </a:t>
            </a:r>
            <a:r>
              <a:rPr lang="en-US" sz="14000" b="1" dirty="0">
                <a:solidFill>
                  <a:schemeClr val="accent5">
                    <a:lumMod val="10000"/>
                    <a:lumOff val="90000"/>
                  </a:schemeClr>
                </a:solidFill>
                <a:latin typeface="Helvetica" pitchFamily="2" charset="0"/>
              </a:rPr>
              <a:t>replace this FPO line of copy </a:t>
            </a:r>
            <a:r>
              <a:rPr lang="en-US" sz="14000" dirty="0">
                <a:solidFill>
                  <a:schemeClr val="accent5">
                    <a:lumMod val="10000"/>
                    <a:lumOff val="90000"/>
                  </a:schemeClr>
                </a:solidFill>
                <a:latin typeface="Helvetica" pitchFamily="2" charset="0"/>
              </a:rPr>
              <a:t>that is just a placeholder for now.</a:t>
            </a:r>
          </a:p>
        </p:txBody>
      </p:sp>
      <p:graphicFrame>
        <p:nvGraphicFramePr>
          <p:cNvPr id="19" name="Table 18">
            <a:extLst>
              <a:ext uri="{FF2B5EF4-FFF2-40B4-BE49-F238E27FC236}">
                <a16:creationId xmlns:a16="http://schemas.microsoft.com/office/drawing/2014/main" id="{A9FE9DB9-B599-B244-A32D-F517FD2136E1}"/>
              </a:ext>
            </a:extLst>
          </p:cNvPr>
          <p:cNvGraphicFramePr>
            <a:graphicFrameLocks noGrp="1"/>
          </p:cNvGraphicFramePr>
          <p:nvPr>
            <p:extLst>
              <p:ext uri="{D42A27DB-BD31-4B8C-83A1-F6EECF244321}">
                <p14:modId xmlns:p14="http://schemas.microsoft.com/office/powerpoint/2010/main" val="3709941888"/>
              </p:ext>
            </p:extLst>
          </p:nvPr>
        </p:nvGraphicFramePr>
        <p:xfrm>
          <a:off x="39183698" y="21482789"/>
          <a:ext cx="9625889" cy="6738288"/>
        </p:xfrm>
        <a:graphic>
          <a:graphicData uri="http://schemas.openxmlformats.org/drawingml/2006/table">
            <a:tbl>
              <a:tblPr firstRow="1" bandRow="1">
                <a:tableStyleId>{00A15C55-8517-42AA-B614-E9B94910E393}</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tc>
                  <a:txBody>
                    <a:bodyPr/>
                    <a:lstStyle/>
                    <a:p>
                      <a:endParaRPr lang="en-CA" sz="2600" dirty="0">
                        <a:solidFill>
                          <a:srgbClr val="F36E25"/>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tc>
                  <a:txBody>
                    <a:bodyPr/>
                    <a:lstStyle/>
                    <a:p>
                      <a:endParaRPr lang="en-CA" sz="2600" dirty="0">
                        <a:solidFill>
                          <a:srgbClr val="004E38"/>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 name="TextBox 10">
            <a:extLst>
              <a:ext uri="{FF2B5EF4-FFF2-40B4-BE49-F238E27FC236}">
                <a16:creationId xmlns:a16="http://schemas.microsoft.com/office/drawing/2014/main" id="{4FF800A9-4DB9-13D2-3DD0-B4BAEC006732}"/>
              </a:ext>
            </a:extLst>
          </p:cNvPr>
          <p:cNvSpPr txBox="1">
            <a:spLocks noChangeArrowheads="1"/>
          </p:cNvSpPr>
          <p:nvPr/>
        </p:nvSpPr>
        <p:spPr bwMode="auto">
          <a:xfrm>
            <a:off x="13760555" y="18604926"/>
            <a:ext cx="12927405" cy="1650775"/>
          </a:xfrm>
          <a:prstGeom prst="rect">
            <a:avLst/>
          </a:prstGeom>
          <a:solidFill>
            <a:schemeClr val="bg1">
              <a:alpha val="24915"/>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21" name="Text Box 16">
            <a:extLst>
              <a:ext uri="{FF2B5EF4-FFF2-40B4-BE49-F238E27FC236}">
                <a16:creationId xmlns:a16="http://schemas.microsoft.com/office/drawing/2014/main" id="{A538B4D2-6D24-B247-BE34-05EC1BA8AF0F}"/>
              </a:ext>
            </a:extLst>
          </p:cNvPr>
          <p:cNvSpPr txBox="1">
            <a:spLocks noChangeArrowheads="1"/>
          </p:cNvSpPr>
          <p:nvPr/>
        </p:nvSpPr>
        <p:spPr bwMode="auto">
          <a:xfrm>
            <a:off x="38933030" y="28686491"/>
            <a:ext cx="10408995" cy="1897375"/>
          </a:xfrm>
          <a:prstGeom prst="rect">
            <a:avLst/>
          </a:prstGeom>
          <a:noFill/>
          <a:ln>
            <a:noFill/>
          </a:ln>
          <a:effectLst/>
        </p:spPr>
        <p:txBody>
          <a:bodyPr wrap="square" lIns="187759" tIns="187759" rIns="187759" bIns="18775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2400" i="1" dirty="0">
                <a:latin typeface="Helvetica Oblique" pitchFamily="2" charset="0"/>
                <a:cs typeface="Arial" charset="0"/>
              </a:rPr>
              <a:t>The recommended font for captions is Calibri, not smaller than 15 pt. Left aligned if it refers to a figure on its left. Try to start the captions right at the top edge of the picture (graph or photo).</a:t>
            </a:r>
          </a:p>
        </p:txBody>
      </p:sp>
      <p:sp>
        <p:nvSpPr>
          <p:cNvPr id="22" name="TextBox 21">
            <a:extLst>
              <a:ext uri="{FF2B5EF4-FFF2-40B4-BE49-F238E27FC236}">
                <a16:creationId xmlns:a16="http://schemas.microsoft.com/office/drawing/2014/main" id="{2CFBFBDB-C200-EF44-8A0A-A27F2BFEFF81}"/>
              </a:ext>
            </a:extLst>
          </p:cNvPr>
          <p:cNvSpPr txBox="1"/>
          <p:nvPr/>
        </p:nvSpPr>
        <p:spPr>
          <a:xfrm>
            <a:off x="39183696" y="2846516"/>
            <a:ext cx="9907661" cy="17148284"/>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Result(s)</a:t>
            </a:r>
          </a:p>
          <a:p>
            <a:pPr lvl="0" defTabSz="952097" eaLnBrk="0" hangingPunct="0">
              <a:spcBef>
                <a:spcPts val="500"/>
              </a:spcBef>
            </a:pPr>
            <a:r>
              <a:rPr lang="en-CA" sz="2400" b="1" dirty="0">
                <a:solidFill>
                  <a:schemeClr val="accent2"/>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Author, Affiliation area.</a:t>
            </a:r>
          </a:p>
          <a:p>
            <a:pPr lvl="0" defTabSz="952097" eaLnBrk="0" hangingPunct="0">
              <a:spcBef>
                <a:spcPts val="2000"/>
              </a:spcBef>
            </a:pPr>
            <a:r>
              <a:rPr lang="en-CA" sz="2400" b="1" dirty="0">
                <a:solidFill>
                  <a:schemeClr val="accent2"/>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t>
            </a:r>
            <a:r>
              <a:rPr lang="en-US" sz="2400" dirty="0">
                <a:latin typeface="Helvetica" pitchFamily="2" charset="0"/>
              </a:rPr>
              <a:t>The title of your poster must match exactly, the accepted poster abstract</a:t>
            </a:r>
            <a:r>
              <a:rPr lang="en-CA" sz="24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2400" dirty="0">
              <a:latin typeface="Helvetica" pitchFamily="2" charset="0"/>
            </a:endParaRPr>
          </a:p>
          <a:p>
            <a:pPr defTabSz="952097" eaLnBrk="0" hangingPunct="0">
              <a:spcBef>
                <a:spcPct val="50000"/>
              </a:spcBef>
            </a:pPr>
            <a:r>
              <a:rPr lang="en-US" sz="3200" b="1" cap="all" dirty="0">
                <a:solidFill>
                  <a:schemeClr val="accent1"/>
                </a:solidFill>
                <a:latin typeface="Helvetica" pitchFamily="2" charset="0"/>
              </a:rPr>
              <a:t>Conclusion(s)</a:t>
            </a:r>
          </a:p>
          <a:p>
            <a:pPr defTabSz="952097">
              <a:spcBef>
                <a:spcPts val="500"/>
              </a:spcBef>
            </a:pPr>
            <a:r>
              <a:rPr lang="en-CA" sz="2400" b="1" dirty="0">
                <a:solidFill>
                  <a:schemeClr val="accent2"/>
                </a:solidFill>
                <a:latin typeface="Helvetica" pitchFamily="2" charset="0"/>
                <a:cs typeface="Arial" charset="0"/>
              </a:rPr>
              <a:t>Inserting Pictures</a:t>
            </a:r>
          </a:p>
          <a:p>
            <a:pPr marL="514350" indent="-514350" defTabSz="952097">
              <a:spcBef>
                <a:spcPct val="50000"/>
              </a:spcBef>
              <a:buFont typeface="+mj-lt"/>
              <a:buAutoNum type="arabicPeriod"/>
            </a:pPr>
            <a:r>
              <a:rPr lang="en-CA" sz="24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400" dirty="0">
                <a:latin typeface="Helvetica" pitchFamily="2" charset="0"/>
                <a:cs typeface="Arial" charset="0"/>
              </a:rPr>
              <a:t>Select “Picture.”</a:t>
            </a:r>
          </a:p>
          <a:p>
            <a:pPr marL="514350" indent="-514350" defTabSz="952097">
              <a:spcBef>
                <a:spcPts val="700"/>
              </a:spcBef>
              <a:buFont typeface="+mj-lt"/>
              <a:buAutoNum type="arabicPeriod"/>
            </a:pPr>
            <a:r>
              <a:rPr lang="en-CA" sz="2400" dirty="0">
                <a:latin typeface="Helvetica" pitchFamily="2" charset="0"/>
                <a:cs typeface="Arial" charset="0"/>
              </a:rPr>
              <a:t>Locate the file on your computer, select it, and click “insert.”</a:t>
            </a:r>
          </a:p>
          <a:p>
            <a:pPr defTabSz="952097"/>
            <a:endParaRPr lang="en-US" sz="2400" dirty="0">
              <a:latin typeface="Helvetica" pitchFamily="2" charset="0"/>
              <a:cs typeface="Arial" charset="0"/>
            </a:endParaRPr>
          </a:p>
          <a:p>
            <a:pPr defTabSz="952097"/>
            <a:r>
              <a:rPr lang="en-CA" sz="2400" b="1" dirty="0">
                <a:solidFill>
                  <a:schemeClr val="accent2"/>
                </a:solidFill>
                <a:latin typeface="Helvetica" pitchFamily="2" charset="0"/>
                <a:cs typeface="Arial" charset="0"/>
              </a:rPr>
              <a:t>Adding Graphs</a:t>
            </a:r>
          </a:p>
          <a:p>
            <a:pPr defTabSz="952097">
              <a:spcBef>
                <a:spcPts val="1100"/>
              </a:spcBef>
            </a:pPr>
            <a:r>
              <a:rPr lang="en-CA" sz="24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17" name="TextBox 16">
            <a:extLst>
              <a:ext uri="{FF2B5EF4-FFF2-40B4-BE49-F238E27FC236}">
                <a16:creationId xmlns:a16="http://schemas.microsoft.com/office/drawing/2014/main" id="{B8EA5CCF-EE0A-6A4D-9FBF-6780AC34BCDC}"/>
              </a:ext>
            </a:extLst>
          </p:cNvPr>
          <p:cNvSpPr txBox="1"/>
          <p:nvPr/>
        </p:nvSpPr>
        <p:spPr>
          <a:xfrm>
            <a:off x="1308591" y="10179844"/>
            <a:ext cx="9907660" cy="14318279"/>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PURPOSE</a:t>
            </a:r>
          </a:p>
          <a:p>
            <a:pPr defTabSz="952097" eaLnBrk="0" hangingPunct="0">
              <a:spcBef>
                <a:spcPts val="500"/>
              </a:spcBef>
            </a:pPr>
            <a:r>
              <a:rPr lang="en-CA" sz="2400" b="1" dirty="0">
                <a:solidFill>
                  <a:schemeClr val="accent2"/>
                </a:solidFill>
                <a:latin typeface="Helvetica" pitchFamily="2" charset="0"/>
              </a:rPr>
              <a:t>How To Use This Poster Template</a:t>
            </a:r>
          </a:p>
          <a:p>
            <a:pPr defTabSz="952097" eaLnBrk="0" hangingPunct="0">
              <a:spcBef>
                <a:spcPts val="1100"/>
              </a:spcBef>
            </a:pPr>
            <a:r>
              <a:rPr lang="en-CA" sz="24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400" b="1" dirty="0">
                <a:solidFill>
                  <a:schemeClr val="accent2"/>
                </a:solidFill>
                <a:latin typeface="Helvetica" pitchFamily="2" charset="0"/>
              </a:rPr>
              <a:t>Font</a:t>
            </a:r>
          </a:p>
          <a:p>
            <a:pPr marL="742950" indent="-742950" defTabSz="952097" eaLnBrk="0" hangingPunct="0">
              <a:spcBef>
                <a:spcPts val="1100"/>
              </a:spcBef>
              <a:buFont typeface="+mj-lt"/>
              <a:buAutoNum type="arabicPeriod"/>
            </a:pPr>
            <a:r>
              <a:rPr lang="en-CA" sz="24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4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4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ct val="50000"/>
              </a:spcBef>
            </a:pPr>
            <a:r>
              <a:rPr lang="en-US" sz="3200" b="1" cap="all" dirty="0">
                <a:solidFill>
                  <a:schemeClr val="accent1"/>
                </a:solidFill>
                <a:latin typeface="Helvetica" pitchFamily="2" charset="0"/>
              </a:rPr>
              <a:t>Objective(s)</a:t>
            </a:r>
          </a:p>
          <a:p>
            <a:pPr>
              <a:spcBef>
                <a:spcPts val="500"/>
              </a:spcBef>
            </a:pPr>
            <a:r>
              <a:rPr lang="en-AU" sz="2400" b="1" dirty="0">
                <a:solidFill>
                  <a:schemeClr val="accent2"/>
                </a:solidFill>
                <a:latin typeface="Helvetica" pitchFamily="2" charset="0"/>
              </a:rPr>
              <a:t>How to use this poster template</a:t>
            </a:r>
          </a:p>
          <a:p>
            <a:pPr>
              <a:spcBef>
                <a:spcPts val="1100"/>
              </a:spcBef>
            </a:pPr>
            <a:r>
              <a:rPr lang="en-AU" sz="24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ct val="50000"/>
              </a:spcBef>
            </a:pPr>
            <a:r>
              <a:rPr lang="en-US" sz="3200" b="1" cap="all" dirty="0">
                <a:solidFill>
                  <a:schemeClr val="accent1"/>
                </a:solidFill>
                <a:latin typeface="Helvetica" pitchFamily="2" charset="0"/>
              </a:rPr>
              <a:t>Method(s)</a:t>
            </a:r>
          </a:p>
          <a:p>
            <a:pPr marL="398972" indent="-398972" defTabSz="952097" eaLnBrk="0" hangingPunct="0">
              <a:spcBef>
                <a:spcPts val="500"/>
              </a:spcBef>
              <a:buSzPct val="60000"/>
            </a:pPr>
            <a:r>
              <a:rPr lang="en-CA" sz="2400" b="1" dirty="0">
                <a:solidFill>
                  <a:schemeClr val="accent2"/>
                </a:solidFill>
                <a:latin typeface="Helvetica" pitchFamily="2" charset="0"/>
              </a:rPr>
              <a:t>Sections</a:t>
            </a:r>
          </a:p>
          <a:p>
            <a:pPr marL="398972" indent="-398972" defTabSz="952097" eaLnBrk="0" hangingPunct="0">
              <a:spcBef>
                <a:spcPts val="1100"/>
              </a:spcBef>
              <a:buSzPct val="60000"/>
            </a:pPr>
            <a:r>
              <a:rPr lang="en-CA" sz="24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4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ct val="50000"/>
              </a:spcBef>
            </a:pPr>
            <a:r>
              <a:rPr lang="en-CA" sz="3200" b="1" cap="all" dirty="0">
                <a:solidFill>
                  <a:schemeClr val="accent1"/>
                </a:solidFill>
                <a:latin typeface="Helvetica" pitchFamily="2" charset="0"/>
              </a:rPr>
              <a:t>FUNDING / GRANTS / ENCORE / REFERENCE </a:t>
            </a:r>
            <a:br>
              <a:rPr lang="en-CA" sz="3200" b="1" cap="all" dirty="0">
                <a:solidFill>
                  <a:schemeClr val="accent1"/>
                </a:solidFill>
                <a:latin typeface="Helvetica" pitchFamily="2" charset="0"/>
              </a:rPr>
            </a:br>
            <a:r>
              <a:rPr lang="en-CA" sz="3200" b="1" cap="all" dirty="0">
                <a:solidFill>
                  <a:schemeClr val="accent1"/>
                </a:solidFill>
                <a:latin typeface="Helvetica" pitchFamily="2" charset="0"/>
              </a:rPr>
              <a:t>or other use</a:t>
            </a:r>
            <a:endParaRPr lang="en-US" sz="3200" b="1" cap="all" dirty="0">
              <a:solidFill>
                <a:schemeClr val="accent1"/>
              </a:solidFill>
              <a:latin typeface="Helvetica" pitchFamily="2" charset="0"/>
            </a:endParaRPr>
          </a:p>
          <a:p>
            <a:pPr>
              <a:spcBef>
                <a:spcPts val="500"/>
              </a:spcBef>
            </a:pPr>
            <a:r>
              <a:rPr lang="en-CA" sz="2400" b="1" dirty="0">
                <a:solidFill>
                  <a:schemeClr val="accent2"/>
                </a:solidFill>
                <a:latin typeface="Helvetica" pitchFamily="2" charset="0"/>
                <a:cs typeface="Arial" charset="0"/>
              </a:rPr>
              <a:t>Promote Your Poster! </a:t>
            </a:r>
          </a:p>
          <a:p>
            <a:pPr>
              <a:spcBef>
                <a:spcPts val="1100"/>
              </a:spcBef>
            </a:pPr>
            <a:r>
              <a:rPr lang="en-CA" sz="24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400" dirty="0">
              <a:latin typeface="Helvetica" pitchFamily="2" charset="0"/>
            </a:endParaRPr>
          </a:p>
        </p:txBody>
      </p:sp>
      <p:sp>
        <p:nvSpPr>
          <p:cNvPr id="6" name="TextBox 5">
            <a:extLst>
              <a:ext uri="{FF2B5EF4-FFF2-40B4-BE49-F238E27FC236}">
                <a16:creationId xmlns:a16="http://schemas.microsoft.com/office/drawing/2014/main" id="{42F39BF0-4933-293E-F83C-8BF98DCA084C}"/>
              </a:ext>
            </a:extLst>
          </p:cNvPr>
          <p:cNvSpPr txBox="1"/>
          <p:nvPr/>
        </p:nvSpPr>
        <p:spPr>
          <a:xfrm>
            <a:off x="1308591" y="2846516"/>
            <a:ext cx="8668371" cy="5769785"/>
          </a:xfrm>
          <a:prstGeom prst="rect">
            <a:avLst/>
          </a:prstGeom>
          <a:noFill/>
        </p:spPr>
        <p:txBody>
          <a:bodyPr wrap="square" rtlCol="0">
            <a:spAutoFit/>
          </a:bodyPr>
          <a:lstStyle/>
          <a:p>
            <a:pPr lvl="0" defTabSz="3780038">
              <a:lnSpc>
                <a:spcPct val="90000"/>
              </a:lnSpc>
              <a:spcBef>
                <a:spcPts val="1417"/>
              </a:spcBef>
              <a:defRPr/>
            </a:pPr>
            <a:r>
              <a:rPr lang="en-US" sz="5400" b="1" dirty="0">
                <a:solidFill>
                  <a:schemeClr val="accent4"/>
                </a:solidFill>
                <a:latin typeface="Helvetica" pitchFamily="2" charset="0"/>
                <a:cs typeface="Calibri (Body)"/>
              </a:rPr>
              <a:t>TITLE OF ABSTRACT </a:t>
            </a:r>
            <a:br>
              <a:rPr lang="en-US" sz="5400" b="1" dirty="0">
                <a:solidFill>
                  <a:schemeClr val="accent4"/>
                </a:solidFill>
                <a:latin typeface="Helvetica" pitchFamily="2" charset="0"/>
                <a:cs typeface="Calibri (Body)"/>
              </a:rPr>
            </a:br>
            <a:r>
              <a:rPr lang="en-US" sz="5400" b="1" dirty="0">
                <a:solidFill>
                  <a:schemeClr val="accent4"/>
                </a:solidFill>
                <a:latin typeface="Helvetica" pitchFamily="2" charset="0"/>
                <a:cs typeface="Calibri (Body)"/>
              </a:rPr>
              <a:t>AS ORIGINALLY </a:t>
            </a:r>
            <a:br>
              <a:rPr lang="en-US" sz="5400" b="1" dirty="0">
                <a:solidFill>
                  <a:schemeClr val="accent4"/>
                </a:solidFill>
                <a:latin typeface="Helvetica" pitchFamily="2" charset="0"/>
                <a:cs typeface="Calibri (Body)"/>
              </a:rPr>
            </a:br>
            <a:r>
              <a:rPr lang="en-US" sz="5400" b="1" dirty="0">
                <a:solidFill>
                  <a:schemeClr val="accent4"/>
                </a:solidFill>
                <a:latin typeface="Helvetica" pitchFamily="2" charset="0"/>
                <a:cs typeface="Calibri (Body)"/>
              </a:rPr>
              <a:t>SUBMITTED IN ABSTRACT </a:t>
            </a:r>
          </a:p>
          <a:p>
            <a:pPr lvl="0" defTabSz="3780038">
              <a:lnSpc>
                <a:spcPct val="90000"/>
              </a:lnSpc>
              <a:spcBef>
                <a:spcPts val="1417"/>
              </a:spcBef>
              <a:defRPr/>
            </a:pPr>
            <a:r>
              <a:rPr lang="en-US" sz="5400" dirty="0">
                <a:solidFill>
                  <a:schemeClr val="accent3"/>
                </a:solidFill>
                <a:latin typeface="Helvetica" pitchFamily="2" charset="0"/>
                <a:cs typeface="Calibri (Body)"/>
              </a:rPr>
              <a:t>List Author(s) </a:t>
            </a:r>
          </a:p>
          <a:p>
            <a:pPr lvl="0" defTabSz="3780038">
              <a:lnSpc>
                <a:spcPct val="90000"/>
              </a:lnSpc>
              <a:spcBef>
                <a:spcPts val="1417"/>
              </a:spcBef>
              <a:defRPr/>
            </a:pPr>
            <a:r>
              <a:rPr lang="en-US" sz="5400" dirty="0">
                <a:solidFill>
                  <a:schemeClr val="accent3"/>
                </a:solidFill>
                <a:latin typeface="Helvetica" pitchFamily="2" charset="0"/>
                <a:cs typeface="Calibri (Body)"/>
              </a:rPr>
              <a:t>Author Affiliation/Company</a:t>
            </a:r>
          </a:p>
          <a:p>
            <a:endParaRPr lang="en-US" sz="5400" dirty="0">
              <a:solidFill>
                <a:srgbClr val="462C8E"/>
              </a:solidFill>
            </a:endParaRPr>
          </a:p>
        </p:txBody>
      </p:sp>
      <p:sp>
        <p:nvSpPr>
          <p:cNvPr id="9" name="TextBox 8">
            <a:extLst>
              <a:ext uri="{FF2B5EF4-FFF2-40B4-BE49-F238E27FC236}">
                <a16:creationId xmlns:a16="http://schemas.microsoft.com/office/drawing/2014/main" id="{D8258BE2-7F7C-40FA-C506-EC7B8A9B24D4}"/>
              </a:ext>
            </a:extLst>
          </p:cNvPr>
          <p:cNvSpPr txBox="1"/>
          <p:nvPr/>
        </p:nvSpPr>
        <p:spPr>
          <a:xfrm>
            <a:off x="1287045" y="8065822"/>
            <a:ext cx="10193745" cy="14465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1">
                    <a:lumMod val="75000"/>
                  </a:schemeClr>
                </a:solidFill>
                <a:effectLst/>
                <a:uLnTx/>
                <a:uFillTx/>
              </a:rPr>
              <a:t>Add your Assigned Poster </a:t>
            </a:r>
            <a:br>
              <a:rPr kumimoji="0" lang="en-US" sz="4400" b="1" i="0" u="none" strike="noStrike" kern="0" cap="none" spc="300" normalizeH="0" baseline="0" noProof="0" dirty="0">
                <a:ln>
                  <a:noFill/>
                </a:ln>
                <a:solidFill>
                  <a:schemeClr val="accent1">
                    <a:lumMod val="75000"/>
                  </a:schemeClr>
                </a:solidFill>
                <a:effectLst/>
                <a:uLnTx/>
                <a:uFillTx/>
              </a:rPr>
            </a:br>
            <a:r>
              <a:rPr kumimoji="0" lang="en-US" sz="4400" b="1" i="0" u="none" strike="noStrike" kern="0" cap="none" spc="300" normalizeH="0" baseline="0" noProof="0" dirty="0">
                <a:ln>
                  <a:noFill/>
                </a:ln>
                <a:solidFill>
                  <a:schemeClr val="accent1">
                    <a:lumMod val="75000"/>
                  </a:schemeClr>
                </a:solidFill>
                <a:effectLst/>
                <a:uLnTx/>
                <a:uFillTx/>
              </a:rPr>
              <a:t>Number by replacing this text</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888</TotalTime>
  <Words>635</Words>
  <Application>Microsoft Macintosh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vt:lpstr>
      <vt:lpstr>Helvetica Oblique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Clark-Tomes, Nicole</cp:lastModifiedBy>
  <cp:revision>110</cp:revision>
  <dcterms:created xsi:type="dcterms:W3CDTF">2017-07-21T16:41:37Z</dcterms:created>
  <dcterms:modified xsi:type="dcterms:W3CDTF">2025-12-09T20:48:23Z</dcterms:modified>
</cp:coreProperties>
</file>