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BCE6"/>
    <a:srgbClr val="ECE82B"/>
    <a:srgbClr val="7AC143"/>
    <a:srgbClr val="003F5F"/>
    <a:srgbClr val="4AAEAD"/>
    <a:srgbClr val="666699"/>
    <a:srgbClr val="3994CE"/>
    <a:srgbClr val="50C8E8"/>
    <a:srgbClr val="F36E25"/>
    <a:srgbClr val="083F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27" autoAdjust="0"/>
    <p:restoredTop sz="94660"/>
  </p:normalViewPr>
  <p:slideViewPr>
    <p:cSldViewPr showGuides="1">
      <p:cViewPr varScale="1">
        <p:scale>
          <a:sx n="27" d="100"/>
          <a:sy n="27" d="100"/>
        </p:scale>
        <p:origin x="1512" y="248"/>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4000" b="0" i="0" u="none" strike="noStrike" kern="1200" spc="0" baseline="0">
              <a:solidFill>
                <a:srgbClr val="003054"/>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6"/>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336-DB47-A686-0B3FD0BBEC48}"/>
            </c:ext>
          </c:extLst>
        </c:ser>
        <c:ser>
          <c:idx val="1"/>
          <c:order val="1"/>
          <c:tx>
            <c:strRef>
              <c:f>Sheet1!$C$1</c:f>
              <c:strCache>
                <c:ptCount val="1"/>
                <c:pt idx="0">
                  <c:v>Series 2</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336-DB47-A686-0B3FD0BBEC48}"/>
            </c:ext>
          </c:extLst>
        </c:ser>
        <c:ser>
          <c:idx val="2"/>
          <c:order val="2"/>
          <c:tx>
            <c:strRef>
              <c:f>Sheet1!$D$1</c:f>
              <c:strCache>
                <c:ptCount val="1"/>
                <c:pt idx="0">
                  <c:v>Series 3</c:v>
                </c:pt>
              </c:strCache>
            </c:strRef>
          </c:tx>
          <c:spPr>
            <a:solidFill>
              <a:schemeClr val="accent3">
                <a:lumMod val="60000"/>
                <a:lumOff val="4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336-DB47-A686-0B3FD0BBEC48}"/>
            </c:ext>
          </c:extLst>
        </c:ser>
        <c:dLbls>
          <c:showLegendKey val="0"/>
          <c:showVal val="0"/>
          <c:showCatName val="0"/>
          <c:showSerName val="0"/>
          <c:showPercent val="0"/>
          <c:showBubbleSize val="0"/>
        </c:dLbls>
        <c:gapWidth val="219"/>
        <c:overlap val="-27"/>
        <c:axId val="-2079401176"/>
        <c:axId val="-2079397624"/>
      </c:barChart>
      <c:catAx>
        <c:axId val="-2079401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rgbClr val="003054"/>
                </a:solidFill>
                <a:latin typeface="+mn-lt"/>
                <a:ea typeface="+mn-ea"/>
                <a:cs typeface="+mn-cs"/>
              </a:defRPr>
            </a:pPr>
            <a:endParaRPr lang="en-US"/>
          </a:p>
        </c:txPr>
        <c:crossAx val="-2079397624"/>
        <c:crosses val="autoZero"/>
        <c:auto val="1"/>
        <c:lblAlgn val="ctr"/>
        <c:lblOffset val="100"/>
        <c:noMultiLvlLbl val="0"/>
      </c:catAx>
      <c:valAx>
        <c:axId val="-2079397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rgbClr val="003054"/>
                </a:solidFill>
                <a:latin typeface="+mn-lt"/>
                <a:ea typeface="+mn-ea"/>
                <a:cs typeface="+mn-cs"/>
              </a:defRPr>
            </a:pPr>
            <a:endParaRPr lang="en-US"/>
          </a:p>
        </c:txPr>
        <c:crossAx val="-2079401176"/>
        <c:crosses val="autoZero"/>
        <c:crossBetween val="between"/>
      </c:valAx>
      <c:spPr>
        <a:noFill/>
        <a:ln>
          <a:noFill/>
        </a:ln>
        <a:effectLst/>
      </c:spPr>
    </c:plotArea>
    <c:legend>
      <c:legendPos val="b"/>
      <c:layout>
        <c:manualLayout>
          <c:xMode val="edge"/>
          <c:yMode val="edge"/>
          <c:x val="1.5514948081689E-2"/>
          <c:y val="0.88977941956215001"/>
          <c:w val="0.94639374261484299"/>
          <c:h val="9.4091544765799895E-2"/>
        </c:manualLayout>
      </c:layout>
      <c:overlay val="0"/>
      <c:spPr>
        <a:noFill/>
        <a:ln>
          <a:noFill/>
        </a:ln>
        <a:effectLst/>
      </c:spPr>
      <c:txPr>
        <a:bodyPr rot="0" spcFirstLastPara="1" vertOverflow="ellipsis" vert="horz" wrap="square" anchor="ctr" anchorCtr="1"/>
        <a:lstStyle/>
        <a:p>
          <a:pPr>
            <a:defRPr sz="2000" b="0" i="0" u="none" strike="noStrike" kern="1200" baseline="0">
              <a:solidFill>
                <a:srgbClr val="003054"/>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blue surface with a black circle&#10;&#10;AI-generated content may be incorrect.">
            <a:extLst>
              <a:ext uri="{FF2B5EF4-FFF2-40B4-BE49-F238E27FC236}">
                <a16:creationId xmlns:a16="http://schemas.microsoft.com/office/drawing/2014/main" id="{6E45D448-80A9-4F18-92FC-3A14DD41640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50399950" cy="754284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27" name="Rectangle 26">
            <a:extLst>
              <a:ext uri="{FF2B5EF4-FFF2-40B4-BE49-F238E27FC236}">
                <a16:creationId xmlns:a16="http://schemas.microsoft.com/office/drawing/2014/main" id="{702FC5C0-869A-46F4-9F7C-67A552263593}"/>
              </a:ext>
            </a:extLst>
          </p:cNvPr>
          <p:cNvSpPr>
            <a:spLocks noChangeArrowheads="1"/>
          </p:cNvSpPr>
          <p:nvPr/>
        </p:nvSpPr>
        <p:spPr bwMode="auto">
          <a:xfrm>
            <a:off x="434976" y="7741444"/>
            <a:ext cx="15467059" cy="7529075"/>
          </a:xfrm>
          <a:prstGeom prst="rect">
            <a:avLst/>
          </a:prstGeom>
          <a:solidFill>
            <a:schemeClr val="bg1">
              <a:lumMod val="65000"/>
              <a:alpha val="15000"/>
            </a:schemeClr>
          </a:solidFill>
          <a:ln w="12700">
            <a:solidFill>
              <a:srgbClr val="003F5F"/>
            </a:solidFill>
          </a:ln>
          <a:effectLst/>
        </p:spPr>
        <p:txBody>
          <a:bodyPr lIns="375509" tIns="375509" rIns="375509" bIns="375509"/>
          <a:lstStyle/>
          <a:p>
            <a:pPr defTabSz="952097" eaLnBrk="0" hangingPunct="0">
              <a:spcBef>
                <a:spcPct val="50000"/>
              </a:spcBef>
            </a:pPr>
            <a:r>
              <a:rPr lang="en-US" sz="5500" b="1" cap="all" dirty="0">
                <a:solidFill>
                  <a:schemeClr val="accent3"/>
                </a:solidFill>
              </a:rPr>
              <a:t>PURPOSE</a:t>
            </a:r>
          </a:p>
          <a:p>
            <a:pPr defTabSz="952097" eaLnBrk="0" hangingPunct="0">
              <a:spcBef>
                <a:spcPct val="50000"/>
              </a:spcBef>
            </a:pPr>
            <a:r>
              <a:rPr lang="en-CA" sz="4000" b="1" dirty="0">
                <a:solidFill>
                  <a:schemeClr val="accent2"/>
                </a:solidFill>
              </a:rPr>
              <a:t>How To Use This Poster Template</a:t>
            </a:r>
          </a:p>
          <a:p>
            <a:pPr defTabSz="952097" eaLnBrk="0" hangingPunct="0">
              <a:spcBef>
                <a:spcPct val="50000"/>
              </a:spcBef>
            </a:pPr>
            <a:r>
              <a:rPr lang="en-CA" sz="3600" dirty="0"/>
              <a:t>Highlight this text and replace it by either typing in new text, or by copying text from a Microsoft Word document or a PowerPoint slide and pasting it in.</a:t>
            </a:r>
          </a:p>
          <a:p>
            <a:pPr defTabSz="952097" eaLnBrk="0" hangingPunct="0">
              <a:spcBef>
                <a:spcPct val="50000"/>
              </a:spcBef>
            </a:pPr>
            <a:r>
              <a:rPr lang="en-CA" sz="4000" b="1" dirty="0">
                <a:solidFill>
                  <a:schemeClr val="accent2"/>
                </a:solidFill>
              </a:rPr>
              <a:t>Font</a:t>
            </a:r>
            <a:endParaRPr lang="en-CA" sz="3000" b="1" dirty="0">
              <a:solidFill>
                <a:schemeClr val="accent2"/>
              </a:solidFill>
            </a:endParaRPr>
          </a:p>
          <a:p>
            <a:pPr marL="742950" indent="-742950" defTabSz="952097" eaLnBrk="0" hangingPunct="0">
              <a:spcBef>
                <a:spcPct val="50000"/>
              </a:spcBef>
              <a:buFont typeface="+mj-lt"/>
              <a:buAutoNum type="arabicPeriod"/>
            </a:pPr>
            <a:r>
              <a:rPr lang="en-CA" sz="3600" dirty="0"/>
              <a:t>Font size must be 20 points are larger.</a:t>
            </a:r>
          </a:p>
          <a:p>
            <a:pPr marL="742950" indent="-742950" defTabSz="952097" eaLnBrk="0" hangingPunct="0">
              <a:spcBef>
                <a:spcPct val="50000"/>
              </a:spcBef>
              <a:buFont typeface="+mj-lt"/>
              <a:buAutoNum type="arabicPeriod"/>
            </a:pPr>
            <a:r>
              <a:rPr lang="en-CA" sz="3600" dirty="0"/>
              <a:t>Font must be left-aligned. Do not center font.</a:t>
            </a:r>
          </a:p>
          <a:p>
            <a:pPr marL="742950" indent="-742950" defTabSz="952097" eaLnBrk="0" hangingPunct="0">
              <a:spcBef>
                <a:spcPct val="50000"/>
              </a:spcBef>
              <a:buFont typeface="+mj-lt"/>
              <a:buAutoNum type="arabicPeriod"/>
            </a:pPr>
            <a:r>
              <a:rPr lang="en-CA" sz="3600" dirty="0"/>
              <a:t>Use of Arial Font is strongly encouraged.</a:t>
            </a:r>
          </a:p>
          <a:p>
            <a:pPr defTabSz="952097"/>
            <a:endParaRPr lang="en-AU" sz="3000" dirty="0">
              <a:latin typeface="Arial" charset="0"/>
            </a:endParaRPr>
          </a:p>
        </p:txBody>
      </p:sp>
      <p:sp>
        <p:nvSpPr>
          <p:cNvPr id="28" name="Rectangle 27">
            <a:extLst>
              <a:ext uri="{FF2B5EF4-FFF2-40B4-BE49-F238E27FC236}">
                <a16:creationId xmlns:a16="http://schemas.microsoft.com/office/drawing/2014/main" id="{D238A9A8-C11B-4CC5-B68C-FA4802DE0819}"/>
              </a:ext>
            </a:extLst>
          </p:cNvPr>
          <p:cNvSpPr>
            <a:spLocks noChangeArrowheads="1"/>
          </p:cNvSpPr>
          <p:nvPr/>
        </p:nvSpPr>
        <p:spPr bwMode="auto">
          <a:xfrm>
            <a:off x="16284575" y="21154998"/>
            <a:ext cx="16154400" cy="10784247"/>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US" sz="5500" b="1" cap="all" dirty="0">
                <a:solidFill>
                  <a:schemeClr val="accent3"/>
                </a:solidFill>
              </a:rPr>
              <a:t>Conclusion(s)</a:t>
            </a:r>
          </a:p>
          <a:p>
            <a:pPr defTabSz="952097">
              <a:spcBef>
                <a:spcPct val="50000"/>
              </a:spcBef>
            </a:pPr>
            <a:r>
              <a:rPr lang="en-CA" sz="4400" b="1" dirty="0">
                <a:solidFill>
                  <a:schemeClr val="accent2"/>
                </a:solidFill>
                <a:cs typeface="Arial" charset="0"/>
              </a:rPr>
              <a:t>Inserting Pictures</a:t>
            </a:r>
          </a:p>
          <a:p>
            <a:pPr marL="514350" indent="-514350" defTabSz="952097">
              <a:spcBef>
                <a:spcPct val="50000"/>
              </a:spcBef>
              <a:buFont typeface="+mj-lt"/>
              <a:buAutoNum type="arabicPeriod"/>
            </a:pPr>
            <a:r>
              <a:rPr lang="en-CA" sz="3600" dirty="0">
                <a:cs typeface="Arial" charset="0"/>
              </a:rPr>
              <a:t>Select “INSERT” from top navigation.</a:t>
            </a:r>
          </a:p>
          <a:p>
            <a:pPr marL="514350" indent="-514350" defTabSz="952097">
              <a:spcBef>
                <a:spcPct val="50000"/>
              </a:spcBef>
              <a:buFont typeface="+mj-lt"/>
              <a:buAutoNum type="arabicPeriod"/>
            </a:pPr>
            <a:r>
              <a:rPr lang="en-CA" sz="3600" dirty="0">
                <a:cs typeface="Arial" charset="0"/>
              </a:rPr>
              <a:t>Select “Picture.”</a:t>
            </a:r>
          </a:p>
          <a:p>
            <a:pPr marL="514350" indent="-514350" defTabSz="952097">
              <a:spcBef>
                <a:spcPct val="50000"/>
              </a:spcBef>
              <a:buFont typeface="+mj-lt"/>
              <a:buAutoNum type="arabicPeriod"/>
            </a:pPr>
            <a:r>
              <a:rPr lang="en-CA" sz="3600" dirty="0">
                <a:cs typeface="Arial" charset="0"/>
              </a:rPr>
              <a:t>Locate the file on your computer, select it, and click “insert.”</a:t>
            </a:r>
          </a:p>
          <a:p>
            <a:pPr defTabSz="952097"/>
            <a:endParaRPr lang="en-US" sz="3993" b="1" dirty="0">
              <a:cs typeface="Arial" charset="0"/>
            </a:endParaRPr>
          </a:p>
          <a:p>
            <a:pPr defTabSz="952097"/>
            <a:r>
              <a:rPr lang="en-CA" sz="4400" b="1" dirty="0">
                <a:solidFill>
                  <a:schemeClr val="accent2"/>
                </a:solidFill>
                <a:cs typeface="Arial" charset="0"/>
              </a:rPr>
              <a:t>Adding Graphs</a:t>
            </a:r>
          </a:p>
          <a:p>
            <a:pPr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952097"/>
            <a:endParaRPr lang="en-US" sz="3993" b="1" dirty="0">
              <a:solidFill>
                <a:srgbClr val="083F62"/>
              </a:solidFill>
              <a:cs typeface="Arial" charset="0"/>
            </a:endParaRPr>
          </a:p>
        </p:txBody>
      </p:sp>
      <p:sp>
        <p:nvSpPr>
          <p:cNvPr id="29" name="Rectangle 28">
            <a:extLst>
              <a:ext uri="{FF2B5EF4-FFF2-40B4-BE49-F238E27FC236}">
                <a16:creationId xmlns:a16="http://schemas.microsoft.com/office/drawing/2014/main" id="{E631A58B-38C9-4259-9A97-5D69F1668B11}"/>
              </a:ext>
            </a:extLst>
          </p:cNvPr>
          <p:cNvSpPr>
            <a:spLocks noChangeArrowheads="1"/>
          </p:cNvSpPr>
          <p:nvPr/>
        </p:nvSpPr>
        <p:spPr bwMode="auto">
          <a:xfrm>
            <a:off x="16284575" y="7741444"/>
            <a:ext cx="33513708" cy="13072456"/>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numCol="1" spcCol="720685"/>
          <a:lstStyle/>
          <a:p>
            <a:pPr defTabSz="952097" eaLnBrk="0" hangingPunct="0">
              <a:spcBef>
                <a:spcPct val="50000"/>
              </a:spcBef>
            </a:pPr>
            <a:r>
              <a:rPr lang="en-US" sz="5500" b="1" cap="all" dirty="0">
                <a:solidFill>
                  <a:schemeClr val="accent3"/>
                </a:solidFill>
              </a:rPr>
              <a:t>Result(s)</a:t>
            </a:r>
          </a:p>
          <a:p>
            <a:pPr marL="457200" indent="-457200" defTabSz="952097" eaLnBrk="0" hangingPunct="0">
              <a:spcBef>
                <a:spcPct val="50000"/>
              </a:spcBef>
              <a:buFont typeface="Arial" panose="020B0604020202020204" pitchFamily="34" charset="0"/>
              <a:buChar char="•"/>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p:txBody>
      </p:sp>
      <p:sp>
        <p:nvSpPr>
          <p:cNvPr id="30" name="Rectangle 29">
            <a:extLst>
              <a:ext uri="{FF2B5EF4-FFF2-40B4-BE49-F238E27FC236}">
                <a16:creationId xmlns:a16="http://schemas.microsoft.com/office/drawing/2014/main" id="{20E4FD2C-2204-4BE1-8504-B9F779C77117}"/>
              </a:ext>
            </a:extLst>
          </p:cNvPr>
          <p:cNvSpPr>
            <a:spLocks noChangeArrowheads="1"/>
          </p:cNvSpPr>
          <p:nvPr/>
        </p:nvSpPr>
        <p:spPr bwMode="auto">
          <a:xfrm>
            <a:off x="434975" y="20322478"/>
            <a:ext cx="15471620" cy="11616767"/>
          </a:xfrm>
          <a:prstGeom prst="rect">
            <a:avLst/>
          </a:prstGeom>
          <a:solidFill>
            <a:schemeClr val="bg1">
              <a:lumMod val="65000"/>
              <a:alpha val="15000"/>
            </a:schemeClr>
          </a:solidFill>
          <a:ln w="12700">
            <a:solidFill>
              <a:srgbClr val="003F5F"/>
            </a:solidFill>
          </a:ln>
          <a:effectLst/>
        </p:spPr>
        <p:txBody>
          <a:bodyPr lIns="375509" tIns="375509" rIns="375509" bIns="375509"/>
          <a:lstStyle/>
          <a:p>
            <a:pPr marL="398972" indent="-398972" defTabSz="952097" eaLnBrk="0" hangingPunct="0">
              <a:spcBef>
                <a:spcPct val="50000"/>
              </a:spcBef>
            </a:pPr>
            <a:r>
              <a:rPr lang="en-US" sz="5500" b="1" cap="all" dirty="0">
                <a:solidFill>
                  <a:schemeClr val="accent3"/>
                </a:solidFill>
              </a:rPr>
              <a:t>Method(s)</a:t>
            </a:r>
          </a:p>
          <a:p>
            <a:pPr marL="398972" indent="-398972" defTabSz="952097" eaLnBrk="0" hangingPunct="0">
              <a:buSzPct val="60000"/>
            </a:pPr>
            <a:r>
              <a:rPr lang="en-CA" sz="4400" b="1" dirty="0">
                <a:solidFill>
                  <a:schemeClr val="accent2"/>
                </a:solidFill>
              </a:rPr>
              <a:t>Sections</a:t>
            </a:r>
            <a:endParaRPr lang="en-CA" sz="3000" b="1" dirty="0">
              <a:solidFill>
                <a:schemeClr val="accent2"/>
              </a:solidFill>
            </a:endParaRPr>
          </a:p>
          <a:p>
            <a:pPr marL="398972" indent="-398972" defTabSz="952097" eaLnBrk="0" hangingPunct="0">
              <a:buSzPct val="60000"/>
            </a:pPr>
            <a:r>
              <a:rPr lang="en-CA" sz="3600" dirty="0"/>
              <a:t>Sections – Purpose, Method(s), Results, Conclusions, Charts, Pictures – may be </a:t>
            </a:r>
            <a:r>
              <a:rPr lang="en-CA" sz="3600" b="1" dirty="0"/>
              <a:t>moved and resized</a:t>
            </a:r>
            <a:r>
              <a:rPr lang="en-CA" sz="3600" dirty="0"/>
              <a:t> to fit. </a:t>
            </a:r>
          </a:p>
          <a:p>
            <a:pPr marL="398972" indent="-398972" defTabSz="952097" eaLnBrk="0" hangingPunct="0">
              <a:buSzPct val="60000"/>
            </a:pPr>
            <a:r>
              <a:rPr lang="en-CA" sz="3600" b="1" dirty="0"/>
              <a:t>Do not rename the sections. </a:t>
            </a:r>
            <a:r>
              <a:rPr lang="en-CA" sz="3600" dirty="0"/>
              <a:t>You must include Purpose, Method(s), Results, and Conclusion.</a:t>
            </a:r>
          </a:p>
          <a:p>
            <a:pPr marL="398972" indent="-398972" defTabSz="952097" eaLnBrk="0" hangingPunct="0">
              <a:buSzPct val="60000"/>
            </a:pPr>
            <a:endParaRPr lang="en-CA" sz="3000" dirty="0">
              <a:solidFill>
                <a:srgbClr val="523864"/>
              </a:solidFill>
            </a:endParaRPr>
          </a:p>
        </p:txBody>
      </p:sp>
      <p:sp>
        <p:nvSpPr>
          <p:cNvPr id="32" name="Text Box 10">
            <a:extLst>
              <a:ext uri="{FF2B5EF4-FFF2-40B4-BE49-F238E27FC236}">
                <a16:creationId xmlns:a16="http://schemas.microsoft.com/office/drawing/2014/main" id="{6CF62511-F5E3-4DC1-BEBA-36ED5B6DF3D5}"/>
              </a:ext>
            </a:extLst>
          </p:cNvPr>
          <p:cNvSpPr txBox="1">
            <a:spLocks noChangeArrowheads="1"/>
          </p:cNvSpPr>
          <p:nvPr/>
        </p:nvSpPr>
        <p:spPr bwMode="auto">
          <a:xfrm>
            <a:off x="434976" y="15630560"/>
            <a:ext cx="15467059" cy="4331878"/>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5500" b="1" cap="all" dirty="0">
                <a:solidFill>
                  <a:schemeClr val="accent3"/>
                </a:solidFill>
                <a:latin typeface="+mn-lt"/>
              </a:rPr>
              <a:t>Objective(s)</a:t>
            </a:r>
          </a:p>
          <a:p>
            <a:pPr>
              <a:spcBef>
                <a:spcPct val="20000"/>
              </a:spcBef>
            </a:pPr>
            <a:r>
              <a:rPr lang="en-AU" sz="3200" dirty="0">
                <a:latin typeface="+mn-lt"/>
              </a:rPr>
              <a:t>How to use this poster template…</a:t>
            </a:r>
          </a:p>
          <a:p>
            <a:pPr>
              <a:spcBef>
                <a:spcPct val="40000"/>
              </a:spcBef>
            </a:pPr>
            <a:r>
              <a:rPr lang="en-AU" sz="3200" dirty="0">
                <a:latin typeface="+mn-lt"/>
              </a:rPr>
              <a:t>Simply highlight this text and replace it by typing in your own text, or copy and paste your text from a MS Word document or a PowerPoint slide presentation. </a:t>
            </a:r>
          </a:p>
        </p:txBody>
      </p:sp>
      <p:sp>
        <p:nvSpPr>
          <p:cNvPr id="33" name="Rectangle 28">
            <a:extLst>
              <a:ext uri="{FF2B5EF4-FFF2-40B4-BE49-F238E27FC236}">
                <a16:creationId xmlns:a16="http://schemas.microsoft.com/office/drawing/2014/main" id="{DD5F5506-CF59-47A7-BBE3-EA4500039DD2}"/>
              </a:ext>
            </a:extLst>
          </p:cNvPr>
          <p:cNvSpPr>
            <a:spLocks noChangeArrowheads="1"/>
          </p:cNvSpPr>
          <p:nvPr/>
        </p:nvSpPr>
        <p:spPr bwMode="auto">
          <a:xfrm>
            <a:off x="32919981" y="21154998"/>
            <a:ext cx="16878302" cy="8529339"/>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CA" sz="5500" b="1" cap="all" dirty="0">
                <a:solidFill>
                  <a:schemeClr val="accent3"/>
                </a:solidFill>
              </a:rPr>
              <a:t>FUNDING / GRANTS / ENCORE / REFERENCE or </a:t>
            </a:r>
            <a:br>
              <a:rPr lang="en-CA" sz="5500" b="1" cap="all" dirty="0">
                <a:solidFill>
                  <a:schemeClr val="accent3"/>
                </a:solidFill>
              </a:rPr>
            </a:br>
            <a:r>
              <a:rPr lang="en-CA" sz="5500" b="1" cap="all" dirty="0">
                <a:solidFill>
                  <a:schemeClr val="accent3"/>
                </a:solidFill>
              </a:rPr>
              <a:t>other use</a:t>
            </a:r>
            <a:endParaRPr lang="en-US" sz="5500" b="1" cap="all" dirty="0">
              <a:solidFill>
                <a:schemeClr val="accent3"/>
              </a:solidFill>
            </a:endParaRPr>
          </a:p>
          <a:p>
            <a:endParaRPr lang="en-CA" sz="3000" dirty="0">
              <a:cs typeface="Arial" charset="0"/>
            </a:endParaRPr>
          </a:p>
          <a:p>
            <a:r>
              <a:rPr lang="en-CA" sz="4400" b="1" dirty="0">
                <a:solidFill>
                  <a:schemeClr val="accent2"/>
                </a:solidFill>
                <a:cs typeface="Arial" charset="0"/>
              </a:rPr>
              <a:t>Promote Your Poster! </a:t>
            </a:r>
          </a:p>
          <a:p>
            <a:r>
              <a:rPr lang="en-CA" sz="36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a:p>
            <a:endParaRPr lang="en-CA" sz="3000" dirty="0">
              <a:cs typeface="Arial" charset="0"/>
            </a:endParaRPr>
          </a:p>
          <a:p>
            <a:pPr defTabSz="952097" eaLnBrk="0" hangingPunct="0">
              <a:spcBef>
                <a:spcPct val="50000"/>
              </a:spcBef>
            </a:pPr>
            <a:r>
              <a:rPr lang="en-AU" sz="2500" dirty="0">
                <a:latin typeface="Arial" charset="0"/>
                <a:cs typeface="Arial" charset="0"/>
              </a:rPr>
              <a:t> </a:t>
            </a:r>
            <a:endParaRPr lang="en-US" sz="2500" dirty="0">
              <a:latin typeface="Arial" charset="0"/>
              <a:cs typeface="Arial" charset="0"/>
            </a:endParaRP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2919982" y="30025435"/>
            <a:ext cx="16878302" cy="1913809"/>
          </a:xfrm>
          <a:prstGeom prst="rect">
            <a:avLst/>
          </a:prstGeom>
          <a:solidFill>
            <a:schemeClr val="bg1">
              <a:lumMod val="65000"/>
              <a:alpha val="15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sp>
        <p:nvSpPr>
          <p:cNvPr id="4" name="Rectangle 3"/>
          <p:cNvSpPr/>
          <p:nvPr/>
        </p:nvSpPr>
        <p:spPr>
          <a:xfrm>
            <a:off x="17138101" y="9189244"/>
            <a:ext cx="20177674" cy="11353800"/>
          </a:xfrm>
          <a:prstGeom prst="rect">
            <a:avLst/>
          </a:prstGeom>
          <a:noFill/>
          <a:ln>
            <a:solidFill>
              <a:srgbClr val="083F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52097" eaLnBrk="0" hangingPunct="0">
              <a:spcBef>
                <a:spcPct val="50000"/>
              </a:spcBef>
            </a:pPr>
            <a:r>
              <a:rPr lang="en-CA" sz="4400" b="1" dirty="0">
                <a:solidFill>
                  <a:schemeClr val="accent2"/>
                </a:solidFill>
                <a:latin typeface="Calibri Light" panose="020F0302020204030204"/>
              </a:rPr>
              <a:t>Do Not Change The Following</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The AAPS logo.</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Headings – Purpose, Methods, Results, Conclusion.</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Title, Author, Affiliation area.</a:t>
            </a:r>
          </a:p>
          <a:p>
            <a:pPr lvl="0" defTabSz="952097" eaLnBrk="0" hangingPunct="0">
              <a:spcBef>
                <a:spcPct val="50000"/>
              </a:spcBef>
            </a:pPr>
            <a:r>
              <a:rPr lang="en-CA" sz="4400" b="1" dirty="0">
                <a:solidFill>
                  <a:schemeClr val="accent2"/>
                </a:solidFill>
                <a:latin typeface="Calibri Light" panose="020F0302020204030204"/>
              </a:rPr>
              <a:t>Tips for a Successful Poster</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Focus: </a:t>
            </a:r>
            <a:r>
              <a:rPr lang="en-CA" sz="2800" dirty="0">
                <a:solidFill>
                  <a:schemeClr val="tx1"/>
                </a:solidFill>
                <a:latin typeface="Calibri Light" panose="020F0302020204030204"/>
              </a:rPr>
              <a:t>Convey 2-3 findings in simple, clear language.</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Conclusion First: </a:t>
            </a:r>
            <a:r>
              <a:rPr lang="en-CA" sz="2800" dirty="0">
                <a:solidFill>
                  <a:schemeClr val="tx1"/>
                </a:solidFill>
                <a:latin typeface="Calibri Light" panose="020F0302020204030204"/>
              </a:rPr>
              <a:t>Here’s how many scientists read your paper: Title -&gt; Conclusion -&gt; Everything Else. To hook them, focus on a title and conclusion that will gain their attention.</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Data, Data, Data: </a:t>
            </a:r>
            <a:r>
              <a:rPr lang="en-CA" sz="2800" dirty="0">
                <a:solidFill>
                  <a:schemeClr val="tx1"/>
                </a:solidFill>
                <a:latin typeface="Calibri Light" panose="020F0302020204030204"/>
              </a:rPr>
              <a:t>Scientists want to see a data-driven conclusion, not a promise to do the research. </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Title: </a:t>
            </a:r>
            <a:r>
              <a:rPr lang="en-US" sz="2800" dirty="0">
                <a:solidFill>
                  <a:schemeClr val="tx1"/>
                </a:solidFill>
                <a:latin typeface="Calibri Light" panose="020F0302020204030204"/>
              </a:rPr>
              <a:t>The title of your poster must match exactly, the accepted poster abstract</a:t>
            </a:r>
            <a:r>
              <a:rPr lang="en-CA" sz="2800" dirty="0">
                <a:solidFill>
                  <a:schemeClr val="tx1"/>
                </a:solidFill>
                <a:latin typeface="Calibri Light" panose="020F0302020204030204"/>
              </a:rPr>
              <a:t>.</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Capitalization Sparingly: </a:t>
            </a:r>
            <a:r>
              <a:rPr lang="en-CA" sz="2800" dirty="0">
                <a:solidFill>
                  <a:schemeClr val="tx1"/>
                </a:solidFill>
                <a:latin typeface="Calibri Light" panose="020F0302020204030204"/>
              </a:rPr>
              <a:t>Words and sentences written in capital letters are hard to read.</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Bold to Make a Point: </a:t>
            </a:r>
            <a:r>
              <a:rPr lang="en-CA" sz="2800" dirty="0">
                <a:solidFill>
                  <a:schemeClr val="tx1"/>
                </a:solidFill>
                <a:latin typeface="Calibri Light" panose="020F0302020204030204"/>
              </a:rPr>
              <a:t>Underlining and italicizing words make them hard to read.</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Proofread: </a:t>
            </a:r>
            <a:r>
              <a:rPr lang="en-CA" sz="2800" dirty="0">
                <a:solidFill>
                  <a:schemeClr val="tx1"/>
                </a:solidFill>
                <a:latin typeface="Calibri Light" panose="020F0302020204030204"/>
              </a:rPr>
              <a:t>Good spelling, grammar, and punctuation improve your credibility.</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figures and pictures to tell a story: </a:t>
            </a:r>
            <a:r>
              <a:rPr lang="en-CA" sz="2800" dirty="0">
                <a:solidFill>
                  <a:schemeClr val="tx1"/>
                </a:solidFill>
                <a:latin typeface="Calibri Light" panose="020F0302020204030204"/>
              </a:rPr>
              <a:t>Organize them in a way the eye can follow.</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Less is More: </a:t>
            </a:r>
            <a:r>
              <a:rPr lang="en-CA" sz="2800" dirty="0">
                <a:solidFill>
                  <a:schemeClr val="tx1"/>
                </a:solidFill>
                <a:latin typeface="Calibri Light" panose="020F0302020204030204"/>
              </a:rPr>
              <a:t>Many posters have been smothered by the weight of too many words. Simplify graphics and figures as much as possible without sacrificing accuracy. Keep cutting your text until you can use a font size big enough for someone to read from a few feet away.</a:t>
            </a:r>
          </a:p>
        </p:txBody>
      </p:sp>
      <p:graphicFrame>
        <p:nvGraphicFramePr>
          <p:cNvPr id="21" name="Table 20"/>
          <p:cNvGraphicFramePr>
            <a:graphicFrameLocks noGrp="1"/>
          </p:cNvGraphicFramePr>
          <p:nvPr>
            <p:extLst>
              <p:ext uri="{D42A27DB-BD31-4B8C-83A1-F6EECF244321}">
                <p14:modId xmlns:p14="http://schemas.microsoft.com/office/powerpoint/2010/main" val="1372222814"/>
              </p:ext>
            </p:extLst>
          </p:nvPr>
        </p:nvGraphicFramePr>
        <p:xfrm>
          <a:off x="38352531" y="10242297"/>
          <a:ext cx="10408995" cy="7286477"/>
        </p:xfrm>
        <a:graphic>
          <a:graphicData uri="http://schemas.openxmlformats.org/drawingml/2006/table">
            <a:tbl>
              <a:tblPr firstRow="1" bandRow="1">
                <a:tableStyleId>{91EBBBCC-DAD2-459C-BE2E-F6DE35CF9A28}</a:tableStyleId>
              </a:tblPr>
              <a:tblGrid>
                <a:gridCol w="2081799">
                  <a:extLst>
                    <a:ext uri="{9D8B030D-6E8A-4147-A177-3AD203B41FA5}">
                      <a16:colId xmlns:a16="http://schemas.microsoft.com/office/drawing/2014/main" val="20000"/>
                    </a:ext>
                  </a:extLst>
                </a:gridCol>
                <a:gridCol w="2081799">
                  <a:extLst>
                    <a:ext uri="{9D8B030D-6E8A-4147-A177-3AD203B41FA5}">
                      <a16:colId xmlns:a16="http://schemas.microsoft.com/office/drawing/2014/main" val="20001"/>
                    </a:ext>
                  </a:extLst>
                </a:gridCol>
                <a:gridCol w="2081799">
                  <a:extLst>
                    <a:ext uri="{9D8B030D-6E8A-4147-A177-3AD203B41FA5}">
                      <a16:colId xmlns:a16="http://schemas.microsoft.com/office/drawing/2014/main" val="20002"/>
                    </a:ext>
                  </a:extLst>
                </a:gridCol>
                <a:gridCol w="2075601">
                  <a:extLst>
                    <a:ext uri="{9D8B030D-6E8A-4147-A177-3AD203B41FA5}">
                      <a16:colId xmlns:a16="http://schemas.microsoft.com/office/drawing/2014/main" val="20003"/>
                    </a:ext>
                  </a:extLst>
                </a:gridCol>
                <a:gridCol w="2087997">
                  <a:extLst>
                    <a:ext uri="{9D8B030D-6E8A-4147-A177-3AD203B41FA5}">
                      <a16:colId xmlns:a16="http://schemas.microsoft.com/office/drawing/2014/main" val="20004"/>
                    </a:ext>
                  </a:extLst>
                </a:gridCol>
              </a:tblGrid>
              <a:tr h="1268159">
                <a:tc>
                  <a:txBody>
                    <a:bodyPr/>
                    <a:lstStyle/>
                    <a:p>
                      <a:endParaRPr lang="en-CA" sz="2800" dirty="0">
                        <a:solidFill>
                          <a:srgbClr val="F36E25"/>
                        </a:solidFill>
                      </a:endParaRPr>
                    </a:p>
                  </a:txBody>
                  <a:tcPr>
                    <a:solidFill>
                      <a:schemeClr val="accent1">
                        <a:lumMod val="75000"/>
                      </a:schemeClr>
                    </a:solidFill>
                  </a:tcPr>
                </a:tc>
                <a:tc>
                  <a:txBody>
                    <a:bodyPr/>
                    <a:lstStyle/>
                    <a:p>
                      <a:endParaRPr lang="en-CA" sz="2800" dirty="0">
                        <a:solidFill>
                          <a:srgbClr val="F36E25"/>
                        </a:solidFill>
                      </a:endParaRPr>
                    </a:p>
                  </a:txBody>
                  <a:tcPr>
                    <a:solidFill>
                      <a:schemeClr val="accent1">
                        <a:lumMod val="75000"/>
                      </a:schemeClr>
                    </a:solidFill>
                  </a:tcPr>
                </a:tc>
                <a:tc>
                  <a:txBody>
                    <a:bodyPr/>
                    <a:lstStyle/>
                    <a:p>
                      <a:endParaRPr lang="en-CA" sz="2800" dirty="0">
                        <a:solidFill>
                          <a:srgbClr val="F36E25"/>
                        </a:solidFill>
                      </a:endParaRPr>
                    </a:p>
                  </a:txBody>
                  <a:tcPr>
                    <a:solidFill>
                      <a:schemeClr val="accent1">
                        <a:lumMod val="75000"/>
                      </a:schemeClr>
                    </a:solidFill>
                  </a:tcPr>
                </a:tc>
                <a:tc>
                  <a:txBody>
                    <a:bodyPr/>
                    <a:lstStyle/>
                    <a:p>
                      <a:endParaRPr lang="en-CA" sz="2800" dirty="0">
                        <a:solidFill>
                          <a:srgbClr val="F36E25"/>
                        </a:solidFill>
                      </a:endParaRPr>
                    </a:p>
                  </a:txBody>
                  <a:tcPr>
                    <a:solidFill>
                      <a:schemeClr val="accent1">
                        <a:lumMod val="75000"/>
                      </a:schemeClr>
                    </a:solidFill>
                  </a:tcPr>
                </a:tc>
                <a:tc>
                  <a:txBody>
                    <a:bodyPr/>
                    <a:lstStyle/>
                    <a:p>
                      <a:endParaRPr lang="en-CA" sz="2800" dirty="0">
                        <a:solidFill>
                          <a:srgbClr val="F36E25"/>
                        </a:solidFill>
                      </a:endParaRPr>
                    </a:p>
                  </a:txBody>
                  <a:tcPr>
                    <a:solidFill>
                      <a:schemeClr val="accent1">
                        <a:lumMod val="75000"/>
                      </a:schemeClr>
                    </a:solidFill>
                  </a:tcPr>
                </a:tc>
                <a:extLst>
                  <a:ext uri="{0D108BD9-81ED-4DB2-BD59-A6C34878D82A}">
                    <a16:rowId xmlns:a16="http://schemas.microsoft.com/office/drawing/2014/main" val="10000"/>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22" name="Text Box 16"/>
          <p:cNvSpPr txBox="1">
            <a:spLocks noChangeArrowheads="1"/>
          </p:cNvSpPr>
          <p:nvPr/>
        </p:nvSpPr>
        <p:spPr bwMode="auto">
          <a:xfrm>
            <a:off x="38458775" y="18138386"/>
            <a:ext cx="10408995" cy="1897375"/>
          </a:xfrm>
          <a:prstGeom prst="rect">
            <a:avLst/>
          </a:prstGeom>
          <a:noFill/>
          <a:ln>
            <a:noFill/>
          </a:ln>
          <a:effectLst/>
        </p:spPr>
        <p:txBody>
          <a:bodyPr wrap="square" lIns="187759" tIns="187759" rIns="187759" bIns="18775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2800" i="1" dirty="0">
                <a:latin typeface="Calibri"/>
                <a:cs typeface="Arial" charset="0"/>
              </a:rPr>
              <a:t>The recommended font for captions is Calibri, not smaller than 15 pt. Left aligned if it refers to a figure on its left. Try to start the captions right at the top edge of the picture (graph or photo).</a:t>
            </a:r>
          </a:p>
        </p:txBody>
      </p:sp>
      <p:graphicFrame>
        <p:nvGraphicFramePr>
          <p:cNvPr id="23" name="Chart 22">
            <a:extLst>
              <a:ext uri="{FF2B5EF4-FFF2-40B4-BE49-F238E27FC236}">
                <a16:creationId xmlns:a16="http://schemas.microsoft.com/office/drawing/2014/main" id="{CAE71F84-0A7B-CE40-B5D7-8CC4B72E6217}"/>
              </a:ext>
            </a:extLst>
          </p:cNvPr>
          <p:cNvGraphicFramePr/>
          <p:nvPr>
            <p:extLst>
              <p:ext uri="{D42A27DB-BD31-4B8C-83A1-F6EECF244321}">
                <p14:modId xmlns:p14="http://schemas.microsoft.com/office/powerpoint/2010/main" val="2421293709"/>
              </p:ext>
            </p:extLst>
          </p:nvPr>
        </p:nvGraphicFramePr>
        <p:xfrm>
          <a:off x="1501775" y="24895942"/>
          <a:ext cx="13644599" cy="674075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1">
            <a:extLst>
              <a:ext uri="{FF2B5EF4-FFF2-40B4-BE49-F238E27FC236}">
                <a16:creationId xmlns:a16="http://schemas.microsoft.com/office/drawing/2014/main" id="{BB1BE4BC-7514-79EC-CD73-ECC65109904D}"/>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bg1"/>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chemeClr val="bg1"/>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FEA1CF9E-BC8D-A3B3-0890-141671E2A5F3}"/>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6">
                    <a:lumMod val="40000"/>
                    <a:lumOff val="60000"/>
                  </a:schemeClr>
                </a:solidFill>
                <a:effectLst/>
                <a:uLnTx/>
                <a:uFillTx/>
              </a:rPr>
              <a:t>Add your Assigned Poster </a:t>
            </a:r>
            <a:br>
              <a:rPr kumimoji="0" lang="en-US" sz="4400" b="1" i="0" u="none" strike="noStrike" kern="0" cap="none" spc="300" normalizeH="0" baseline="0" noProof="0" dirty="0">
                <a:ln>
                  <a:noFill/>
                </a:ln>
                <a:solidFill>
                  <a:schemeClr val="accent6">
                    <a:lumMod val="40000"/>
                    <a:lumOff val="60000"/>
                  </a:schemeClr>
                </a:solidFill>
                <a:effectLst/>
                <a:uLnTx/>
                <a:uFillTx/>
              </a:rPr>
            </a:br>
            <a:r>
              <a:rPr kumimoji="0" lang="en-US" sz="4400" b="1" i="0" u="none" strike="noStrike" kern="0" cap="none" spc="300" normalizeH="0" baseline="0" noProof="0" dirty="0">
                <a:ln>
                  <a:noFill/>
                </a:ln>
                <a:solidFill>
                  <a:schemeClr val="accent6">
                    <a:lumMod val="40000"/>
                    <a:lumOff val="60000"/>
                  </a:schemeClr>
                </a:solidFill>
                <a:effectLst/>
                <a:uLnTx/>
                <a:uFillTx/>
              </a:rPr>
              <a:t>Number by replacing this text</a:t>
            </a:r>
          </a:p>
        </p:txBody>
      </p:sp>
      <p:sp>
        <p:nvSpPr>
          <p:cNvPr id="5" name="TextBox 4">
            <a:extLst>
              <a:ext uri="{FF2B5EF4-FFF2-40B4-BE49-F238E27FC236}">
                <a16:creationId xmlns:a16="http://schemas.microsoft.com/office/drawing/2014/main" id="{DB344845-A7A5-5467-1FD9-7AE76A7919CD}"/>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accent1">
                    <a:lumMod val="20000"/>
                    <a:lumOff val="80000"/>
                  </a:schemeClr>
                </a:solidFill>
              </a:rPr>
              <a:t>CONTACT INFORMATION:  </a:t>
            </a:r>
            <a:r>
              <a:rPr lang="en-CA" sz="3600" dirty="0">
                <a:solidFill>
                  <a:schemeClr val="accent1">
                    <a:lumMod val="20000"/>
                    <a:lumOff val="80000"/>
                  </a:schemeClr>
                </a:solidFill>
              </a:rPr>
              <a:t>Highlight this text and replace it .</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1897</TotalTime>
  <Words>612</Words>
  <Application>Microsoft Macintosh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Clark-Tomes, Nicole</cp:lastModifiedBy>
  <cp:revision>86</cp:revision>
  <dcterms:created xsi:type="dcterms:W3CDTF">2017-07-21T16:41:37Z</dcterms:created>
  <dcterms:modified xsi:type="dcterms:W3CDTF">2025-12-09T20:31:54Z</dcterms:modified>
</cp:coreProperties>
</file>