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7" r:id="rId2"/>
  </p:sldIdLst>
  <p:sldSz cx="5039995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7BBF"/>
    <a:srgbClr val="462B8E"/>
    <a:srgbClr val="ECE82B"/>
    <a:srgbClr val="095688"/>
    <a:srgbClr val="006D47"/>
    <a:srgbClr val="469943"/>
    <a:srgbClr val="8DC63F"/>
    <a:srgbClr val="000000"/>
    <a:srgbClr val="3994CE"/>
    <a:srgbClr val="EB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55" autoAdjust="0"/>
    <p:restoredTop sz="94700"/>
  </p:normalViewPr>
  <p:slideViewPr>
    <p:cSldViewPr showGuides="1">
      <p:cViewPr varScale="1">
        <p:scale>
          <a:sx n="21" d="100"/>
          <a:sy n="21" d="100"/>
        </p:scale>
        <p:origin x="18" y="96"/>
      </p:cViewPr>
      <p:guideLst>
        <p:guide orient="horz" pos="10205"/>
        <p:guide pos="158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56CA4-3612-4840-A23C-85B471CDC838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ACC8E-7B48-4240-844E-BB1F7DE7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7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ACC8E-7B48-4240-844E-BB1F7DE726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7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935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246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olorful objects with bubbles&#10;&#10;Description automatically generated with medium confidence">
            <a:extLst>
              <a:ext uri="{FF2B5EF4-FFF2-40B4-BE49-F238E27FC236}">
                <a16:creationId xmlns:a16="http://schemas.microsoft.com/office/drawing/2014/main" id="{1048337B-8A69-2341-9F2A-7CF88F636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1175" y="7144"/>
            <a:ext cx="26523450" cy="32392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943683-D2B5-4217-A64F-EBCFEAAE4C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11898" cy="32437616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CD83AF1F-75B1-A940-9F4C-0E5D55ECA9D9}"/>
              </a:ext>
            </a:extLst>
          </p:cNvPr>
          <p:cNvSpPr/>
          <p:nvPr/>
        </p:nvSpPr>
        <p:spPr>
          <a:xfrm>
            <a:off x="38458775" y="7144"/>
            <a:ext cx="12015095" cy="32437617"/>
          </a:xfrm>
          <a:prstGeom prst="rect">
            <a:avLst/>
          </a:prstGeom>
          <a:solidFill>
            <a:srgbClr val="000000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744516" y="4423395"/>
            <a:ext cx="6294355" cy="596630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898" dirty="0">
                <a:solidFill>
                  <a:schemeClr val="bg1"/>
                </a:solidFill>
              </a:rPr>
              <a:t>QR Code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DE75BD-DE3F-1298-3A93-124CD87DD8B7}"/>
              </a:ext>
            </a:extLst>
          </p:cNvPr>
          <p:cNvSpPr/>
          <p:nvPr/>
        </p:nvSpPr>
        <p:spPr>
          <a:xfrm>
            <a:off x="12111898" y="28925044"/>
            <a:ext cx="26346877" cy="35197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28000">
                <a:schemeClr val="accent1">
                  <a:lumMod val="97000"/>
                  <a:lumOff val="3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1FDF2E-7326-483C-B6FA-75CFA1B7C741}"/>
              </a:ext>
            </a:extLst>
          </p:cNvPr>
          <p:cNvSpPr txBox="1"/>
          <p:nvPr/>
        </p:nvSpPr>
        <p:spPr>
          <a:xfrm>
            <a:off x="13760555" y="30181235"/>
            <a:ext cx="22945619" cy="12584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sz="4000" b="1" dirty="0">
                <a:solidFill>
                  <a:schemeClr val="bg1"/>
                </a:solidFill>
                <a:latin typeface="Helvetica" pitchFamily="2" charset="0"/>
              </a:rPr>
              <a:t>CONTACT INFORMATION:  Highlight this </a:t>
            </a:r>
            <a:r>
              <a:rPr lang="en-CA" sz="5400" b="1" dirty="0">
                <a:solidFill>
                  <a:schemeClr val="bg1"/>
                </a:solidFill>
                <a:latin typeface="Helvetica" pitchFamily="2" charset="0"/>
              </a:rPr>
              <a:t>text</a:t>
            </a:r>
            <a:r>
              <a:rPr lang="en-CA" sz="4000" b="1" dirty="0">
                <a:solidFill>
                  <a:schemeClr val="bg1"/>
                </a:solidFill>
                <a:latin typeface="Helvetica" pitchFamily="2" charset="0"/>
              </a:rPr>
              <a:t> and replace it.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E29535-F5F0-4C43-9A10-5381B5B8EE63}"/>
              </a:ext>
            </a:extLst>
          </p:cNvPr>
          <p:cNvSpPr txBox="1"/>
          <p:nvPr/>
        </p:nvSpPr>
        <p:spPr>
          <a:xfrm>
            <a:off x="13790578" y="2575759"/>
            <a:ext cx="18352118" cy="1086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solidFill>
                  <a:schemeClr val="accent1"/>
                </a:solidFill>
                <a:latin typeface="Helvetica" pitchFamily="2" charset="0"/>
              </a:rPr>
              <a:t>Poster Statement </a:t>
            </a:r>
            <a:r>
              <a:rPr lang="en-US" sz="14000" dirty="0">
                <a:solidFill>
                  <a:schemeClr val="accent1"/>
                </a:solidFill>
                <a:latin typeface="Helvetica" pitchFamily="2" charset="0"/>
              </a:rPr>
              <a:t>will be placed here to </a:t>
            </a:r>
            <a:r>
              <a:rPr lang="en-US" sz="14000" b="1" dirty="0">
                <a:solidFill>
                  <a:schemeClr val="accent1"/>
                </a:solidFill>
                <a:latin typeface="Helvetica" pitchFamily="2" charset="0"/>
              </a:rPr>
              <a:t>replace this FPO line of copy </a:t>
            </a:r>
            <a:r>
              <a:rPr lang="en-US" sz="14000" dirty="0">
                <a:solidFill>
                  <a:schemeClr val="accent1"/>
                </a:solidFill>
                <a:latin typeface="Helvetica" pitchFamily="2" charset="0"/>
              </a:rPr>
              <a:t>that is just a placeholder for now.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A9FE9DB9-B599-B244-A32D-F517FD213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941888"/>
              </p:ext>
            </p:extLst>
          </p:nvPr>
        </p:nvGraphicFramePr>
        <p:xfrm>
          <a:off x="39183698" y="21482789"/>
          <a:ext cx="9625889" cy="67382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5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9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2751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F36E25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F36E25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F36E25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F36E25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F36E25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8393"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tc>
                  <a:txBody>
                    <a:bodyPr/>
                    <a:lstStyle/>
                    <a:p>
                      <a:endParaRPr lang="en-CA" sz="2600" dirty="0">
                        <a:solidFill>
                          <a:srgbClr val="004E38"/>
                        </a:solidFill>
                      </a:endParaRPr>
                    </a:p>
                  </a:txBody>
                  <a:tcPr marL="84561" marR="84561" marT="42280" marB="4228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1" name="Text Box 16">
            <a:extLst>
              <a:ext uri="{FF2B5EF4-FFF2-40B4-BE49-F238E27FC236}">
                <a16:creationId xmlns:a16="http://schemas.microsoft.com/office/drawing/2014/main" id="{A538B4D2-6D24-B247-BE34-05EC1BA8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3030" y="28686491"/>
            <a:ext cx="10408995" cy="18973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87759" tIns="187759" rIns="187759" bIns="187759">
            <a:no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CA" sz="2400" i="1" dirty="0">
                <a:latin typeface="Helvetica Oblique" pitchFamily="2" charset="0"/>
                <a:cs typeface="Arial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FBFBDB-C200-EF44-8A0A-A27F2BFEFF81}"/>
              </a:ext>
            </a:extLst>
          </p:cNvPr>
          <p:cNvSpPr txBox="1"/>
          <p:nvPr/>
        </p:nvSpPr>
        <p:spPr>
          <a:xfrm>
            <a:off x="39183696" y="2846516"/>
            <a:ext cx="9907661" cy="15950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52097" eaLnBrk="0" hangingPunct="0">
              <a:spcBef>
                <a:spcPct val="50000"/>
              </a:spcBef>
            </a:pPr>
            <a:r>
              <a:rPr lang="en-US" sz="3200" b="1" cap="all" dirty="0">
                <a:solidFill>
                  <a:schemeClr val="accent1"/>
                </a:solidFill>
                <a:latin typeface="Helvetica" pitchFamily="2" charset="0"/>
              </a:rPr>
              <a:t>Result(s)</a:t>
            </a:r>
          </a:p>
          <a:p>
            <a:pPr lvl="0" defTabSz="952097" eaLnBrk="0" hangingPunct="0">
              <a:spcBef>
                <a:spcPts val="5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</a:rPr>
              <a:t>Do Not Change The Following</a:t>
            </a:r>
          </a:p>
          <a:p>
            <a:pPr marL="457200" lvl="0" indent="-457200" defTabSz="952097" eaLnBrk="0" hangingPunct="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The AAPS logo.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Headings – Purpose, Methods, Results, Conclusion.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Title, Author, Affiliation area.</a:t>
            </a:r>
          </a:p>
          <a:p>
            <a:pPr lvl="0" defTabSz="952097" eaLnBrk="0" hangingPunct="0">
              <a:spcBef>
                <a:spcPts val="20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</a:rPr>
              <a:t>Tips for a Successful Poster</a:t>
            </a:r>
          </a:p>
          <a:p>
            <a:pPr marL="457200" lvl="0" indent="-457200" defTabSz="952097" eaLnBrk="0" hangingPunct="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Focus: Convey 2-3 findings in simple, clear language.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Conclusion First: Here’s how many scientists read your paper: Title -&gt; Conclusion -&gt; Everything Else. To hook them, focus on a title and conclusion that will gain their attention.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Data, Data, Data: Scientists want to see a data-driven conclusion, not a promise to do the research. 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Title: </a:t>
            </a:r>
            <a:r>
              <a:rPr lang="en-US" sz="2400" dirty="0">
                <a:latin typeface="Helvetica" pitchFamily="2" charset="0"/>
              </a:rPr>
              <a:t>The title of your poster must match exactly, the accepted poster abstract</a:t>
            </a:r>
            <a:r>
              <a:rPr lang="en-CA" sz="2400" dirty="0">
                <a:latin typeface="Helvetica" pitchFamily="2" charset="0"/>
              </a:rPr>
              <a:t>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Use Capitalization Sparingly: Words and sentences written in capital letters are hard to read.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Use Bold to Make a Point: Underlining and italicizing words make them hard to read.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Proofread: Good spelling, grammar, and punctuation improve your credibility.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Use figures and pictures to tell a story: Organize them in a way the eye can follow.</a:t>
            </a:r>
          </a:p>
          <a:p>
            <a:pPr marL="457200" lvl="0" indent="-457200" defTabSz="952097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latin typeface="Helvetica" pitchFamily="2" charset="0"/>
              </a:rPr>
              <a:t>Less is More: Many posters have been smothered by the weight of too many words. Simplify graphics and figures as much as possible without sacrificing accuracy</a:t>
            </a:r>
            <a:r>
              <a:rPr lang="en-CA" sz="2400">
                <a:latin typeface="Helvetica" pitchFamily="2" charset="0"/>
              </a:rPr>
              <a:t>. </a:t>
            </a:r>
            <a:br>
              <a:rPr lang="en-CA" sz="2400">
                <a:latin typeface="Helvetica" pitchFamily="2" charset="0"/>
              </a:rPr>
            </a:br>
            <a:endParaRPr lang="en-CA" sz="2400" dirty="0">
              <a:latin typeface="Helvetica" pitchFamily="2" charset="0"/>
            </a:endParaRPr>
          </a:p>
          <a:p>
            <a:pPr defTabSz="952097" eaLnBrk="0" hangingPunct="0">
              <a:spcBef>
                <a:spcPct val="50000"/>
              </a:spcBef>
            </a:pPr>
            <a:r>
              <a:rPr lang="en-US" sz="3200" b="1" cap="all" dirty="0">
                <a:solidFill>
                  <a:schemeClr val="accent1"/>
                </a:solidFill>
                <a:latin typeface="Helvetica" pitchFamily="2" charset="0"/>
              </a:rPr>
              <a:t>Conclusion(s)</a:t>
            </a:r>
          </a:p>
          <a:p>
            <a:pPr defTabSz="952097">
              <a:spcBef>
                <a:spcPts val="5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Inserting Pictures</a:t>
            </a:r>
          </a:p>
          <a:p>
            <a:pPr marL="514350" indent="-514350" defTabSz="952097">
              <a:spcBef>
                <a:spcPct val="500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  <a:cs typeface="Arial" charset="0"/>
              </a:rPr>
              <a:t>Select “INSERT” from top navigation.</a:t>
            </a:r>
          </a:p>
          <a:p>
            <a:pPr marL="514350" indent="-514350" defTabSz="952097">
              <a:spcBef>
                <a:spcPts val="7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  <a:cs typeface="Arial" charset="0"/>
              </a:rPr>
              <a:t>Select “Picture.”</a:t>
            </a:r>
          </a:p>
          <a:p>
            <a:pPr marL="514350" indent="-514350" defTabSz="952097">
              <a:spcBef>
                <a:spcPts val="7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  <a:cs typeface="Arial" charset="0"/>
              </a:rPr>
              <a:t>Locate the file on your computer, select it, and click “insert.”</a:t>
            </a:r>
          </a:p>
          <a:p>
            <a:pPr defTabSz="952097"/>
            <a:endParaRPr lang="en-US" sz="2400" dirty="0">
              <a:latin typeface="Helvetica" pitchFamily="2" charset="0"/>
              <a:cs typeface="Arial" charset="0"/>
            </a:endParaRPr>
          </a:p>
          <a:p>
            <a:pPr defTabSz="952097"/>
            <a:r>
              <a:rPr lang="en-CA" sz="2400" b="1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Adding Graphs</a:t>
            </a:r>
          </a:p>
          <a:p>
            <a:pPr defTabSz="952097">
              <a:spcBef>
                <a:spcPts val="1100"/>
              </a:spcBef>
            </a:pPr>
            <a:r>
              <a:rPr lang="en-CA" sz="2400" dirty="0">
                <a:latin typeface="Helvetica" pitchFamily="2" charset="0"/>
                <a:cs typeface="Arial" charset="0"/>
              </a:rPr>
              <a:t>Simple graphs can be created in Microsoft Excel or PowerPoint. Graphs created in scientific graphing programs (e.g. Sigma Plot, Prism, etc.) must be saved in JPEG or PNG format.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39BF0-4933-293E-F83C-8BF98DCA084C}"/>
              </a:ext>
            </a:extLst>
          </p:cNvPr>
          <p:cNvSpPr txBox="1"/>
          <p:nvPr/>
        </p:nvSpPr>
        <p:spPr>
          <a:xfrm>
            <a:off x="1308591" y="2846516"/>
            <a:ext cx="8668371" cy="5769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3780038">
              <a:lnSpc>
                <a:spcPct val="90000"/>
              </a:lnSpc>
              <a:spcBef>
                <a:spcPts val="1417"/>
              </a:spcBef>
              <a:defRPr/>
            </a:pPr>
            <a:r>
              <a:rPr lang="en-US" sz="5400" b="1" dirty="0">
                <a:solidFill>
                  <a:schemeClr val="accent1"/>
                </a:solidFill>
                <a:latin typeface="Helvetica" pitchFamily="2" charset="0"/>
                <a:cs typeface="Calibri (Body)"/>
              </a:rPr>
              <a:t>TITLE OF ABSTRACT </a:t>
            </a:r>
            <a:br>
              <a:rPr lang="en-US" sz="5400" b="1" dirty="0">
                <a:solidFill>
                  <a:schemeClr val="accent1"/>
                </a:solidFill>
                <a:latin typeface="Helvetica" pitchFamily="2" charset="0"/>
                <a:cs typeface="Calibri (Body)"/>
              </a:rPr>
            </a:br>
            <a:r>
              <a:rPr lang="en-US" sz="5400" b="1" dirty="0">
                <a:solidFill>
                  <a:schemeClr val="accent1"/>
                </a:solidFill>
                <a:latin typeface="Helvetica" pitchFamily="2" charset="0"/>
                <a:cs typeface="Calibri (Body)"/>
              </a:rPr>
              <a:t>AS ORIGINALLY </a:t>
            </a:r>
            <a:br>
              <a:rPr lang="en-US" sz="5400" b="1" dirty="0">
                <a:solidFill>
                  <a:schemeClr val="accent1"/>
                </a:solidFill>
                <a:latin typeface="Helvetica" pitchFamily="2" charset="0"/>
                <a:cs typeface="Calibri (Body)"/>
              </a:rPr>
            </a:br>
            <a:r>
              <a:rPr lang="en-US" sz="5400" b="1" dirty="0">
                <a:solidFill>
                  <a:schemeClr val="accent1"/>
                </a:solidFill>
                <a:latin typeface="Helvetica" pitchFamily="2" charset="0"/>
                <a:cs typeface="Calibri (Body)"/>
              </a:rPr>
              <a:t>SUBMITTED IN ABSTRACT </a:t>
            </a:r>
          </a:p>
          <a:p>
            <a:pPr lvl="0" defTabSz="3780038">
              <a:lnSpc>
                <a:spcPct val="90000"/>
              </a:lnSpc>
              <a:spcBef>
                <a:spcPts val="1417"/>
              </a:spcBef>
              <a:defRPr/>
            </a:pPr>
            <a:r>
              <a:rPr lang="en-US" sz="5400" dirty="0">
                <a:solidFill>
                  <a:schemeClr val="accent3"/>
                </a:solidFill>
                <a:latin typeface="Helvetica" pitchFamily="2" charset="0"/>
                <a:cs typeface="Calibri (Body)"/>
              </a:rPr>
              <a:t>List Author(s) </a:t>
            </a:r>
          </a:p>
          <a:p>
            <a:pPr lvl="0" defTabSz="3780038">
              <a:lnSpc>
                <a:spcPct val="90000"/>
              </a:lnSpc>
              <a:spcBef>
                <a:spcPts val="1417"/>
              </a:spcBef>
              <a:defRPr/>
            </a:pPr>
            <a:r>
              <a:rPr lang="en-US" sz="5400" dirty="0">
                <a:solidFill>
                  <a:schemeClr val="accent3"/>
                </a:solidFill>
                <a:latin typeface="Helvetica" pitchFamily="2" charset="0"/>
                <a:cs typeface="Calibri (Body)"/>
              </a:rPr>
              <a:t>Author Affiliation/Company</a:t>
            </a:r>
          </a:p>
          <a:p>
            <a:endParaRPr lang="en-US" sz="5400" dirty="0">
              <a:solidFill>
                <a:srgbClr val="462C8E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258BE2-7F7C-40FA-C506-EC7B8A9B24D4}"/>
              </a:ext>
            </a:extLst>
          </p:cNvPr>
          <p:cNvSpPr txBox="1"/>
          <p:nvPr/>
        </p:nvSpPr>
        <p:spPr>
          <a:xfrm>
            <a:off x="1287045" y="8065822"/>
            <a:ext cx="1019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</a:rPr>
              <a:t>Add your Assigned Poster </a:t>
            </a:r>
            <a:b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</a:rPr>
            </a:br>
            <a: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</a:rPr>
              <a:t>Number by replacing this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EA5CCF-EE0A-6A4D-9FBF-6780AC34BCDC}"/>
              </a:ext>
            </a:extLst>
          </p:cNvPr>
          <p:cNvSpPr txBox="1"/>
          <p:nvPr/>
        </p:nvSpPr>
        <p:spPr>
          <a:xfrm>
            <a:off x="1308591" y="10179844"/>
            <a:ext cx="9907660" cy="14318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52097" eaLnBrk="0" hangingPunct="0">
              <a:spcBef>
                <a:spcPct val="50000"/>
              </a:spcBef>
            </a:pPr>
            <a:r>
              <a:rPr lang="en-US" sz="3200" b="1" cap="all" dirty="0">
                <a:solidFill>
                  <a:schemeClr val="accent1"/>
                </a:solidFill>
                <a:latin typeface="Helvetica" pitchFamily="2" charset="0"/>
              </a:rPr>
              <a:t>PURPOSE</a:t>
            </a:r>
          </a:p>
          <a:p>
            <a:pPr defTabSz="952097" eaLnBrk="0" hangingPunct="0">
              <a:spcBef>
                <a:spcPts val="5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</a:rPr>
              <a:t>How To Use This Poster Template</a:t>
            </a:r>
          </a:p>
          <a:p>
            <a:pPr defTabSz="952097" eaLnBrk="0" hangingPunct="0">
              <a:spcBef>
                <a:spcPts val="1100"/>
              </a:spcBef>
            </a:pPr>
            <a:r>
              <a:rPr lang="en-CA" sz="2400" dirty="0">
                <a:latin typeface="Helvetica" pitchFamily="2" charset="0"/>
              </a:rPr>
              <a:t>Highlight this text and replace it by either typing in new text, or by copying text from a Microsoft Word document or a PowerPoint slide and pasting it in.</a:t>
            </a:r>
          </a:p>
          <a:p>
            <a:pPr defTabSz="952097" eaLnBrk="0" hangingPunct="0">
              <a:spcBef>
                <a:spcPct val="500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</a:rPr>
              <a:t>Font</a:t>
            </a:r>
          </a:p>
          <a:p>
            <a:pPr marL="742950" indent="-742950" defTabSz="952097" eaLnBrk="0" hangingPunct="0">
              <a:spcBef>
                <a:spcPts val="11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</a:rPr>
              <a:t>Font size must be 20 points are larger.</a:t>
            </a:r>
          </a:p>
          <a:p>
            <a:pPr marL="742950" indent="-742950" defTabSz="952097" eaLnBrk="0" hangingPunct="0">
              <a:spcBef>
                <a:spcPts val="7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</a:rPr>
              <a:t>Font must be left-aligned. Do not center font.</a:t>
            </a:r>
          </a:p>
          <a:p>
            <a:pPr marL="742950" indent="-742950" defTabSz="952097" eaLnBrk="0" hangingPunct="0">
              <a:spcBef>
                <a:spcPts val="700"/>
              </a:spcBef>
              <a:buFont typeface="+mj-lt"/>
              <a:buAutoNum type="arabicPeriod"/>
            </a:pPr>
            <a:r>
              <a:rPr lang="en-CA" sz="2400" dirty="0">
                <a:latin typeface="Helvetica" pitchFamily="2" charset="0"/>
              </a:rPr>
              <a:t>Use of Arial Font is strongly encouraged.</a:t>
            </a:r>
          </a:p>
          <a:p>
            <a:pPr marL="742950" indent="-742950" defTabSz="952097" eaLnBrk="0" hangingPunct="0">
              <a:spcBef>
                <a:spcPct val="50000"/>
              </a:spcBef>
              <a:buFont typeface="+mj-lt"/>
              <a:buAutoNum type="arabicPeriod"/>
            </a:pPr>
            <a:endParaRPr lang="en-CA" sz="2400" dirty="0">
              <a:latin typeface="Helvetica" pitchFamily="2" charset="0"/>
            </a:endParaRPr>
          </a:p>
          <a:p>
            <a:pPr defTabSz="952097" eaLnBrk="0" hangingPunct="0">
              <a:spcBef>
                <a:spcPct val="50000"/>
              </a:spcBef>
            </a:pPr>
            <a:r>
              <a:rPr lang="en-US" sz="3200" b="1" cap="all" dirty="0">
                <a:solidFill>
                  <a:schemeClr val="accent1"/>
                </a:solidFill>
                <a:latin typeface="Helvetica" pitchFamily="2" charset="0"/>
              </a:rPr>
              <a:t>Objective(s)</a:t>
            </a:r>
          </a:p>
          <a:p>
            <a:pPr>
              <a:spcBef>
                <a:spcPts val="500"/>
              </a:spcBef>
            </a:pPr>
            <a:r>
              <a:rPr lang="en-AU" sz="2400" b="1" dirty="0">
                <a:solidFill>
                  <a:schemeClr val="accent2"/>
                </a:solidFill>
                <a:latin typeface="Helvetica" pitchFamily="2" charset="0"/>
              </a:rPr>
              <a:t>How to use this poster template</a:t>
            </a:r>
          </a:p>
          <a:p>
            <a:pPr>
              <a:spcBef>
                <a:spcPts val="1100"/>
              </a:spcBef>
            </a:pPr>
            <a:r>
              <a:rPr lang="en-AU" sz="2400" dirty="0">
                <a:latin typeface="Helvetica" pitchFamily="2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40000"/>
              </a:spcBef>
            </a:pPr>
            <a:endParaRPr lang="en-AU" sz="2400" dirty="0">
              <a:latin typeface="Helvetica" pitchFamily="2" charset="0"/>
            </a:endParaRPr>
          </a:p>
          <a:p>
            <a:pPr marL="398972" indent="-398972" defTabSz="952097" eaLnBrk="0" hangingPunct="0">
              <a:spcBef>
                <a:spcPct val="50000"/>
              </a:spcBef>
            </a:pPr>
            <a:r>
              <a:rPr lang="en-US" sz="3200" b="1" cap="all" dirty="0">
                <a:solidFill>
                  <a:schemeClr val="accent1"/>
                </a:solidFill>
                <a:latin typeface="Helvetica" pitchFamily="2" charset="0"/>
              </a:rPr>
              <a:t>Method(s)</a:t>
            </a:r>
          </a:p>
          <a:p>
            <a:pPr marL="398972" indent="-398972" defTabSz="952097" eaLnBrk="0" hangingPunct="0">
              <a:spcBef>
                <a:spcPts val="500"/>
              </a:spcBef>
              <a:buSzPct val="60000"/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</a:rPr>
              <a:t>Sections</a:t>
            </a:r>
          </a:p>
          <a:p>
            <a:pPr marL="398972" indent="-398972" defTabSz="952097" eaLnBrk="0" hangingPunct="0">
              <a:spcBef>
                <a:spcPts val="1100"/>
              </a:spcBef>
              <a:buSzPct val="60000"/>
            </a:pPr>
            <a:r>
              <a:rPr lang="en-CA" sz="2400" dirty="0">
                <a:latin typeface="Helvetica" pitchFamily="2" charset="0"/>
              </a:rPr>
              <a:t>•	Sections – Purpose, Method(s), Results, Conclusions, Charts, Pictures – may be moved and resized to fit. </a:t>
            </a:r>
          </a:p>
          <a:p>
            <a:pPr marL="398972" indent="-398972" defTabSz="952097" eaLnBrk="0" hangingPunct="0">
              <a:spcBef>
                <a:spcPts val="700"/>
              </a:spcBef>
              <a:buSzPct val="60000"/>
            </a:pPr>
            <a:r>
              <a:rPr lang="en-CA" sz="2400" dirty="0">
                <a:latin typeface="Helvetica" pitchFamily="2" charset="0"/>
              </a:rPr>
              <a:t>•	Do not rename the sections. You must include Purpose, Method(s), Results, and Conclusion.</a:t>
            </a:r>
          </a:p>
          <a:p>
            <a:pPr marL="398972" indent="-398972" defTabSz="952097" eaLnBrk="0" hangingPunct="0">
              <a:buSzPct val="60000"/>
            </a:pPr>
            <a:endParaRPr lang="en-CA" sz="2400" dirty="0">
              <a:latin typeface="Helvetica" pitchFamily="2" charset="0"/>
            </a:endParaRPr>
          </a:p>
          <a:p>
            <a:pPr defTabSz="952097" eaLnBrk="0" hangingPunct="0">
              <a:spcBef>
                <a:spcPct val="50000"/>
              </a:spcBef>
            </a:pPr>
            <a:r>
              <a:rPr lang="en-CA" sz="3200" b="1" cap="all" dirty="0">
                <a:solidFill>
                  <a:schemeClr val="accent1"/>
                </a:solidFill>
                <a:latin typeface="Helvetica" pitchFamily="2" charset="0"/>
              </a:rPr>
              <a:t>FUNDING / GRANTS / ENCORE / REFERENCE </a:t>
            </a:r>
            <a:br>
              <a:rPr lang="en-CA" sz="3200" b="1" cap="all" dirty="0">
                <a:solidFill>
                  <a:schemeClr val="accent1"/>
                </a:solidFill>
                <a:latin typeface="Helvetica" pitchFamily="2" charset="0"/>
              </a:rPr>
            </a:br>
            <a:r>
              <a:rPr lang="en-CA" sz="3200" b="1" cap="all" dirty="0">
                <a:solidFill>
                  <a:schemeClr val="accent1"/>
                </a:solidFill>
                <a:latin typeface="Helvetica" pitchFamily="2" charset="0"/>
              </a:rPr>
              <a:t>or other use</a:t>
            </a:r>
            <a:endParaRPr lang="en-US" sz="3200" b="1" cap="all" dirty="0">
              <a:solidFill>
                <a:schemeClr val="accent1"/>
              </a:solidFill>
              <a:latin typeface="Helvetica" pitchFamily="2" charset="0"/>
            </a:endParaRPr>
          </a:p>
          <a:p>
            <a:pPr>
              <a:spcBef>
                <a:spcPts val="500"/>
              </a:spcBef>
            </a:pPr>
            <a:r>
              <a:rPr lang="en-CA" sz="2400" b="1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Promote Your Poster! </a:t>
            </a:r>
          </a:p>
          <a:p>
            <a:pPr>
              <a:spcBef>
                <a:spcPts val="1100"/>
              </a:spcBef>
            </a:pPr>
            <a:r>
              <a:rPr lang="en-CA" sz="2400" dirty="0">
                <a:latin typeface="Helvetica" pitchFamily="2" charset="0"/>
                <a:cs typeface="Arial" charset="0"/>
              </a:rPr>
              <a:t>AAPS allows you to contact attendees before and during the meeting through its app. Invite a key contact to your presentation! AAPS also posts posters online after the event, where your work can generate additional contacts for you.</a:t>
            </a:r>
            <a:endParaRPr lang="en-AU" sz="2400" dirty="0">
              <a:latin typeface="Helvetica" pitchFamily="2" charset="0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4FF800A9-4DB9-13D2-3DD0-B4BAEC006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555" y="18604926"/>
            <a:ext cx="12927405" cy="1650775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no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A" altLang="en-US" sz="6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Insert </a:t>
            </a:r>
            <a:r>
              <a:rPr lang="fr-CA" altLang="en-US" sz="6600" dirty="0" err="1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your</a:t>
            </a:r>
            <a:r>
              <a:rPr lang="fr-CA" altLang="en-US" sz="6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 Logos</a:t>
            </a:r>
            <a:endParaRPr lang="en-US" altLang="en-US" sz="6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59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BC25 6">
      <a:dk1>
        <a:srgbClr val="000000"/>
      </a:dk1>
      <a:lt1>
        <a:srgbClr val="FFFFFF"/>
      </a:lt1>
      <a:dk2>
        <a:srgbClr val="B1B3B6"/>
      </a:dk2>
      <a:lt2>
        <a:srgbClr val="E7E6E6"/>
      </a:lt2>
      <a:accent1>
        <a:srgbClr val="3A2B75"/>
      </a:accent1>
      <a:accent2>
        <a:srgbClr val="00606B"/>
      </a:accent2>
      <a:accent3>
        <a:srgbClr val="00A0A4"/>
      </a:accent3>
      <a:accent4>
        <a:srgbClr val="489543"/>
      </a:accent4>
      <a:accent5>
        <a:srgbClr val="344A71"/>
      </a:accent5>
      <a:accent6>
        <a:srgbClr val="007492"/>
      </a:accent6>
      <a:hlink>
        <a:srgbClr val="0099BA"/>
      </a:hlink>
      <a:folHlink>
        <a:srgbClr val="37B7D9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</TotalTime>
  <Words>614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Helvetica Oblique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Harold Maurer</dc:creator>
  <cp:lastModifiedBy>Teresa Homrich</cp:lastModifiedBy>
  <cp:revision>108</cp:revision>
  <dcterms:created xsi:type="dcterms:W3CDTF">2017-07-21T16:41:37Z</dcterms:created>
  <dcterms:modified xsi:type="dcterms:W3CDTF">2025-01-29T15:17:16Z</dcterms:modified>
</cp:coreProperties>
</file>