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7" r:id="rId2"/>
  </p:sldIdLst>
  <p:sldSz cx="50399950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1587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BCE6"/>
    <a:srgbClr val="ECE82B"/>
    <a:srgbClr val="7AC143"/>
    <a:srgbClr val="003F5F"/>
    <a:srgbClr val="4AAEAD"/>
    <a:srgbClr val="666699"/>
    <a:srgbClr val="3994CE"/>
    <a:srgbClr val="50C8E8"/>
    <a:srgbClr val="F36E25"/>
    <a:srgbClr val="083F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36" autoAdjust="0"/>
    <p:restoredTop sz="94660"/>
  </p:normalViewPr>
  <p:slideViewPr>
    <p:cSldViewPr showGuides="1">
      <p:cViewPr varScale="1">
        <p:scale>
          <a:sx n="22" d="100"/>
          <a:sy n="22" d="100"/>
        </p:scale>
        <p:origin x="18" y="114"/>
      </p:cViewPr>
      <p:guideLst>
        <p:guide orient="horz" pos="10205"/>
        <p:guide pos="1587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000" b="0" i="0" u="none" strike="noStrike" kern="1200" spc="0" baseline="0">
              <a:solidFill>
                <a:srgbClr val="003054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36-DB47-A686-0B3FD0BBEC4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36-DB47-A686-0B3FD0BBEC4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336-DB47-A686-0B3FD0BBEC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79401176"/>
        <c:axId val="-2079397624"/>
      </c:barChart>
      <c:catAx>
        <c:axId val="-2079401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003054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79397624"/>
        <c:crosses val="autoZero"/>
        <c:auto val="1"/>
        <c:lblAlgn val="ctr"/>
        <c:lblOffset val="100"/>
        <c:noMultiLvlLbl val="0"/>
      </c:catAx>
      <c:valAx>
        <c:axId val="-2079397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rgbClr val="003054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79401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5514948081689E-2"/>
          <c:y val="0.88977941956215001"/>
          <c:w val="0.94639374261484299"/>
          <c:h val="9.40915447657998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rgbClr val="003054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9358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background&#10;&#10;Description automatically generated with medium confidence">
            <a:extLst>
              <a:ext uri="{FF2B5EF4-FFF2-40B4-BE49-F238E27FC236}">
                <a16:creationId xmlns:a16="http://schemas.microsoft.com/office/drawing/2014/main" id="{9B1C47B4-3A2D-722D-EA1E-04F5B3E3FF7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50399933" cy="7542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462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3780038" rtl="0" eaLnBrk="1" latinLnBrk="0" hangingPunct="1">
        <a:lnSpc>
          <a:spcPct val="90000"/>
        </a:lnSpc>
        <a:spcBef>
          <a:spcPct val="0"/>
        </a:spcBef>
        <a:buNone/>
        <a:defRPr sz="181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45010" indent="-945010" algn="l" defTabSz="3780038" rtl="0" eaLnBrk="1" latinLnBrk="0" hangingPunct="1">
        <a:lnSpc>
          <a:spcPct val="90000"/>
        </a:lnSpc>
        <a:spcBef>
          <a:spcPts val="4134"/>
        </a:spcBef>
        <a:buFont typeface="Arial" panose="020B0604020202020204" pitchFamily="34" charset="0"/>
        <a:buChar char="•"/>
        <a:defRPr sz="11575" kern="1200">
          <a:solidFill>
            <a:schemeClr val="tx1"/>
          </a:solidFill>
          <a:latin typeface="+mn-lt"/>
          <a:ea typeface="+mn-ea"/>
          <a:cs typeface="+mn-cs"/>
        </a:defRPr>
      </a:lvl1pPr>
      <a:lvl2pPr marL="2835029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2pPr>
      <a:lvl3pPr marL="4725048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8268" kern="1200">
          <a:solidFill>
            <a:schemeClr val="tx1"/>
          </a:solidFill>
          <a:latin typeface="+mn-lt"/>
          <a:ea typeface="+mn-ea"/>
          <a:cs typeface="+mn-cs"/>
        </a:defRPr>
      </a:lvl3pPr>
      <a:lvl4pPr marL="6615067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8505086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10395105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2285124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4175143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6065162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90019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2pPr>
      <a:lvl3pPr marL="3780038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3pPr>
      <a:lvl4pPr marL="5670057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7560076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9450095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134011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323013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5120153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9744516" y="4423395"/>
            <a:ext cx="6294355" cy="596630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8898" dirty="0">
                <a:solidFill>
                  <a:schemeClr val="bg1"/>
                </a:solidFill>
              </a:rPr>
              <a:t>QR Code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02FC5C0-869A-46F4-9F7C-67A5522635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6" y="7741444"/>
            <a:ext cx="15467059" cy="7529075"/>
          </a:xfrm>
          <a:prstGeom prst="rect">
            <a:avLst/>
          </a:prstGeom>
          <a:solidFill>
            <a:schemeClr val="bg1">
              <a:lumMod val="65000"/>
              <a:alpha val="15000"/>
            </a:schemeClr>
          </a:solidFill>
          <a:ln w="12700">
            <a:solidFill>
              <a:srgbClr val="003F5F"/>
            </a:solidFill>
          </a:ln>
          <a:effectLst/>
        </p:spPr>
        <p:txBody>
          <a:bodyPr lIns="375509" tIns="375509" rIns="375509" bIns="375509"/>
          <a:lstStyle/>
          <a:p>
            <a:pPr defTabSz="952097" eaLnBrk="0" hangingPunct="0">
              <a:spcBef>
                <a:spcPct val="50000"/>
              </a:spcBef>
            </a:pPr>
            <a:r>
              <a:rPr lang="en-US" sz="5500" b="1" cap="all" dirty="0">
                <a:solidFill>
                  <a:schemeClr val="accent1"/>
                </a:solidFill>
              </a:rPr>
              <a:t>PURPOSE</a:t>
            </a:r>
          </a:p>
          <a:p>
            <a:pPr defTabSz="952097" eaLnBrk="0" hangingPunct="0">
              <a:spcBef>
                <a:spcPct val="50000"/>
              </a:spcBef>
            </a:pPr>
            <a:r>
              <a:rPr lang="en-CA" sz="4000" b="1" dirty="0">
                <a:solidFill>
                  <a:schemeClr val="accent2"/>
                </a:solidFill>
              </a:rPr>
              <a:t>How To Use This Poster Template</a:t>
            </a:r>
          </a:p>
          <a:p>
            <a:pPr defTabSz="952097" eaLnBrk="0" hangingPunct="0">
              <a:spcBef>
                <a:spcPct val="50000"/>
              </a:spcBef>
            </a:pPr>
            <a:r>
              <a:rPr lang="en-CA" sz="3600" dirty="0"/>
              <a:t>Highlight this text and replace it by either typing in new text, or by copying text from a Microsoft Word document or a PowerPoint slide and pasting it in.</a:t>
            </a:r>
          </a:p>
          <a:p>
            <a:pPr defTabSz="952097" eaLnBrk="0" hangingPunct="0">
              <a:spcBef>
                <a:spcPct val="50000"/>
              </a:spcBef>
            </a:pPr>
            <a:r>
              <a:rPr lang="en-CA" sz="4000" b="1" dirty="0">
                <a:solidFill>
                  <a:schemeClr val="accent2"/>
                </a:solidFill>
              </a:rPr>
              <a:t>Font</a:t>
            </a:r>
            <a:endParaRPr lang="en-CA" sz="3000" b="1" dirty="0">
              <a:solidFill>
                <a:schemeClr val="accent2"/>
              </a:solidFill>
            </a:endParaRPr>
          </a:p>
          <a:p>
            <a:pPr marL="742950" indent="-742950" defTabSz="952097" eaLnBrk="0" hangingPunct="0">
              <a:spcBef>
                <a:spcPct val="50000"/>
              </a:spcBef>
              <a:buFont typeface="+mj-lt"/>
              <a:buAutoNum type="arabicPeriod"/>
            </a:pPr>
            <a:r>
              <a:rPr lang="en-CA" sz="3600" dirty="0"/>
              <a:t>Font size must be 20 points are larger.</a:t>
            </a:r>
          </a:p>
          <a:p>
            <a:pPr marL="742950" indent="-742950" defTabSz="952097" eaLnBrk="0" hangingPunct="0">
              <a:spcBef>
                <a:spcPct val="50000"/>
              </a:spcBef>
              <a:buFont typeface="+mj-lt"/>
              <a:buAutoNum type="arabicPeriod"/>
            </a:pPr>
            <a:r>
              <a:rPr lang="en-CA" sz="3600" dirty="0"/>
              <a:t>Font must be left-aligned. Do not center font.</a:t>
            </a:r>
          </a:p>
          <a:p>
            <a:pPr marL="742950" indent="-742950" defTabSz="952097" eaLnBrk="0" hangingPunct="0">
              <a:spcBef>
                <a:spcPct val="50000"/>
              </a:spcBef>
              <a:buFont typeface="+mj-lt"/>
              <a:buAutoNum type="arabicPeriod"/>
            </a:pPr>
            <a:r>
              <a:rPr lang="en-CA" sz="3600" dirty="0"/>
              <a:t>Use of Arial Font is strongly encouraged.</a:t>
            </a:r>
          </a:p>
          <a:p>
            <a:pPr defTabSz="952097"/>
            <a:endParaRPr lang="en-AU" sz="3000" dirty="0">
              <a:latin typeface="Arial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38A9A8-C11B-4CC5-B68C-FA4802DE08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84575" y="21154998"/>
            <a:ext cx="16154400" cy="10784247"/>
          </a:xfrm>
          <a:prstGeom prst="rect">
            <a:avLst/>
          </a:prstGeom>
          <a:solidFill>
            <a:schemeClr val="bg1">
              <a:lumMod val="65000"/>
              <a:alpha val="15000"/>
            </a:schemeClr>
          </a:solidFill>
          <a:ln w="12700">
            <a:solidFill>
              <a:srgbClr val="003F5F"/>
            </a:solidFill>
            <a:miter lim="800000"/>
            <a:headEnd/>
            <a:tailEnd/>
          </a:ln>
          <a:effectLst/>
        </p:spPr>
        <p:txBody>
          <a:bodyPr lIns="375509" tIns="375509" rIns="375509" bIns="375509"/>
          <a:lstStyle/>
          <a:p>
            <a:pPr defTabSz="952097" eaLnBrk="0" hangingPunct="0">
              <a:spcBef>
                <a:spcPct val="50000"/>
              </a:spcBef>
            </a:pPr>
            <a:r>
              <a:rPr lang="en-US" sz="5500" b="1" cap="all" dirty="0">
                <a:solidFill>
                  <a:schemeClr val="accent1"/>
                </a:solidFill>
              </a:rPr>
              <a:t>Conclusion(s)</a:t>
            </a:r>
          </a:p>
          <a:p>
            <a:pPr defTabSz="952097">
              <a:spcBef>
                <a:spcPct val="50000"/>
              </a:spcBef>
            </a:pPr>
            <a:r>
              <a:rPr lang="en-CA" sz="4400" b="1" dirty="0">
                <a:solidFill>
                  <a:schemeClr val="accent2"/>
                </a:solidFill>
                <a:cs typeface="Arial" charset="0"/>
              </a:rPr>
              <a:t>Inserting Pictures</a:t>
            </a:r>
          </a:p>
          <a:p>
            <a:pPr marL="514350" indent="-514350" defTabSz="952097">
              <a:spcBef>
                <a:spcPct val="50000"/>
              </a:spcBef>
              <a:buFont typeface="+mj-lt"/>
              <a:buAutoNum type="arabicPeriod"/>
            </a:pPr>
            <a:r>
              <a:rPr lang="en-CA" sz="3600" dirty="0">
                <a:cs typeface="Arial" charset="0"/>
              </a:rPr>
              <a:t>Select “INSERT” from top navigation.</a:t>
            </a:r>
          </a:p>
          <a:p>
            <a:pPr marL="514350" indent="-514350" defTabSz="952097">
              <a:spcBef>
                <a:spcPct val="50000"/>
              </a:spcBef>
              <a:buFont typeface="+mj-lt"/>
              <a:buAutoNum type="arabicPeriod"/>
            </a:pPr>
            <a:r>
              <a:rPr lang="en-CA" sz="3600" dirty="0">
                <a:cs typeface="Arial" charset="0"/>
              </a:rPr>
              <a:t>Select “Picture.”</a:t>
            </a:r>
          </a:p>
          <a:p>
            <a:pPr marL="514350" indent="-514350" defTabSz="952097">
              <a:spcBef>
                <a:spcPct val="50000"/>
              </a:spcBef>
              <a:buFont typeface="+mj-lt"/>
              <a:buAutoNum type="arabicPeriod"/>
            </a:pPr>
            <a:r>
              <a:rPr lang="en-CA" sz="3600" dirty="0">
                <a:cs typeface="Arial" charset="0"/>
              </a:rPr>
              <a:t>Locate the file on your computer, select it, and click “insert.”</a:t>
            </a:r>
          </a:p>
          <a:p>
            <a:pPr defTabSz="952097"/>
            <a:endParaRPr lang="en-US" sz="3993" b="1" dirty="0">
              <a:cs typeface="Arial" charset="0"/>
            </a:endParaRPr>
          </a:p>
          <a:p>
            <a:pPr defTabSz="952097"/>
            <a:r>
              <a:rPr lang="en-CA" sz="4400" b="1" dirty="0">
                <a:solidFill>
                  <a:schemeClr val="accent2"/>
                </a:solidFill>
                <a:cs typeface="Arial" charset="0"/>
              </a:rPr>
              <a:t>Adding Graphs</a:t>
            </a:r>
          </a:p>
          <a:p>
            <a:pPr defTabSz="952097"/>
            <a:r>
              <a:rPr lang="en-CA" sz="3600" dirty="0">
                <a:cs typeface="Arial" charset="0"/>
              </a:rPr>
              <a:t>Simple graphs can be created in Microsoft Excel or PowerPoint. Graphs created in scientific graphing programs (e.g. Sigma Plot, Prism, etc.) </a:t>
            </a:r>
            <a:r>
              <a:rPr lang="en-CA" sz="3600" b="1" dirty="0">
                <a:cs typeface="Arial" charset="0"/>
              </a:rPr>
              <a:t>must be saved in JPEG or PNG format.</a:t>
            </a:r>
          </a:p>
          <a:p>
            <a:pPr defTabSz="952097"/>
            <a:endParaRPr lang="en-US" sz="3993" b="1" dirty="0">
              <a:solidFill>
                <a:srgbClr val="083F62"/>
              </a:solidFill>
              <a:cs typeface="Arial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631A58B-38C9-4259-9A97-5D69F1668B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84575" y="7741444"/>
            <a:ext cx="33513708" cy="13072456"/>
          </a:xfrm>
          <a:prstGeom prst="rect">
            <a:avLst/>
          </a:prstGeom>
          <a:solidFill>
            <a:schemeClr val="bg1">
              <a:lumMod val="65000"/>
              <a:alpha val="15000"/>
            </a:schemeClr>
          </a:solidFill>
          <a:ln w="12700">
            <a:solidFill>
              <a:srgbClr val="003F5F"/>
            </a:solidFill>
            <a:miter lim="800000"/>
            <a:headEnd/>
            <a:tailEnd/>
          </a:ln>
          <a:effectLst/>
        </p:spPr>
        <p:txBody>
          <a:bodyPr lIns="375509" tIns="375509" rIns="375509" bIns="375509" numCol="1" spcCol="720685"/>
          <a:lstStyle/>
          <a:p>
            <a:pPr defTabSz="952097" eaLnBrk="0" hangingPunct="0">
              <a:spcBef>
                <a:spcPct val="50000"/>
              </a:spcBef>
            </a:pPr>
            <a:r>
              <a:rPr lang="en-US" sz="5500" b="1" cap="all" dirty="0">
                <a:solidFill>
                  <a:schemeClr val="accent1"/>
                </a:solidFill>
              </a:rPr>
              <a:t>Result(s)</a:t>
            </a:r>
          </a:p>
          <a:p>
            <a:pPr marL="457200" indent="-457200" defTabSz="952097" eaLnBrk="0" hangingPunct="0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AU" sz="3000" dirty="0">
              <a:solidFill>
                <a:srgbClr val="00345B"/>
              </a:solidFill>
              <a:latin typeface="+mj-lt"/>
            </a:endParaRPr>
          </a:p>
          <a:p>
            <a:pPr defTabSz="952097" eaLnBrk="0" hangingPunct="0">
              <a:spcBef>
                <a:spcPct val="50000"/>
              </a:spcBef>
            </a:pPr>
            <a:endParaRPr lang="en-AU" sz="3000" dirty="0">
              <a:solidFill>
                <a:srgbClr val="00345B"/>
              </a:solidFill>
              <a:latin typeface="+mj-lt"/>
            </a:endParaRPr>
          </a:p>
          <a:p>
            <a:pPr defTabSz="952097" eaLnBrk="0" hangingPunct="0">
              <a:spcBef>
                <a:spcPct val="50000"/>
              </a:spcBef>
            </a:pPr>
            <a:endParaRPr lang="en-AU" sz="3000" dirty="0">
              <a:solidFill>
                <a:srgbClr val="00345B"/>
              </a:solidFill>
              <a:latin typeface="+mj-lt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0E4FD2C-2204-4BE1-8504-B9F779C771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" y="20322478"/>
            <a:ext cx="15471620" cy="11616767"/>
          </a:xfrm>
          <a:prstGeom prst="rect">
            <a:avLst/>
          </a:prstGeom>
          <a:solidFill>
            <a:schemeClr val="bg1">
              <a:lumMod val="65000"/>
              <a:alpha val="15000"/>
            </a:schemeClr>
          </a:solidFill>
          <a:ln w="12700">
            <a:solidFill>
              <a:srgbClr val="003F5F"/>
            </a:solidFill>
          </a:ln>
          <a:effectLst/>
        </p:spPr>
        <p:txBody>
          <a:bodyPr lIns="375509" tIns="375509" rIns="375509" bIns="375509"/>
          <a:lstStyle/>
          <a:p>
            <a:pPr marL="398972" indent="-398972" defTabSz="952097" eaLnBrk="0" hangingPunct="0">
              <a:spcBef>
                <a:spcPct val="50000"/>
              </a:spcBef>
            </a:pPr>
            <a:r>
              <a:rPr lang="en-US" sz="5500" b="1" cap="all" dirty="0">
                <a:solidFill>
                  <a:schemeClr val="accent1"/>
                </a:solidFill>
              </a:rPr>
              <a:t>Method(s)</a:t>
            </a:r>
          </a:p>
          <a:p>
            <a:pPr marL="398972" indent="-398972" defTabSz="952097" eaLnBrk="0" hangingPunct="0">
              <a:buSzPct val="60000"/>
            </a:pPr>
            <a:r>
              <a:rPr lang="en-CA" sz="4400" b="1" dirty="0">
                <a:solidFill>
                  <a:schemeClr val="accent2"/>
                </a:solidFill>
              </a:rPr>
              <a:t>Sections</a:t>
            </a:r>
            <a:endParaRPr lang="en-CA" sz="3000" b="1" dirty="0">
              <a:solidFill>
                <a:schemeClr val="accent2"/>
              </a:solidFill>
            </a:endParaRPr>
          </a:p>
          <a:p>
            <a:pPr marL="398972" indent="-398972" defTabSz="952097" eaLnBrk="0" hangingPunct="0">
              <a:buSzPct val="60000"/>
            </a:pPr>
            <a:r>
              <a:rPr lang="en-CA" sz="3600" dirty="0"/>
              <a:t>Sections – Purpose, Method(s), Results, Conclusions, Charts, Pictures – may be </a:t>
            </a:r>
            <a:r>
              <a:rPr lang="en-CA" sz="3600" b="1" dirty="0"/>
              <a:t>moved and resized</a:t>
            </a:r>
            <a:r>
              <a:rPr lang="en-CA" sz="3600" dirty="0"/>
              <a:t> to fit. </a:t>
            </a:r>
          </a:p>
          <a:p>
            <a:pPr marL="398972" indent="-398972" defTabSz="952097" eaLnBrk="0" hangingPunct="0">
              <a:buSzPct val="60000"/>
            </a:pPr>
            <a:r>
              <a:rPr lang="en-CA" sz="3600" b="1" dirty="0"/>
              <a:t>Do not rename the sections. </a:t>
            </a:r>
            <a:r>
              <a:rPr lang="en-CA" sz="3600" dirty="0"/>
              <a:t>You must include Purpose, Method(s), Results, and Conclusion.</a:t>
            </a:r>
          </a:p>
          <a:p>
            <a:pPr marL="398972" indent="-398972" defTabSz="952097" eaLnBrk="0" hangingPunct="0">
              <a:buSzPct val="60000"/>
            </a:pPr>
            <a:endParaRPr lang="en-CA" sz="3000" dirty="0">
              <a:solidFill>
                <a:srgbClr val="523864"/>
              </a:solidFill>
            </a:endParaRPr>
          </a:p>
        </p:txBody>
      </p:sp>
      <p:sp>
        <p:nvSpPr>
          <p:cNvPr id="32" name="Text Box 10">
            <a:extLst>
              <a:ext uri="{FF2B5EF4-FFF2-40B4-BE49-F238E27FC236}">
                <a16:creationId xmlns:a16="http://schemas.microsoft.com/office/drawing/2014/main" id="{6CF62511-F5E3-4DC1-BEBA-36ED5B6DF3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976" y="15630560"/>
            <a:ext cx="15467059" cy="4331878"/>
          </a:xfrm>
          <a:prstGeom prst="rect">
            <a:avLst/>
          </a:prstGeom>
          <a:solidFill>
            <a:schemeClr val="bg1">
              <a:lumMod val="65000"/>
              <a:alpha val="15000"/>
            </a:schemeClr>
          </a:solidFill>
          <a:ln w="12700">
            <a:solidFill>
              <a:srgbClr val="003F5F"/>
            </a:solidFill>
            <a:miter lim="800000"/>
            <a:headEnd/>
            <a:tailEnd/>
          </a:ln>
          <a:effectLst/>
        </p:spPr>
        <p:txBody>
          <a:bodyPr lIns="375509" tIns="375509" rIns="375509" bIns="375509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5500" b="1" cap="all" dirty="0">
                <a:solidFill>
                  <a:schemeClr val="accent1"/>
                </a:solidFill>
                <a:latin typeface="+mn-lt"/>
              </a:rPr>
              <a:t>Objective(s)</a:t>
            </a:r>
          </a:p>
          <a:p>
            <a:pPr>
              <a:spcBef>
                <a:spcPct val="20000"/>
              </a:spcBef>
            </a:pPr>
            <a:r>
              <a:rPr lang="en-AU" sz="3200" dirty="0">
                <a:latin typeface="+mn-lt"/>
              </a:rPr>
              <a:t>How to use this poster template…</a:t>
            </a:r>
          </a:p>
          <a:p>
            <a:pPr>
              <a:spcBef>
                <a:spcPct val="40000"/>
              </a:spcBef>
            </a:pPr>
            <a:r>
              <a:rPr lang="en-AU" sz="3200" dirty="0">
                <a:latin typeface="+mn-lt"/>
              </a:rPr>
              <a:t>Simply highlight this text and replace it by typing in your own text, or copy and paste your text from a MS Word document or a PowerPoint slide presentation. </a:t>
            </a:r>
          </a:p>
        </p:txBody>
      </p:sp>
      <p:sp>
        <p:nvSpPr>
          <p:cNvPr id="33" name="Rectangle 28">
            <a:extLst>
              <a:ext uri="{FF2B5EF4-FFF2-40B4-BE49-F238E27FC236}">
                <a16:creationId xmlns:a16="http://schemas.microsoft.com/office/drawing/2014/main" id="{DD5F5506-CF59-47A7-BBE3-EA4500039D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19981" y="21154998"/>
            <a:ext cx="16878302" cy="8529339"/>
          </a:xfrm>
          <a:prstGeom prst="rect">
            <a:avLst/>
          </a:prstGeom>
          <a:solidFill>
            <a:schemeClr val="bg1">
              <a:lumMod val="65000"/>
              <a:alpha val="15000"/>
            </a:schemeClr>
          </a:solidFill>
          <a:ln w="12700">
            <a:solidFill>
              <a:srgbClr val="003F5F"/>
            </a:solidFill>
            <a:miter lim="800000"/>
            <a:headEnd/>
            <a:tailEnd/>
          </a:ln>
          <a:effectLst/>
        </p:spPr>
        <p:txBody>
          <a:bodyPr lIns="375509" tIns="375509" rIns="375509" bIns="375509"/>
          <a:lstStyle/>
          <a:p>
            <a:pPr defTabSz="952097" eaLnBrk="0" hangingPunct="0">
              <a:spcBef>
                <a:spcPct val="50000"/>
              </a:spcBef>
            </a:pPr>
            <a:r>
              <a:rPr lang="en-CA" sz="5500" b="1" cap="all" dirty="0">
                <a:solidFill>
                  <a:schemeClr val="accent1"/>
                </a:solidFill>
              </a:rPr>
              <a:t>FUNDING / GRANTS / ENCORE / REFERENCE or </a:t>
            </a:r>
            <a:br>
              <a:rPr lang="en-CA" sz="5500" b="1" cap="all" dirty="0">
                <a:solidFill>
                  <a:schemeClr val="accent1"/>
                </a:solidFill>
              </a:rPr>
            </a:br>
            <a:r>
              <a:rPr lang="en-CA" sz="5500" b="1" cap="all" dirty="0">
                <a:solidFill>
                  <a:schemeClr val="accent1"/>
                </a:solidFill>
              </a:rPr>
              <a:t>other use</a:t>
            </a:r>
            <a:endParaRPr lang="en-US" sz="5500" b="1" cap="all" dirty="0">
              <a:solidFill>
                <a:schemeClr val="accent1"/>
              </a:solidFill>
            </a:endParaRPr>
          </a:p>
          <a:p>
            <a:endParaRPr lang="en-CA" sz="3000" dirty="0">
              <a:cs typeface="Arial" charset="0"/>
            </a:endParaRPr>
          </a:p>
          <a:p>
            <a:r>
              <a:rPr lang="en-CA" sz="4400" b="1" dirty="0">
                <a:solidFill>
                  <a:schemeClr val="accent2"/>
                </a:solidFill>
                <a:cs typeface="Arial" charset="0"/>
              </a:rPr>
              <a:t>Promote Your Poster! </a:t>
            </a:r>
          </a:p>
          <a:p>
            <a:r>
              <a:rPr lang="en-CA" sz="3600" dirty="0">
                <a:cs typeface="Arial" charset="0"/>
              </a:rPr>
              <a:t>AAPS allows you to contact attendees before and during the meeting through its app. Invite a key contact to your presentation! AAPS also posts posters online after the event, where your work can generate additional contacts for you.</a:t>
            </a:r>
          </a:p>
          <a:p>
            <a:endParaRPr lang="en-CA" sz="3000" dirty="0">
              <a:cs typeface="Arial" charset="0"/>
            </a:endParaRPr>
          </a:p>
          <a:p>
            <a:pPr defTabSz="952097" eaLnBrk="0" hangingPunct="0">
              <a:spcBef>
                <a:spcPct val="50000"/>
              </a:spcBef>
            </a:pPr>
            <a:r>
              <a:rPr lang="en-AU" sz="2500" dirty="0">
                <a:latin typeface="Arial" charset="0"/>
                <a:cs typeface="Arial" charset="0"/>
              </a:rPr>
              <a:t> </a:t>
            </a:r>
            <a:endParaRPr lang="en-US" sz="2500" dirty="0">
              <a:latin typeface="Arial" charset="0"/>
              <a:cs typeface="Arial" charset="0"/>
            </a:endParaRPr>
          </a:p>
        </p:txBody>
      </p:sp>
      <p:sp>
        <p:nvSpPr>
          <p:cNvPr id="40" name="TextBox 10">
            <a:extLst>
              <a:ext uri="{FF2B5EF4-FFF2-40B4-BE49-F238E27FC236}">
                <a16:creationId xmlns:a16="http://schemas.microsoft.com/office/drawing/2014/main" id="{75714471-ED39-4221-85AF-5E6645BC2C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19982" y="30025435"/>
            <a:ext cx="16878302" cy="1913809"/>
          </a:xfrm>
          <a:prstGeom prst="rect">
            <a:avLst/>
          </a:prstGeom>
          <a:solidFill>
            <a:schemeClr val="bg1">
              <a:lumMod val="65000"/>
              <a:alpha val="15000"/>
            </a:schemeClr>
          </a:solidFill>
          <a:ln w="9525">
            <a:solidFill>
              <a:srgbClr val="003F5F"/>
            </a:solidFill>
            <a:miter lim="800000"/>
            <a:headEnd/>
            <a:tailEnd/>
          </a:ln>
        </p:spPr>
        <p:txBody>
          <a:bodyPr anchor="ctr">
            <a:no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94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94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4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4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4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CA" altLang="en-US" sz="6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Insert </a:t>
            </a:r>
            <a:r>
              <a:rPr lang="fr-CA" altLang="en-US" sz="6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your</a:t>
            </a:r>
            <a:r>
              <a:rPr lang="fr-CA" altLang="en-US" sz="6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Logos</a:t>
            </a:r>
            <a:endParaRPr lang="en-US" altLang="en-US" sz="6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138101" y="9189244"/>
            <a:ext cx="20177674" cy="11353800"/>
          </a:xfrm>
          <a:prstGeom prst="rect">
            <a:avLst/>
          </a:prstGeom>
          <a:noFill/>
          <a:ln>
            <a:solidFill>
              <a:srgbClr val="083F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952097" eaLnBrk="0" hangingPunct="0">
              <a:spcBef>
                <a:spcPct val="50000"/>
              </a:spcBef>
            </a:pPr>
            <a:r>
              <a:rPr lang="en-CA" sz="4400" b="1" dirty="0">
                <a:solidFill>
                  <a:schemeClr val="accent2"/>
                </a:solidFill>
                <a:latin typeface="Calibri Light" panose="020F0302020204030204"/>
              </a:rPr>
              <a:t>Do Not Change The Following</a:t>
            </a:r>
          </a:p>
          <a:p>
            <a:pPr marL="457200" lvl="0" indent="-457200" defTabSz="952097" eaLnBrk="0" hangingPunct="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CA" sz="3000" dirty="0">
                <a:solidFill>
                  <a:schemeClr val="tx1"/>
                </a:solidFill>
                <a:latin typeface="Calibri Light" panose="020F0302020204030204"/>
              </a:rPr>
              <a:t>The AAPS logo.</a:t>
            </a:r>
          </a:p>
          <a:p>
            <a:pPr marL="457200" lvl="0" indent="-457200" defTabSz="952097" eaLnBrk="0" hangingPunct="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CA" sz="3000" dirty="0">
                <a:solidFill>
                  <a:schemeClr val="tx1"/>
                </a:solidFill>
                <a:latin typeface="Calibri Light" panose="020F0302020204030204"/>
              </a:rPr>
              <a:t>Headings – Purpose, Methods, Results, Conclusion.</a:t>
            </a:r>
          </a:p>
          <a:p>
            <a:pPr marL="457200" lvl="0" indent="-457200" defTabSz="952097" eaLnBrk="0" hangingPunct="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CA" sz="3000" dirty="0">
                <a:solidFill>
                  <a:schemeClr val="tx1"/>
                </a:solidFill>
                <a:latin typeface="Calibri Light" panose="020F0302020204030204"/>
              </a:rPr>
              <a:t>Title, Author, Affiliation area.</a:t>
            </a:r>
          </a:p>
          <a:p>
            <a:pPr lvl="0" defTabSz="952097" eaLnBrk="0" hangingPunct="0">
              <a:spcBef>
                <a:spcPct val="50000"/>
              </a:spcBef>
            </a:pPr>
            <a:r>
              <a:rPr lang="en-CA" sz="4400" b="1" dirty="0">
                <a:solidFill>
                  <a:schemeClr val="accent2"/>
                </a:solidFill>
                <a:latin typeface="Calibri Light" panose="020F0302020204030204"/>
              </a:rPr>
              <a:t>Tips for a Successful Poster</a:t>
            </a:r>
          </a:p>
          <a:p>
            <a:pPr marL="457200" lvl="0" indent="-457200" defTabSz="952097" eaLnBrk="0" hangingPunct="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CA" sz="2800" b="1" dirty="0">
                <a:solidFill>
                  <a:schemeClr val="tx1"/>
                </a:solidFill>
                <a:latin typeface="Calibri Light" panose="020F0302020204030204"/>
              </a:rPr>
              <a:t>Focus: </a:t>
            </a:r>
            <a:r>
              <a:rPr lang="en-CA" sz="2800" dirty="0">
                <a:solidFill>
                  <a:schemeClr val="tx1"/>
                </a:solidFill>
                <a:latin typeface="Calibri Light" panose="020F0302020204030204"/>
              </a:rPr>
              <a:t>Convey 2-3 findings in simple, clear language.</a:t>
            </a:r>
          </a:p>
          <a:p>
            <a:pPr marL="457200" lvl="0" indent="-457200" defTabSz="952097" eaLnBrk="0" hangingPunct="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CA" sz="2800" b="1" dirty="0">
                <a:solidFill>
                  <a:schemeClr val="tx1"/>
                </a:solidFill>
                <a:latin typeface="Calibri Light" panose="020F0302020204030204"/>
              </a:rPr>
              <a:t>Conclusion First: </a:t>
            </a:r>
            <a:r>
              <a:rPr lang="en-CA" sz="2800" dirty="0">
                <a:solidFill>
                  <a:schemeClr val="tx1"/>
                </a:solidFill>
                <a:latin typeface="Calibri Light" panose="020F0302020204030204"/>
              </a:rPr>
              <a:t>Here’s how many scientists read your paper: Title -&gt; Conclusion -&gt; Everything Else. To hook them, focus on a title and conclusion that will gain their attention.</a:t>
            </a:r>
          </a:p>
          <a:p>
            <a:pPr marL="457200" lvl="0" indent="-457200" defTabSz="952097" eaLnBrk="0" hangingPunct="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CA" sz="2800" b="1" dirty="0">
                <a:solidFill>
                  <a:schemeClr val="tx1"/>
                </a:solidFill>
                <a:latin typeface="Calibri Light" panose="020F0302020204030204"/>
              </a:rPr>
              <a:t>Data, Data, Data: </a:t>
            </a:r>
            <a:r>
              <a:rPr lang="en-CA" sz="2800" dirty="0">
                <a:solidFill>
                  <a:schemeClr val="tx1"/>
                </a:solidFill>
                <a:latin typeface="Calibri Light" panose="020F0302020204030204"/>
              </a:rPr>
              <a:t>Scientists want to see a data-driven conclusion, not a promise to do the research. </a:t>
            </a:r>
          </a:p>
          <a:p>
            <a:pPr marL="457200" lvl="0" indent="-457200" defTabSz="952097" eaLnBrk="0" hangingPunct="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CA" sz="2800" b="1" dirty="0">
                <a:solidFill>
                  <a:schemeClr val="tx1"/>
                </a:solidFill>
                <a:latin typeface="Calibri Light" panose="020F0302020204030204"/>
              </a:rPr>
              <a:t>Title: </a:t>
            </a:r>
            <a:r>
              <a:rPr lang="en-US" sz="2800" dirty="0">
                <a:solidFill>
                  <a:schemeClr val="tx1"/>
                </a:solidFill>
                <a:latin typeface="Calibri Light" panose="020F0302020204030204"/>
              </a:rPr>
              <a:t>The title of your poster must match exactly, the accepted poster abstract</a:t>
            </a:r>
            <a:r>
              <a:rPr lang="en-CA" sz="2800" dirty="0">
                <a:solidFill>
                  <a:schemeClr val="tx1"/>
                </a:solidFill>
                <a:latin typeface="Calibri Light" panose="020F0302020204030204"/>
              </a:rPr>
              <a:t>.</a:t>
            </a:r>
          </a:p>
          <a:p>
            <a:pPr marL="457200" lvl="0" indent="-457200" defTabSz="952097" eaLnBrk="0" hangingPunct="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CA" sz="2800" b="1" dirty="0">
                <a:solidFill>
                  <a:schemeClr val="tx1"/>
                </a:solidFill>
                <a:latin typeface="Calibri Light" panose="020F0302020204030204"/>
              </a:rPr>
              <a:t>Use Capitalization Sparingly: </a:t>
            </a:r>
            <a:r>
              <a:rPr lang="en-CA" sz="2800" dirty="0">
                <a:solidFill>
                  <a:schemeClr val="tx1"/>
                </a:solidFill>
                <a:latin typeface="Calibri Light" panose="020F0302020204030204"/>
              </a:rPr>
              <a:t>Words and sentences written in capital letters are hard to read.</a:t>
            </a:r>
          </a:p>
          <a:p>
            <a:pPr marL="457200" lvl="0" indent="-457200" defTabSz="952097" eaLnBrk="0" hangingPunct="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CA" sz="2800" b="1" dirty="0">
                <a:solidFill>
                  <a:schemeClr val="tx1"/>
                </a:solidFill>
                <a:latin typeface="Calibri Light" panose="020F0302020204030204"/>
              </a:rPr>
              <a:t>Use Bold to Make a Point: </a:t>
            </a:r>
            <a:r>
              <a:rPr lang="en-CA" sz="2800" dirty="0">
                <a:solidFill>
                  <a:schemeClr val="tx1"/>
                </a:solidFill>
                <a:latin typeface="Calibri Light" panose="020F0302020204030204"/>
              </a:rPr>
              <a:t>Underlining and italicizing words make them hard to read.</a:t>
            </a:r>
          </a:p>
          <a:p>
            <a:pPr marL="457200" lvl="0" indent="-457200" defTabSz="952097" eaLnBrk="0" hangingPunct="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CA" sz="2800" b="1" dirty="0">
                <a:solidFill>
                  <a:schemeClr val="tx1"/>
                </a:solidFill>
                <a:latin typeface="Calibri Light" panose="020F0302020204030204"/>
              </a:rPr>
              <a:t>Proofread: </a:t>
            </a:r>
            <a:r>
              <a:rPr lang="en-CA" sz="2800" dirty="0">
                <a:solidFill>
                  <a:schemeClr val="tx1"/>
                </a:solidFill>
                <a:latin typeface="Calibri Light" panose="020F0302020204030204"/>
              </a:rPr>
              <a:t>Good spelling, grammar, and punctuation improve your credibility.</a:t>
            </a:r>
          </a:p>
          <a:p>
            <a:pPr marL="457200" lvl="0" indent="-457200" defTabSz="952097" eaLnBrk="0" hangingPunct="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CA" sz="2800" b="1" dirty="0">
                <a:solidFill>
                  <a:schemeClr val="tx1"/>
                </a:solidFill>
                <a:latin typeface="Calibri Light" panose="020F0302020204030204"/>
              </a:rPr>
              <a:t>Use figures and pictures to tell a story: </a:t>
            </a:r>
            <a:r>
              <a:rPr lang="en-CA" sz="2800" dirty="0">
                <a:solidFill>
                  <a:schemeClr val="tx1"/>
                </a:solidFill>
                <a:latin typeface="Calibri Light" panose="020F0302020204030204"/>
              </a:rPr>
              <a:t>Organize them in a way the eye can follow.</a:t>
            </a:r>
          </a:p>
          <a:p>
            <a:pPr marL="457200" lvl="0" indent="-457200" defTabSz="952097" eaLnBrk="0" hangingPunct="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CA" sz="2800" b="1" dirty="0">
                <a:solidFill>
                  <a:schemeClr val="tx1"/>
                </a:solidFill>
                <a:latin typeface="Calibri Light" panose="020F0302020204030204"/>
              </a:rPr>
              <a:t>Less is More: </a:t>
            </a:r>
            <a:r>
              <a:rPr lang="en-CA" sz="2800" dirty="0">
                <a:solidFill>
                  <a:schemeClr val="tx1"/>
                </a:solidFill>
                <a:latin typeface="Calibri Light" panose="020F0302020204030204"/>
              </a:rPr>
              <a:t>Many posters have been smothered by the weight of too many words. Simplify graphics and figures as much as possible without sacrificing accuracy. 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2385134"/>
              </p:ext>
            </p:extLst>
          </p:nvPr>
        </p:nvGraphicFramePr>
        <p:xfrm>
          <a:off x="38352531" y="10242297"/>
          <a:ext cx="10408995" cy="7286477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2081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1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17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56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79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68159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F36E2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F36E2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F36E2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F36E2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F36E25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8702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8702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8702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8702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8702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8702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8702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68702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68702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rgbClr val="004E38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2" name="Text Box 16"/>
          <p:cNvSpPr txBox="1">
            <a:spLocks noChangeArrowheads="1"/>
          </p:cNvSpPr>
          <p:nvPr/>
        </p:nvSpPr>
        <p:spPr bwMode="auto">
          <a:xfrm>
            <a:off x="38458775" y="18138386"/>
            <a:ext cx="10408995" cy="18973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87759" tIns="187759" rIns="187759" bIns="187759">
            <a:noAutofit/>
          </a:bodyPr>
          <a:lstStyle>
            <a:lvl1pPr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666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666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666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666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666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CA" sz="2800" i="1" dirty="0">
                <a:latin typeface="Calibri"/>
                <a:cs typeface="Arial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CAE71F84-0A7B-CE40-B5D7-8CC4B72E62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2551921"/>
              </p:ext>
            </p:extLst>
          </p:nvPr>
        </p:nvGraphicFramePr>
        <p:xfrm>
          <a:off x="1501775" y="24895942"/>
          <a:ext cx="13644599" cy="6740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B1BE4BC-7514-79EC-CD73-ECC65109904D}"/>
              </a:ext>
            </a:extLst>
          </p:cNvPr>
          <p:cNvSpPr txBox="1">
            <a:spLocks/>
          </p:cNvSpPr>
          <p:nvPr/>
        </p:nvSpPr>
        <p:spPr>
          <a:xfrm>
            <a:off x="5692775" y="1137385"/>
            <a:ext cx="18104821" cy="4710408"/>
          </a:xfrm>
          <a:prstGeom prst="rect">
            <a:avLst/>
          </a:prstGeom>
        </p:spPr>
        <p:txBody>
          <a:bodyPr/>
          <a:lstStyle>
            <a:lvl1pPr marL="0" indent="0" algn="l" defTabSz="3780038" rtl="0" eaLnBrk="1" latinLnBrk="0" hangingPunct="1">
              <a:lnSpc>
                <a:spcPct val="90000"/>
              </a:lnSpc>
              <a:spcBef>
                <a:spcPts val="1417"/>
              </a:spcBef>
              <a:buFont typeface="Arial" panose="020B0604020202020204" pitchFamily="34" charset="0"/>
              <a:buNone/>
              <a:defRPr sz="6850" b="1" kern="1200">
                <a:solidFill>
                  <a:srgbClr val="D1D4B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835029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99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725048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8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615067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74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05086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74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95105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74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85124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74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75143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74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065162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74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3780038" rtl="0" eaLnBrk="1" fontAlgn="auto" latinLnBrk="0" hangingPunct="1">
              <a:lnSpc>
                <a:spcPct val="90000"/>
              </a:lnSpc>
              <a:spcBef>
                <a:spcPts val="141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7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(Body)"/>
                <a:ea typeface="+mn-ea"/>
                <a:cs typeface="Calibri (Body)"/>
              </a:rPr>
              <a:t>TITLE OF ABSTRACT AS ORIGINALLY </a:t>
            </a:r>
            <a:br>
              <a:rPr kumimoji="0" lang="en-US" sz="7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(Body)"/>
                <a:ea typeface="+mn-ea"/>
                <a:cs typeface="Calibri (Body)"/>
              </a:rPr>
            </a:br>
            <a:r>
              <a:rPr kumimoji="0" lang="en-US" sz="7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(Body)"/>
                <a:ea typeface="+mn-ea"/>
                <a:cs typeface="Calibri (Body)"/>
              </a:rPr>
              <a:t>SUBMITTED IN ABSTRACT </a:t>
            </a:r>
          </a:p>
          <a:p>
            <a:pPr marL="0" marR="0" lvl="0" indent="0" algn="l" defTabSz="3780038" rtl="0" eaLnBrk="1" fontAlgn="auto" latinLnBrk="0" hangingPunct="1">
              <a:lnSpc>
                <a:spcPct val="90000"/>
              </a:lnSpc>
              <a:spcBef>
                <a:spcPts val="141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uLnTx/>
                <a:uFillTx/>
                <a:latin typeface="Calibri (Body)"/>
                <a:ea typeface="+mn-ea"/>
                <a:cs typeface="Calibri (Body)"/>
              </a:rPr>
              <a:t>List Author(s) </a:t>
            </a:r>
          </a:p>
          <a:p>
            <a:pPr marL="0" marR="0" lvl="0" indent="0" algn="l" defTabSz="3780038" rtl="0" eaLnBrk="1" fontAlgn="auto" latinLnBrk="0" hangingPunct="1">
              <a:lnSpc>
                <a:spcPct val="90000"/>
              </a:lnSpc>
              <a:spcBef>
                <a:spcPts val="141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uLnTx/>
                <a:uFillTx/>
                <a:latin typeface="Calibri (Body)"/>
                <a:ea typeface="+mn-ea"/>
                <a:cs typeface="Calibri (Body)"/>
              </a:rPr>
              <a:t>Author Affiliation/Company</a:t>
            </a:r>
          </a:p>
          <a:p>
            <a:pPr marL="0" marR="0" lvl="0" indent="0" algn="l" defTabSz="3780038" rtl="0" eaLnBrk="1" fontAlgn="auto" latinLnBrk="0" hangingPunct="1">
              <a:lnSpc>
                <a:spcPct val="90000"/>
              </a:lnSpc>
              <a:spcBef>
                <a:spcPts val="141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685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 (Body)"/>
              <a:ea typeface="+mn-ea"/>
              <a:cs typeface="Calibri (Body)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EA1CF9E-BC8D-A3B3-0890-141671E2A5F3}"/>
              </a:ext>
            </a:extLst>
          </p:cNvPr>
          <p:cNvSpPr txBox="1"/>
          <p:nvPr/>
        </p:nvSpPr>
        <p:spPr>
          <a:xfrm>
            <a:off x="1425575" y="2632591"/>
            <a:ext cx="340359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300" normalizeH="0" baseline="0" noProof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</a:rPr>
              <a:t>Add your Assigned Poster </a:t>
            </a:r>
            <a:br>
              <a:rPr kumimoji="0" lang="en-US" sz="4400" b="1" i="0" u="none" strike="noStrike" kern="0" cap="none" spc="300" normalizeH="0" baseline="0" noProof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</a:rPr>
            </a:br>
            <a:r>
              <a:rPr kumimoji="0" lang="en-US" sz="4400" b="1" i="0" u="none" strike="noStrike" kern="0" cap="none" spc="300" normalizeH="0" baseline="0" noProof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</a:rPr>
              <a:t>Number by replacing this text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344845-A7A5-5467-1FD9-7AE76A7919CD}"/>
              </a:ext>
            </a:extLst>
          </p:cNvPr>
          <p:cNvSpPr txBox="1"/>
          <p:nvPr/>
        </p:nvSpPr>
        <p:spPr>
          <a:xfrm>
            <a:off x="5692774" y="6141244"/>
            <a:ext cx="11807468" cy="64633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CA" sz="36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CONTACT INFORMATION:  </a:t>
            </a:r>
            <a:r>
              <a:rPr lang="en-CA" sz="36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Highlight this text and replace it .</a:t>
            </a:r>
          </a:p>
        </p:txBody>
      </p:sp>
    </p:spTree>
    <p:extLst>
      <p:ext uri="{BB962C8B-B14F-4D97-AF65-F5344CB8AC3E}">
        <p14:creationId xmlns:p14="http://schemas.microsoft.com/office/powerpoint/2010/main" val="199259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BC25 4">
      <a:dk1>
        <a:srgbClr val="000000"/>
      </a:dk1>
      <a:lt1>
        <a:srgbClr val="FFFFFF"/>
      </a:lt1>
      <a:dk2>
        <a:srgbClr val="B1B3B6"/>
      </a:dk2>
      <a:lt2>
        <a:srgbClr val="E7E6E6"/>
      </a:lt2>
      <a:accent1>
        <a:srgbClr val="3A2B75"/>
      </a:accent1>
      <a:accent2>
        <a:srgbClr val="00606B"/>
      </a:accent2>
      <a:accent3>
        <a:srgbClr val="00A0A4"/>
      </a:accent3>
      <a:accent4>
        <a:srgbClr val="489543"/>
      </a:accent4>
      <a:accent5>
        <a:srgbClr val="344A71"/>
      </a:accent5>
      <a:accent6>
        <a:srgbClr val="007492"/>
      </a:accent6>
      <a:hlink>
        <a:srgbClr val="0099BA"/>
      </a:hlink>
      <a:folHlink>
        <a:srgbClr val="37B7D9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1892</TotalTime>
  <Words>589</Words>
  <Application>Microsoft Office PowerPoint</Application>
  <PresentationFormat>Custom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(Body)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Harold Maurer</dc:creator>
  <cp:lastModifiedBy>Teresa Homrich</cp:lastModifiedBy>
  <cp:revision>85</cp:revision>
  <dcterms:created xsi:type="dcterms:W3CDTF">2017-07-21T16:41:37Z</dcterms:created>
  <dcterms:modified xsi:type="dcterms:W3CDTF">2025-01-29T15:16:27Z</dcterms:modified>
</cp:coreProperties>
</file>