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7" r:id="rId2"/>
  </p:sldIdLst>
  <p:sldSz cx="50399950" cy="323992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205" userDrawn="1">
          <p15:clr>
            <a:srgbClr val="A4A3A4"/>
          </p15:clr>
        </p15:guide>
        <p15:guide id="2" pos="1587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3D99"/>
    <a:srgbClr val="003F62"/>
    <a:srgbClr val="EA7F1D"/>
    <a:srgbClr val="F6ED00"/>
    <a:srgbClr val="67C8C6"/>
    <a:srgbClr val="1C7EB4"/>
    <a:srgbClr val="E87424"/>
    <a:srgbClr val="757C8A"/>
    <a:srgbClr val="F1F1F1"/>
    <a:srgbClr val="8DC63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395" autoAdjust="0"/>
    <p:restoredTop sz="94660"/>
  </p:normalViewPr>
  <p:slideViewPr>
    <p:cSldViewPr showGuides="1">
      <p:cViewPr varScale="1">
        <p:scale>
          <a:sx n="23" d="100"/>
          <a:sy n="23" d="100"/>
        </p:scale>
        <p:origin x="1686" y="108"/>
      </p:cViewPr>
      <p:guideLst>
        <p:guide orient="horz" pos="10205"/>
        <p:guide pos="15875"/>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769358580"/>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72462792"/>
      </p:ext>
    </p:extLst>
  </p:cSld>
  <p:clrMap bg1="lt1" tx1="dk1" bg2="lt2" tx2="dk2" accent1="accent1" accent2="accent2" accent3="accent3" accent4="accent4" accent5="accent5" accent6="accent6" hlink="hlink" folHlink="folHlink"/>
  <p:sldLayoutIdLst>
    <p:sldLayoutId id="2147483675" r:id="rId1"/>
  </p:sldLayoutIdLst>
  <p:txStyles>
    <p:titleStyle>
      <a:lvl1pPr algn="l" defTabSz="3780038" rtl="0" eaLnBrk="1" latinLnBrk="0" hangingPunct="1">
        <a:lnSpc>
          <a:spcPct val="90000"/>
        </a:lnSpc>
        <a:spcBef>
          <a:spcPct val="0"/>
        </a:spcBef>
        <a:buNone/>
        <a:defRPr sz="18189" kern="1200">
          <a:solidFill>
            <a:schemeClr val="tx1"/>
          </a:solidFill>
          <a:latin typeface="+mj-lt"/>
          <a:ea typeface="+mj-ea"/>
          <a:cs typeface="+mj-cs"/>
        </a:defRPr>
      </a:lvl1pPr>
    </p:titleStyle>
    <p:bodyStyle>
      <a:lvl1pPr marL="945010" indent="-945010" algn="l" defTabSz="3780038" rtl="0" eaLnBrk="1" latinLnBrk="0" hangingPunct="1">
        <a:lnSpc>
          <a:spcPct val="90000"/>
        </a:lnSpc>
        <a:spcBef>
          <a:spcPts val="4134"/>
        </a:spcBef>
        <a:buFont typeface="Arial" panose="020B0604020202020204" pitchFamily="34" charset="0"/>
        <a:buChar char="•"/>
        <a:defRPr sz="11575" kern="1200">
          <a:solidFill>
            <a:schemeClr val="tx1"/>
          </a:solidFill>
          <a:latin typeface="+mn-lt"/>
          <a:ea typeface="+mn-ea"/>
          <a:cs typeface="+mn-cs"/>
        </a:defRPr>
      </a:lvl1pPr>
      <a:lvl2pPr marL="2835029" indent="-945010" algn="l" defTabSz="3780038" rtl="0" eaLnBrk="1" latinLnBrk="0" hangingPunct="1">
        <a:lnSpc>
          <a:spcPct val="90000"/>
        </a:lnSpc>
        <a:spcBef>
          <a:spcPts val="2067"/>
        </a:spcBef>
        <a:buFont typeface="Arial" panose="020B0604020202020204" pitchFamily="34" charset="0"/>
        <a:buChar char="•"/>
        <a:defRPr sz="9921" kern="1200">
          <a:solidFill>
            <a:schemeClr val="tx1"/>
          </a:solidFill>
          <a:latin typeface="+mn-lt"/>
          <a:ea typeface="+mn-ea"/>
          <a:cs typeface="+mn-cs"/>
        </a:defRPr>
      </a:lvl2pPr>
      <a:lvl3pPr marL="4725048" indent="-945010" algn="l" defTabSz="3780038" rtl="0" eaLnBrk="1" latinLnBrk="0" hangingPunct="1">
        <a:lnSpc>
          <a:spcPct val="90000"/>
        </a:lnSpc>
        <a:spcBef>
          <a:spcPts val="2067"/>
        </a:spcBef>
        <a:buFont typeface="Arial" panose="020B0604020202020204" pitchFamily="34" charset="0"/>
        <a:buChar char="•"/>
        <a:defRPr sz="8268" kern="1200">
          <a:solidFill>
            <a:schemeClr val="tx1"/>
          </a:solidFill>
          <a:latin typeface="+mn-lt"/>
          <a:ea typeface="+mn-ea"/>
          <a:cs typeface="+mn-cs"/>
        </a:defRPr>
      </a:lvl3pPr>
      <a:lvl4pPr marL="6615067"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4pPr>
      <a:lvl5pPr marL="8505086"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5pPr>
      <a:lvl6pPr marL="10395105"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6pPr>
      <a:lvl7pPr marL="12285124"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7pPr>
      <a:lvl8pPr marL="14175143"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8pPr>
      <a:lvl9pPr marL="16065162" indent="-945010" algn="l" defTabSz="3780038" rtl="0" eaLnBrk="1" latinLnBrk="0" hangingPunct="1">
        <a:lnSpc>
          <a:spcPct val="90000"/>
        </a:lnSpc>
        <a:spcBef>
          <a:spcPts val="2067"/>
        </a:spcBef>
        <a:buFont typeface="Arial" panose="020B0604020202020204" pitchFamily="34" charset="0"/>
        <a:buChar char="•"/>
        <a:defRPr sz="7441" kern="1200">
          <a:solidFill>
            <a:schemeClr val="tx1"/>
          </a:solidFill>
          <a:latin typeface="+mn-lt"/>
          <a:ea typeface="+mn-ea"/>
          <a:cs typeface="+mn-cs"/>
        </a:defRPr>
      </a:lvl9pPr>
    </p:bodyStyle>
    <p:otherStyle>
      <a:defPPr>
        <a:defRPr lang="en-US"/>
      </a:defPPr>
      <a:lvl1pPr marL="0" algn="l" defTabSz="3780038" rtl="0" eaLnBrk="1" latinLnBrk="0" hangingPunct="1">
        <a:defRPr sz="7441" kern="1200">
          <a:solidFill>
            <a:schemeClr val="tx1"/>
          </a:solidFill>
          <a:latin typeface="+mn-lt"/>
          <a:ea typeface="+mn-ea"/>
          <a:cs typeface="+mn-cs"/>
        </a:defRPr>
      </a:lvl1pPr>
      <a:lvl2pPr marL="1890019" algn="l" defTabSz="3780038" rtl="0" eaLnBrk="1" latinLnBrk="0" hangingPunct="1">
        <a:defRPr sz="7441" kern="1200">
          <a:solidFill>
            <a:schemeClr val="tx1"/>
          </a:solidFill>
          <a:latin typeface="+mn-lt"/>
          <a:ea typeface="+mn-ea"/>
          <a:cs typeface="+mn-cs"/>
        </a:defRPr>
      </a:lvl2pPr>
      <a:lvl3pPr marL="3780038" algn="l" defTabSz="3780038" rtl="0" eaLnBrk="1" latinLnBrk="0" hangingPunct="1">
        <a:defRPr sz="7441" kern="1200">
          <a:solidFill>
            <a:schemeClr val="tx1"/>
          </a:solidFill>
          <a:latin typeface="+mn-lt"/>
          <a:ea typeface="+mn-ea"/>
          <a:cs typeface="+mn-cs"/>
        </a:defRPr>
      </a:lvl3pPr>
      <a:lvl4pPr marL="5670057" algn="l" defTabSz="3780038" rtl="0" eaLnBrk="1" latinLnBrk="0" hangingPunct="1">
        <a:defRPr sz="7441" kern="1200">
          <a:solidFill>
            <a:schemeClr val="tx1"/>
          </a:solidFill>
          <a:latin typeface="+mn-lt"/>
          <a:ea typeface="+mn-ea"/>
          <a:cs typeface="+mn-cs"/>
        </a:defRPr>
      </a:lvl4pPr>
      <a:lvl5pPr marL="7560076" algn="l" defTabSz="3780038" rtl="0" eaLnBrk="1" latinLnBrk="0" hangingPunct="1">
        <a:defRPr sz="7441" kern="1200">
          <a:solidFill>
            <a:schemeClr val="tx1"/>
          </a:solidFill>
          <a:latin typeface="+mn-lt"/>
          <a:ea typeface="+mn-ea"/>
          <a:cs typeface="+mn-cs"/>
        </a:defRPr>
      </a:lvl5pPr>
      <a:lvl6pPr marL="9450095" algn="l" defTabSz="3780038" rtl="0" eaLnBrk="1" latinLnBrk="0" hangingPunct="1">
        <a:defRPr sz="7441" kern="1200">
          <a:solidFill>
            <a:schemeClr val="tx1"/>
          </a:solidFill>
          <a:latin typeface="+mn-lt"/>
          <a:ea typeface="+mn-ea"/>
          <a:cs typeface="+mn-cs"/>
        </a:defRPr>
      </a:lvl6pPr>
      <a:lvl7pPr marL="11340114" algn="l" defTabSz="3780038" rtl="0" eaLnBrk="1" latinLnBrk="0" hangingPunct="1">
        <a:defRPr sz="7441" kern="1200">
          <a:solidFill>
            <a:schemeClr val="tx1"/>
          </a:solidFill>
          <a:latin typeface="+mn-lt"/>
          <a:ea typeface="+mn-ea"/>
          <a:cs typeface="+mn-cs"/>
        </a:defRPr>
      </a:lvl7pPr>
      <a:lvl8pPr marL="13230134" algn="l" defTabSz="3780038" rtl="0" eaLnBrk="1" latinLnBrk="0" hangingPunct="1">
        <a:defRPr sz="7441" kern="1200">
          <a:solidFill>
            <a:schemeClr val="tx1"/>
          </a:solidFill>
          <a:latin typeface="+mn-lt"/>
          <a:ea typeface="+mn-ea"/>
          <a:cs typeface="+mn-cs"/>
        </a:defRPr>
      </a:lvl8pPr>
      <a:lvl9pPr marL="15120153" algn="l" defTabSz="3780038" rtl="0" eaLnBrk="1" latinLnBrk="0" hangingPunct="1">
        <a:defRPr sz="744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DD4AD705-856A-CF45-91EF-278998A4FF2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11941175" y="7938"/>
            <a:ext cx="26517600" cy="32385000"/>
          </a:xfrm>
          <a:prstGeom prst="rect">
            <a:avLst/>
          </a:prstGeom>
        </p:spPr>
      </p:pic>
      <p:graphicFrame>
        <p:nvGraphicFramePr>
          <p:cNvPr id="15" name="Table 14">
            <a:extLst>
              <a:ext uri="{FF2B5EF4-FFF2-40B4-BE49-F238E27FC236}">
                <a16:creationId xmlns:a16="http://schemas.microsoft.com/office/drawing/2014/main" id="{EDB44A11-03A6-5D4B-9DE0-E1B43A5994A7}"/>
              </a:ext>
            </a:extLst>
          </p:cNvPr>
          <p:cNvGraphicFramePr>
            <a:graphicFrameLocks noGrp="1"/>
          </p:cNvGraphicFramePr>
          <p:nvPr>
            <p:extLst>
              <p:ext uri="{D42A27DB-BD31-4B8C-83A1-F6EECF244321}">
                <p14:modId xmlns:p14="http://schemas.microsoft.com/office/powerpoint/2010/main" val="758581542"/>
              </p:ext>
            </p:extLst>
          </p:nvPr>
        </p:nvGraphicFramePr>
        <p:xfrm>
          <a:off x="39161473" y="21235125"/>
          <a:ext cx="9625889" cy="6732008"/>
        </p:xfrm>
        <a:graphic>
          <a:graphicData uri="http://schemas.openxmlformats.org/drawingml/2006/table">
            <a:tbl>
              <a:tblPr firstRow="1" bandRow="1">
                <a:tableStyleId>{21E4AEA4-8DFA-4A89-87EB-49C32662AFE0}</a:tableStyleId>
              </a:tblPr>
              <a:tblGrid>
                <a:gridCol w="1925178">
                  <a:extLst>
                    <a:ext uri="{9D8B030D-6E8A-4147-A177-3AD203B41FA5}">
                      <a16:colId xmlns:a16="http://schemas.microsoft.com/office/drawing/2014/main" val="20000"/>
                    </a:ext>
                  </a:extLst>
                </a:gridCol>
                <a:gridCol w="1925178">
                  <a:extLst>
                    <a:ext uri="{9D8B030D-6E8A-4147-A177-3AD203B41FA5}">
                      <a16:colId xmlns:a16="http://schemas.microsoft.com/office/drawing/2014/main" val="20001"/>
                    </a:ext>
                  </a:extLst>
                </a:gridCol>
                <a:gridCol w="1925178">
                  <a:extLst>
                    <a:ext uri="{9D8B030D-6E8A-4147-A177-3AD203B41FA5}">
                      <a16:colId xmlns:a16="http://schemas.microsoft.com/office/drawing/2014/main" val="20002"/>
                    </a:ext>
                  </a:extLst>
                </a:gridCol>
                <a:gridCol w="1919446">
                  <a:extLst>
                    <a:ext uri="{9D8B030D-6E8A-4147-A177-3AD203B41FA5}">
                      <a16:colId xmlns:a16="http://schemas.microsoft.com/office/drawing/2014/main" val="20003"/>
                    </a:ext>
                  </a:extLst>
                </a:gridCol>
                <a:gridCol w="1930909">
                  <a:extLst>
                    <a:ext uri="{9D8B030D-6E8A-4147-A177-3AD203B41FA5}">
                      <a16:colId xmlns:a16="http://schemas.microsoft.com/office/drawing/2014/main" val="20004"/>
                    </a:ext>
                  </a:extLst>
                </a:gridCol>
              </a:tblGrid>
              <a:tr h="1033640">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tc>
                  <a:txBody>
                    <a:bodyPr/>
                    <a:lstStyle/>
                    <a:p>
                      <a:endParaRPr lang="en-CA" sz="2800" dirty="0">
                        <a:solidFill>
                          <a:schemeClr val="bg1"/>
                        </a:solidFill>
                      </a:endParaRPr>
                    </a:p>
                  </a:txBody>
                  <a:tcPr/>
                </a:tc>
                <a:extLst>
                  <a:ext uri="{0D108BD9-81ED-4DB2-BD59-A6C34878D82A}">
                    <a16:rowId xmlns:a16="http://schemas.microsoft.com/office/drawing/2014/main" val="10000"/>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1"/>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2"/>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3"/>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4"/>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5"/>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6"/>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7"/>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8"/>
                  </a:ext>
                </a:extLst>
              </a:tr>
              <a:tr h="633152">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tc>
                  <a:txBody>
                    <a:bodyPr/>
                    <a:lstStyle/>
                    <a:p>
                      <a:endParaRPr lang="en-CA" sz="2800" dirty="0">
                        <a:solidFill>
                          <a:srgbClr val="004E38"/>
                        </a:solidFill>
                      </a:endParaRPr>
                    </a:p>
                  </a:txBody>
                  <a:tcPr/>
                </a:tc>
                <a:extLst>
                  <a:ext uri="{0D108BD9-81ED-4DB2-BD59-A6C34878D82A}">
                    <a16:rowId xmlns:a16="http://schemas.microsoft.com/office/drawing/2014/main" val="10009"/>
                  </a:ext>
                </a:extLst>
              </a:tr>
            </a:tbl>
          </a:graphicData>
        </a:graphic>
      </p:graphicFrame>
      <p:sp>
        <p:nvSpPr>
          <p:cNvPr id="18" name="TextBox 17">
            <a:extLst>
              <a:ext uri="{FF2B5EF4-FFF2-40B4-BE49-F238E27FC236}">
                <a16:creationId xmlns:a16="http://schemas.microsoft.com/office/drawing/2014/main" id="{18DDBD09-27BE-FC4E-A499-A6A3C8A01981}"/>
              </a:ext>
            </a:extLst>
          </p:cNvPr>
          <p:cNvSpPr txBox="1"/>
          <p:nvPr/>
        </p:nvSpPr>
        <p:spPr>
          <a:xfrm>
            <a:off x="1367804" y="2886059"/>
            <a:ext cx="8668371" cy="6946517"/>
          </a:xfrm>
          <a:prstGeom prst="rect">
            <a:avLst/>
          </a:prstGeom>
          <a:noFill/>
        </p:spPr>
        <p:txBody>
          <a:bodyPr wrap="square" rtlCol="0">
            <a:spAutoFit/>
          </a:bodyPr>
          <a:lstStyle/>
          <a:p>
            <a:pPr lvl="0" defTabSz="3780038">
              <a:lnSpc>
                <a:spcPct val="90000"/>
              </a:lnSpc>
              <a:spcBef>
                <a:spcPts val="1417"/>
              </a:spcBef>
              <a:defRPr/>
            </a:pPr>
            <a:r>
              <a:rPr lang="en-US" sz="5400" b="1" dirty="0">
                <a:solidFill>
                  <a:srgbClr val="EA7F1D"/>
                </a:solidFill>
                <a:latin typeface="Helvetica" pitchFamily="2" charset="0"/>
                <a:cs typeface="Calibri (Body)"/>
              </a:rPr>
              <a:t>TITLE OF ABSTRACT </a:t>
            </a:r>
            <a:br>
              <a:rPr lang="en-US" sz="5400" b="1" dirty="0">
                <a:solidFill>
                  <a:srgbClr val="EA7F1D"/>
                </a:solidFill>
                <a:latin typeface="Helvetica" pitchFamily="2" charset="0"/>
                <a:cs typeface="Calibri (Body)"/>
              </a:rPr>
            </a:br>
            <a:r>
              <a:rPr lang="en-US" sz="5400" b="1" dirty="0">
                <a:solidFill>
                  <a:srgbClr val="EA7F1D"/>
                </a:solidFill>
                <a:latin typeface="Helvetica" pitchFamily="2" charset="0"/>
                <a:cs typeface="Calibri (Body)"/>
              </a:rPr>
              <a:t>AS ORIGINALLY </a:t>
            </a:r>
            <a:br>
              <a:rPr lang="en-US" sz="5400" b="1" dirty="0">
                <a:solidFill>
                  <a:srgbClr val="EA7F1D"/>
                </a:solidFill>
                <a:latin typeface="Helvetica" pitchFamily="2" charset="0"/>
                <a:cs typeface="Calibri (Body)"/>
              </a:rPr>
            </a:br>
            <a:r>
              <a:rPr lang="en-US" sz="5400" b="1" dirty="0">
                <a:solidFill>
                  <a:srgbClr val="EA7F1D"/>
                </a:solidFill>
                <a:latin typeface="Helvetica" pitchFamily="2" charset="0"/>
                <a:cs typeface="Calibri (Body)"/>
              </a:rPr>
              <a:t>SUBMITTED IN ABSTRACT </a:t>
            </a:r>
          </a:p>
          <a:p>
            <a:pPr lvl="0" defTabSz="3780038">
              <a:lnSpc>
                <a:spcPct val="90000"/>
              </a:lnSpc>
              <a:spcBef>
                <a:spcPts val="1417"/>
              </a:spcBef>
              <a:defRPr/>
            </a:pPr>
            <a:r>
              <a:rPr lang="en-US" sz="5400" dirty="0">
                <a:solidFill>
                  <a:srgbClr val="003F62"/>
                </a:solidFill>
                <a:latin typeface="Helvetica" pitchFamily="2" charset="0"/>
                <a:cs typeface="Calibri (Body)"/>
              </a:rPr>
              <a:t>List Author(s) </a:t>
            </a:r>
          </a:p>
          <a:p>
            <a:pPr lvl="0" defTabSz="3780038">
              <a:lnSpc>
                <a:spcPct val="90000"/>
              </a:lnSpc>
              <a:spcBef>
                <a:spcPts val="1417"/>
              </a:spcBef>
              <a:defRPr/>
            </a:pPr>
            <a:r>
              <a:rPr lang="en-US" sz="5400" dirty="0">
                <a:solidFill>
                  <a:srgbClr val="003F62"/>
                </a:solidFill>
                <a:latin typeface="Helvetica" pitchFamily="2" charset="0"/>
                <a:cs typeface="Calibri (Body)"/>
              </a:rPr>
              <a:t>Author Affiliation/Company</a:t>
            </a:r>
          </a:p>
          <a:p>
            <a:pPr defTabSz="3780038">
              <a:lnSpc>
                <a:spcPct val="90000"/>
              </a:lnSpc>
              <a:spcBef>
                <a:spcPts val="1417"/>
              </a:spcBef>
              <a:defRPr/>
            </a:pPr>
            <a:r>
              <a:rPr lang="en-US" sz="3600" b="1" dirty="0">
                <a:solidFill>
                  <a:schemeClr val="accent6"/>
                </a:solidFill>
                <a:latin typeface="Helvetica" pitchFamily="2" charset="0"/>
                <a:cs typeface="Calibri (Body)"/>
              </a:rPr>
              <a:t>Add your Assigned Poster Number</a:t>
            </a:r>
            <a:br>
              <a:rPr lang="en-US" sz="3600" b="1" dirty="0">
                <a:solidFill>
                  <a:schemeClr val="accent6"/>
                </a:solidFill>
                <a:latin typeface="Helvetica" pitchFamily="2" charset="0"/>
                <a:cs typeface="Calibri (Body)"/>
              </a:rPr>
            </a:br>
            <a:r>
              <a:rPr lang="en-US" sz="3600" b="1" dirty="0">
                <a:solidFill>
                  <a:schemeClr val="accent6"/>
                </a:solidFill>
                <a:latin typeface="Helvetica" pitchFamily="2" charset="0"/>
                <a:cs typeface="Calibri (Body)"/>
              </a:rPr>
              <a:t>by replacing this text</a:t>
            </a:r>
            <a:endParaRPr lang="en-US" sz="3600" dirty="0">
              <a:solidFill>
                <a:schemeClr val="accent2"/>
              </a:solidFill>
              <a:latin typeface="Helvetica" pitchFamily="2" charset="0"/>
              <a:cs typeface="Calibri (Body)"/>
            </a:endParaRPr>
          </a:p>
          <a:p>
            <a:endParaRPr lang="en-US" sz="5400" dirty="0"/>
          </a:p>
        </p:txBody>
      </p:sp>
      <p:sp>
        <p:nvSpPr>
          <p:cNvPr id="40" name="TextBox 10">
            <a:extLst>
              <a:ext uri="{FF2B5EF4-FFF2-40B4-BE49-F238E27FC236}">
                <a16:creationId xmlns:a16="http://schemas.microsoft.com/office/drawing/2014/main" id="{75714471-ED39-4221-85AF-5E6645BC2CCB}"/>
              </a:ext>
            </a:extLst>
          </p:cNvPr>
          <p:cNvSpPr txBox="1">
            <a:spLocks noChangeArrowheads="1"/>
          </p:cNvSpPr>
          <p:nvPr/>
        </p:nvSpPr>
        <p:spPr bwMode="auto">
          <a:xfrm>
            <a:off x="13787780" y="26295822"/>
            <a:ext cx="12905180" cy="1625147"/>
          </a:xfrm>
          <a:prstGeom prst="rect">
            <a:avLst/>
          </a:prstGeom>
          <a:solidFill>
            <a:schemeClr val="bg1">
              <a:lumMod val="65000"/>
              <a:alpha val="20000"/>
            </a:schemeClr>
          </a:solidFill>
          <a:ln w="0">
            <a:noFill/>
            <a:miter lim="800000"/>
            <a:headEnd/>
            <a:tailEnd/>
          </a:ln>
        </p:spPr>
        <p:txBody>
          <a:bodyPr anchor="ctr">
            <a:noAutofit/>
          </a:bodyPr>
          <a:lstStyle>
            <a:lvl1pPr eaLnBrk="0" hangingPunct="0">
              <a:spcBef>
                <a:spcPct val="20000"/>
              </a:spcBef>
              <a:buFont typeface="Arial" charset="0"/>
              <a:buChar char="•"/>
              <a:defRPr sz="15100">
                <a:solidFill>
                  <a:schemeClr val="tx1"/>
                </a:solidFill>
                <a:latin typeface="Calibri" pitchFamily="34" charset="0"/>
              </a:defRPr>
            </a:lvl1pPr>
            <a:lvl2pPr marL="742950" indent="-285750" eaLnBrk="0" hangingPunct="0">
              <a:spcBef>
                <a:spcPct val="20000"/>
              </a:spcBef>
              <a:buFont typeface="Arial" charset="0"/>
              <a:buChar char="–"/>
              <a:defRPr sz="13200">
                <a:solidFill>
                  <a:schemeClr val="tx1"/>
                </a:solidFill>
                <a:latin typeface="Calibri" pitchFamily="34" charset="0"/>
              </a:defRPr>
            </a:lvl2pPr>
            <a:lvl3pPr marL="1143000" indent="-228600" eaLnBrk="0" hangingPunct="0">
              <a:spcBef>
                <a:spcPct val="20000"/>
              </a:spcBef>
              <a:buFont typeface="Arial" charset="0"/>
              <a:buChar char="•"/>
              <a:defRPr sz="11300">
                <a:solidFill>
                  <a:schemeClr val="tx1"/>
                </a:solidFill>
                <a:latin typeface="Calibri" pitchFamily="34" charset="0"/>
              </a:defRPr>
            </a:lvl3pPr>
            <a:lvl4pPr marL="1600200" indent="-228600" eaLnBrk="0" hangingPunct="0">
              <a:spcBef>
                <a:spcPct val="20000"/>
              </a:spcBef>
              <a:buFont typeface="Arial" charset="0"/>
              <a:buChar char="–"/>
              <a:defRPr sz="9400">
                <a:solidFill>
                  <a:schemeClr val="tx1"/>
                </a:solidFill>
                <a:latin typeface="Calibri" pitchFamily="34" charset="0"/>
              </a:defRPr>
            </a:lvl4pPr>
            <a:lvl5pPr marL="2057400" indent="-228600" eaLnBrk="0" hangingPunct="0">
              <a:spcBef>
                <a:spcPct val="20000"/>
              </a:spcBef>
              <a:buFont typeface="Arial" charset="0"/>
              <a:buChar char="»"/>
              <a:defRPr sz="9400">
                <a:solidFill>
                  <a:schemeClr val="tx1"/>
                </a:solidFill>
                <a:latin typeface="Calibri" pitchFamily="34" charset="0"/>
              </a:defRPr>
            </a:lvl5pPr>
            <a:lvl6pPr marL="25146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6pPr>
            <a:lvl7pPr marL="29718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7pPr>
            <a:lvl8pPr marL="34290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8pPr>
            <a:lvl9pPr marL="3886200" indent="-228600" defTabSz="4319588" eaLnBrk="0" fontAlgn="base" hangingPunct="0">
              <a:spcBef>
                <a:spcPct val="20000"/>
              </a:spcBef>
              <a:spcAft>
                <a:spcPct val="0"/>
              </a:spcAft>
              <a:buFont typeface="Arial" charset="0"/>
              <a:buChar char="»"/>
              <a:defRPr sz="9400">
                <a:solidFill>
                  <a:schemeClr val="tx1"/>
                </a:solidFill>
                <a:latin typeface="Calibri" pitchFamily="34" charset="0"/>
              </a:defRPr>
            </a:lvl9pPr>
          </a:lstStyle>
          <a:p>
            <a:pPr algn="ctr" eaLnBrk="1" hangingPunct="1">
              <a:spcBef>
                <a:spcPct val="0"/>
              </a:spcBef>
              <a:buFontTx/>
              <a:buNone/>
            </a:pPr>
            <a:r>
              <a:rPr lang="fr-CA" altLang="en-US" sz="6600" dirty="0">
                <a:solidFill>
                  <a:schemeClr val="bg1"/>
                </a:solidFill>
                <a:latin typeface="Helvetica" pitchFamily="2" charset="0"/>
              </a:rPr>
              <a:t>Insert </a:t>
            </a:r>
            <a:r>
              <a:rPr lang="fr-CA" altLang="en-US" sz="6600" dirty="0" err="1">
                <a:solidFill>
                  <a:schemeClr val="bg1"/>
                </a:solidFill>
                <a:latin typeface="Helvetica" pitchFamily="2" charset="0"/>
              </a:rPr>
              <a:t>your</a:t>
            </a:r>
            <a:r>
              <a:rPr lang="fr-CA" altLang="en-US" sz="6600" dirty="0">
                <a:solidFill>
                  <a:schemeClr val="bg1"/>
                </a:solidFill>
                <a:latin typeface="Helvetica" pitchFamily="2" charset="0"/>
              </a:rPr>
              <a:t> Logos</a:t>
            </a:r>
            <a:endParaRPr lang="en-US" altLang="en-US" sz="6600" dirty="0">
              <a:solidFill>
                <a:schemeClr val="bg1"/>
              </a:solidFill>
              <a:latin typeface="Helvetica" pitchFamily="2" charset="0"/>
            </a:endParaRPr>
          </a:p>
        </p:txBody>
      </p:sp>
      <p:sp>
        <p:nvSpPr>
          <p:cNvPr id="3" name="TextBox 2">
            <a:extLst>
              <a:ext uri="{FF2B5EF4-FFF2-40B4-BE49-F238E27FC236}">
                <a16:creationId xmlns:a16="http://schemas.microsoft.com/office/drawing/2014/main" id="{60E29535-F5F0-4C43-9A10-5381B5B8EE63}"/>
              </a:ext>
            </a:extLst>
          </p:cNvPr>
          <p:cNvSpPr txBox="1"/>
          <p:nvPr/>
        </p:nvSpPr>
        <p:spPr>
          <a:xfrm>
            <a:off x="13787780" y="6097904"/>
            <a:ext cx="13698195" cy="4401205"/>
          </a:xfrm>
          <a:prstGeom prst="rect">
            <a:avLst/>
          </a:prstGeom>
          <a:noFill/>
        </p:spPr>
        <p:txBody>
          <a:bodyPr wrap="square" rtlCol="0">
            <a:spAutoFit/>
          </a:bodyPr>
          <a:lstStyle/>
          <a:p>
            <a:r>
              <a:rPr lang="en-US" sz="14000" dirty="0">
                <a:solidFill>
                  <a:srgbClr val="67C8C6"/>
                </a:solidFill>
                <a:latin typeface="Helvetica Light" panose="020B0403020202020204" pitchFamily="34" charset="0"/>
              </a:rPr>
              <a:t>Place </a:t>
            </a:r>
            <a:r>
              <a:rPr lang="en-US" sz="14000" b="1" dirty="0">
                <a:solidFill>
                  <a:srgbClr val="67C8C6"/>
                </a:solidFill>
                <a:latin typeface="Helvetica" pitchFamily="2" charset="0"/>
              </a:rPr>
              <a:t>Poster Statement </a:t>
            </a:r>
            <a:r>
              <a:rPr lang="en-US" sz="14000" dirty="0">
                <a:solidFill>
                  <a:srgbClr val="67C8C6"/>
                </a:solidFill>
                <a:latin typeface="Helvetica Light" panose="020B0403020202020204" pitchFamily="34" charset="0"/>
              </a:rPr>
              <a:t>here.</a:t>
            </a:r>
          </a:p>
        </p:txBody>
      </p:sp>
      <p:sp>
        <p:nvSpPr>
          <p:cNvPr id="21" name="Text Box 16">
            <a:extLst>
              <a:ext uri="{FF2B5EF4-FFF2-40B4-BE49-F238E27FC236}">
                <a16:creationId xmlns:a16="http://schemas.microsoft.com/office/drawing/2014/main" id="{A538B4D2-6D24-B247-BE34-05EC1BA8AF0F}"/>
              </a:ext>
            </a:extLst>
          </p:cNvPr>
          <p:cNvSpPr txBox="1">
            <a:spLocks noChangeArrowheads="1"/>
          </p:cNvSpPr>
          <p:nvPr/>
        </p:nvSpPr>
        <p:spPr bwMode="auto">
          <a:xfrm>
            <a:off x="38933030" y="28686491"/>
            <a:ext cx="10408995" cy="1897375"/>
          </a:xfrm>
          <a:prstGeom prst="rect">
            <a:avLst/>
          </a:prstGeom>
          <a:noFill/>
          <a:ln>
            <a:noFill/>
          </a:ln>
          <a:effectLst/>
        </p:spPr>
        <p:txBody>
          <a:bodyPr wrap="square" lIns="187759" tIns="187759" rIns="187759" bIns="187759">
            <a:noAutofit/>
          </a:bodyPr>
          <a:lstStyle>
            <a:lvl1pPr defTabSz="166688" eaLnBrk="0" hangingPunct="0">
              <a:defRPr sz="500">
                <a:solidFill>
                  <a:schemeClr val="tx1"/>
                </a:solidFill>
                <a:latin typeface="Times New Roman" charset="0"/>
                <a:ea typeface="ＭＳ Ｐゴシック" charset="0"/>
              </a:defRPr>
            </a:lvl1pPr>
            <a:lvl2pPr marL="742950" indent="-285750" defTabSz="166688" eaLnBrk="0" hangingPunct="0">
              <a:defRPr sz="500">
                <a:solidFill>
                  <a:schemeClr val="tx1"/>
                </a:solidFill>
                <a:latin typeface="Times New Roman" charset="0"/>
                <a:ea typeface="ＭＳ Ｐゴシック" charset="0"/>
              </a:defRPr>
            </a:lvl2pPr>
            <a:lvl3pPr marL="1143000" indent="-228600" defTabSz="166688" eaLnBrk="0" hangingPunct="0">
              <a:defRPr sz="500">
                <a:solidFill>
                  <a:schemeClr val="tx1"/>
                </a:solidFill>
                <a:latin typeface="Times New Roman" charset="0"/>
                <a:ea typeface="ＭＳ Ｐゴシック" charset="0"/>
              </a:defRPr>
            </a:lvl3pPr>
            <a:lvl4pPr marL="1600200" indent="-228600" defTabSz="166688" eaLnBrk="0" hangingPunct="0">
              <a:defRPr sz="500">
                <a:solidFill>
                  <a:schemeClr val="tx1"/>
                </a:solidFill>
                <a:latin typeface="Times New Roman" charset="0"/>
                <a:ea typeface="ＭＳ Ｐゴシック" charset="0"/>
              </a:defRPr>
            </a:lvl4pPr>
            <a:lvl5pPr marL="2057400" indent="-228600" defTabSz="166688" eaLnBrk="0" hangingPunct="0">
              <a:defRPr sz="500">
                <a:solidFill>
                  <a:schemeClr val="tx1"/>
                </a:solidFill>
                <a:latin typeface="Times New Roman" charset="0"/>
                <a:ea typeface="ＭＳ Ｐゴシック" charset="0"/>
              </a:defRPr>
            </a:lvl5pPr>
            <a:lvl6pPr marL="2514600" indent="-228600" defTabSz="166688" eaLnBrk="0" fontAlgn="base" hangingPunct="0">
              <a:spcBef>
                <a:spcPct val="0"/>
              </a:spcBef>
              <a:spcAft>
                <a:spcPct val="0"/>
              </a:spcAft>
              <a:defRPr sz="500">
                <a:solidFill>
                  <a:schemeClr val="tx1"/>
                </a:solidFill>
                <a:latin typeface="Times New Roman" charset="0"/>
                <a:ea typeface="ＭＳ Ｐゴシック" charset="0"/>
              </a:defRPr>
            </a:lvl6pPr>
            <a:lvl7pPr marL="2971800" indent="-228600" defTabSz="166688" eaLnBrk="0" fontAlgn="base" hangingPunct="0">
              <a:spcBef>
                <a:spcPct val="0"/>
              </a:spcBef>
              <a:spcAft>
                <a:spcPct val="0"/>
              </a:spcAft>
              <a:defRPr sz="500">
                <a:solidFill>
                  <a:schemeClr val="tx1"/>
                </a:solidFill>
                <a:latin typeface="Times New Roman" charset="0"/>
                <a:ea typeface="ＭＳ Ｐゴシック" charset="0"/>
              </a:defRPr>
            </a:lvl7pPr>
            <a:lvl8pPr marL="3429000" indent="-228600" defTabSz="166688" eaLnBrk="0" fontAlgn="base" hangingPunct="0">
              <a:spcBef>
                <a:spcPct val="0"/>
              </a:spcBef>
              <a:spcAft>
                <a:spcPct val="0"/>
              </a:spcAft>
              <a:defRPr sz="500">
                <a:solidFill>
                  <a:schemeClr val="tx1"/>
                </a:solidFill>
                <a:latin typeface="Times New Roman" charset="0"/>
                <a:ea typeface="ＭＳ Ｐゴシック" charset="0"/>
              </a:defRPr>
            </a:lvl8pPr>
            <a:lvl9pPr marL="3886200" indent="-228600" defTabSz="166688" eaLnBrk="0" fontAlgn="base" hangingPunct="0">
              <a:spcBef>
                <a:spcPct val="0"/>
              </a:spcBef>
              <a:spcAft>
                <a:spcPct val="0"/>
              </a:spcAft>
              <a:defRPr sz="500">
                <a:solidFill>
                  <a:schemeClr val="tx1"/>
                </a:solidFill>
                <a:latin typeface="Times New Roman" charset="0"/>
                <a:ea typeface="ＭＳ Ｐゴシック" charset="0"/>
              </a:defRPr>
            </a:lvl9pPr>
          </a:lstStyle>
          <a:p>
            <a:pPr eaLnBrk="1" hangingPunct="1"/>
            <a:r>
              <a:rPr lang="en-CA" sz="2400" i="1" dirty="0">
                <a:latin typeface="Helvetica Oblique" pitchFamily="2" charset="0"/>
                <a:cs typeface="Arial" charset="0"/>
              </a:rPr>
              <a:t>The recommended font for captions is Calibri, not smaller than 15 pt. Left aligned if it refers to a figure on its left. Try to start the captions right at the top edge of the picture (graph or photo).</a:t>
            </a:r>
          </a:p>
        </p:txBody>
      </p:sp>
      <p:sp>
        <p:nvSpPr>
          <p:cNvPr id="22" name="TextBox 21">
            <a:extLst>
              <a:ext uri="{FF2B5EF4-FFF2-40B4-BE49-F238E27FC236}">
                <a16:creationId xmlns:a16="http://schemas.microsoft.com/office/drawing/2014/main" id="{2CFBFBDB-C200-EF44-8A0A-A27F2BFEFF81}"/>
              </a:ext>
            </a:extLst>
          </p:cNvPr>
          <p:cNvSpPr txBox="1"/>
          <p:nvPr/>
        </p:nvSpPr>
        <p:spPr>
          <a:xfrm>
            <a:off x="39183696" y="2846516"/>
            <a:ext cx="9907661" cy="17148284"/>
          </a:xfrm>
          <a:prstGeom prst="rect">
            <a:avLst/>
          </a:prstGeom>
          <a:noFill/>
        </p:spPr>
        <p:txBody>
          <a:bodyPr wrap="square" rtlCol="0">
            <a:spAutoFit/>
          </a:bodyPr>
          <a:lstStyle/>
          <a:p>
            <a:pPr defTabSz="952097" eaLnBrk="0" hangingPunct="0">
              <a:spcBef>
                <a:spcPct val="50000"/>
              </a:spcBef>
            </a:pPr>
            <a:r>
              <a:rPr lang="en-US" sz="3200" b="1" cap="all" dirty="0">
                <a:solidFill>
                  <a:srgbClr val="233D99"/>
                </a:solidFill>
                <a:latin typeface="Helvetica" pitchFamily="2" charset="0"/>
              </a:rPr>
              <a:t>Result(s)</a:t>
            </a:r>
          </a:p>
          <a:p>
            <a:pPr lvl="0" defTabSz="952097" eaLnBrk="0" hangingPunct="0">
              <a:spcBef>
                <a:spcPts val="500"/>
              </a:spcBef>
            </a:pPr>
            <a:r>
              <a:rPr lang="en-CA" sz="2400" b="1" dirty="0">
                <a:solidFill>
                  <a:schemeClr val="accent3"/>
                </a:solidFill>
                <a:latin typeface="Helvetica" pitchFamily="2" charset="0"/>
              </a:rPr>
              <a:t>Do Not Change The Following</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The AAPS logo.</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Headings – Purpose, Methods, Results, Conclusion.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Author, Affiliation area.</a:t>
            </a:r>
          </a:p>
          <a:p>
            <a:pPr lvl="0" defTabSz="952097" eaLnBrk="0" hangingPunct="0">
              <a:spcBef>
                <a:spcPts val="2000"/>
              </a:spcBef>
            </a:pPr>
            <a:r>
              <a:rPr lang="en-CA" sz="2400" b="1" dirty="0">
                <a:solidFill>
                  <a:schemeClr val="accent3"/>
                </a:solidFill>
                <a:latin typeface="Helvetica" pitchFamily="2" charset="0"/>
              </a:rPr>
              <a:t>Tips for a Successful Poster</a:t>
            </a:r>
          </a:p>
          <a:p>
            <a:pPr marL="457200" lvl="0" indent="-457200" defTabSz="952097" eaLnBrk="0" hangingPunct="0">
              <a:spcBef>
                <a:spcPts val="1100"/>
              </a:spcBef>
              <a:buFont typeface="Arial" panose="020B0604020202020204" pitchFamily="34" charset="0"/>
              <a:buChar char="•"/>
            </a:pPr>
            <a:r>
              <a:rPr lang="en-CA" sz="2400" dirty="0">
                <a:latin typeface="Helvetica" pitchFamily="2" charset="0"/>
              </a:rPr>
              <a:t>Focus: Convey 2-3 findings in simple, clear language.</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Conclusion First: Here’s how many scientists read your paper: Title -&gt; Conclusion -&gt; Everything Else. To hook them, focus on a title and conclusion that will gain their attention.</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Data, Data, Data: Scientists want to see a data-driven conclusion, not a promise to do the research. </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Title: </a:t>
            </a:r>
            <a:r>
              <a:rPr lang="en-US" sz="2400" dirty="0">
                <a:latin typeface="Helvetica" pitchFamily="2" charset="0"/>
              </a:rPr>
              <a:t>The title of your poster must match exactly, the accepted poster abstract</a:t>
            </a:r>
            <a:r>
              <a:rPr lang="en-CA" sz="2400" dirty="0">
                <a:latin typeface="Helvetica" pitchFamily="2" charset="0"/>
              </a:rPr>
              <a:t>.</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Capitalization Sparingly: Words and sentences written in capital letters are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Bold to Make a Point: Underlining and italicizing words make them hard to read.</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Proofread: Good spelling, grammar, and punctuation improve your credibility.</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Use figures and pictures to tell a story: Organize them in a way the eye can follow.</a:t>
            </a:r>
          </a:p>
          <a:p>
            <a:pPr marL="457200" lvl="0" indent="-457200" defTabSz="952097" eaLnBrk="0" hangingPunct="0">
              <a:spcBef>
                <a:spcPts val="700"/>
              </a:spcBef>
              <a:buFont typeface="Arial" panose="020B0604020202020204" pitchFamily="34" charset="0"/>
              <a:buChar char="•"/>
            </a:pPr>
            <a:r>
              <a:rPr lang="en-CA" sz="2400" dirty="0">
                <a:latin typeface="Helvetica" pitchFamily="2" charset="0"/>
              </a:rPr>
              <a:t>Less is More: Many posters have been smothered by the weight of too many words. Simplify graphics and figures as much as possible without sacrificing accuracy. Keep cutting your text until you can use a font size big enough for someone to read from a few feet away.</a:t>
            </a:r>
          </a:p>
          <a:p>
            <a:pPr marL="457200" lvl="0" indent="-457200" defTabSz="952097" eaLnBrk="0" hangingPunct="0">
              <a:spcBef>
                <a:spcPct val="50000"/>
              </a:spcBef>
              <a:buFont typeface="Arial" panose="020B0604020202020204" pitchFamily="34" charset="0"/>
              <a:buChar char="•"/>
            </a:pPr>
            <a:endParaRPr lang="en-CA" sz="2400" dirty="0">
              <a:latin typeface="Helvetica" pitchFamily="2" charset="0"/>
            </a:endParaRPr>
          </a:p>
          <a:p>
            <a:pPr defTabSz="952097" eaLnBrk="0" hangingPunct="0">
              <a:spcBef>
                <a:spcPct val="50000"/>
              </a:spcBef>
            </a:pPr>
            <a:r>
              <a:rPr lang="en-US" sz="3200" b="1" cap="all" dirty="0">
                <a:solidFill>
                  <a:srgbClr val="233D99"/>
                </a:solidFill>
                <a:latin typeface="Helvetica" pitchFamily="2" charset="0"/>
              </a:rPr>
              <a:t>Conclusion(s)</a:t>
            </a:r>
          </a:p>
          <a:p>
            <a:pPr defTabSz="952097">
              <a:spcBef>
                <a:spcPts val="500"/>
              </a:spcBef>
            </a:pPr>
            <a:r>
              <a:rPr lang="en-CA" sz="2400" b="1" dirty="0">
                <a:solidFill>
                  <a:schemeClr val="accent3"/>
                </a:solidFill>
                <a:latin typeface="Helvetica" pitchFamily="2" charset="0"/>
                <a:cs typeface="Arial" charset="0"/>
              </a:rPr>
              <a:t>Inserting Pictures</a:t>
            </a:r>
          </a:p>
          <a:p>
            <a:pPr marL="514350" indent="-514350" defTabSz="952097">
              <a:spcBef>
                <a:spcPct val="50000"/>
              </a:spcBef>
              <a:buFont typeface="+mj-lt"/>
              <a:buAutoNum type="arabicPeriod"/>
            </a:pPr>
            <a:r>
              <a:rPr lang="en-CA" sz="2400" dirty="0">
                <a:latin typeface="Helvetica" pitchFamily="2" charset="0"/>
                <a:cs typeface="Arial" charset="0"/>
              </a:rPr>
              <a:t>Select “INSERT” from top navigation.</a:t>
            </a:r>
          </a:p>
          <a:p>
            <a:pPr marL="514350" indent="-514350" defTabSz="952097">
              <a:spcBef>
                <a:spcPts val="700"/>
              </a:spcBef>
              <a:buFont typeface="+mj-lt"/>
              <a:buAutoNum type="arabicPeriod"/>
            </a:pPr>
            <a:r>
              <a:rPr lang="en-CA" sz="2400" dirty="0">
                <a:latin typeface="Helvetica" pitchFamily="2" charset="0"/>
                <a:cs typeface="Arial" charset="0"/>
              </a:rPr>
              <a:t>Select “Picture.”</a:t>
            </a:r>
          </a:p>
          <a:p>
            <a:pPr marL="514350" indent="-514350" defTabSz="952097">
              <a:spcBef>
                <a:spcPts val="700"/>
              </a:spcBef>
              <a:buFont typeface="+mj-lt"/>
              <a:buAutoNum type="arabicPeriod"/>
            </a:pPr>
            <a:r>
              <a:rPr lang="en-CA" sz="2400" dirty="0">
                <a:latin typeface="Helvetica" pitchFamily="2" charset="0"/>
                <a:cs typeface="Arial" charset="0"/>
              </a:rPr>
              <a:t>Locate the file on your computer, select it, and click “insert.”</a:t>
            </a:r>
          </a:p>
          <a:p>
            <a:pPr defTabSz="952097"/>
            <a:endParaRPr lang="en-US" sz="2400" dirty="0">
              <a:solidFill>
                <a:schemeClr val="accent3"/>
              </a:solidFill>
              <a:latin typeface="Helvetica" pitchFamily="2" charset="0"/>
              <a:cs typeface="Arial" charset="0"/>
            </a:endParaRPr>
          </a:p>
          <a:p>
            <a:pPr defTabSz="952097"/>
            <a:r>
              <a:rPr lang="en-CA" sz="2400" b="1" dirty="0">
                <a:solidFill>
                  <a:schemeClr val="accent3"/>
                </a:solidFill>
                <a:latin typeface="Helvetica" pitchFamily="2" charset="0"/>
                <a:cs typeface="Arial" charset="0"/>
              </a:rPr>
              <a:t>Adding Graphs</a:t>
            </a:r>
          </a:p>
          <a:p>
            <a:pPr defTabSz="952097">
              <a:spcBef>
                <a:spcPts val="1100"/>
              </a:spcBef>
            </a:pPr>
            <a:r>
              <a:rPr lang="en-CA" sz="2400" dirty="0">
                <a:latin typeface="Helvetica" pitchFamily="2" charset="0"/>
                <a:cs typeface="Arial" charset="0"/>
              </a:rPr>
              <a:t>Simple graphs can be created in Microsoft Excel or PowerPoint. Graphs created in scientific graphing programs (e.g. Sigma Plot, Prism, etc.) must be saved in JPEG or PNG format.</a:t>
            </a:r>
          </a:p>
        </p:txBody>
      </p:sp>
      <p:sp>
        <p:nvSpPr>
          <p:cNvPr id="17" name="TextBox 16">
            <a:extLst>
              <a:ext uri="{FF2B5EF4-FFF2-40B4-BE49-F238E27FC236}">
                <a16:creationId xmlns:a16="http://schemas.microsoft.com/office/drawing/2014/main" id="{B8EA5CCF-EE0A-6A4D-9FBF-6780AC34BCDC}"/>
              </a:ext>
            </a:extLst>
          </p:cNvPr>
          <p:cNvSpPr txBox="1"/>
          <p:nvPr/>
        </p:nvSpPr>
        <p:spPr>
          <a:xfrm>
            <a:off x="1308591" y="10287063"/>
            <a:ext cx="9907660" cy="14318279"/>
          </a:xfrm>
          <a:prstGeom prst="rect">
            <a:avLst/>
          </a:prstGeom>
          <a:noFill/>
        </p:spPr>
        <p:txBody>
          <a:bodyPr wrap="square" rtlCol="0">
            <a:spAutoFit/>
          </a:bodyPr>
          <a:lstStyle/>
          <a:p>
            <a:pPr defTabSz="952097" eaLnBrk="0" hangingPunct="0">
              <a:spcBef>
                <a:spcPct val="50000"/>
              </a:spcBef>
            </a:pPr>
            <a:r>
              <a:rPr lang="en-US" sz="3200" b="1" cap="all" dirty="0">
                <a:solidFill>
                  <a:srgbClr val="233D99"/>
                </a:solidFill>
                <a:latin typeface="Helvetica" pitchFamily="2" charset="0"/>
              </a:rPr>
              <a:t>PURPOSE</a:t>
            </a:r>
          </a:p>
          <a:p>
            <a:pPr defTabSz="952097" eaLnBrk="0" hangingPunct="0">
              <a:spcBef>
                <a:spcPts val="500"/>
              </a:spcBef>
            </a:pPr>
            <a:r>
              <a:rPr lang="en-CA" sz="2400" b="1" dirty="0">
                <a:solidFill>
                  <a:schemeClr val="accent3"/>
                </a:solidFill>
                <a:latin typeface="Helvetica" pitchFamily="2" charset="0"/>
              </a:rPr>
              <a:t>How To Use This Poster Template</a:t>
            </a:r>
          </a:p>
          <a:p>
            <a:pPr defTabSz="952097" eaLnBrk="0" hangingPunct="0">
              <a:spcBef>
                <a:spcPts val="1100"/>
              </a:spcBef>
            </a:pPr>
            <a:r>
              <a:rPr lang="en-CA" sz="2400" dirty="0">
                <a:latin typeface="Helvetica" pitchFamily="2" charset="0"/>
              </a:rPr>
              <a:t>Highlight this text and replace it by either typing in new text, or by copying text from a Microsoft Word document or a PowerPoint slide and pasting it in.</a:t>
            </a:r>
          </a:p>
          <a:p>
            <a:pPr defTabSz="952097" eaLnBrk="0" hangingPunct="0">
              <a:spcBef>
                <a:spcPct val="50000"/>
              </a:spcBef>
            </a:pPr>
            <a:r>
              <a:rPr lang="en-CA" sz="2400" b="1" dirty="0">
                <a:solidFill>
                  <a:schemeClr val="accent3"/>
                </a:solidFill>
                <a:latin typeface="Helvetica" pitchFamily="2" charset="0"/>
              </a:rPr>
              <a:t>Font</a:t>
            </a:r>
          </a:p>
          <a:p>
            <a:pPr marL="742950" indent="-742950" defTabSz="952097" eaLnBrk="0" hangingPunct="0">
              <a:spcBef>
                <a:spcPts val="1100"/>
              </a:spcBef>
              <a:buFont typeface="+mj-lt"/>
              <a:buAutoNum type="arabicPeriod"/>
            </a:pPr>
            <a:r>
              <a:rPr lang="en-CA" sz="2400" dirty="0">
                <a:latin typeface="Helvetica" pitchFamily="2" charset="0"/>
              </a:rPr>
              <a:t>Font size must be 20 points are larger.</a:t>
            </a:r>
          </a:p>
          <a:p>
            <a:pPr marL="742950" indent="-742950" defTabSz="952097" eaLnBrk="0" hangingPunct="0">
              <a:spcBef>
                <a:spcPts val="700"/>
              </a:spcBef>
              <a:buFont typeface="+mj-lt"/>
              <a:buAutoNum type="arabicPeriod"/>
            </a:pPr>
            <a:r>
              <a:rPr lang="en-CA" sz="2400" dirty="0">
                <a:latin typeface="Helvetica" pitchFamily="2" charset="0"/>
              </a:rPr>
              <a:t>Font must be left-aligned. Do not center font.</a:t>
            </a:r>
          </a:p>
          <a:p>
            <a:pPr marL="742950" indent="-742950" defTabSz="952097" eaLnBrk="0" hangingPunct="0">
              <a:spcBef>
                <a:spcPts val="700"/>
              </a:spcBef>
              <a:buFont typeface="+mj-lt"/>
              <a:buAutoNum type="arabicPeriod"/>
            </a:pPr>
            <a:r>
              <a:rPr lang="en-CA" sz="2400" dirty="0">
                <a:latin typeface="Helvetica" pitchFamily="2" charset="0"/>
              </a:rPr>
              <a:t>Use of Arial Font is strongly encouraged.</a:t>
            </a:r>
          </a:p>
          <a:p>
            <a:pPr marL="742950" indent="-742950" defTabSz="952097" eaLnBrk="0" hangingPunct="0">
              <a:spcBef>
                <a:spcPct val="50000"/>
              </a:spcBef>
              <a:buFont typeface="+mj-lt"/>
              <a:buAutoNum type="arabicPeriod"/>
            </a:pPr>
            <a:endParaRPr lang="en-CA" sz="2400" dirty="0">
              <a:latin typeface="Helvetica" pitchFamily="2" charset="0"/>
            </a:endParaRPr>
          </a:p>
          <a:p>
            <a:pPr defTabSz="952097" eaLnBrk="0" hangingPunct="0">
              <a:spcBef>
                <a:spcPct val="50000"/>
              </a:spcBef>
            </a:pPr>
            <a:r>
              <a:rPr lang="en-US" sz="3200" b="1" cap="all" dirty="0">
                <a:solidFill>
                  <a:srgbClr val="233D99"/>
                </a:solidFill>
                <a:latin typeface="Helvetica" pitchFamily="2" charset="0"/>
              </a:rPr>
              <a:t>Objective(s)</a:t>
            </a:r>
          </a:p>
          <a:p>
            <a:pPr>
              <a:spcBef>
                <a:spcPts val="500"/>
              </a:spcBef>
            </a:pPr>
            <a:r>
              <a:rPr lang="en-AU" sz="2400" b="1" dirty="0">
                <a:solidFill>
                  <a:schemeClr val="accent3"/>
                </a:solidFill>
                <a:latin typeface="Helvetica" pitchFamily="2" charset="0"/>
              </a:rPr>
              <a:t>How to use this poster template</a:t>
            </a:r>
          </a:p>
          <a:p>
            <a:pPr>
              <a:spcBef>
                <a:spcPts val="1100"/>
              </a:spcBef>
            </a:pPr>
            <a:r>
              <a:rPr lang="en-AU" sz="2400" dirty="0">
                <a:latin typeface="Helvetica" pitchFamily="2" charset="0"/>
              </a:rPr>
              <a:t>Simply highlight this text and replace it by typing in your own text, or copy and paste your text from a MS Word document or a PowerPoint slide presentation. </a:t>
            </a:r>
          </a:p>
          <a:p>
            <a:pPr>
              <a:spcBef>
                <a:spcPct val="40000"/>
              </a:spcBef>
            </a:pPr>
            <a:endParaRPr lang="en-AU" sz="2400" dirty="0">
              <a:latin typeface="Helvetica" pitchFamily="2" charset="0"/>
            </a:endParaRPr>
          </a:p>
          <a:p>
            <a:pPr marL="398972" indent="-398972" defTabSz="952097" eaLnBrk="0" hangingPunct="0">
              <a:spcBef>
                <a:spcPct val="50000"/>
              </a:spcBef>
            </a:pPr>
            <a:r>
              <a:rPr lang="en-US" sz="3200" b="1" cap="all" dirty="0">
                <a:solidFill>
                  <a:srgbClr val="233D99"/>
                </a:solidFill>
                <a:latin typeface="Helvetica" pitchFamily="2" charset="0"/>
              </a:rPr>
              <a:t>Method(s)</a:t>
            </a:r>
          </a:p>
          <a:p>
            <a:pPr marL="398972" indent="-398972" defTabSz="952097" eaLnBrk="0" hangingPunct="0">
              <a:spcBef>
                <a:spcPts val="500"/>
              </a:spcBef>
              <a:buSzPct val="60000"/>
            </a:pPr>
            <a:r>
              <a:rPr lang="en-CA" sz="2400" b="1" dirty="0">
                <a:solidFill>
                  <a:schemeClr val="accent3"/>
                </a:solidFill>
                <a:latin typeface="Helvetica" pitchFamily="2" charset="0"/>
              </a:rPr>
              <a:t>Sections</a:t>
            </a:r>
          </a:p>
          <a:p>
            <a:pPr marL="398972" indent="-398972" defTabSz="952097" eaLnBrk="0" hangingPunct="0">
              <a:spcBef>
                <a:spcPts val="1100"/>
              </a:spcBef>
              <a:buSzPct val="60000"/>
            </a:pPr>
            <a:r>
              <a:rPr lang="en-CA" sz="2400" dirty="0">
                <a:latin typeface="Helvetica" pitchFamily="2" charset="0"/>
              </a:rPr>
              <a:t>•	Sections – Purpose, Method(s), Results, Conclusions, Charts, Pictures – may be moved and resized to fit. </a:t>
            </a:r>
          </a:p>
          <a:p>
            <a:pPr marL="398972" indent="-398972" defTabSz="952097" eaLnBrk="0" hangingPunct="0">
              <a:spcBef>
                <a:spcPts val="700"/>
              </a:spcBef>
              <a:buSzPct val="60000"/>
            </a:pPr>
            <a:r>
              <a:rPr lang="en-CA" sz="2400" dirty="0">
                <a:latin typeface="Helvetica" pitchFamily="2" charset="0"/>
              </a:rPr>
              <a:t>•	Do not rename the sections. You must include Purpose, Method(s), Results, and Conclusion.</a:t>
            </a:r>
          </a:p>
          <a:p>
            <a:pPr marL="398972" indent="-398972" defTabSz="952097" eaLnBrk="0" hangingPunct="0">
              <a:buSzPct val="60000"/>
            </a:pPr>
            <a:endParaRPr lang="en-CA" sz="2400" dirty="0">
              <a:latin typeface="Helvetica" pitchFamily="2" charset="0"/>
            </a:endParaRPr>
          </a:p>
          <a:p>
            <a:pPr defTabSz="952097" eaLnBrk="0" hangingPunct="0">
              <a:spcBef>
                <a:spcPct val="50000"/>
              </a:spcBef>
            </a:pPr>
            <a:r>
              <a:rPr lang="en-CA" sz="3200" b="1" cap="all" dirty="0">
                <a:solidFill>
                  <a:srgbClr val="233D99"/>
                </a:solidFill>
                <a:latin typeface="Helvetica" pitchFamily="2" charset="0"/>
              </a:rPr>
              <a:t>FUNDING / GRANTS / ENCORE / REFERENCE </a:t>
            </a:r>
            <a:br>
              <a:rPr lang="en-CA" sz="3200" b="1" cap="all" dirty="0">
                <a:solidFill>
                  <a:srgbClr val="233D99"/>
                </a:solidFill>
                <a:latin typeface="Helvetica" pitchFamily="2" charset="0"/>
              </a:rPr>
            </a:br>
            <a:r>
              <a:rPr lang="en-CA" sz="3200" b="1" cap="all" dirty="0">
                <a:solidFill>
                  <a:srgbClr val="233D99"/>
                </a:solidFill>
                <a:latin typeface="Helvetica" pitchFamily="2" charset="0"/>
              </a:rPr>
              <a:t>or other use</a:t>
            </a:r>
            <a:endParaRPr lang="en-US" sz="3200" b="1" cap="all" dirty="0">
              <a:solidFill>
                <a:srgbClr val="233D99"/>
              </a:solidFill>
              <a:latin typeface="Helvetica" pitchFamily="2" charset="0"/>
            </a:endParaRPr>
          </a:p>
          <a:p>
            <a:pPr>
              <a:spcBef>
                <a:spcPts val="500"/>
              </a:spcBef>
            </a:pPr>
            <a:r>
              <a:rPr lang="en-CA" sz="2400" b="1" dirty="0">
                <a:solidFill>
                  <a:schemeClr val="accent3"/>
                </a:solidFill>
                <a:latin typeface="Helvetica" pitchFamily="2" charset="0"/>
                <a:cs typeface="Arial" charset="0"/>
              </a:rPr>
              <a:t>Promote Your Poster! </a:t>
            </a:r>
          </a:p>
          <a:p>
            <a:pPr>
              <a:spcBef>
                <a:spcPts val="1100"/>
              </a:spcBef>
            </a:pPr>
            <a:r>
              <a:rPr lang="en-CA" sz="2400" dirty="0">
                <a:latin typeface="Helvetica" pitchFamily="2" charset="0"/>
                <a:cs typeface="Arial" charset="0"/>
              </a:rPr>
              <a:t>AAPS allows you to contact attendees before and during the meeting through its app. Invite a key contact to your presentation! AAPS also posts posters online after the event, where your work can generate additional contacts for you.</a:t>
            </a:r>
            <a:endParaRPr lang="en-AU" sz="2400" dirty="0">
              <a:latin typeface="Helvetica" pitchFamily="2" charset="0"/>
            </a:endParaRPr>
          </a:p>
        </p:txBody>
      </p:sp>
      <p:pic>
        <p:nvPicPr>
          <p:cNvPr id="16" name="Picture 15" descr="Logo, company name&#10;&#10;Description automatically generated">
            <a:extLst>
              <a:ext uri="{FF2B5EF4-FFF2-40B4-BE49-F238E27FC236}">
                <a16:creationId xmlns:a16="http://schemas.microsoft.com/office/drawing/2014/main" id="{D462A7DF-883A-D747-8769-F5FB9D003D9F}"/>
              </a:ext>
            </a:extLst>
          </p:cNvPr>
          <p:cNvPicPr>
            <a:picLocks noChangeAspect="1"/>
          </p:cNvPicPr>
          <p:nvPr/>
        </p:nvPicPr>
        <p:blipFill rotWithShape="1">
          <a:blip r:embed="rId3">
            <a:extLst>
              <a:ext uri="{28A0092B-C50C-407E-A947-70E740481C1C}">
                <a14:useLocalDpi xmlns:a14="http://schemas.microsoft.com/office/drawing/2010/main" val="0"/>
              </a:ext>
            </a:extLst>
          </a:blip>
          <a:srcRect l="20263" t="25731" r="15890" b="51858"/>
          <a:stretch/>
        </p:blipFill>
        <p:spPr>
          <a:xfrm>
            <a:off x="941629" y="27647222"/>
            <a:ext cx="10466146" cy="2497022"/>
          </a:xfrm>
          <a:prstGeom prst="rect">
            <a:avLst/>
          </a:prstGeom>
        </p:spPr>
      </p:pic>
      <p:sp>
        <p:nvSpPr>
          <p:cNvPr id="27" name="Rectangle 26">
            <a:extLst>
              <a:ext uri="{FF2B5EF4-FFF2-40B4-BE49-F238E27FC236}">
                <a16:creationId xmlns:a16="http://schemas.microsoft.com/office/drawing/2014/main" id="{A1BAA066-C85B-E54B-9800-99A7FBB5DFA2}"/>
              </a:ext>
            </a:extLst>
          </p:cNvPr>
          <p:cNvSpPr/>
          <p:nvPr/>
        </p:nvSpPr>
        <p:spPr>
          <a:xfrm>
            <a:off x="11941175" y="29595962"/>
            <a:ext cx="26517600" cy="2799005"/>
          </a:xfrm>
          <a:prstGeom prst="rect">
            <a:avLst/>
          </a:prstGeom>
          <a:gradFill>
            <a:gsLst>
              <a:gs pos="0">
                <a:srgbClr val="003762"/>
              </a:gs>
              <a:gs pos="100000">
                <a:srgbClr val="223D98"/>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extBox 28">
            <a:extLst>
              <a:ext uri="{FF2B5EF4-FFF2-40B4-BE49-F238E27FC236}">
                <a16:creationId xmlns:a16="http://schemas.microsoft.com/office/drawing/2014/main" id="{1EF443E1-8B4A-C34E-A6AF-DF71B3895FF0}"/>
              </a:ext>
            </a:extLst>
          </p:cNvPr>
          <p:cNvSpPr txBox="1"/>
          <p:nvPr/>
        </p:nvSpPr>
        <p:spPr>
          <a:xfrm>
            <a:off x="13787780" y="30605670"/>
            <a:ext cx="21517611" cy="1225316"/>
          </a:xfrm>
          <a:prstGeom prst="rect">
            <a:avLst/>
          </a:prstGeom>
          <a:noFill/>
        </p:spPr>
        <p:txBody>
          <a:bodyPr wrap="square" rtlCol="0">
            <a:noAutofit/>
          </a:bodyPr>
          <a:lstStyle/>
          <a:p>
            <a:r>
              <a:rPr lang="en-CA" sz="4400" b="1" dirty="0">
                <a:solidFill>
                  <a:srgbClr val="F6ED00"/>
                </a:solidFill>
                <a:latin typeface="Helvetica" pitchFamily="2" charset="0"/>
              </a:rPr>
              <a:t>CONTACT INFORMATION:  Highlight this text and replace it.</a:t>
            </a:r>
          </a:p>
        </p:txBody>
      </p:sp>
    </p:spTree>
    <p:extLst>
      <p:ext uri="{BB962C8B-B14F-4D97-AF65-F5344CB8AC3E}">
        <p14:creationId xmlns:p14="http://schemas.microsoft.com/office/powerpoint/2010/main" val="1992596961"/>
      </p:ext>
    </p:extLst>
  </p:cSld>
  <p:clrMapOvr>
    <a:masterClrMapping/>
  </p:clrMapOvr>
</p:sld>
</file>

<file path=ppt/theme/theme1.xml><?xml version="1.0" encoding="utf-8"?>
<a:theme xmlns:a="http://schemas.openxmlformats.org/drawingml/2006/main" name="Office Theme">
  <a:themeElements>
    <a:clrScheme name="PS22 7">
      <a:dk1>
        <a:srgbClr val="000000"/>
      </a:dk1>
      <a:lt1>
        <a:srgbClr val="FFFFFF"/>
      </a:lt1>
      <a:dk2>
        <a:srgbClr val="B1B3B6"/>
      </a:dk2>
      <a:lt2>
        <a:srgbClr val="E7E6E6"/>
      </a:lt2>
      <a:accent1>
        <a:srgbClr val="004349"/>
      </a:accent1>
      <a:accent2>
        <a:srgbClr val="00798A"/>
      </a:accent2>
      <a:accent3>
        <a:srgbClr val="006D9B"/>
      </a:accent3>
      <a:accent4>
        <a:srgbClr val="D5C730"/>
      </a:accent4>
      <a:accent5>
        <a:srgbClr val="D75D2B"/>
      </a:accent5>
      <a:accent6>
        <a:srgbClr val="24AFBC"/>
      </a:accent6>
      <a:hlink>
        <a:srgbClr val="24AEBC"/>
      </a:hlink>
      <a:folHlink>
        <a:srgbClr val="24AEBC"/>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910</TotalTime>
  <Words>616</Words>
  <Application>Microsoft Office PowerPoint</Application>
  <PresentationFormat>Custom</PresentationFormat>
  <Paragraphs>52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Helvetica Light</vt:lpstr>
      <vt:lpstr>Helvetica Oblique</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Harold Maurer</dc:creator>
  <cp:lastModifiedBy>Teresa Homrich</cp:lastModifiedBy>
  <cp:revision>101</cp:revision>
  <dcterms:created xsi:type="dcterms:W3CDTF">2017-07-21T16:41:37Z</dcterms:created>
  <dcterms:modified xsi:type="dcterms:W3CDTF">2023-05-22T19:40:57Z</dcterms:modified>
</cp:coreProperties>
</file>