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Garet" panose="020B0604020202020204" charset="0"/>
      <p:regular r:id="rId15"/>
    </p:embeddedFont>
    <p:embeddedFont>
      <p:font typeface="Garet Bold" panose="020B0604020202020204" charset="0"/>
      <p:regular r:id="rId16"/>
    </p:embeddedFont>
    <p:embeddedFont>
      <p:font typeface="Garet Italics" panose="020B0604020202020204" charset="0"/>
      <p:regular r:id="rId17"/>
    </p:embeddedFont>
    <p:embeddedFont>
      <p:font typeface="Inter Heavy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33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ionalacademies.org/read/27734/chapter/3#6" TargetMode="External"/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mc.ncbi.nlm.nih.gov/articles/PMC11186094/" TargetMode="External"/><Relationship Id="rId4" Type="http://schemas.openxmlformats.org/officeDocument/2006/relationships/hyperlink" Target="https://www.hhs.gov/sites/default/files/us-surgeon-generals-advisory-warning-on-the-harms-of-screen-use.pd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pubmed.ncbi.nlm.nih.gov/40518000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apos.org/glossary/screen-time-and-online-learnin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-1116789" y="-1832945"/>
            <a:ext cx="12722830" cy="8409791"/>
          </a:xfrm>
          <a:custGeom>
            <a:avLst/>
            <a:gdLst/>
            <a:ahLst/>
            <a:cxnLst/>
            <a:rect l="l" t="t" r="r" b="b"/>
            <a:pathLst>
              <a:path w="12722830" h="8409791">
                <a:moveTo>
                  <a:pt x="0" y="8409791"/>
                </a:moveTo>
                <a:lnTo>
                  <a:pt x="12722831" y="8409791"/>
                </a:lnTo>
                <a:lnTo>
                  <a:pt x="12722831" y="0"/>
                </a:lnTo>
                <a:lnTo>
                  <a:pt x="0" y="0"/>
                </a:lnTo>
                <a:lnTo>
                  <a:pt x="0" y="8409791"/>
                </a:lnTo>
                <a:close/>
              </a:path>
            </a:pathLst>
          </a:custGeom>
          <a:blipFill>
            <a:blip>
              <a:alphaModFix amt="41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4938529">
            <a:off x="6136309" y="2792941"/>
            <a:ext cx="10939465" cy="4787839"/>
          </a:xfrm>
          <a:custGeom>
            <a:avLst/>
            <a:gdLst/>
            <a:ahLst/>
            <a:cxnLst/>
            <a:rect l="l" t="t" r="r" b="b"/>
            <a:pathLst>
              <a:path w="10939465" h="4787839">
                <a:moveTo>
                  <a:pt x="0" y="0"/>
                </a:moveTo>
                <a:lnTo>
                  <a:pt x="10939465" y="0"/>
                </a:lnTo>
                <a:lnTo>
                  <a:pt x="10939465" y="4787840"/>
                </a:lnTo>
                <a:lnTo>
                  <a:pt x="0" y="4787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028700" y="3598219"/>
            <a:ext cx="9944778" cy="2333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84"/>
              </a:lnSpc>
            </a:pPr>
            <a:r>
              <a:rPr lang="en-US" sz="8722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Children's Vision and Learning​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805351" y="-110400"/>
            <a:ext cx="8674737" cy="10594523"/>
            <a:chOff x="0" y="0"/>
            <a:chExt cx="6539958" cy="79873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539918" cy="7987300"/>
            </a:xfrm>
            <a:custGeom>
              <a:avLst/>
              <a:gdLst/>
              <a:ahLst/>
              <a:cxnLst/>
              <a:rect l="l" t="t" r="r" b="b"/>
              <a:pathLst>
                <a:path w="6539918" h="7987300">
                  <a:moveTo>
                    <a:pt x="2368571" y="0"/>
                  </a:moveTo>
                  <a:cubicBezTo>
                    <a:pt x="2412716" y="165900"/>
                    <a:pt x="2925351" y="2610014"/>
                    <a:pt x="2006266" y="4809795"/>
                  </a:cubicBezTo>
                  <a:cubicBezTo>
                    <a:pt x="1270918" y="6569620"/>
                    <a:pt x="362305" y="7661392"/>
                    <a:pt x="0" y="7987300"/>
                  </a:cubicBezTo>
                  <a:lnTo>
                    <a:pt x="6539918" y="7987300"/>
                  </a:lnTo>
                  <a:lnTo>
                    <a:pt x="6539918" y="0"/>
                  </a:lnTo>
                  <a:close/>
                </a:path>
              </a:pathLst>
            </a:custGeom>
            <a:blipFill>
              <a:blip r:embed="rId4"/>
              <a:stretch>
                <a:fillRect l="-13286" r="-703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1193440" y="6440111"/>
            <a:ext cx="1717764" cy="273469"/>
          </a:xfrm>
          <a:custGeom>
            <a:avLst/>
            <a:gdLst/>
            <a:ahLst/>
            <a:cxnLst/>
            <a:rect l="l" t="t" r="r" b="b"/>
            <a:pathLst>
              <a:path w="1717764" h="273469">
                <a:moveTo>
                  <a:pt x="0" y="0"/>
                </a:moveTo>
                <a:lnTo>
                  <a:pt x="1717763" y="0"/>
                </a:lnTo>
                <a:lnTo>
                  <a:pt x="1717763" y="273469"/>
                </a:lnTo>
                <a:lnTo>
                  <a:pt x="0" y="2734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316" t="-33469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 rot="1351868">
            <a:off x="12115800" y="4579662"/>
            <a:ext cx="10287000" cy="15884902"/>
            <a:chOff x="0" y="0"/>
            <a:chExt cx="812800" cy="125510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255103"/>
            </a:xfrm>
            <a:custGeom>
              <a:avLst/>
              <a:gdLst/>
              <a:ahLst/>
              <a:cxnLst/>
              <a:rect l="l" t="t" r="r" b="b"/>
              <a:pathLst>
                <a:path w="812800" h="1255103">
                  <a:moveTo>
                    <a:pt x="406400" y="0"/>
                  </a:moveTo>
                  <a:cubicBezTo>
                    <a:pt x="181951" y="0"/>
                    <a:pt x="0" y="280964"/>
                    <a:pt x="0" y="627552"/>
                  </a:cubicBezTo>
                  <a:cubicBezTo>
                    <a:pt x="0" y="974139"/>
                    <a:pt x="181951" y="1255103"/>
                    <a:pt x="406400" y="1255103"/>
                  </a:cubicBezTo>
                  <a:cubicBezTo>
                    <a:pt x="630849" y="1255103"/>
                    <a:pt x="812800" y="974139"/>
                    <a:pt x="812800" y="627552"/>
                  </a:cubicBezTo>
                  <a:cubicBezTo>
                    <a:pt x="812800" y="28096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>
                <a:alpha val="36863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27191"/>
              <a:ext cx="660400" cy="10102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-2281" y="6957304"/>
            <a:ext cx="5826968" cy="3329696"/>
          </a:xfrm>
          <a:custGeom>
            <a:avLst/>
            <a:gdLst/>
            <a:ahLst/>
            <a:cxnLst/>
            <a:rect l="l" t="t" r="r" b="b"/>
            <a:pathLst>
              <a:path w="5826968" h="3329696">
                <a:moveTo>
                  <a:pt x="0" y="0"/>
                </a:moveTo>
                <a:lnTo>
                  <a:pt x="5826968" y="0"/>
                </a:lnTo>
                <a:lnTo>
                  <a:pt x="5826968" y="3329696"/>
                </a:lnTo>
                <a:lnTo>
                  <a:pt x="0" y="33296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81753" y="3403712"/>
            <a:ext cx="15320928" cy="5817585"/>
            <a:chOff x="0" y="0"/>
            <a:chExt cx="4035142" cy="15322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35142" cy="1532204"/>
            </a:xfrm>
            <a:custGeom>
              <a:avLst/>
              <a:gdLst/>
              <a:ahLst/>
              <a:cxnLst/>
              <a:rect l="l" t="t" r="r" b="b"/>
              <a:pathLst>
                <a:path w="4035142" h="1532204">
                  <a:moveTo>
                    <a:pt x="20718" y="0"/>
                  </a:moveTo>
                  <a:lnTo>
                    <a:pt x="4014424" y="0"/>
                  </a:lnTo>
                  <a:cubicBezTo>
                    <a:pt x="4025866" y="0"/>
                    <a:pt x="4035142" y="9276"/>
                    <a:pt x="4035142" y="20718"/>
                  </a:cubicBezTo>
                  <a:lnTo>
                    <a:pt x="4035142" y="1511486"/>
                  </a:lnTo>
                  <a:cubicBezTo>
                    <a:pt x="4035142" y="1516980"/>
                    <a:pt x="4032959" y="1522250"/>
                    <a:pt x="4029073" y="1526135"/>
                  </a:cubicBezTo>
                  <a:cubicBezTo>
                    <a:pt x="4025188" y="1530021"/>
                    <a:pt x="4019919" y="1532204"/>
                    <a:pt x="4014424" y="1532204"/>
                  </a:cubicBezTo>
                  <a:lnTo>
                    <a:pt x="20718" y="1532204"/>
                  </a:lnTo>
                  <a:cubicBezTo>
                    <a:pt x="9276" y="1532204"/>
                    <a:pt x="0" y="1522928"/>
                    <a:pt x="0" y="1511486"/>
                  </a:cubicBezTo>
                  <a:lnTo>
                    <a:pt x="0" y="20718"/>
                  </a:lnTo>
                  <a:cubicBezTo>
                    <a:pt x="0" y="9276"/>
                    <a:pt x="9276" y="0"/>
                    <a:pt x="20718" y="0"/>
                  </a:cubicBezTo>
                  <a:close/>
                </a:path>
              </a:pathLst>
            </a:custGeom>
            <a:solidFill>
              <a:srgbClr val="FCD79A">
                <a:alpha val="22745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4035142" cy="1522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93608"/>
            <a:ext cx="10724675" cy="2004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Why this matters in your classrooms</a:t>
            </a:r>
          </a:p>
        </p:txBody>
      </p:sp>
      <p:sp>
        <p:nvSpPr>
          <p:cNvPr id="6" name="Freeform 6"/>
          <p:cNvSpPr/>
          <p:nvPr/>
        </p:nvSpPr>
        <p:spPr>
          <a:xfrm>
            <a:off x="1028700" y="3865903"/>
            <a:ext cx="3038958" cy="674886"/>
          </a:xfrm>
          <a:custGeom>
            <a:avLst/>
            <a:gdLst/>
            <a:ahLst/>
            <a:cxnLst/>
            <a:rect l="l" t="t" r="r" b="b"/>
            <a:pathLst>
              <a:path w="3038958" h="674886">
                <a:moveTo>
                  <a:pt x="0" y="0"/>
                </a:moveTo>
                <a:lnTo>
                  <a:pt x="3038958" y="0"/>
                </a:lnTo>
                <a:lnTo>
                  <a:pt x="3038958" y="674887"/>
                </a:lnTo>
                <a:lnTo>
                  <a:pt x="0" y="6748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2101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776853" y="4007767"/>
            <a:ext cx="9960031" cy="34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Vision problems are routinely mistaken for behavioral and learning issues.​</a:t>
            </a:r>
          </a:p>
        </p:txBody>
      </p:sp>
      <p:sp>
        <p:nvSpPr>
          <p:cNvPr id="8" name="Freeform 8"/>
          <p:cNvSpPr/>
          <p:nvPr/>
        </p:nvSpPr>
        <p:spPr>
          <a:xfrm>
            <a:off x="1028700" y="4785349"/>
            <a:ext cx="3038958" cy="674886"/>
          </a:xfrm>
          <a:custGeom>
            <a:avLst/>
            <a:gdLst/>
            <a:ahLst/>
            <a:cxnLst/>
            <a:rect l="l" t="t" r="r" b="b"/>
            <a:pathLst>
              <a:path w="3038958" h="674886">
                <a:moveTo>
                  <a:pt x="0" y="0"/>
                </a:moveTo>
                <a:lnTo>
                  <a:pt x="3038958" y="0"/>
                </a:lnTo>
                <a:lnTo>
                  <a:pt x="3038958" y="674886"/>
                </a:lnTo>
                <a:lnTo>
                  <a:pt x="0" y="674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2101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808195" y="4927212"/>
            <a:ext cx="12685735" cy="34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 child who squints, avoids reading or seems inattentive may simply not be able to see clearly.​</a:t>
            </a:r>
          </a:p>
        </p:txBody>
      </p:sp>
      <p:sp>
        <p:nvSpPr>
          <p:cNvPr id="10" name="Freeform 10"/>
          <p:cNvSpPr/>
          <p:nvPr/>
        </p:nvSpPr>
        <p:spPr>
          <a:xfrm>
            <a:off x="1028700" y="5784085"/>
            <a:ext cx="3038958" cy="674886"/>
          </a:xfrm>
          <a:custGeom>
            <a:avLst/>
            <a:gdLst/>
            <a:ahLst/>
            <a:cxnLst/>
            <a:rect l="l" t="t" r="r" b="b"/>
            <a:pathLst>
              <a:path w="3038958" h="674886">
                <a:moveTo>
                  <a:pt x="0" y="0"/>
                </a:moveTo>
                <a:lnTo>
                  <a:pt x="3038958" y="0"/>
                </a:lnTo>
                <a:lnTo>
                  <a:pt x="3038958" y="674886"/>
                </a:lnTo>
                <a:lnTo>
                  <a:pt x="0" y="674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2101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776853" y="5917039"/>
            <a:ext cx="10603717" cy="343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 failed screening usually means a real, correctable problem.​</a:t>
            </a:r>
          </a:p>
        </p:txBody>
      </p:sp>
      <p:sp>
        <p:nvSpPr>
          <p:cNvPr id="12" name="Freeform 12"/>
          <p:cNvSpPr/>
          <p:nvPr/>
        </p:nvSpPr>
        <p:spPr>
          <a:xfrm>
            <a:off x="1028700" y="6782821"/>
            <a:ext cx="3038958" cy="674886"/>
          </a:xfrm>
          <a:custGeom>
            <a:avLst/>
            <a:gdLst/>
            <a:ahLst/>
            <a:cxnLst/>
            <a:rect l="l" t="t" r="r" b="b"/>
            <a:pathLst>
              <a:path w="3038958" h="674886">
                <a:moveTo>
                  <a:pt x="0" y="0"/>
                </a:moveTo>
                <a:lnTo>
                  <a:pt x="3038958" y="0"/>
                </a:lnTo>
                <a:lnTo>
                  <a:pt x="3038958" y="674886"/>
                </a:lnTo>
                <a:lnTo>
                  <a:pt x="0" y="674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2101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1776853" y="6752223"/>
            <a:ext cx="10114650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Nearly 40% of U.S. children 17 and under have seen an eye doctor. (National Survey of Children's Health, 2021)​</a:t>
            </a:r>
          </a:p>
        </p:txBody>
      </p:sp>
      <p:sp>
        <p:nvSpPr>
          <p:cNvPr id="14" name="Freeform 14"/>
          <p:cNvSpPr/>
          <p:nvPr/>
        </p:nvSpPr>
        <p:spPr>
          <a:xfrm>
            <a:off x="1028700" y="7853641"/>
            <a:ext cx="3038958" cy="674886"/>
          </a:xfrm>
          <a:custGeom>
            <a:avLst/>
            <a:gdLst/>
            <a:ahLst/>
            <a:cxnLst/>
            <a:rect l="l" t="t" r="r" b="b"/>
            <a:pathLst>
              <a:path w="3038958" h="674886">
                <a:moveTo>
                  <a:pt x="0" y="0"/>
                </a:moveTo>
                <a:lnTo>
                  <a:pt x="3038958" y="0"/>
                </a:lnTo>
                <a:lnTo>
                  <a:pt x="3038958" y="674886"/>
                </a:lnTo>
                <a:lnTo>
                  <a:pt x="0" y="6748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b="-2101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776853" y="7823042"/>
            <a:ext cx="11506127" cy="705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 vision screening is not a diagnosis. It is a filter -- and what happens after a child does not pass is where outcomes are decided.​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1212909" y="-616463"/>
            <a:ext cx="10365762" cy="11481826"/>
            <a:chOff x="0" y="0"/>
            <a:chExt cx="13821016" cy="15309101"/>
          </a:xfrm>
        </p:grpSpPr>
        <p:sp>
          <p:nvSpPr>
            <p:cNvPr id="17" name="Freeform 17"/>
            <p:cNvSpPr/>
            <p:nvPr/>
          </p:nvSpPr>
          <p:spPr>
            <a:xfrm rot="-4938529">
              <a:off x="-3153753" y="4462658"/>
              <a:ext cx="14585954" cy="6383786"/>
            </a:xfrm>
            <a:custGeom>
              <a:avLst/>
              <a:gdLst/>
              <a:ahLst/>
              <a:cxnLst/>
              <a:rect l="l" t="t" r="r" b="b"/>
              <a:pathLst>
                <a:path w="14585954" h="6383786">
                  <a:moveTo>
                    <a:pt x="0" y="0"/>
                  </a:moveTo>
                  <a:lnTo>
                    <a:pt x="14585954" y="0"/>
                  </a:lnTo>
                  <a:lnTo>
                    <a:pt x="14585954" y="6383786"/>
                  </a:lnTo>
                  <a:lnTo>
                    <a:pt x="0" y="63837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340501" y="66554"/>
              <a:ext cx="12480515" cy="15242548"/>
              <a:chOff x="0" y="0"/>
              <a:chExt cx="6539958" cy="79873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6539918" cy="7987300"/>
              </a:xfrm>
              <a:custGeom>
                <a:avLst/>
                <a:gdLst/>
                <a:ahLst/>
                <a:cxnLst/>
                <a:rect l="l" t="t" r="r" b="b"/>
                <a:pathLst>
                  <a:path w="6539918" h="7987300">
                    <a:moveTo>
                      <a:pt x="2368571" y="0"/>
                    </a:moveTo>
                    <a:cubicBezTo>
                      <a:pt x="2412716" y="165900"/>
                      <a:pt x="2925351" y="2610014"/>
                      <a:pt x="2006266" y="4809795"/>
                    </a:cubicBezTo>
                    <a:cubicBezTo>
                      <a:pt x="1270918" y="6569620"/>
                      <a:pt x="362305" y="7661392"/>
                      <a:pt x="0" y="7987300"/>
                    </a:cubicBezTo>
                    <a:lnTo>
                      <a:pt x="6539918" y="7987300"/>
                    </a:lnTo>
                    <a:lnTo>
                      <a:pt x="6539918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83656"/>
                </a:stretch>
              </a:blip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26973" y="3532149"/>
            <a:ext cx="1680522" cy="7115870"/>
            <a:chOff x="0" y="0"/>
            <a:chExt cx="442607" cy="18741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42607" cy="1874139"/>
            </a:xfrm>
            <a:custGeom>
              <a:avLst/>
              <a:gdLst/>
              <a:ahLst/>
              <a:cxnLst/>
              <a:rect l="l" t="t" r="r" b="b"/>
              <a:pathLst>
                <a:path w="442607" h="1874139">
                  <a:moveTo>
                    <a:pt x="0" y="0"/>
                  </a:moveTo>
                  <a:lnTo>
                    <a:pt x="442607" y="0"/>
                  </a:lnTo>
                  <a:lnTo>
                    <a:pt x="442607" y="1874139"/>
                  </a:lnTo>
                  <a:lnTo>
                    <a:pt x="0" y="1874139"/>
                  </a:lnTo>
                  <a:close/>
                </a:path>
              </a:pathLst>
            </a:custGeom>
            <a:solidFill>
              <a:srgbClr val="D3B9D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442607" cy="1864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6491" y="3532149"/>
            <a:ext cx="3291004" cy="7115870"/>
            <a:chOff x="0" y="0"/>
            <a:chExt cx="866766" cy="18741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6766" cy="1874139"/>
            </a:xfrm>
            <a:custGeom>
              <a:avLst/>
              <a:gdLst/>
              <a:ahLst/>
              <a:cxnLst/>
              <a:rect l="l" t="t" r="r" b="b"/>
              <a:pathLst>
                <a:path w="866766" h="1874139">
                  <a:moveTo>
                    <a:pt x="136442" y="0"/>
                  </a:moveTo>
                  <a:lnTo>
                    <a:pt x="730324" y="0"/>
                  </a:lnTo>
                  <a:cubicBezTo>
                    <a:pt x="805679" y="0"/>
                    <a:pt x="866766" y="61087"/>
                    <a:pt x="866766" y="136442"/>
                  </a:cubicBezTo>
                  <a:lnTo>
                    <a:pt x="866766" y="1737697"/>
                  </a:lnTo>
                  <a:cubicBezTo>
                    <a:pt x="866766" y="1813052"/>
                    <a:pt x="805679" y="1874139"/>
                    <a:pt x="730324" y="1874139"/>
                  </a:cubicBezTo>
                  <a:lnTo>
                    <a:pt x="136442" y="1874139"/>
                  </a:lnTo>
                  <a:cubicBezTo>
                    <a:pt x="61087" y="1874139"/>
                    <a:pt x="0" y="1813052"/>
                    <a:pt x="0" y="1737697"/>
                  </a:cubicBezTo>
                  <a:lnTo>
                    <a:pt x="0" y="136442"/>
                  </a:lnTo>
                  <a:cubicBezTo>
                    <a:pt x="0" y="61087"/>
                    <a:pt x="61087" y="0"/>
                    <a:pt x="136442" y="0"/>
                  </a:cubicBezTo>
                  <a:close/>
                </a:path>
              </a:pathLst>
            </a:custGeom>
            <a:solidFill>
              <a:srgbClr val="D3B9D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866766" cy="1864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207495" y="3532149"/>
            <a:ext cx="3291004" cy="7115870"/>
            <a:chOff x="0" y="0"/>
            <a:chExt cx="866766" cy="187413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66766" cy="1874139"/>
            </a:xfrm>
            <a:custGeom>
              <a:avLst/>
              <a:gdLst/>
              <a:ahLst/>
              <a:cxnLst/>
              <a:rect l="l" t="t" r="r" b="b"/>
              <a:pathLst>
                <a:path w="866766" h="1874139">
                  <a:moveTo>
                    <a:pt x="0" y="0"/>
                  </a:moveTo>
                  <a:lnTo>
                    <a:pt x="866766" y="0"/>
                  </a:lnTo>
                  <a:lnTo>
                    <a:pt x="866766" y="1874139"/>
                  </a:lnTo>
                  <a:lnTo>
                    <a:pt x="0" y="1874139"/>
                  </a:lnTo>
                  <a:close/>
                </a:path>
              </a:pathLst>
            </a:custGeom>
            <a:solidFill>
              <a:srgbClr val="FCB238">
                <a:alpha val="4078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9525"/>
              <a:ext cx="866766" cy="1864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98498" y="3532149"/>
            <a:ext cx="3291004" cy="7115870"/>
            <a:chOff x="0" y="0"/>
            <a:chExt cx="866766" cy="187413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66766" cy="1874139"/>
            </a:xfrm>
            <a:custGeom>
              <a:avLst/>
              <a:gdLst/>
              <a:ahLst/>
              <a:cxnLst/>
              <a:rect l="l" t="t" r="r" b="b"/>
              <a:pathLst>
                <a:path w="866766" h="1874139">
                  <a:moveTo>
                    <a:pt x="0" y="0"/>
                  </a:moveTo>
                  <a:lnTo>
                    <a:pt x="866766" y="0"/>
                  </a:lnTo>
                  <a:lnTo>
                    <a:pt x="866766" y="1874139"/>
                  </a:lnTo>
                  <a:lnTo>
                    <a:pt x="0" y="1874139"/>
                  </a:lnTo>
                  <a:close/>
                </a:path>
              </a:pathLst>
            </a:custGeom>
            <a:solidFill>
              <a:srgbClr val="93548D">
                <a:alpha val="4078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9525"/>
              <a:ext cx="866766" cy="1864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968296" y="3532149"/>
            <a:ext cx="1680522" cy="7115870"/>
            <a:chOff x="0" y="0"/>
            <a:chExt cx="442607" cy="187413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42607" cy="1874139"/>
            </a:xfrm>
            <a:custGeom>
              <a:avLst/>
              <a:gdLst/>
              <a:ahLst/>
              <a:cxnLst/>
              <a:rect l="l" t="t" r="r" b="b"/>
              <a:pathLst>
                <a:path w="442607" h="1874139">
                  <a:moveTo>
                    <a:pt x="0" y="0"/>
                  </a:moveTo>
                  <a:lnTo>
                    <a:pt x="442607" y="0"/>
                  </a:lnTo>
                  <a:lnTo>
                    <a:pt x="442607" y="1874139"/>
                  </a:lnTo>
                  <a:lnTo>
                    <a:pt x="0" y="1874139"/>
                  </a:lnTo>
                  <a:close/>
                </a:path>
              </a:pathLst>
            </a:custGeom>
            <a:solidFill>
              <a:srgbClr val="D3B9D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9525"/>
              <a:ext cx="442607" cy="1864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968296" y="3532149"/>
            <a:ext cx="3291004" cy="7115870"/>
            <a:chOff x="0" y="0"/>
            <a:chExt cx="866766" cy="187413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66766" cy="1874139"/>
            </a:xfrm>
            <a:custGeom>
              <a:avLst/>
              <a:gdLst/>
              <a:ahLst/>
              <a:cxnLst/>
              <a:rect l="l" t="t" r="r" b="b"/>
              <a:pathLst>
                <a:path w="866766" h="1874139">
                  <a:moveTo>
                    <a:pt x="136442" y="0"/>
                  </a:moveTo>
                  <a:lnTo>
                    <a:pt x="730324" y="0"/>
                  </a:lnTo>
                  <a:cubicBezTo>
                    <a:pt x="805679" y="0"/>
                    <a:pt x="866766" y="61087"/>
                    <a:pt x="866766" y="136442"/>
                  </a:cubicBezTo>
                  <a:lnTo>
                    <a:pt x="866766" y="1737697"/>
                  </a:lnTo>
                  <a:cubicBezTo>
                    <a:pt x="866766" y="1813052"/>
                    <a:pt x="805679" y="1874139"/>
                    <a:pt x="730324" y="1874139"/>
                  </a:cubicBezTo>
                  <a:lnTo>
                    <a:pt x="136442" y="1874139"/>
                  </a:lnTo>
                  <a:cubicBezTo>
                    <a:pt x="61087" y="1874139"/>
                    <a:pt x="0" y="1813052"/>
                    <a:pt x="0" y="1737697"/>
                  </a:cubicBezTo>
                  <a:lnTo>
                    <a:pt x="0" y="136442"/>
                  </a:lnTo>
                  <a:cubicBezTo>
                    <a:pt x="0" y="61087"/>
                    <a:pt x="61087" y="0"/>
                    <a:pt x="136442" y="0"/>
                  </a:cubicBezTo>
                  <a:close/>
                </a:path>
              </a:pathLst>
            </a:custGeom>
            <a:solidFill>
              <a:srgbClr val="D3B9D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9525"/>
              <a:ext cx="866766" cy="1864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789502" y="3532149"/>
            <a:ext cx="3178795" cy="7115870"/>
            <a:chOff x="0" y="0"/>
            <a:chExt cx="837213" cy="187413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37213" cy="1874139"/>
            </a:xfrm>
            <a:custGeom>
              <a:avLst/>
              <a:gdLst/>
              <a:ahLst/>
              <a:cxnLst/>
              <a:rect l="l" t="t" r="r" b="b"/>
              <a:pathLst>
                <a:path w="837213" h="1874139">
                  <a:moveTo>
                    <a:pt x="0" y="0"/>
                  </a:moveTo>
                  <a:lnTo>
                    <a:pt x="837213" y="0"/>
                  </a:lnTo>
                  <a:lnTo>
                    <a:pt x="837213" y="1874139"/>
                  </a:lnTo>
                  <a:lnTo>
                    <a:pt x="0" y="1874139"/>
                  </a:lnTo>
                  <a:close/>
                </a:path>
              </a:pathLst>
            </a:custGeom>
            <a:solidFill>
              <a:srgbClr val="FCB238">
                <a:alpha val="4078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9525"/>
              <a:ext cx="837213" cy="18646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261469" y="5413419"/>
            <a:ext cx="2704658" cy="1349156"/>
            <a:chOff x="0" y="0"/>
            <a:chExt cx="712338" cy="35533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12338" cy="355333"/>
            </a:xfrm>
            <a:custGeom>
              <a:avLst/>
              <a:gdLst/>
              <a:ahLst/>
              <a:cxnLst/>
              <a:rect l="l" t="t" r="r" b="b"/>
              <a:pathLst>
                <a:path w="712338" h="355333">
                  <a:moveTo>
                    <a:pt x="144911" y="0"/>
                  </a:moveTo>
                  <a:lnTo>
                    <a:pt x="567427" y="0"/>
                  </a:lnTo>
                  <a:cubicBezTo>
                    <a:pt x="605860" y="0"/>
                    <a:pt x="642718" y="15267"/>
                    <a:pt x="669895" y="42443"/>
                  </a:cubicBezTo>
                  <a:cubicBezTo>
                    <a:pt x="697071" y="69620"/>
                    <a:pt x="712338" y="106478"/>
                    <a:pt x="712338" y="144911"/>
                  </a:cubicBezTo>
                  <a:lnTo>
                    <a:pt x="712338" y="210422"/>
                  </a:lnTo>
                  <a:cubicBezTo>
                    <a:pt x="712338" y="248855"/>
                    <a:pt x="697071" y="285714"/>
                    <a:pt x="669895" y="312890"/>
                  </a:cubicBezTo>
                  <a:cubicBezTo>
                    <a:pt x="642718" y="340066"/>
                    <a:pt x="605860" y="355333"/>
                    <a:pt x="567427" y="355333"/>
                  </a:cubicBezTo>
                  <a:lnTo>
                    <a:pt x="144911" y="355333"/>
                  </a:lnTo>
                  <a:cubicBezTo>
                    <a:pt x="106478" y="355333"/>
                    <a:pt x="69620" y="340066"/>
                    <a:pt x="42443" y="312890"/>
                  </a:cubicBezTo>
                  <a:cubicBezTo>
                    <a:pt x="15267" y="285714"/>
                    <a:pt x="0" y="248855"/>
                    <a:pt x="0" y="210422"/>
                  </a:cubicBezTo>
                  <a:lnTo>
                    <a:pt x="0" y="144911"/>
                  </a:lnTo>
                  <a:cubicBezTo>
                    <a:pt x="0" y="106478"/>
                    <a:pt x="15267" y="69620"/>
                    <a:pt x="42443" y="42443"/>
                  </a:cubicBezTo>
                  <a:cubicBezTo>
                    <a:pt x="69620" y="15267"/>
                    <a:pt x="106478" y="0"/>
                    <a:pt x="144911" y="0"/>
                  </a:cubicBezTo>
                  <a:close/>
                </a:path>
              </a:pathLst>
            </a:custGeom>
            <a:solidFill>
              <a:srgbClr val="9354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9525"/>
              <a:ext cx="712338" cy="3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12800665" y="-594443"/>
            <a:ext cx="5662304" cy="3850367"/>
          </a:xfrm>
          <a:custGeom>
            <a:avLst/>
            <a:gdLst/>
            <a:ahLst/>
            <a:cxnLst/>
            <a:rect l="l" t="t" r="r" b="b"/>
            <a:pathLst>
              <a:path w="5662304" h="3850367">
                <a:moveTo>
                  <a:pt x="0" y="0"/>
                </a:moveTo>
                <a:lnTo>
                  <a:pt x="5662305" y="0"/>
                </a:lnTo>
                <a:lnTo>
                  <a:pt x="5662305" y="3850367"/>
                </a:lnTo>
                <a:lnTo>
                  <a:pt x="0" y="38503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7" name="Freeform 27"/>
          <p:cNvSpPr/>
          <p:nvPr/>
        </p:nvSpPr>
        <p:spPr>
          <a:xfrm>
            <a:off x="15163111" y="3793013"/>
            <a:ext cx="937413" cy="1320300"/>
          </a:xfrm>
          <a:custGeom>
            <a:avLst/>
            <a:gdLst/>
            <a:ahLst/>
            <a:cxnLst/>
            <a:rect l="l" t="t" r="r" b="b"/>
            <a:pathLst>
              <a:path w="937413" h="1320300">
                <a:moveTo>
                  <a:pt x="0" y="0"/>
                </a:moveTo>
                <a:lnTo>
                  <a:pt x="937413" y="0"/>
                </a:lnTo>
                <a:lnTo>
                  <a:pt x="937413" y="1320300"/>
                </a:lnTo>
                <a:lnTo>
                  <a:pt x="0" y="13203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Freeform 28"/>
          <p:cNvSpPr/>
          <p:nvPr/>
        </p:nvSpPr>
        <p:spPr>
          <a:xfrm>
            <a:off x="11737718" y="3985982"/>
            <a:ext cx="1394571" cy="934363"/>
          </a:xfrm>
          <a:custGeom>
            <a:avLst/>
            <a:gdLst/>
            <a:ahLst/>
            <a:cxnLst/>
            <a:rect l="l" t="t" r="r" b="b"/>
            <a:pathLst>
              <a:path w="1394571" h="934363">
                <a:moveTo>
                  <a:pt x="0" y="0"/>
                </a:moveTo>
                <a:lnTo>
                  <a:pt x="1394571" y="0"/>
                </a:lnTo>
                <a:lnTo>
                  <a:pt x="1394571" y="934362"/>
                </a:lnTo>
                <a:lnTo>
                  <a:pt x="0" y="9343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4782712" y="4022868"/>
            <a:ext cx="2140570" cy="952553"/>
          </a:xfrm>
          <a:custGeom>
            <a:avLst/>
            <a:gdLst/>
            <a:ahLst/>
            <a:cxnLst/>
            <a:rect l="l" t="t" r="r" b="b"/>
            <a:pathLst>
              <a:path w="2140570" h="952553">
                <a:moveTo>
                  <a:pt x="0" y="0"/>
                </a:moveTo>
                <a:lnTo>
                  <a:pt x="2140569" y="0"/>
                </a:lnTo>
                <a:lnTo>
                  <a:pt x="2140569" y="952554"/>
                </a:lnTo>
                <a:lnTo>
                  <a:pt x="0" y="9525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313217" y="4243146"/>
            <a:ext cx="2497551" cy="511998"/>
          </a:xfrm>
          <a:custGeom>
            <a:avLst/>
            <a:gdLst/>
            <a:ahLst/>
            <a:cxnLst/>
            <a:rect l="l" t="t" r="r" b="b"/>
            <a:pathLst>
              <a:path w="2497551" h="511998">
                <a:moveTo>
                  <a:pt x="0" y="0"/>
                </a:moveTo>
                <a:lnTo>
                  <a:pt x="2497552" y="0"/>
                </a:lnTo>
                <a:lnTo>
                  <a:pt x="2497552" y="511998"/>
                </a:lnTo>
                <a:lnTo>
                  <a:pt x="0" y="5119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1" name="Group 31"/>
          <p:cNvGrpSpPr/>
          <p:nvPr/>
        </p:nvGrpSpPr>
        <p:grpSpPr>
          <a:xfrm>
            <a:off x="1209664" y="5413419"/>
            <a:ext cx="2704658" cy="1349156"/>
            <a:chOff x="0" y="0"/>
            <a:chExt cx="712338" cy="35533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12338" cy="355333"/>
            </a:xfrm>
            <a:custGeom>
              <a:avLst/>
              <a:gdLst/>
              <a:ahLst/>
              <a:cxnLst/>
              <a:rect l="l" t="t" r="r" b="b"/>
              <a:pathLst>
                <a:path w="712338" h="355333">
                  <a:moveTo>
                    <a:pt x="144911" y="0"/>
                  </a:moveTo>
                  <a:lnTo>
                    <a:pt x="567427" y="0"/>
                  </a:lnTo>
                  <a:cubicBezTo>
                    <a:pt x="605860" y="0"/>
                    <a:pt x="642718" y="15267"/>
                    <a:pt x="669895" y="42443"/>
                  </a:cubicBezTo>
                  <a:cubicBezTo>
                    <a:pt x="697071" y="69620"/>
                    <a:pt x="712338" y="106478"/>
                    <a:pt x="712338" y="144911"/>
                  </a:cubicBezTo>
                  <a:lnTo>
                    <a:pt x="712338" y="210422"/>
                  </a:lnTo>
                  <a:cubicBezTo>
                    <a:pt x="712338" y="248855"/>
                    <a:pt x="697071" y="285714"/>
                    <a:pt x="669895" y="312890"/>
                  </a:cubicBezTo>
                  <a:cubicBezTo>
                    <a:pt x="642718" y="340066"/>
                    <a:pt x="605860" y="355333"/>
                    <a:pt x="567427" y="355333"/>
                  </a:cubicBezTo>
                  <a:lnTo>
                    <a:pt x="144911" y="355333"/>
                  </a:lnTo>
                  <a:cubicBezTo>
                    <a:pt x="106478" y="355333"/>
                    <a:pt x="69620" y="340066"/>
                    <a:pt x="42443" y="312890"/>
                  </a:cubicBezTo>
                  <a:cubicBezTo>
                    <a:pt x="15267" y="285714"/>
                    <a:pt x="0" y="248855"/>
                    <a:pt x="0" y="210422"/>
                  </a:cubicBezTo>
                  <a:lnTo>
                    <a:pt x="0" y="144911"/>
                  </a:lnTo>
                  <a:cubicBezTo>
                    <a:pt x="0" y="106478"/>
                    <a:pt x="15267" y="69620"/>
                    <a:pt x="42443" y="42443"/>
                  </a:cubicBezTo>
                  <a:cubicBezTo>
                    <a:pt x="69620" y="15267"/>
                    <a:pt x="106478" y="0"/>
                    <a:pt x="144911" y="0"/>
                  </a:cubicBezTo>
                  <a:close/>
                </a:path>
              </a:pathLst>
            </a:custGeom>
            <a:solidFill>
              <a:srgbClr val="9354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9525"/>
              <a:ext cx="712338" cy="3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485304" y="5667119"/>
            <a:ext cx="2153377" cy="78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2"/>
              </a:lnSpc>
            </a:pPr>
            <a:r>
              <a:rPr lang="en-US" sz="22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Refractive Error</a:t>
            </a:r>
          </a:p>
        </p:txBody>
      </p:sp>
      <p:sp>
        <p:nvSpPr>
          <p:cNvPr id="35" name="Freeform 35"/>
          <p:cNvSpPr/>
          <p:nvPr/>
        </p:nvSpPr>
        <p:spPr>
          <a:xfrm>
            <a:off x="8362071" y="3671234"/>
            <a:ext cx="1563858" cy="1563858"/>
          </a:xfrm>
          <a:custGeom>
            <a:avLst/>
            <a:gdLst/>
            <a:ahLst/>
            <a:cxnLst/>
            <a:rect l="l" t="t" r="r" b="b"/>
            <a:pathLst>
              <a:path w="1563858" h="1563858">
                <a:moveTo>
                  <a:pt x="0" y="0"/>
                </a:moveTo>
                <a:lnTo>
                  <a:pt x="1563858" y="0"/>
                </a:lnTo>
                <a:lnTo>
                  <a:pt x="1563858" y="1563858"/>
                </a:lnTo>
                <a:lnTo>
                  <a:pt x="0" y="15638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916491" y="778340"/>
            <a:ext cx="10269737" cy="2004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The common conditions to know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67405" y="7019750"/>
            <a:ext cx="2989176" cy="2877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The eye does not focus light correctly. Usually correctable with glasses. Includes hyperopia (farsightedness), astigmatism and myopia.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4500667" y="5413419"/>
            <a:ext cx="2704658" cy="1349156"/>
            <a:chOff x="0" y="0"/>
            <a:chExt cx="712338" cy="35533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12338" cy="355333"/>
            </a:xfrm>
            <a:custGeom>
              <a:avLst/>
              <a:gdLst/>
              <a:ahLst/>
              <a:cxnLst/>
              <a:rect l="l" t="t" r="r" b="b"/>
              <a:pathLst>
                <a:path w="712338" h="355333">
                  <a:moveTo>
                    <a:pt x="144911" y="0"/>
                  </a:moveTo>
                  <a:lnTo>
                    <a:pt x="567427" y="0"/>
                  </a:lnTo>
                  <a:cubicBezTo>
                    <a:pt x="605860" y="0"/>
                    <a:pt x="642718" y="15267"/>
                    <a:pt x="669895" y="42443"/>
                  </a:cubicBezTo>
                  <a:cubicBezTo>
                    <a:pt x="697071" y="69620"/>
                    <a:pt x="712338" y="106478"/>
                    <a:pt x="712338" y="144911"/>
                  </a:cubicBezTo>
                  <a:lnTo>
                    <a:pt x="712338" y="210422"/>
                  </a:lnTo>
                  <a:cubicBezTo>
                    <a:pt x="712338" y="248855"/>
                    <a:pt x="697071" y="285714"/>
                    <a:pt x="669895" y="312890"/>
                  </a:cubicBezTo>
                  <a:cubicBezTo>
                    <a:pt x="642718" y="340066"/>
                    <a:pt x="605860" y="355333"/>
                    <a:pt x="567427" y="355333"/>
                  </a:cubicBezTo>
                  <a:lnTo>
                    <a:pt x="144911" y="355333"/>
                  </a:lnTo>
                  <a:cubicBezTo>
                    <a:pt x="106478" y="355333"/>
                    <a:pt x="69620" y="340066"/>
                    <a:pt x="42443" y="312890"/>
                  </a:cubicBezTo>
                  <a:cubicBezTo>
                    <a:pt x="15267" y="285714"/>
                    <a:pt x="0" y="248855"/>
                    <a:pt x="0" y="210422"/>
                  </a:cubicBezTo>
                  <a:lnTo>
                    <a:pt x="0" y="144911"/>
                  </a:lnTo>
                  <a:cubicBezTo>
                    <a:pt x="0" y="106478"/>
                    <a:pt x="15267" y="69620"/>
                    <a:pt x="42443" y="42443"/>
                  </a:cubicBezTo>
                  <a:cubicBezTo>
                    <a:pt x="69620" y="15267"/>
                    <a:pt x="106478" y="0"/>
                    <a:pt x="144911" y="0"/>
                  </a:cubicBezTo>
                  <a:close/>
                </a:path>
              </a:pathLst>
            </a:custGeom>
            <a:solidFill>
              <a:srgbClr val="FCB23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9525"/>
              <a:ext cx="712338" cy="3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41" name="TextBox 41"/>
          <p:cNvSpPr txBox="1"/>
          <p:nvPr/>
        </p:nvSpPr>
        <p:spPr>
          <a:xfrm>
            <a:off x="4440863" y="5639306"/>
            <a:ext cx="2824266" cy="78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2"/>
              </a:lnSpc>
            </a:pPr>
            <a:r>
              <a:rPr lang="en-US" sz="22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Myopia (nearsightedness)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547193" y="7019750"/>
            <a:ext cx="2681647" cy="179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Distance vision blurs. Rising sharply and progressive -- it worsens through childhood.​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841398" y="7019750"/>
            <a:ext cx="2567591" cy="215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The brain suppresses input from one eye. The leading cause of preventable vision loss in children.​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095104" y="7019750"/>
            <a:ext cx="2567591" cy="2153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The eyes do not align. Can cause double vision, poor depth perception and amblyopia if untreated.​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234996" y="7042459"/>
            <a:ext cx="2704658" cy="17913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2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The child can see the board but cannot sustain near work without fatigue or headaches.​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7791671" y="5413419"/>
            <a:ext cx="2704658" cy="1349156"/>
            <a:chOff x="0" y="0"/>
            <a:chExt cx="712338" cy="355333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712338" cy="355333"/>
            </a:xfrm>
            <a:custGeom>
              <a:avLst/>
              <a:gdLst/>
              <a:ahLst/>
              <a:cxnLst/>
              <a:rect l="l" t="t" r="r" b="b"/>
              <a:pathLst>
                <a:path w="712338" h="355333">
                  <a:moveTo>
                    <a:pt x="144911" y="0"/>
                  </a:moveTo>
                  <a:lnTo>
                    <a:pt x="567427" y="0"/>
                  </a:lnTo>
                  <a:cubicBezTo>
                    <a:pt x="605860" y="0"/>
                    <a:pt x="642718" y="15267"/>
                    <a:pt x="669895" y="42443"/>
                  </a:cubicBezTo>
                  <a:cubicBezTo>
                    <a:pt x="697071" y="69620"/>
                    <a:pt x="712338" y="106478"/>
                    <a:pt x="712338" y="144911"/>
                  </a:cubicBezTo>
                  <a:lnTo>
                    <a:pt x="712338" y="210422"/>
                  </a:lnTo>
                  <a:cubicBezTo>
                    <a:pt x="712338" y="248855"/>
                    <a:pt x="697071" y="285714"/>
                    <a:pt x="669895" y="312890"/>
                  </a:cubicBezTo>
                  <a:cubicBezTo>
                    <a:pt x="642718" y="340066"/>
                    <a:pt x="605860" y="355333"/>
                    <a:pt x="567427" y="355333"/>
                  </a:cubicBezTo>
                  <a:lnTo>
                    <a:pt x="144911" y="355333"/>
                  </a:lnTo>
                  <a:cubicBezTo>
                    <a:pt x="106478" y="355333"/>
                    <a:pt x="69620" y="340066"/>
                    <a:pt x="42443" y="312890"/>
                  </a:cubicBezTo>
                  <a:cubicBezTo>
                    <a:pt x="15267" y="285714"/>
                    <a:pt x="0" y="248855"/>
                    <a:pt x="0" y="210422"/>
                  </a:cubicBezTo>
                  <a:lnTo>
                    <a:pt x="0" y="144911"/>
                  </a:lnTo>
                  <a:cubicBezTo>
                    <a:pt x="0" y="106478"/>
                    <a:pt x="15267" y="69620"/>
                    <a:pt x="42443" y="42443"/>
                  </a:cubicBezTo>
                  <a:cubicBezTo>
                    <a:pt x="69620" y="15267"/>
                    <a:pt x="106478" y="0"/>
                    <a:pt x="144911" y="0"/>
                  </a:cubicBezTo>
                  <a:close/>
                </a:path>
              </a:pathLst>
            </a:custGeom>
            <a:solidFill>
              <a:srgbClr val="9354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9525"/>
              <a:ext cx="712338" cy="3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49" name="TextBox 49"/>
          <p:cNvSpPr txBox="1"/>
          <p:nvPr/>
        </p:nvSpPr>
        <p:spPr>
          <a:xfrm>
            <a:off x="8203914" y="5742557"/>
            <a:ext cx="1880172" cy="681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1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Amblyopia (“lazy eye”)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1026570" y="5413419"/>
            <a:ext cx="2704658" cy="1349156"/>
            <a:chOff x="0" y="0"/>
            <a:chExt cx="712338" cy="35533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712338" cy="355333"/>
            </a:xfrm>
            <a:custGeom>
              <a:avLst/>
              <a:gdLst/>
              <a:ahLst/>
              <a:cxnLst/>
              <a:rect l="l" t="t" r="r" b="b"/>
              <a:pathLst>
                <a:path w="712338" h="355333">
                  <a:moveTo>
                    <a:pt x="144911" y="0"/>
                  </a:moveTo>
                  <a:lnTo>
                    <a:pt x="567427" y="0"/>
                  </a:lnTo>
                  <a:cubicBezTo>
                    <a:pt x="605860" y="0"/>
                    <a:pt x="642718" y="15267"/>
                    <a:pt x="669895" y="42443"/>
                  </a:cubicBezTo>
                  <a:cubicBezTo>
                    <a:pt x="697071" y="69620"/>
                    <a:pt x="712338" y="106478"/>
                    <a:pt x="712338" y="144911"/>
                  </a:cubicBezTo>
                  <a:lnTo>
                    <a:pt x="712338" y="210422"/>
                  </a:lnTo>
                  <a:cubicBezTo>
                    <a:pt x="712338" y="248855"/>
                    <a:pt x="697071" y="285714"/>
                    <a:pt x="669895" y="312890"/>
                  </a:cubicBezTo>
                  <a:cubicBezTo>
                    <a:pt x="642718" y="340066"/>
                    <a:pt x="605860" y="355333"/>
                    <a:pt x="567427" y="355333"/>
                  </a:cubicBezTo>
                  <a:lnTo>
                    <a:pt x="144911" y="355333"/>
                  </a:lnTo>
                  <a:cubicBezTo>
                    <a:pt x="106478" y="355333"/>
                    <a:pt x="69620" y="340066"/>
                    <a:pt x="42443" y="312890"/>
                  </a:cubicBezTo>
                  <a:cubicBezTo>
                    <a:pt x="15267" y="285714"/>
                    <a:pt x="0" y="248855"/>
                    <a:pt x="0" y="210422"/>
                  </a:cubicBezTo>
                  <a:lnTo>
                    <a:pt x="0" y="144911"/>
                  </a:lnTo>
                  <a:cubicBezTo>
                    <a:pt x="0" y="106478"/>
                    <a:pt x="15267" y="69620"/>
                    <a:pt x="42443" y="42443"/>
                  </a:cubicBezTo>
                  <a:cubicBezTo>
                    <a:pt x="69620" y="15267"/>
                    <a:pt x="106478" y="0"/>
                    <a:pt x="144911" y="0"/>
                  </a:cubicBezTo>
                  <a:close/>
                </a:path>
              </a:pathLst>
            </a:custGeom>
            <a:solidFill>
              <a:srgbClr val="FCB23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9525"/>
              <a:ext cx="712338" cy="3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1302211" y="5914007"/>
            <a:ext cx="2153377" cy="33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1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Strabismus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4460469" y="5571107"/>
            <a:ext cx="2342697" cy="1024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2199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Convergence and focusing problems: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207347" y="3471192"/>
            <a:ext cx="10728482" cy="107284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416559">
            <a:off x="13951160" y="2056464"/>
            <a:ext cx="5538081" cy="2829456"/>
          </a:xfrm>
          <a:custGeom>
            <a:avLst/>
            <a:gdLst/>
            <a:ahLst/>
            <a:cxnLst/>
            <a:rect l="l" t="t" r="r" b="b"/>
            <a:pathLst>
              <a:path w="5538081" h="2829456">
                <a:moveTo>
                  <a:pt x="0" y="0"/>
                </a:moveTo>
                <a:lnTo>
                  <a:pt x="5538082" y="0"/>
                </a:lnTo>
                <a:lnTo>
                  <a:pt x="5538082" y="2829456"/>
                </a:lnTo>
                <a:lnTo>
                  <a:pt x="0" y="28294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 rot="-5369392">
            <a:off x="11325564" y="10857849"/>
            <a:ext cx="10723285" cy="1292413"/>
            <a:chOff x="0" y="0"/>
            <a:chExt cx="4206784" cy="5070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06784" cy="507018"/>
            </a:xfrm>
            <a:custGeom>
              <a:avLst/>
              <a:gdLst/>
              <a:ahLst/>
              <a:cxnLst/>
              <a:rect l="l" t="t" r="r" b="b"/>
              <a:pathLst>
                <a:path w="4206784" h="507018">
                  <a:moveTo>
                    <a:pt x="0" y="0"/>
                  </a:moveTo>
                  <a:lnTo>
                    <a:pt x="4206784" y="0"/>
                  </a:lnTo>
                  <a:lnTo>
                    <a:pt x="4206784" y="507018"/>
                  </a:lnTo>
                  <a:lnTo>
                    <a:pt x="0" y="507018"/>
                  </a:lnTo>
                  <a:close/>
                </a:path>
              </a:pathLst>
            </a:custGeom>
            <a:solidFill>
              <a:srgbClr val="FCB23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4206784" cy="4974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36596" y="815526"/>
            <a:ext cx="14638344" cy="2004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Myopia is rising,</a:t>
            </a:r>
          </a:p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and screens are part of the story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6596" y="3163710"/>
            <a:ext cx="14638344" cy="69799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5" lvl="1" indent="-356233" algn="l">
              <a:lnSpc>
                <a:spcPts val="3299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About 40% of U.S. children and adolescents are now myopic, nearly double the 1970s figure. (</a:t>
            </a:r>
            <a:r>
              <a:rPr lang="en-US" sz="3299" u="sng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  <a:hlinkClick r:id="rId3" tooltip="https://www.nationalacademies.org/read/27734/chapter/3#6"/>
              </a:rPr>
              <a:t>National Academies, 2024</a:t>
            </a: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)​</a:t>
            </a:r>
          </a:p>
          <a:p>
            <a:pPr algn="l">
              <a:lnSpc>
                <a:spcPts val="3299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712465" lvl="1" indent="-356233" algn="l">
              <a:lnSpc>
                <a:spcPts val="3299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Toddlers average two hours of screen use a day. By the teen years that climbs to four or more. (</a:t>
            </a:r>
            <a:r>
              <a:rPr lang="en-US" sz="3299" u="sng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  <a:hlinkClick r:id="rId4" tooltip="https://www.hhs.gov/sites/default/files/us-surgeon-generals-advisory-warning-on-the-harms-of-screen-use.pdf"/>
              </a:rPr>
              <a:t>Surgeon General's Advisory, May 2026</a:t>
            </a: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)​</a:t>
            </a:r>
          </a:p>
          <a:p>
            <a:pPr algn="l">
              <a:lnSpc>
                <a:spcPts val="3299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712465" lvl="1" indent="-356233" algn="l">
              <a:lnSpc>
                <a:spcPts val="3299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 2024 meta-analysis in </a:t>
            </a:r>
            <a:r>
              <a:rPr lang="en-US" sz="3299" u="sng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  <a:hlinkClick r:id="rId5" tooltip="https://pmc.ncbi.nlm.nih.gov/articles/PMC11186094/"/>
              </a:rPr>
              <a:t>BMC Public Health</a:t>
            </a: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found a statistically significant association between screen time and myopia across all device types.​</a:t>
            </a:r>
          </a:p>
          <a:p>
            <a:pPr algn="l">
              <a:lnSpc>
                <a:spcPts val="3299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712465" lvl="1" indent="-356233" algn="l">
              <a:lnSpc>
                <a:spcPts val="3299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Myopia is not just an inconvenience. Higher myopia raises lifetime risk of retinal detachment, macular degeneration, glaucoma and early cataracts.​</a:t>
            </a:r>
          </a:p>
          <a:p>
            <a:pPr algn="l">
              <a:lnSpc>
                <a:spcPts val="3299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712465" lvl="1" indent="-356233" algn="l">
              <a:lnSpc>
                <a:spcPts val="3299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The younger the onset, the more years the eye has to keep elongating.​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00244" y="-3149323"/>
            <a:ext cx="10728482" cy="107284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6596" y="815526"/>
            <a:ext cx="14638344" cy="2004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The national health </a:t>
            </a:r>
          </a:p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community is responding​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6596" y="3135135"/>
            <a:ext cx="13971193" cy="442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3"/>
              </a:lnSpc>
            </a:pPr>
            <a:r>
              <a:rPr lang="en-US" sz="3199" i="1">
                <a:solidFill>
                  <a:srgbClr val="000000"/>
                </a:solidFill>
                <a:latin typeface="Garet Italics"/>
                <a:ea typeface="Garet Italics"/>
                <a:cs typeface="Garet Italics"/>
                <a:sym typeface="Garet Italics"/>
              </a:rPr>
              <a:t>Two developments in 2026 changed the policy conversation</a:t>
            </a:r>
            <a:r>
              <a:rPr lang="en-US" sz="31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6596" y="4119372"/>
            <a:ext cx="12723543" cy="5138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5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Surgeon General's Advisory, May 2026​</a:t>
            </a:r>
          </a:p>
          <a:p>
            <a:pPr algn="l">
              <a:lnSpc>
                <a:spcPts val="3695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The advisory identified myopia among the health concerns tied to excessive screen use in children, placing pediatric eye health inside a national conversation that had focused largely on mental health and sleep.​</a:t>
            </a:r>
          </a:p>
          <a:p>
            <a:pPr algn="l">
              <a:lnSpc>
                <a:spcPts val="3695"/>
              </a:lnSpc>
              <a:spcBef>
                <a:spcPct val="0"/>
              </a:spcBef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695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AMA House of Delegates Resolution, June 2026​</a:t>
            </a:r>
          </a:p>
          <a:p>
            <a:pPr algn="l">
              <a:lnSpc>
                <a:spcPts val="3695"/>
              </a:lnSpc>
              <a:spcBef>
                <a:spcPct val="0"/>
              </a:spcBef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The AMA adopted a resolution calling for myopia to be formally recognized as a significant public health concern and for insurance coverage of evidence-based pediatric myopia treatments.​</a:t>
            </a:r>
          </a:p>
        </p:txBody>
      </p:sp>
      <p:sp>
        <p:nvSpPr>
          <p:cNvPr id="8" name="Freeform 8"/>
          <p:cNvSpPr/>
          <p:nvPr/>
        </p:nvSpPr>
        <p:spPr>
          <a:xfrm>
            <a:off x="13530744" y="6056896"/>
            <a:ext cx="4904054" cy="3334756"/>
          </a:xfrm>
          <a:custGeom>
            <a:avLst/>
            <a:gdLst/>
            <a:ahLst/>
            <a:cxnLst/>
            <a:rect l="l" t="t" r="r" b="b"/>
            <a:pathLst>
              <a:path w="4904054" h="3334756">
                <a:moveTo>
                  <a:pt x="0" y="0"/>
                </a:moveTo>
                <a:lnTo>
                  <a:pt x="4904053" y="0"/>
                </a:lnTo>
                <a:lnTo>
                  <a:pt x="4904053" y="3334756"/>
                </a:lnTo>
                <a:lnTo>
                  <a:pt x="0" y="33347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31888" y="-352432"/>
            <a:ext cx="7248568" cy="10991863"/>
            <a:chOff x="0" y="0"/>
            <a:chExt cx="1909088" cy="28949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9088" cy="2894976"/>
            </a:xfrm>
            <a:custGeom>
              <a:avLst/>
              <a:gdLst/>
              <a:ahLst/>
              <a:cxnLst/>
              <a:rect l="l" t="t" r="r" b="b"/>
              <a:pathLst>
                <a:path w="1909088" h="2894976">
                  <a:moveTo>
                    <a:pt x="0" y="0"/>
                  </a:moveTo>
                  <a:lnTo>
                    <a:pt x="1909088" y="0"/>
                  </a:lnTo>
                  <a:lnTo>
                    <a:pt x="1909088" y="2894976"/>
                  </a:lnTo>
                  <a:lnTo>
                    <a:pt x="0" y="2894976"/>
                  </a:lnTo>
                  <a:close/>
                </a:path>
              </a:pathLst>
            </a:custGeom>
            <a:solidFill>
              <a:srgbClr val="FEF6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909088" cy="28854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101358" y="3599000"/>
            <a:ext cx="8018038" cy="8188027"/>
            <a:chOff x="0" y="0"/>
            <a:chExt cx="10690718" cy="10917369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7691" t="7694" r="9997"/>
            <a:stretch>
              <a:fillRect/>
            </a:stretch>
          </p:blipFill>
          <p:spPr>
            <a:xfrm>
              <a:off x="0" y="0"/>
              <a:ext cx="10690718" cy="10917369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1028700" y="779207"/>
            <a:ext cx="4806687" cy="4946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6"/>
              </a:lnSpc>
            </a:pPr>
            <a:r>
              <a:rPr lang="en-US" sz="697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Vision and learning: what the research shows</a:t>
            </a:r>
          </a:p>
        </p:txBody>
      </p:sp>
      <p:sp>
        <p:nvSpPr>
          <p:cNvPr id="8" name="AutoShape 8"/>
          <p:cNvSpPr/>
          <p:nvPr/>
        </p:nvSpPr>
        <p:spPr>
          <a:xfrm>
            <a:off x="7697362" y="2864076"/>
            <a:ext cx="0" cy="2452246"/>
          </a:xfrm>
          <a:prstGeom prst="line">
            <a:avLst/>
          </a:prstGeom>
          <a:ln w="142875" cap="flat">
            <a:solidFill>
              <a:srgbClr val="FCB23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7532037" y="2737039"/>
            <a:ext cx="330652" cy="33065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B23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7697362" y="5203852"/>
            <a:ext cx="0" cy="2035712"/>
          </a:xfrm>
          <a:prstGeom prst="line">
            <a:avLst/>
          </a:prstGeom>
          <a:ln w="142875" cap="flat">
            <a:solidFill>
              <a:srgbClr val="7B893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8197983" y="1916796"/>
            <a:ext cx="9548788" cy="2035712"/>
            <a:chOff x="0" y="0"/>
            <a:chExt cx="2514907" cy="53615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514907" cy="536155"/>
            </a:xfrm>
            <a:custGeom>
              <a:avLst/>
              <a:gdLst/>
              <a:ahLst/>
              <a:cxnLst/>
              <a:rect l="l" t="t" r="r" b="b"/>
              <a:pathLst>
                <a:path w="2514907" h="536155">
                  <a:moveTo>
                    <a:pt x="81078" y="0"/>
                  </a:moveTo>
                  <a:lnTo>
                    <a:pt x="2433830" y="0"/>
                  </a:lnTo>
                  <a:cubicBezTo>
                    <a:pt x="2455332" y="0"/>
                    <a:pt x="2475955" y="8542"/>
                    <a:pt x="2491160" y="23747"/>
                  </a:cubicBezTo>
                  <a:cubicBezTo>
                    <a:pt x="2506365" y="38952"/>
                    <a:pt x="2514907" y="59574"/>
                    <a:pt x="2514907" y="81078"/>
                  </a:cubicBezTo>
                  <a:lnTo>
                    <a:pt x="2514907" y="455077"/>
                  </a:lnTo>
                  <a:cubicBezTo>
                    <a:pt x="2514907" y="476580"/>
                    <a:pt x="2506365" y="497203"/>
                    <a:pt x="2491160" y="512408"/>
                  </a:cubicBezTo>
                  <a:cubicBezTo>
                    <a:pt x="2475955" y="527613"/>
                    <a:pt x="2455332" y="536155"/>
                    <a:pt x="2433830" y="536155"/>
                  </a:cubicBezTo>
                  <a:lnTo>
                    <a:pt x="81078" y="536155"/>
                  </a:lnTo>
                  <a:cubicBezTo>
                    <a:pt x="59574" y="536155"/>
                    <a:pt x="38952" y="527613"/>
                    <a:pt x="23747" y="512408"/>
                  </a:cubicBezTo>
                  <a:cubicBezTo>
                    <a:pt x="8542" y="497203"/>
                    <a:pt x="0" y="476580"/>
                    <a:pt x="0" y="455077"/>
                  </a:cubicBezTo>
                  <a:lnTo>
                    <a:pt x="0" y="81078"/>
                  </a:lnTo>
                  <a:cubicBezTo>
                    <a:pt x="0" y="59574"/>
                    <a:pt x="8542" y="38952"/>
                    <a:pt x="23747" y="23747"/>
                  </a:cubicBezTo>
                  <a:cubicBezTo>
                    <a:pt x="38952" y="8542"/>
                    <a:pt x="59574" y="0"/>
                    <a:pt x="81078" y="0"/>
                  </a:cubicBezTo>
                  <a:close/>
                </a:path>
              </a:pathLst>
            </a:custGeom>
            <a:solidFill>
              <a:srgbClr val="FFFFFF"/>
            </a:solidFill>
            <a:ln w="142875" cap="rnd">
              <a:solidFill>
                <a:srgbClr val="FCB238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9525"/>
              <a:ext cx="2514907" cy="5266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610635" y="2331940"/>
            <a:ext cx="1205425" cy="1205425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B23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197983" y="4127329"/>
            <a:ext cx="9548788" cy="2035712"/>
            <a:chOff x="0" y="0"/>
            <a:chExt cx="2514907" cy="53615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514907" cy="536155"/>
            </a:xfrm>
            <a:custGeom>
              <a:avLst/>
              <a:gdLst/>
              <a:ahLst/>
              <a:cxnLst/>
              <a:rect l="l" t="t" r="r" b="b"/>
              <a:pathLst>
                <a:path w="2514907" h="536155">
                  <a:moveTo>
                    <a:pt x="81078" y="0"/>
                  </a:moveTo>
                  <a:lnTo>
                    <a:pt x="2433830" y="0"/>
                  </a:lnTo>
                  <a:cubicBezTo>
                    <a:pt x="2455332" y="0"/>
                    <a:pt x="2475955" y="8542"/>
                    <a:pt x="2491160" y="23747"/>
                  </a:cubicBezTo>
                  <a:cubicBezTo>
                    <a:pt x="2506365" y="38952"/>
                    <a:pt x="2514907" y="59574"/>
                    <a:pt x="2514907" y="81078"/>
                  </a:cubicBezTo>
                  <a:lnTo>
                    <a:pt x="2514907" y="455077"/>
                  </a:lnTo>
                  <a:cubicBezTo>
                    <a:pt x="2514907" y="476580"/>
                    <a:pt x="2506365" y="497203"/>
                    <a:pt x="2491160" y="512408"/>
                  </a:cubicBezTo>
                  <a:cubicBezTo>
                    <a:pt x="2475955" y="527613"/>
                    <a:pt x="2455332" y="536155"/>
                    <a:pt x="2433830" y="536155"/>
                  </a:cubicBezTo>
                  <a:lnTo>
                    <a:pt x="81078" y="536155"/>
                  </a:lnTo>
                  <a:cubicBezTo>
                    <a:pt x="59574" y="536155"/>
                    <a:pt x="38952" y="527613"/>
                    <a:pt x="23747" y="512408"/>
                  </a:cubicBezTo>
                  <a:cubicBezTo>
                    <a:pt x="8542" y="497203"/>
                    <a:pt x="0" y="476580"/>
                    <a:pt x="0" y="455077"/>
                  </a:cubicBezTo>
                  <a:lnTo>
                    <a:pt x="0" y="81078"/>
                  </a:lnTo>
                  <a:cubicBezTo>
                    <a:pt x="0" y="59574"/>
                    <a:pt x="8542" y="38952"/>
                    <a:pt x="23747" y="23747"/>
                  </a:cubicBezTo>
                  <a:cubicBezTo>
                    <a:pt x="38952" y="8542"/>
                    <a:pt x="59574" y="0"/>
                    <a:pt x="81078" y="0"/>
                  </a:cubicBezTo>
                  <a:close/>
                </a:path>
              </a:pathLst>
            </a:custGeom>
            <a:solidFill>
              <a:srgbClr val="FFFFFF"/>
            </a:solidFill>
            <a:ln w="142875" cap="rnd">
              <a:solidFill>
                <a:srgbClr val="7B893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9525"/>
              <a:ext cx="2514907" cy="5266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610635" y="4542472"/>
            <a:ext cx="1205425" cy="1205425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197983" y="6334491"/>
            <a:ext cx="9548788" cy="2035712"/>
            <a:chOff x="0" y="0"/>
            <a:chExt cx="2514907" cy="53615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514907" cy="536155"/>
            </a:xfrm>
            <a:custGeom>
              <a:avLst/>
              <a:gdLst/>
              <a:ahLst/>
              <a:cxnLst/>
              <a:rect l="l" t="t" r="r" b="b"/>
              <a:pathLst>
                <a:path w="2514907" h="536155">
                  <a:moveTo>
                    <a:pt x="81078" y="0"/>
                  </a:moveTo>
                  <a:lnTo>
                    <a:pt x="2433830" y="0"/>
                  </a:lnTo>
                  <a:cubicBezTo>
                    <a:pt x="2455332" y="0"/>
                    <a:pt x="2475955" y="8542"/>
                    <a:pt x="2491160" y="23747"/>
                  </a:cubicBezTo>
                  <a:cubicBezTo>
                    <a:pt x="2506365" y="38952"/>
                    <a:pt x="2514907" y="59574"/>
                    <a:pt x="2514907" y="81078"/>
                  </a:cubicBezTo>
                  <a:lnTo>
                    <a:pt x="2514907" y="455077"/>
                  </a:lnTo>
                  <a:cubicBezTo>
                    <a:pt x="2514907" y="476580"/>
                    <a:pt x="2506365" y="497203"/>
                    <a:pt x="2491160" y="512408"/>
                  </a:cubicBezTo>
                  <a:cubicBezTo>
                    <a:pt x="2475955" y="527613"/>
                    <a:pt x="2455332" y="536155"/>
                    <a:pt x="2433830" y="536155"/>
                  </a:cubicBezTo>
                  <a:lnTo>
                    <a:pt x="81078" y="536155"/>
                  </a:lnTo>
                  <a:cubicBezTo>
                    <a:pt x="59574" y="536155"/>
                    <a:pt x="38952" y="527613"/>
                    <a:pt x="23747" y="512408"/>
                  </a:cubicBezTo>
                  <a:cubicBezTo>
                    <a:pt x="8542" y="497203"/>
                    <a:pt x="0" y="476580"/>
                    <a:pt x="0" y="455077"/>
                  </a:cubicBezTo>
                  <a:lnTo>
                    <a:pt x="0" y="81078"/>
                  </a:lnTo>
                  <a:cubicBezTo>
                    <a:pt x="0" y="59574"/>
                    <a:pt x="8542" y="38952"/>
                    <a:pt x="23747" y="23747"/>
                  </a:cubicBezTo>
                  <a:cubicBezTo>
                    <a:pt x="38952" y="8542"/>
                    <a:pt x="59574" y="0"/>
                    <a:pt x="81078" y="0"/>
                  </a:cubicBezTo>
                  <a:close/>
                </a:path>
              </a:pathLst>
            </a:custGeom>
            <a:solidFill>
              <a:srgbClr val="FFFFFF"/>
            </a:solidFill>
            <a:ln w="142875" cap="rnd">
              <a:solidFill>
                <a:srgbClr val="607585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9525"/>
              <a:ext cx="2514907" cy="5266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610635" y="6749635"/>
            <a:ext cx="1205425" cy="1205425"/>
            <a:chOff x="0" y="0"/>
            <a:chExt cx="812800" cy="8128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758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9939657" y="4491135"/>
            <a:ext cx="7186591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In a randomized trial of school-based screening, untreated amblyopia produced reading impairment -- and treatment proved more effective when started before age 7. (Asare et al., 2024)​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939657" y="6860223"/>
            <a:ext cx="7356472" cy="96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School readiness and early cognitive performance are strongly associated with educational attainment and health decades later. (Millennium Cohort Study, 2020)​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939657" y="2248315"/>
            <a:ext cx="7356472" cy="1289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 systematic review of spectacle correction found vision impairment significantly affects cognitive and educational well-being, mental health and quality of life. (Paudel et al., 2023)​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7532037" y="7187022"/>
            <a:ext cx="330652" cy="330652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0758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532037" y="4979859"/>
            <a:ext cx="330652" cy="330652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00244" y="-3149323"/>
            <a:ext cx="10728482" cy="107284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6596" y="815526"/>
            <a:ext cx="14891895" cy="1014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Why timing is not negotiable​</a:t>
            </a:r>
          </a:p>
        </p:txBody>
      </p:sp>
      <p:sp>
        <p:nvSpPr>
          <p:cNvPr id="6" name="Freeform 6"/>
          <p:cNvSpPr/>
          <p:nvPr/>
        </p:nvSpPr>
        <p:spPr>
          <a:xfrm>
            <a:off x="14807273" y="8030567"/>
            <a:ext cx="4904054" cy="3334756"/>
          </a:xfrm>
          <a:custGeom>
            <a:avLst/>
            <a:gdLst/>
            <a:ahLst/>
            <a:cxnLst/>
            <a:rect l="l" t="t" r="r" b="b"/>
            <a:pathLst>
              <a:path w="4904054" h="3334756">
                <a:moveTo>
                  <a:pt x="0" y="0"/>
                </a:moveTo>
                <a:lnTo>
                  <a:pt x="4904054" y="0"/>
                </a:lnTo>
                <a:lnTo>
                  <a:pt x="4904054" y="3334757"/>
                </a:lnTo>
                <a:lnTo>
                  <a:pt x="0" y="33347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736596" y="2176818"/>
            <a:ext cx="16522704" cy="801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68" lvl="1" indent="-356234" algn="l">
              <a:lnSpc>
                <a:spcPts val="4388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The visual system develops on a biological schedule. The critical period for binocular vision runs from roughly 3 to 8 months, with sensitivity to damage extending to at least age 3.​</a:t>
            </a:r>
          </a:p>
          <a:p>
            <a:pPr algn="l">
              <a:lnSpc>
                <a:spcPts val="2375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712468" lvl="1" indent="-356234" algn="l">
              <a:lnSpc>
                <a:spcPts val="4388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Untreated vision conditions during those windows can cause permanent impairment; not because of the condition, but because the visual cortex never received the input it needed.​</a:t>
            </a:r>
          </a:p>
          <a:p>
            <a:pPr algn="l">
              <a:lnSpc>
                <a:spcPts val="4388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712468" lvl="1" indent="-356234" algn="l">
              <a:lnSpc>
                <a:spcPts val="4388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Amblyopia treatment is most effective before age 7. Significant plasticity remains in school-age children, but it narrows every year.​</a:t>
            </a:r>
          </a:p>
          <a:p>
            <a:pPr algn="l">
              <a:lnSpc>
                <a:spcPts val="4388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712468" lvl="1" indent="-356234" algn="l">
              <a:lnSpc>
                <a:spcPts val="4388"/>
              </a:lnSpc>
              <a:buFont typeface="Arial"/>
              <a:buChar char="•"/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For children ages 3 to 5, regular vision screening can help identify eye problems early. Screening tests are reliable, and children who need treatment can benefit from getting care early.</a:t>
            </a:r>
          </a:p>
          <a:p>
            <a:pPr algn="l">
              <a:lnSpc>
                <a:spcPts val="4388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6596" y="815526"/>
            <a:ext cx="11794619" cy="2004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When a child does not pass the screening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6596" y="3157443"/>
            <a:ext cx="13147698" cy="7005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5"/>
              </a:lnSpc>
            </a:pPr>
            <a:r>
              <a:rPr lang="en-US" sz="32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Refer promptly to a pediatric ophthalmologist. Do not schedule a recheck.</a:t>
            </a:r>
          </a:p>
          <a:p>
            <a:pPr algn="l">
              <a:lnSpc>
                <a:spcPts val="3695"/>
              </a:lnSpc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​</a:t>
            </a:r>
          </a:p>
          <a:p>
            <a:pPr algn="l">
              <a:lnSpc>
                <a:spcPts val="3695"/>
              </a:lnSpc>
            </a:pP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 recheck delays diagnosis by months during years when months matter. Time is the variable school staff have the most control over.​</a:t>
            </a:r>
          </a:p>
          <a:p>
            <a:pPr algn="l">
              <a:lnSpc>
                <a:spcPts val="3695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695"/>
              </a:lnSpc>
            </a:pPr>
            <a:r>
              <a:rPr lang="en-US" sz="32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Close the loop.</a:t>
            </a: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A referral that never reaches an exam room is not a referral. Track whether the appointment happened.​</a:t>
            </a:r>
          </a:p>
          <a:p>
            <a:pPr algn="l">
              <a:lnSpc>
                <a:spcPts val="3695"/>
              </a:lnSpc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algn="l">
              <a:lnSpc>
                <a:spcPts val="3695"/>
              </a:lnSpc>
            </a:pPr>
            <a:r>
              <a:rPr lang="en-US" sz="32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Ask about barriers. </a:t>
            </a: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Among U.S. families who could not get needed vision care for a child, caregivers cited cost (59.9%), difficulty getting an appointment (47.7%) and eligibility concerns (32.4%)(</a:t>
            </a:r>
            <a:r>
              <a:rPr lang="en-US" sz="3299" u="sng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  <a:hlinkClick r:id="rId2" tooltip="https://pubmed.ncbi.nlm.nih.gov/40518000/"/>
              </a:rPr>
              <a:t>American Journal of Ophthalmology</a:t>
            </a:r>
            <a:r>
              <a:rPr lang="en-US" sz="32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)</a:t>
            </a:r>
          </a:p>
          <a:p>
            <a:pPr algn="l">
              <a:lnSpc>
                <a:spcPts val="3695"/>
              </a:lnSpc>
              <a:spcBef>
                <a:spcPct val="0"/>
              </a:spcBef>
            </a:pPr>
            <a:endParaRPr lang="en-US" sz="32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4" name="Freeform 4"/>
          <p:cNvSpPr/>
          <p:nvPr/>
        </p:nvSpPr>
        <p:spPr>
          <a:xfrm rot="-4938529">
            <a:off x="8847594" y="2730530"/>
            <a:ext cx="10939465" cy="4787839"/>
          </a:xfrm>
          <a:custGeom>
            <a:avLst/>
            <a:gdLst/>
            <a:ahLst/>
            <a:cxnLst/>
            <a:rect l="l" t="t" r="r" b="b"/>
            <a:pathLst>
              <a:path w="10939465" h="4787839">
                <a:moveTo>
                  <a:pt x="0" y="0"/>
                </a:moveTo>
                <a:lnTo>
                  <a:pt x="10939466" y="0"/>
                </a:lnTo>
                <a:lnTo>
                  <a:pt x="10939466" y="4787840"/>
                </a:lnTo>
                <a:lnTo>
                  <a:pt x="0" y="4787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2218285" y="-616463"/>
            <a:ext cx="9360386" cy="11431911"/>
            <a:chOff x="0" y="0"/>
            <a:chExt cx="6539958" cy="79873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539918" cy="7987300"/>
            </a:xfrm>
            <a:custGeom>
              <a:avLst/>
              <a:gdLst/>
              <a:ahLst/>
              <a:cxnLst/>
              <a:rect l="l" t="t" r="r" b="b"/>
              <a:pathLst>
                <a:path w="6539918" h="7987300">
                  <a:moveTo>
                    <a:pt x="2368571" y="0"/>
                  </a:moveTo>
                  <a:cubicBezTo>
                    <a:pt x="2412716" y="165900"/>
                    <a:pt x="2925351" y="2610014"/>
                    <a:pt x="2006266" y="4809795"/>
                  </a:cubicBezTo>
                  <a:cubicBezTo>
                    <a:pt x="1270918" y="6569620"/>
                    <a:pt x="362305" y="7661392"/>
                    <a:pt x="0" y="7987300"/>
                  </a:cubicBezTo>
                  <a:lnTo>
                    <a:pt x="6539918" y="7987300"/>
                  </a:lnTo>
                  <a:lnTo>
                    <a:pt x="6539918" y="0"/>
                  </a:lnTo>
                  <a:close/>
                </a:path>
              </a:pathLst>
            </a:custGeom>
            <a:solidFill>
              <a:srgbClr val="E5E7D9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218285" y="-616463"/>
            <a:ext cx="9360386" cy="11431911"/>
            <a:chOff x="0" y="0"/>
            <a:chExt cx="6539958" cy="79873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39918" cy="7987300"/>
            </a:xfrm>
            <a:custGeom>
              <a:avLst/>
              <a:gdLst/>
              <a:ahLst/>
              <a:cxnLst/>
              <a:rect l="l" t="t" r="r" b="b"/>
              <a:pathLst>
                <a:path w="6539918" h="7987300">
                  <a:moveTo>
                    <a:pt x="2368571" y="0"/>
                  </a:moveTo>
                  <a:cubicBezTo>
                    <a:pt x="2412716" y="165900"/>
                    <a:pt x="2925351" y="2610014"/>
                    <a:pt x="2006266" y="4809795"/>
                  </a:cubicBezTo>
                  <a:cubicBezTo>
                    <a:pt x="1270918" y="6569620"/>
                    <a:pt x="362305" y="7661392"/>
                    <a:pt x="0" y="7987300"/>
                  </a:cubicBezTo>
                  <a:lnTo>
                    <a:pt x="6539918" y="7987300"/>
                  </a:lnTo>
                  <a:lnTo>
                    <a:pt x="6539918" y="0"/>
                  </a:lnTo>
                  <a:close/>
                </a:path>
              </a:pathLst>
            </a:custGeom>
            <a:blipFill>
              <a:blip r:embed="rId4"/>
              <a:stretch>
                <a:fillRect l="-41828" r="-41828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514488" y="-5210671"/>
            <a:ext cx="11403234" cy="1140323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242562" y="9375104"/>
            <a:ext cx="9200539" cy="0"/>
          </a:xfrm>
          <a:prstGeom prst="line">
            <a:avLst/>
          </a:prstGeom>
          <a:ln w="38100" cap="flat">
            <a:solidFill>
              <a:srgbClr val="607585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rot="-4938529">
            <a:off x="6136309" y="2792941"/>
            <a:ext cx="10939465" cy="4787839"/>
          </a:xfrm>
          <a:custGeom>
            <a:avLst/>
            <a:gdLst/>
            <a:ahLst/>
            <a:cxnLst/>
            <a:rect l="l" t="t" r="r" b="b"/>
            <a:pathLst>
              <a:path w="10939465" h="4787839">
                <a:moveTo>
                  <a:pt x="0" y="0"/>
                </a:moveTo>
                <a:lnTo>
                  <a:pt x="10939465" y="0"/>
                </a:lnTo>
                <a:lnTo>
                  <a:pt x="10939465" y="4787840"/>
                </a:lnTo>
                <a:lnTo>
                  <a:pt x="0" y="4787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9329719" y="-205481"/>
            <a:ext cx="9360386" cy="11431911"/>
            <a:chOff x="0" y="0"/>
            <a:chExt cx="6539958" cy="79873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539918" cy="7987300"/>
            </a:xfrm>
            <a:custGeom>
              <a:avLst/>
              <a:gdLst/>
              <a:ahLst/>
              <a:cxnLst/>
              <a:rect l="l" t="t" r="r" b="b"/>
              <a:pathLst>
                <a:path w="6539918" h="7987300">
                  <a:moveTo>
                    <a:pt x="2368571" y="0"/>
                  </a:moveTo>
                  <a:cubicBezTo>
                    <a:pt x="2412716" y="165900"/>
                    <a:pt x="2925351" y="2610014"/>
                    <a:pt x="2006266" y="4809795"/>
                  </a:cubicBezTo>
                  <a:cubicBezTo>
                    <a:pt x="1270918" y="6569620"/>
                    <a:pt x="362305" y="7661392"/>
                    <a:pt x="0" y="7987300"/>
                  </a:cubicBezTo>
                  <a:lnTo>
                    <a:pt x="6539918" y="7987300"/>
                  </a:lnTo>
                  <a:lnTo>
                    <a:pt x="6539918" y="0"/>
                  </a:lnTo>
                  <a:close/>
                </a:path>
              </a:pathLst>
            </a:custGeom>
            <a:blipFill>
              <a:blip r:embed="rId3"/>
              <a:stretch>
                <a:fillRect l="-25495" r="-58161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1076325"/>
            <a:ext cx="8301019" cy="1014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What to watch for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8839" y="2201956"/>
            <a:ext cx="8301019" cy="819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874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Behaviors worth a second look, in the classroom and the health office​</a:t>
            </a:r>
          </a:p>
        </p:txBody>
      </p:sp>
      <p:sp>
        <p:nvSpPr>
          <p:cNvPr id="11" name="AutoShape 11"/>
          <p:cNvSpPr/>
          <p:nvPr/>
        </p:nvSpPr>
        <p:spPr>
          <a:xfrm>
            <a:off x="1242562" y="3994856"/>
            <a:ext cx="9200539" cy="0"/>
          </a:xfrm>
          <a:prstGeom prst="line">
            <a:avLst/>
          </a:prstGeom>
          <a:ln w="38100" cap="flat">
            <a:solidFill>
              <a:srgbClr val="607585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" name="AutoShape 12"/>
          <p:cNvSpPr/>
          <p:nvPr/>
        </p:nvSpPr>
        <p:spPr>
          <a:xfrm>
            <a:off x="1242562" y="4775660"/>
            <a:ext cx="9200539" cy="0"/>
          </a:xfrm>
          <a:prstGeom prst="line">
            <a:avLst/>
          </a:prstGeom>
          <a:ln w="38100" cap="flat">
            <a:solidFill>
              <a:srgbClr val="607585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3" name="AutoShape 13"/>
          <p:cNvSpPr/>
          <p:nvPr/>
        </p:nvSpPr>
        <p:spPr>
          <a:xfrm>
            <a:off x="1178839" y="5513583"/>
            <a:ext cx="9200539" cy="0"/>
          </a:xfrm>
          <a:prstGeom prst="line">
            <a:avLst/>
          </a:prstGeom>
          <a:ln w="38100" cap="flat">
            <a:solidFill>
              <a:srgbClr val="607585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>
            <a:off x="1242562" y="6583087"/>
            <a:ext cx="9200539" cy="0"/>
          </a:xfrm>
          <a:prstGeom prst="line">
            <a:avLst/>
          </a:prstGeom>
          <a:ln w="38100" cap="flat">
            <a:solidFill>
              <a:srgbClr val="607585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1780998" y="3483041"/>
            <a:ext cx="6722529" cy="3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2277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Squinting, or closing/covering one eye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80998" y="4229061"/>
            <a:ext cx="9107605" cy="3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2277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Sitting close to the board or holding books unusually close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3459888"/>
            <a:ext cx="872091" cy="38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732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1.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4238586"/>
            <a:ext cx="872091" cy="38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732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2.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80998" y="4999661"/>
            <a:ext cx="8252706" cy="3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2277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Tilting or turning the head to look at something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28700" y="4976508"/>
            <a:ext cx="872091" cy="38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732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3.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780998" y="5706145"/>
            <a:ext cx="8472541" cy="651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2277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Losing place while reading, skipping lines or using a finger to track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5682992"/>
            <a:ext cx="872091" cy="38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732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4.</a:t>
            </a:r>
          </a:p>
        </p:txBody>
      </p:sp>
      <p:sp>
        <p:nvSpPr>
          <p:cNvPr id="23" name="AutoShape 23"/>
          <p:cNvSpPr/>
          <p:nvPr/>
        </p:nvSpPr>
        <p:spPr>
          <a:xfrm>
            <a:off x="1242562" y="7647295"/>
            <a:ext cx="9200539" cy="0"/>
          </a:xfrm>
          <a:prstGeom prst="line">
            <a:avLst/>
          </a:prstGeom>
          <a:ln w="38100" cap="flat">
            <a:solidFill>
              <a:srgbClr val="607585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" name="AutoShape 24"/>
          <p:cNvSpPr/>
          <p:nvPr/>
        </p:nvSpPr>
        <p:spPr>
          <a:xfrm>
            <a:off x="1242562" y="8601612"/>
            <a:ext cx="9200539" cy="0"/>
          </a:xfrm>
          <a:prstGeom prst="line">
            <a:avLst/>
          </a:prstGeom>
          <a:ln w="38100" cap="flat">
            <a:solidFill>
              <a:srgbClr val="607585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Box 25"/>
          <p:cNvSpPr txBox="1"/>
          <p:nvPr/>
        </p:nvSpPr>
        <p:spPr>
          <a:xfrm>
            <a:off x="1780998" y="6798824"/>
            <a:ext cx="7260803" cy="651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2277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Frequent eye rubbing, headaches or complaints of tired eyes after near work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780998" y="7839857"/>
            <a:ext cx="7586452" cy="651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2277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Avoiding reading and close work, or short attention span only during those tasks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28700" y="6878086"/>
            <a:ext cx="872091" cy="38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732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5.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28700" y="7832031"/>
            <a:ext cx="872091" cy="38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732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6.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780998" y="8811525"/>
            <a:ext cx="8252706" cy="327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0"/>
              </a:lnSpc>
            </a:pPr>
            <a:r>
              <a:rPr lang="en-US" sz="2277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Eyes that appear misaligned, even intermittently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8700" y="8785976"/>
            <a:ext cx="872091" cy="380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0"/>
              </a:lnSpc>
            </a:pPr>
            <a:r>
              <a:rPr lang="en-US" sz="2732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7.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92056" y="-866176"/>
            <a:ext cx="5190322" cy="4541532"/>
          </a:xfrm>
          <a:custGeom>
            <a:avLst/>
            <a:gdLst/>
            <a:ahLst/>
            <a:cxnLst/>
            <a:rect l="l" t="t" r="r" b="b"/>
            <a:pathLst>
              <a:path w="5190322" h="4541532">
                <a:moveTo>
                  <a:pt x="0" y="0"/>
                </a:moveTo>
                <a:lnTo>
                  <a:pt x="5190322" y="0"/>
                </a:lnTo>
                <a:lnTo>
                  <a:pt x="5190322" y="4541531"/>
                </a:lnTo>
                <a:lnTo>
                  <a:pt x="0" y="45415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2992056" y="3675355"/>
            <a:ext cx="5190322" cy="7657151"/>
            <a:chOff x="0" y="0"/>
            <a:chExt cx="1366998" cy="20166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66998" cy="2016698"/>
            </a:xfrm>
            <a:custGeom>
              <a:avLst/>
              <a:gdLst/>
              <a:ahLst/>
              <a:cxnLst/>
              <a:rect l="l" t="t" r="r" b="b"/>
              <a:pathLst>
                <a:path w="1366998" h="2016698">
                  <a:moveTo>
                    <a:pt x="0" y="0"/>
                  </a:moveTo>
                  <a:lnTo>
                    <a:pt x="1366998" y="0"/>
                  </a:lnTo>
                  <a:lnTo>
                    <a:pt x="1366998" y="2016698"/>
                  </a:lnTo>
                  <a:lnTo>
                    <a:pt x="0" y="2016698"/>
                  </a:lnTo>
                  <a:close/>
                </a:path>
              </a:pathLst>
            </a:custGeom>
            <a:solidFill>
              <a:srgbClr val="607585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366998" cy="2007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037387" y="2560281"/>
            <a:ext cx="3589960" cy="5686476"/>
            <a:chOff x="0" y="0"/>
            <a:chExt cx="945504" cy="14976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45504" cy="1497673"/>
            </a:xfrm>
            <a:custGeom>
              <a:avLst/>
              <a:gdLst/>
              <a:ahLst/>
              <a:cxnLst/>
              <a:rect l="l" t="t" r="r" b="b"/>
              <a:pathLst>
                <a:path w="945504" h="1497673">
                  <a:moveTo>
                    <a:pt x="0" y="0"/>
                  </a:moveTo>
                  <a:lnTo>
                    <a:pt x="945504" y="0"/>
                  </a:lnTo>
                  <a:lnTo>
                    <a:pt x="945504" y="1497673"/>
                  </a:lnTo>
                  <a:lnTo>
                    <a:pt x="0" y="1497673"/>
                  </a:lnTo>
                  <a:close/>
                </a:path>
              </a:pathLst>
            </a:custGeom>
            <a:solidFill>
              <a:srgbClr val="D3B9D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9525"/>
              <a:ext cx="945504" cy="148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02431" y="2560281"/>
            <a:ext cx="5029111" cy="8742484"/>
            <a:chOff x="0" y="0"/>
            <a:chExt cx="1324540" cy="230254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24540" cy="2302547"/>
            </a:xfrm>
            <a:custGeom>
              <a:avLst/>
              <a:gdLst/>
              <a:ahLst/>
              <a:cxnLst/>
              <a:rect l="l" t="t" r="r" b="b"/>
              <a:pathLst>
                <a:path w="1324540" h="2302547">
                  <a:moveTo>
                    <a:pt x="89286" y="0"/>
                  </a:moveTo>
                  <a:lnTo>
                    <a:pt x="1235253" y="0"/>
                  </a:lnTo>
                  <a:cubicBezTo>
                    <a:pt x="1284565" y="0"/>
                    <a:pt x="1324540" y="39975"/>
                    <a:pt x="1324540" y="89286"/>
                  </a:cubicBezTo>
                  <a:lnTo>
                    <a:pt x="1324540" y="2213261"/>
                  </a:lnTo>
                  <a:cubicBezTo>
                    <a:pt x="1324540" y="2262572"/>
                    <a:pt x="1284565" y="2302547"/>
                    <a:pt x="1235253" y="2302547"/>
                  </a:cubicBezTo>
                  <a:lnTo>
                    <a:pt x="89286" y="2302547"/>
                  </a:lnTo>
                  <a:cubicBezTo>
                    <a:pt x="39975" y="2302547"/>
                    <a:pt x="0" y="2262572"/>
                    <a:pt x="0" y="2213261"/>
                  </a:cubicBezTo>
                  <a:lnTo>
                    <a:pt x="0" y="89286"/>
                  </a:lnTo>
                  <a:cubicBezTo>
                    <a:pt x="0" y="39975"/>
                    <a:pt x="39975" y="0"/>
                    <a:pt x="89286" y="0"/>
                  </a:cubicBezTo>
                  <a:close/>
                </a:path>
              </a:pathLst>
            </a:custGeom>
            <a:solidFill>
              <a:srgbClr val="D3B9D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9525"/>
              <a:ext cx="1324540" cy="22930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046244" y="2946369"/>
            <a:ext cx="4133094" cy="1349156"/>
            <a:chOff x="0" y="0"/>
            <a:chExt cx="1088552" cy="3553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88552" cy="355333"/>
            </a:xfrm>
            <a:custGeom>
              <a:avLst/>
              <a:gdLst/>
              <a:ahLst/>
              <a:cxnLst/>
              <a:rect l="l" t="t" r="r" b="b"/>
              <a:pathLst>
                <a:path w="1088552" h="355333">
                  <a:moveTo>
                    <a:pt x="94828" y="0"/>
                  </a:moveTo>
                  <a:lnTo>
                    <a:pt x="993723" y="0"/>
                  </a:lnTo>
                  <a:cubicBezTo>
                    <a:pt x="1046095" y="0"/>
                    <a:pt x="1088552" y="42456"/>
                    <a:pt x="1088552" y="94828"/>
                  </a:cubicBezTo>
                  <a:lnTo>
                    <a:pt x="1088552" y="260505"/>
                  </a:lnTo>
                  <a:cubicBezTo>
                    <a:pt x="1088552" y="312877"/>
                    <a:pt x="1046095" y="355333"/>
                    <a:pt x="993723" y="355333"/>
                  </a:cubicBezTo>
                  <a:lnTo>
                    <a:pt x="94828" y="355333"/>
                  </a:lnTo>
                  <a:cubicBezTo>
                    <a:pt x="42456" y="355333"/>
                    <a:pt x="0" y="312877"/>
                    <a:pt x="0" y="260505"/>
                  </a:cubicBezTo>
                  <a:lnTo>
                    <a:pt x="0" y="94828"/>
                  </a:lnTo>
                  <a:cubicBezTo>
                    <a:pt x="0" y="42456"/>
                    <a:pt x="42456" y="0"/>
                    <a:pt x="94828" y="0"/>
                  </a:cubicBezTo>
                  <a:close/>
                </a:path>
              </a:pathLst>
            </a:custGeom>
            <a:solidFill>
              <a:srgbClr val="9354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525"/>
              <a:ext cx="1088552" cy="3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56458" y="2560281"/>
            <a:ext cx="5029111" cy="8973495"/>
            <a:chOff x="0" y="0"/>
            <a:chExt cx="1324540" cy="236339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24540" cy="2363390"/>
            </a:xfrm>
            <a:custGeom>
              <a:avLst/>
              <a:gdLst/>
              <a:ahLst/>
              <a:cxnLst/>
              <a:rect l="l" t="t" r="r" b="b"/>
              <a:pathLst>
                <a:path w="1324540" h="2363390">
                  <a:moveTo>
                    <a:pt x="89286" y="0"/>
                  </a:moveTo>
                  <a:lnTo>
                    <a:pt x="1235253" y="0"/>
                  </a:lnTo>
                  <a:cubicBezTo>
                    <a:pt x="1284565" y="0"/>
                    <a:pt x="1324540" y="39975"/>
                    <a:pt x="1324540" y="89286"/>
                  </a:cubicBezTo>
                  <a:lnTo>
                    <a:pt x="1324540" y="2274103"/>
                  </a:lnTo>
                  <a:cubicBezTo>
                    <a:pt x="1324540" y="2323415"/>
                    <a:pt x="1284565" y="2363390"/>
                    <a:pt x="1235253" y="2363390"/>
                  </a:cubicBezTo>
                  <a:lnTo>
                    <a:pt x="89286" y="2363390"/>
                  </a:lnTo>
                  <a:cubicBezTo>
                    <a:pt x="39975" y="2363390"/>
                    <a:pt x="0" y="2323415"/>
                    <a:pt x="0" y="2274103"/>
                  </a:cubicBezTo>
                  <a:lnTo>
                    <a:pt x="0" y="89286"/>
                  </a:lnTo>
                  <a:cubicBezTo>
                    <a:pt x="0" y="39975"/>
                    <a:pt x="39975" y="0"/>
                    <a:pt x="89286" y="0"/>
                  </a:cubicBezTo>
                  <a:close/>
                </a:path>
              </a:pathLst>
            </a:custGeom>
            <a:solidFill>
              <a:srgbClr val="E5E7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9525"/>
              <a:ext cx="1324540" cy="23538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20937" y="2560281"/>
            <a:ext cx="1800745" cy="5686476"/>
            <a:chOff x="0" y="0"/>
            <a:chExt cx="474270" cy="14976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4270" cy="1497673"/>
            </a:xfrm>
            <a:custGeom>
              <a:avLst/>
              <a:gdLst/>
              <a:ahLst/>
              <a:cxnLst/>
              <a:rect l="l" t="t" r="r" b="b"/>
              <a:pathLst>
                <a:path w="474270" h="1497673">
                  <a:moveTo>
                    <a:pt x="0" y="0"/>
                  </a:moveTo>
                  <a:lnTo>
                    <a:pt x="474270" y="0"/>
                  </a:lnTo>
                  <a:lnTo>
                    <a:pt x="474270" y="1497673"/>
                  </a:lnTo>
                  <a:lnTo>
                    <a:pt x="0" y="1497673"/>
                  </a:lnTo>
                  <a:close/>
                </a:path>
              </a:pathLst>
            </a:custGeom>
            <a:solidFill>
              <a:srgbClr val="E5E7D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9525"/>
              <a:ext cx="474270" cy="14881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27347" y="2560281"/>
            <a:ext cx="5029111" cy="9412880"/>
            <a:chOff x="0" y="0"/>
            <a:chExt cx="1324540" cy="247911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24540" cy="2479112"/>
            </a:xfrm>
            <a:custGeom>
              <a:avLst/>
              <a:gdLst/>
              <a:ahLst/>
              <a:cxnLst/>
              <a:rect l="l" t="t" r="r" b="b"/>
              <a:pathLst>
                <a:path w="1324540" h="2479112">
                  <a:moveTo>
                    <a:pt x="0" y="0"/>
                  </a:moveTo>
                  <a:lnTo>
                    <a:pt x="1324540" y="0"/>
                  </a:lnTo>
                  <a:lnTo>
                    <a:pt x="1324540" y="2479112"/>
                  </a:lnTo>
                  <a:lnTo>
                    <a:pt x="0" y="2479112"/>
                  </a:lnTo>
                  <a:close/>
                </a:path>
              </a:pathLst>
            </a:custGeom>
            <a:solidFill>
              <a:srgbClr val="FCD79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9525"/>
              <a:ext cx="1324540" cy="24695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075356" y="3012157"/>
            <a:ext cx="4133094" cy="1349156"/>
            <a:chOff x="0" y="0"/>
            <a:chExt cx="1088552" cy="35533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8552" cy="355333"/>
            </a:xfrm>
            <a:custGeom>
              <a:avLst/>
              <a:gdLst/>
              <a:ahLst/>
              <a:cxnLst/>
              <a:rect l="l" t="t" r="r" b="b"/>
              <a:pathLst>
                <a:path w="1088552" h="355333">
                  <a:moveTo>
                    <a:pt x="94828" y="0"/>
                  </a:moveTo>
                  <a:lnTo>
                    <a:pt x="993723" y="0"/>
                  </a:lnTo>
                  <a:cubicBezTo>
                    <a:pt x="1046095" y="0"/>
                    <a:pt x="1088552" y="42456"/>
                    <a:pt x="1088552" y="94828"/>
                  </a:cubicBezTo>
                  <a:lnTo>
                    <a:pt x="1088552" y="260505"/>
                  </a:lnTo>
                  <a:cubicBezTo>
                    <a:pt x="1088552" y="312877"/>
                    <a:pt x="1046095" y="355333"/>
                    <a:pt x="993723" y="355333"/>
                  </a:cubicBezTo>
                  <a:lnTo>
                    <a:pt x="94828" y="355333"/>
                  </a:lnTo>
                  <a:cubicBezTo>
                    <a:pt x="42456" y="355333"/>
                    <a:pt x="0" y="312877"/>
                    <a:pt x="0" y="260505"/>
                  </a:cubicBezTo>
                  <a:lnTo>
                    <a:pt x="0" y="94828"/>
                  </a:lnTo>
                  <a:cubicBezTo>
                    <a:pt x="0" y="42456"/>
                    <a:pt x="42456" y="0"/>
                    <a:pt x="94828" y="0"/>
                  </a:cubicBezTo>
                  <a:close/>
                </a:path>
              </a:pathLst>
            </a:custGeom>
            <a:solidFill>
              <a:srgbClr val="FCB23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9525"/>
              <a:ext cx="1088552" cy="3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104467" y="3012157"/>
            <a:ext cx="4133094" cy="1349156"/>
            <a:chOff x="0" y="0"/>
            <a:chExt cx="1088552" cy="35533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88552" cy="355333"/>
            </a:xfrm>
            <a:custGeom>
              <a:avLst/>
              <a:gdLst/>
              <a:ahLst/>
              <a:cxnLst/>
              <a:rect l="l" t="t" r="r" b="b"/>
              <a:pathLst>
                <a:path w="1088552" h="355333">
                  <a:moveTo>
                    <a:pt x="94828" y="0"/>
                  </a:moveTo>
                  <a:lnTo>
                    <a:pt x="993723" y="0"/>
                  </a:lnTo>
                  <a:cubicBezTo>
                    <a:pt x="1046095" y="0"/>
                    <a:pt x="1088552" y="42456"/>
                    <a:pt x="1088552" y="94828"/>
                  </a:cubicBezTo>
                  <a:lnTo>
                    <a:pt x="1088552" y="260505"/>
                  </a:lnTo>
                  <a:cubicBezTo>
                    <a:pt x="1088552" y="312877"/>
                    <a:pt x="1046095" y="355333"/>
                    <a:pt x="993723" y="355333"/>
                  </a:cubicBezTo>
                  <a:lnTo>
                    <a:pt x="94828" y="355333"/>
                  </a:lnTo>
                  <a:cubicBezTo>
                    <a:pt x="42456" y="355333"/>
                    <a:pt x="0" y="312877"/>
                    <a:pt x="0" y="260505"/>
                  </a:cubicBezTo>
                  <a:lnTo>
                    <a:pt x="0" y="94828"/>
                  </a:lnTo>
                  <a:cubicBezTo>
                    <a:pt x="0" y="42456"/>
                    <a:pt x="42456" y="0"/>
                    <a:pt x="94828" y="0"/>
                  </a:cubicBezTo>
                  <a:close/>
                </a:path>
              </a:pathLst>
            </a:custGeom>
            <a:solidFill>
              <a:srgbClr val="7B893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9525"/>
              <a:ext cx="1088552" cy="3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30" name="Freeform 30"/>
          <p:cNvSpPr/>
          <p:nvPr/>
        </p:nvSpPr>
        <p:spPr>
          <a:xfrm>
            <a:off x="2910421" y="7636643"/>
            <a:ext cx="2404742" cy="2404742"/>
          </a:xfrm>
          <a:custGeom>
            <a:avLst/>
            <a:gdLst/>
            <a:ahLst/>
            <a:cxnLst/>
            <a:rect l="l" t="t" r="r" b="b"/>
            <a:pathLst>
              <a:path w="2404742" h="2404742">
                <a:moveTo>
                  <a:pt x="0" y="0"/>
                </a:moveTo>
                <a:lnTo>
                  <a:pt x="2404741" y="0"/>
                </a:lnTo>
                <a:lnTo>
                  <a:pt x="2404741" y="2404741"/>
                </a:lnTo>
                <a:lnTo>
                  <a:pt x="0" y="24047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TextBox 31"/>
          <p:cNvSpPr txBox="1"/>
          <p:nvPr/>
        </p:nvSpPr>
        <p:spPr>
          <a:xfrm>
            <a:off x="887501" y="545465"/>
            <a:ext cx="10269737" cy="1014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Resources for familiies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046244" y="4608963"/>
            <a:ext cx="4133094" cy="2654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6"/>
              </a:lnSpc>
            </a:pPr>
            <a:r>
              <a:rPr lang="en-US" sz="21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Supported by the Children's Eye Foundation, the program matches children who have not passed a screening with pediatric ophthalmologists who provide comprehensive eye exams at no cost. ​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467462" y="3307355"/>
            <a:ext cx="3290659" cy="520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0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All Children See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146453" y="4608963"/>
            <a:ext cx="4097930" cy="1584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1"/>
              </a:lnSpc>
            </a:pPr>
            <a:r>
              <a:rPr lang="en-US" sz="21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AAPOS developed </a:t>
            </a:r>
            <a:r>
              <a:rPr lang="en-US" sz="2199" u="sng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  <a:hlinkClick r:id="rId4" tooltip="https://aapos.org/glossary/screen-time-and-online-learning"/>
              </a:rPr>
              <a:t>SCREENS</a:t>
            </a:r>
            <a:r>
              <a:rPr lang="en-US" sz="21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for families who ask what they can do at home about screen use and eye health.​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6983967" y="3125203"/>
            <a:ext cx="4315872" cy="10725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80"/>
              </a:lnSpc>
            </a:pPr>
            <a:r>
              <a:rPr lang="en-US" sz="30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The SCREENS </a:t>
            </a:r>
          </a:p>
          <a:p>
            <a:pPr algn="ctr">
              <a:lnSpc>
                <a:spcPts val="4380"/>
              </a:lnSpc>
            </a:pPr>
            <a:r>
              <a:rPr lang="en-US" sz="30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Framework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262711" y="4608963"/>
            <a:ext cx="3923636" cy="31849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1"/>
              </a:lnSpc>
            </a:pPr>
            <a:r>
              <a:rPr lang="en-US" sz="21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Follow the 20-20-20 rule: every 20 minutes of screen use, look 20 feet away for 20 seconds. Keep screens at arm's length. Protect outdoor time -- it is associated with slower myopia progression.​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445056" y="3218548"/>
            <a:ext cx="3451915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50"/>
              </a:lnSpc>
            </a:pPr>
            <a:r>
              <a:rPr lang="en-US" sz="3000" b="1">
                <a:solidFill>
                  <a:srgbClr val="FFFFFF"/>
                </a:solidFill>
                <a:latin typeface="Garet Bold"/>
                <a:ea typeface="Garet Bold"/>
                <a:cs typeface="Garet Bold"/>
                <a:sym typeface="Garet Bold"/>
              </a:rPr>
              <a:t>Simple Guidance Worth Repeating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161085" y="6431794"/>
            <a:ext cx="4315872" cy="45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2600" b="1">
                <a:solidFill>
                  <a:srgbClr val="607585"/>
                </a:solidFill>
                <a:latin typeface="Garet Bold"/>
                <a:ea typeface="Garet Bold"/>
                <a:cs typeface="Garet Bold"/>
                <a:sym typeface="Garet Bold"/>
              </a:rPr>
              <a:t>S</a:t>
            </a:r>
            <a:r>
              <a:rPr lang="en-US" sz="26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creen Limits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161085" y="6905250"/>
            <a:ext cx="4315872" cy="45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2600" b="1">
                <a:solidFill>
                  <a:srgbClr val="607585"/>
                </a:solidFill>
                <a:latin typeface="Garet Bold"/>
                <a:ea typeface="Garet Bold"/>
                <a:cs typeface="Garet Bold"/>
                <a:sym typeface="Garet Bold"/>
              </a:rPr>
              <a:t>C</a:t>
            </a:r>
            <a:r>
              <a:rPr lang="en-US" sz="26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omfortable Watching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161085" y="7374769"/>
            <a:ext cx="4315872" cy="45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2600" b="1">
                <a:solidFill>
                  <a:srgbClr val="607585"/>
                </a:solidFill>
                <a:latin typeface="Garet Bold"/>
                <a:ea typeface="Garet Bold"/>
                <a:cs typeface="Garet Bold"/>
                <a:sym typeface="Garet Bold"/>
              </a:rPr>
              <a:t>R</a:t>
            </a:r>
            <a:r>
              <a:rPr lang="en-US" sz="26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est (20/20/20 rule)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161085" y="7866963"/>
            <a:ext cx="4315872" cy="45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2600" b="1">
                <a:solidFill>
                  <a:srgbClr val="607585"/>
                </a:solidFill>
                <a:latin typeface="Garet Bold"/>
                <a:ea typeface="Garet Bold"/>
                <a:cs typeface="Garet Bold"/>
                <a:sym typeface="Garet Bold"/>
              </a:rPr>
              <a:t>E</a:t>
            </a:r>
            <a:r>
              <a:rPr lang="en-US" sz="26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ye Drops for Dryness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161085" y="8355532"/>
            <a:ext cx="4315872" cy="45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2600" b="1">
                <a:solidFill>
                  <a:srgbClr val="607585"/>
                </a:solidFill>
                <a:latin typeface="Garet Bold"/>
                <a:ea typeface="Garet Bold"/>
                <a:cs typeface="Garet Bold"/>
                <a:sym typeface="Garet Bold"/>
              </a:rPr>
              <a:t>E</a:t>
            </a:r>
            <a:r>
              <a:rPr lang="en-US" sz="26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xit Outside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161085" y="8844101"/>
            <a:ext cx="4315872" cy="45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2600" b="1">
                <a:solidFill>
                  <a:srgbClr val="607585"/>
                </a:solidFill>
                <a:latin typeface="Garet Bold"/>
                <a:ea typeface="Garet Bold"/>
                <a:cs typeface="Garet Bold"/>
                <a:sym typeface="Garet Bold"/>
              </a:rPr>
              <a:t>N</a:t>
            </a:r>
            <a:r>
              <a:rPr lang="en-US" sz="26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o Nightime Screens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161085" y="9332670"/>
            <a:ext cx="4459852" cy="457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96"/>
              </a:lnSpc>
            </a:pPr>
            <a:r>
              <a:rPr lang="en-US" sz="2600" b="1">
                <a:solidFill>
                  <a:srgbClr val="607585"/>
                </a:solidFill>
                <a:latin typeface="Garet Bold"/>
                <a:ea typeface="Garet Bold"/>
                <a:cs typeface="Garet Bold"/>
                <a:sym typeface="Garet Bold"/>
              </a:rPr>
              <a:t>S</a:t>
            </a:r>
            <a:r>
              <a:rPr lang="en-US" sz="26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creen Settings on Low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700244" y="-3149323"/>
            <a:ext cx="10728482" cy="107284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6596" y="815526"/>
            <a:ext cx="14891895" cy="1023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About All Children See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6596" y="2186343"/>
            <a:ext cx="10066299" cy="7443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255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 program of the</a:t>
            </a:r>
            <a:r>
              <a:rPr lang="en-US" sz="3199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 Children’s Eye Foundation of AAPOS</a:t>
            </a:r>
            <a:r>
              <a:rPr lang="en-US" sz="31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 that connects eligible children with volunteer pediatric ophthalmologists for no-cost comprehensive eye exams</a:t>
            </a:r>
          </a:p>
          <a:p>
            <a:pPr algn="l">
              <a:lnSpc>
                <a:spcPts val="4255"/>
              </a:lnSpc>
            </a:pPr>
            <a:endParaRPr lang="en-US" sz="31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690879" lvl="1" indent="-345439" algn="l">
              <a:lnSpc>
                <a:spcPts val="4255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Available in 30 states and Washington, D.C. for children who are U.S. citizens or legal residents and uninsured or underinsured</a:t>
            </a:r>
          </a:p>
          <a:p>
            <a:pPr algn="l">
              <a:lnSpc>
                <a:spcPts val="4255"/>
              </a:lnSpc>
            </a:pPr>
            <a:endParaRPr lang="en-US" sz="31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  <a:p>
            <a:pPr marL="690879" lvl="1" indent="-345439" algn="l">
              <a:lnSpc>
                <a:spcPts val="4255"/>
              </a:lnSpc>
              <a:buFont typeface="Arial"/>
              <a:buChar char="•"/>
            </a:pPr>
            <a:r>
              <a:rPr lang="en-US" sz="3199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Helps children who have failed a vision screening, were unable to complete a screening, or have an eye concern access the care they need</a:t>
            </a:r>
          </a:p>
          <a:p>
            <a:pPr algn="l">
              <a:lnSpc>
                <a:spcPts val="4255"/>
              </a:lnSpc>
            </a:pPr>
            <a:endParaRPr lang="en-US" sz="3199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116635" y="1303523"/>
            <a:ext cx="9262866" cy="6136622"/>
          </a:xfrm>
          <a:custGeom>
            <a:avLst/>
            <a:gdLst/>
            <a:ahLst/>
            <a:cxnLst/>
            <a:rect l="l" t="t" r="r" b="b"/>
            <a:pathLst>
              <a:path w="9262866" h="6136622">
                <a:moveTo>
                  <a:pt x="0" y="0"/>
                </a:moveTo>
                <a:lnTo>
                  <a:pt x="9262866" y="0"/>
                </a:lnTo>
                <a:lnTo>
                  <a:pt x="9262866" y="6136622"/>
                </a:lnTo>
                <a:lnTo>
                  <a:pt x="0" y="61366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566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748068" y="6899537"/>
            <a:ext cx="2945350" cy="2945350"/>
          </a:xfrm>
          <a:custGeom>
            <a:avLst/>
            <a:gdLst/>
            <a:ahLst/>
            <a:cxnLst/>
            <a:rect l="l" t="t" r="r" b="b"/>
            <a:pathLst>
              <a:path w="2945350" h="2945350">
                <a:moveTo>
                  <a:pt x="0" y="0"/>
                </a:moveTo>
                <a:lnTo>
                  <a:pt x="2945350" y="0"/>
                </a:lnTo>
                <a:lnTo>
                  <a:pt x="2945350" y="2945350"/>
                </a:lnTo>
                <a:lnTo>
                  <a:pt x="0" y="2945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2774330" y="7175977"/>
            <a:ext cx="1837170" cy="1111488"/>
          </a:xfrm>
          <a:custGeom>
            <a:avLst/>
            <a:gdLst/>
            <a:ahLst/>
            <a:cxnLst/>
            <a:rect l="l" t="t" r="r" b="b"/>
            <a:pathLst>
              <a:path w="1837170" h="1111488">
                <a:moveTo>
                  <a:pt x="0" y="0"/>
                </a:moveTo>
                <a:lnTo>
                  <a:pt x="1837170" y="0"/>
                </a:lnTo>
                <a:lnTo>
                  <a:pt x="1837170" y="1111487"/>
                </a:lnTo>
                <a:lnTo>
                  <a:pt x="0" y="11114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TextBox 10"/>
          <p:cNvSpPr txBox="1"/>
          <p:nvPr/>
        </p:nvSpPr>
        <p:spPr>
          <a:xfrm>
            <a:off x="11506067" y="8368576"/>
            <a:ext cx="2765677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Garet Bold"/>
                <a:ea typeface="Garet Bold"/>
                <a:cs typeface="Garet Bold"/>
                <a:sym typeface="Garet Bold"/>
              </a:rPr>
              <a:t>Scan to learn more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938529">
            <a:off x="6136309" y="2792941"/>
            <a:ext cx="10939465" cy="4787839"/>
          </a:xfrm>
          <a:custGeom>
            <a:avLst/>
            <a:gdLst/>
            <a:ahLst/>
            <a:cxnLst/>
            <a:rect l="l" t="t" r="r" b="b"/>
            <a:pathLst>
              <a:path w="10939465" h="4787839">
                <a:moveTo>
                  <a:pt x="0" y="0"/>
                </a:moveTo>
                <a:lnTo>
                  <a:pt x="10939465" y="0"/>
                </a:lnTo>
                <a:lnTo>
                  <a:pt x="10939465" y="4787840"/>
                </a:lnTo>
                <a:lnTo>
                  <a:pt x="0" y="4787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9329719" y="-205481"/>
            <a:ext cx="9360386" cy="11431911"/>
            <a:chOff x="0" y="0"/>
            <a:chExt cx="6539958" cy="79873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539918" cy="7987300"/>
            </a:xfrm>
            <a:custGeom>
              <a:avLst/>
              <a:gdLst/>
              <a:ahLst/>
              <a:cxnLst/>
              <a:rect l="l" t="t" r="r" b="b"/>
              <a:pathLst>
                <a:path w="6539918" h="7987300">
                  <a:moveTo>
                    <a:pt x="2368571" y="0"/>
                  </a:moveTo>
                  <a:cubicBezTo>
                    <a:pt x="2412716" y="165900"/>
                    <a:pt x="2925351" y="2610014"/>
                    <a:pt x="2006266" y="4809795"/>
                  </a:cubicBezTo>
                  <a:cubicBezTo>
                    <a:pt x="1270918" y="6569620"/>
                    <a:pt x="362305" y="7661392"/>
                    <a:pt x="0" y="7987300"/>
                  </a:cubicBezTo>
                  <a:lnTo>
                    <a:pt x="6539918" y="7987300"/>
                  </a:lnTo>
                  <a:lnTo>
                    <a:pt x="6539918" y="0"/>
                  </a:lnTo>
                  <a:close/>
                </a:path>
              </a:pathLst>
            </a:custGeom>
            <a:blipFill>
              <a:blip r:embed="rId3"/>
              <a:stretch>
                <a:fillRect r="-83656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945090" y="3428016"/>
            <a:ext cx="15320928" cy="6135751"/>
            <a:chOff x="0" y="0"/>
            <a:chExt cx="4035142" cy="16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35142" cy="1616000"/>
            </a:xfrm>
            <a:custGeom>
              <a:avLst/>
              <a:gdLst/>
              <a:ahLst/>
              <a:cxnLst/>
              <a:rect l="l" t="t" r="r" b="b"/>
              <a:pathLst>
                <a:path w="4035142" h="1616000">
                  <a:moveTo>
                    <a:pt x="20718" y="0"/>
                  </a:moveTo>
                  <a:lnTo>
                    <a:pt x="4014424" y="0"/>
                  </a:lnTo>
                  <a:cubicBezTo>
                    <a:pt x="4025866" y="0"/>
                    <a:pt x="4035142" y="9276"/>
                    <a:pt x="4035142" y="20718"/>
                  </a:cubicBezTo>
                  <a:lnTo>
                    <a:pt x="4035142" y="1595282"/>
                  </a:lnTo>
                  <a:cubicBezTo>
                    <a:pt x="4035142" y="1600777"/>
                    <a:pt x="4032959" y="1606047"/>
                    <a:pt x="4029073" y="1609932"/>
                  </a:cubicBezTo>
                  <a:cubicBezTo>
                    <a:pt x="4025188" y="1613817"/>
                    <a:pt x="4019919" y="1616000"/>
                    <a:pt x="4014424" y="1616000"/>
                  </a:cubicBezTo>
                  <a:lnTo>
                    <a:pt x="20718" y="1616000"/>
                  </a:lnTo>
                  <a:cubicBezTo>
                    <a:pt x="9276" y="1616000"/>
                    <a:pt x="0" y="1606725"/>
                    <a:pt x="0" y="1595282"/>
                  </a:cubicBezTo>
                  <a:lnTo>
                    <a:pt x="0" y="20718"/>
                  </a:lnTo>
                  <a:cubicBezTo>
                    <a:pt x="0" y="9276"/>
                    <a:pt x="9276" y="0"/>
                    <a:pt x="20718" y="0"/>
                  </a:cubicBezTo>
                  <a:close/>
                </a:path>
              </a:pathLst>
            </a:custGeom>
            <a:solidFill>
              <a:srgbClr val="FEF6E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9525"/>
              <a:ext cx="4035142" cy="1606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042321"/>
            <a:ext cx="8656198" cy="2004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What to take back to your school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12319" y="3947782"/>
            <a:ext cx="14063519" cy="5096218"/>
            <a:chOff x="0" y="0"/>
            <a:chExt cx="18751359" cy="6794958"/>
          </a:xfrm>
        </p:grpSpPr>
        <p:sp>
          <p:nvSpPr>
            <p:cNvPr id="10" name="Freeform 10"/>
            <p:cNvSpPr/>
            <p:nvPr/>
          </p:nvSpPr>
          <p:spPr>
            <a:xfrm>
              <a:off x="68963" y="2864056"/>
              <a:ext cx="6193590" cy="1375461"/>
            </a:xfrm>
            <a:custGeom>
              <a:avLst/>
              <a:gdLst/>
              <a:ahLst/>
              <a:cxnLst/>
              <a:rect l="l" t="t" r="r" b="b"/>
              <a:pathLst>
                <a:path w="6193590" h="1375461">
                  <a:moveTo>
                    <a:pt x="0" y="0"/>
                  </a:moveTo>
                  <a:lnTo>
                    <a:pt x="6193590" y="0"/>
                  </a:lnTo>
                  <a:lnTo>
                    <a:pt x="6193590" y="1375460"/>
                  </a:lnTo>
                  <a:lnTo>
                    <a:pt x="0" y="13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21013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9745400" y="2864056"/>
              <a:ext cx="6193590" cy="1375461"/>
            </a:xfrm>
            <a:custGeom>
              <a:avLst/>
              <a:gdLst/>
              <a:ahLst/>
              <a:cxnLst/>
              <a:rect l="l" t="t" r="r" b="b"/>
              <a:pathLst>
                <a:path w="6193590" h="1375461">
                  <a:moveTo>
                    <a:pt x="0" y="0"/>
                  </a:moveTo>
                  <a:lnTo>
                    <a:pt x="6193590" y="0"/>
                  </a:lnTo>
                  <a:lnTo>
                    <a:pt x="6193590" y="1375460"/>
                  </a:lnTo>
                  <a:lnTo>
                    <a:pt x="0" y="13754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21013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6193590" cy="1375461"/>
            </a:xfrm>
            <a:custGeom>
              <a:avLst/>
              <a:gdLst/>
              <a:ahLst/>
              <a:cxnLst/>
              <a:rect l="l" t="t" r="r" b="b"/>
              <a:pathLst>
                <a:path w="6193590" h="1375461">
                  <a:moveTo>
                    <a:pt x="0" y="0"/>
                  </a:moveTo>
                  <a:lnTo>
                    <a:pt x="6193590" y="0"/>
                  </a:lnTo>
                  <a:lnTo>
                    <a:pt x="6193590" y="1375461"/>
                  </a:lnTo>
                  <a:lnTo>
                    <a:pt x="0" y="1375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21013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9676437" y="0"/>
              <a:ext cx="6193590" cy="1375461"/>
            </a:xfrm>
            <a:custGeom>
              <a:avLst/>
              <a:gdLst/>
              <a:ahLst/>
              <a:cxnLst/>
              <a:rect l="l" t="t" r="r" b="b"/>
              <a:pathLst>
                <a:path w="6193590" h="1375461">
                  <a:moveTo>
                    <a:pt x="0" y="0"/>
                  </a:moveTo>
                  <a:lnTo>
                    <a:pt x="6193590" y="0"/>
                  </a:lnTo>
                  <a:lnTo>
                    <a:pt x="6193590" y="1375461"/>
                  </a:lnTo>
                  <a:lnTo>
                    <a:pt x="0" y="1375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21013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93968" y="52071"/>
              <a:ext cx="7715634" cy="2061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04"/>
                </a:lnSpc>
              </a:pPr>
              <a:r>
                <a:rPr lang="en-US" sz="2387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Vision problems look like behavior problems. Rule out the eyes before you draw conclusions about attention or motivation.​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01543" y="52071"/>
              <a:ext cx="6493092" cy="2061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04"/>
                </a:lnSpc>
              </a:pPr>
              <a:r>
                <a:rPr lang="en-US" sz="2387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Myopia is rising fast and carries lifetime consequences. The Surgeon General and the AMA both said so in 2026.​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62931" y="2843737"/>
              <a:ext cx="7384386" cy="20614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04"/>
                </a:lnSpc>
              </a:pPr>
              <a:r>
                <a:rPr lang="en-US" sz="2387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The consequences of untreated vision problems reach learning, mental health, social development and motor skills.​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310093" y="3032253"/>
              <a:ext cx="6275990" cy="10200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04"/>
                </a:lnSpc>
              </a:pPr>
              <a:r>
                <a:rPr lang="en-US" sz="2387">
                  <a:solidFill>
                    <a:srgbClr val="000000"/>
                  </a:solidFill>
                  <a:latin typeface="Garet"/>
                  <a:ea typeface="Garet"/>
                  <a:cs typeface="Garet"/>
                  <a:sym typeface="Garet"/>
                </a:rPr>
                <a:t>The treatment window closes. Refer, do not recheck.​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68963" y="5419497"/>
              <a:ext cx="6193590" cy="1375461"/>
            </a:xfrm>
            <a:custGeom>
              <a:avLst/>
              <a:gdLst/>
              <a:ahLst/>
              <a:cxnLst/>
              <a:rect l="l" t="t" r="r" b="b"/>
              <a:pathLst>
                <a:path w="6193590" h="1375461">
                  <a:moveTo>
                    <a:pt x="0" y="0"/>
                  </a:moveTo>
                  <a:lnTo>
                    <a:pt x="6193590" y="0"/>
                  </a:lnTo>
                  <a:lnTo>
                    <a:pt x="6193590" y="1375461"/>
                  </a:lnTo>
                  <a:lnTo>
                    <a:pt x="0" y="1375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210138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16619" y="5848045"/>
              <a:ext cx="17234740" cy="499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04"/>
                </a:lnSpc>
              </a:pPr>
              <a:r>
                <a:rPr lang="en-US" sz="2387" b="1">
                  <a:solidFill>
                    <a:srgbClr val="000000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Cost is a solvable barrier through All Children See.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6596" y="815526"/>
            <a:ext cx="11794619" cy="1014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9"/>
              </a:lnSpc>
            </a:pPr>
            <a:r>
              <a:rPr lang="en-US" sz="6999" b="1">
                <a:solidFill>
                  <a:srgbClr val="93548D"/>
                </a:solidFill>
                <a:latin typeface="Inter Heavy"/>
                <a:ea typeface="Inter Heavy"/>
                <a:cs typeface="Inter Heavy"/>
                <a:sym typeface="Inter Heavy"/>
              </a:rPr>
              <a:t>Sources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6596" y="2075180"/>
            <a:ext cx="15292797" cy="6354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U.S. Department of Health and Human Services. Surgeon General's Advisory on Children and Adolescent Screen Time. May 2026.​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American Medical Association House of Delegates. Resolution on Myopia Classification and Insurance Coverage for Pediatric Myopia Treatment. June 2026.​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National Academies of Sciences, Engineering, and Medicine. Myopia: Causes, Prevention, and Treatment of an Increasingly Common Disease. 2024.​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Zong Z, et al. The association between screen time exposure and myopia in children and adolescents: a meta-analysis. BMC Public Health, 2024.​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Du K, Patil P, Boland M. Mental Health of US Children With Vision Impairment: An Analysis of the National Health Interview Survey. American Journal of Ophthalmology, 2025.​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Paudel P, et al. The impact of spectacle correction on the well-being of children with vision impairment due to uncorrected refractive error. 2023.​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Asare AO, et al. Cluster-randomized controlled trial of school-based vision screening. 2024.​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Sylvia S, et al. The Effect of Providing Free Eyeglasses on Children's Mental Health Outcomes in China. 2019.​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Black LI, Boersma P, Jen A. Vision Testing Among Children Aged 3-5 Years in the United States, 2016-2017. NCHS Data Brief No. 353, November 2019.​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Antonio-Aguirre B, et al. Association of Sociodemographic Characteristics with Pediatric Vision Screening and Eye Care: An Analysis of the 2021 National Survey of Children's Health. Ophthalmology, 2024.​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Socioeconomic Determinants of Unmet Vision Care Needs and Gaps in Eye Examinations in Pediatric Populations From 2016 to 2022. American Journal of Ophthalmology, 2025.​</a:t>
            </a:r>
          </a:p>
          <a:p>
            <a:pPr algn="l">
              <a:lnSpc>
                <a:spcPts val="2240"/>
              </a:lnSpc>
            </a:pPr>
            <a:r>
              <a:rPr lang="en-US" sz="2000">
                <a:solidFill>
                  <a:srgbClr val="000000"/>
                </a:solidFill>
                <a:latin typeface="Garet"/>
                <a:ea typeface="Garet"/>
                <a:cs typeface="Garet"/>
                <a:sym typeface="Garet"/>
              </a:rPr>
              <a:t>Garcia-Lorente M, et al. Vision screening in newborns and early childhood. 2021. Dekker TM, et al. The development of human visual cortex and clinical implications. 2018.​</a:t>
            </a:r>
          </a:p>
          <a:p>
            <a:pPr algn="l">
              <a:lnSpc>
                <a:spcPts val="224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Garet"/>
              <a:ea typeface="Garet"/>
              <a:cs typeface="Garet"/>
              <a:sym typeface="Garet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1984118" y="4085307"/>
            <a:ext cx="11403234" cy="11403234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B893F">
                <a:alpha val="19608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85725"/>
              <a:ext cx="660400" cy="6508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5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1541</Words>
  <Application>Microsoft Office PowerPoint</Application>
  <PresentationFormat>Custom</PresentationFormat>
  <Paragraphs>114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Inter Heavy</vt:lpstr>
      <vt:lpstr>Garet Bold</vt:lpstr>
      <vt:lpstr>Arial</vt:lpstr>
      <vt:lpstr>Garet Italics</vt:lpstr>
      <vt:lpstr>Garet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Children's Vision and Learning​ Powerpoint</dc:title>
  <dc:creator>Rachel Parmentier</dc:creator>
  <cp:lastModifiedBy>Rachel Parmentier</cp:lastModifiedBy>
  <cp:revision>2</cp:revision>
  <dcterms:created xsi:type="dcterms:W3CDTF">2006-08-16T00:00:00Z</dcterms:created>
  <dcterms:modified xsi:type="dcterms:W3CDTF">2026-09-17T18:57:11Z</dcterms:modified>
  <dc:identifier>DAHUnKjgSEo</dc:identifier>
</cp:coreProperties>
</file>