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669088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>
          <p15:clr>
            <a:srgbClr val="A4A3A4"/>
          </p15:clr>
        </p15:guide>
        <p15:guide id="2" pos="2160">
          <p15:clr>
            <a:srgbClr val="A4A3A4"/>
          </p15:clr>
        </p15:guide>
        <p15:guide id="3" pos="210">
          <p15:clr>
            <a:srgbClr val="A4A3A4"/>
          </p15:clr>
        </p15:guide>
        <p15:guide id="4" pos="3113">
          <p15:clr>
            <a:srgbClr val="A4A3A4"/>
          </p15:clr>
        </p15:guide>
        <p15:guide id="5" pos="3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832"/>
    <a:srgbClr val="00CC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670" y="29"/>
      </p:cViewPr>
      <p:guideLst>
        <p:guide orient="horz" pos="1532"/>
        <p:guide pos="2160"/>
        <p:guide pos="210"/>
        <p:guide pos="3113"/>
        <p:guide pos="3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hyperlink" Target="http://www.google.at/url?sa=i&amp;rct=j&amp;q=&amp;esrc=s&amp;source=images&amp;cd=&amp;cad=rja&amp;uact=8&amp;ved=0ahUKEwiJ3rD69-PNAhUJuBoKHe_DCNwQjRwIBw&amp;url=http://www.toublanc.info/simple/simple-vector-globe-icon&amp;psig=AFQjCNG5XmlTTZDuFIw50FQF6RtwsoPvwQ&amp;ust=1468069692339580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E4E1-4287-4B74-8A08-24C9CC6C33D6}" type="datetimeFigureOut">
              <a:rPr lang="de-AT" smtClean="0"/>
              <a:t>31.07.2019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0424C-9AE4-40EE-BB6A-AE614E031BA8}" type="slidenum">
              <a:rPr lang="de-AT" smtClean="0"/>
              <a:t>‹#›</a:t>
            </a:fld>
            <a:endParaRPr lang="de-AT"/>
          </a:p>
        </p:txBody>
      </p:sp>
      <p:pic>
        <p:nvPicPr>
          <p:cNvPr id="5" name="Picture 2" descr="C:\Users\janschit.EDVZ\AppData\Local\Microsoft\Windows\Temporary Internet Files\Content.IE5\1Q6BICSV\World_map_green[1]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013" y="4304928"/>
            <a:ext cx="2217987" cy="1094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 userDrawn="1"/>
        </p:nvSpPr>
        <p:spPr>
          <a:xfrm>
            <a:off x="0" y="0"/>
            <a:ext cx="6920849" cy="192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014" y="2245880"/>
            <a:ext cx="170260" cy="152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14" y="7251740"/>
            <a:ext cx="144016" cy="144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4941148" y="519329"/>
            <a:ext cx="143693" cy="699707"/>
            <a:chOff x="4941148" y="519329"/>
            <a:chExt cx="143693" cy="699707"/>
          </a:xfrm>
        </p:grpSpPr>
        <p:pic>
          <p:nvPicPr>
            <p:cNvPr id="10" name="Picture 1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1148" y="1095393"/>
              <a:ext cx="143693" cy="123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6160" y="708191"/>
              <a:ext cx="133668" cy="133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18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1148" y="519329"/>
              <a:ext cx="143693" cy="110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" name="Picture 21" descr="http://cliparts.co/cliparts/6ir/o5g/6iro5gKKT.jpg">
              <a:hlinkClick r:id="rId9"/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2194" y="889224"/>
              <a:ext cx="141601" cy="141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" name="Picture 26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53" y="2260689"/>
            <a:ext cx="144685" cy="144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8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91" y="5671626"/>
            <a:ext cx="138010" cy="14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32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EE4E1-4287-4B74-8A08-24C9CC6C33D6}" type="datetimeFigureOut">
              <a:rPr lang="de-AT" smtClean="0"/>
              <a:t>31.07.2019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0424C-9AE4-40EE-BB6A-AE614E031BA8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7687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feld 36"/>
          <p:cNvSpPr txBox="1"/>
          <p:nvPr/>
        </p:nvSpPr>
        <p:spPr>
          <a:xfrm>
            <a:off x="5483069" y="3832704"/>
            <a:ext cx="135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i="1" dirty="0">
                <a:solidFill>
                  <a:schemeClr val="accent6">
                    <a:lumMod val="50000"/>
                  </a:schemeClr>
                </a:solidFill>
              </a:rPr>
              <a:t>Mobility</a:t>
            </a:r>
            <a:endParaRPr lang="de-AT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108244" y="488504"/>
            <a:ext cx="1700808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800" b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swong@fsu.edu</a:t>
            </a:r>
          </a:p>
          <a:p>
            <a:pPr>
              <a:lnSpc>
                <a:spcPct val="80000"/>
              </a:lnSpc>
            </a:pPr>
            <a:endParaRPr lang="de-DE" sz="600" b="1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800" b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+1 850 273 8183</a:t>
            </a:r>
          </a:p>
          <a:p>
            <a:pPr>
              <a:lnSpc>
                <a:spcPct val="80000"/>
              </a:lnSpc>
            </a:pPr>
            <a:endParaRPr lang="de-DE" sz="600" b="1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800" b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http://geography.fsu.edu/people/sandy-wong/</a:t>
            </a:r>
          </a:p>
          <a:p>
            <a:pPr>
              <a:lnSpc>
                <a:spcPct val="80000"/>
              </a:lnSpc>
            </a:pPr>
            <a:endParaRPr lang="de-DE" sz="600" b="1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800" b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Bellamy Building, 113 Collegiate Loop </a:t>
            </a:r>
            <a:endParaRPr lang="de-DE" sz="800" b="1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de-AT" sz="800" b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Tallahassee, FL 32306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68168" y="416496"/>
            <a:ext cx="3292256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de-DE" sz="3200" b="1" dirty="0">
                <a:solidFill>
                  <a:srgbClr val="047832"/>
                </a:solidFill>
                <a:latin typeface="Arial Narrow" panose="020B0606020202030204" pitchFamily="34" charset="0"/>
              </a:rPr>
              <a:t>SANDY</a:t>
            </a:r>
            <a:br>
              <a:rPr lang="de-DE" sz="2800" b="1" dirty="0">
                <a:latin typeface="Arial Narrow" panose="020B0606020202030204" pitchFamily="34" charset="0"/>
              </a:rPr>
            </a:br>
            <a:r>
              <a:rPr lang="de-DE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WONG</a:t>
            </a:r>
          </a:p>
          <a:p>
            <a:pPr>
              <a:lnSpc>
                <a:spcPct val="80000"/>
              </a:lnSpc>
            </a:pP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Department of </a:t>
            </a:r>
          </a:p>
          <a:p>
            <a:pPr>
              <a:lnSpc>
                <a:spcPct val="80000"/>
              </a:lnSpc>
            </a:pP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Geography</a:t>
            </a:r>
            <a:endParaRPr lang="de-AT" sz="16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453332" y="2168975"/>
            <a:ext cx="1636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WORK EXPERIENCE</a:t>
            </a:r>
            <a:endParaRPr lang="de-AT" sz="14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4853145" y="2179142"/>
            <a:ext cx="1024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WHO AM I ?</a:t>
            </a:r>
            <a:endParaRPr lang="de-AT" sz="14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445175" y="5601072"/>
            <a:ext cx="10459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EDUCATION</a:t>
            </a:r>
            <a:endParaRPr lang="de-AT" sz="14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82092" y="2570821"/>
            <a:ext cx="409163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en-US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ASSISTANT PROFESSOR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Dec 2018 – present</a:t>
            </a:r>
          </a:p>
          <a:p>
            <a:pPr marL="266700" lvl="2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Geography, Florida State University</a:t>
            </a:r>
          </a:p>
          <a:p>
            <a:pPr marL="266700" lvl="2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Research fields: disability geography, environmental health, spatial analysis</a:t>
            </a:r>
          </a:p>
          <a:p>
            <a:pPr marL="266700" lvl="2"/>
            <a:endParaRPr lang="en-US" sz="900" b="1" dirty="0">
              <a:solidFill>
                <a:srgbClr val="047832"/>
              </a:solidFill>
              <a:latin typeface="Arial Narrow" panose="020B0606020202030204" pitchFamily="34" charset="0"/>
            </a:endParaRPr>
          </a:p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en-US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POSTDOCTORAL FELLOW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Sept 2017 – Nov 2018</a:t>
            </a:r>
          </a:p>
          <a:p>
            <a:pPr marL="266700" lvl="2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Environmental Medicine &amp; Public Health, Icahn School of Medicine at Mount Sinai</a:t>
            </a:r>
          </a:p>
          <a:p>
            <a:pPr marL="266700" lvl="2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Research fields: GIS, epidemiology, environmental health</a:t>
            </a:r>
          </a:p>
          <a:p>
            <a:pPr marL="266700" lvl="2"/>
            <a:endParaRPr lang="en-US" sz="1100" b="1" dirty="0">
              <a:solidFill>
                <a:srgbClr val="047832"/>
              </a:solidFill>
              <a:latin typeface="Arial Narrow" panose="020B0606020202030204" pitchFamily="34" charset="0"/>
            </a:endParaRPr>
          </a:p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en-US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TEACHING ASSISTANT</a:t>
            </a:r>
          </a:p>
          <a:p>
            <a:pPr marL="266700" lvl="1" indent="-266700"/>
            <a:r>
              <a:rPr lang="en-US" sz="900" b="1" dirty="0">
                <a:latin typeface="Arial Narrow" panose="020B0606020202030204" pitchFamily="34" charset="0"/>
              </a:rPr>
              <a:t>	Aug 2014 – May 2015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 &amp; GIS, University of Illinois at Urbana-Champaign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Courses: The Digital Earth, Global Development &amp; Environment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</a:p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en-US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TEACHING ASSISTANT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Aug 2012 – May 2013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Geography, Ohio State University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Courses: Elements of Cartography, Economic &amp; Social Geography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83152" y="5954142"/>
            <a:ext cx="219456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en-US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University of Illinois at Urbana-Champaign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PhD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2017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 &amp; GIS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4618816" y="5977587"/>
            <a:ext cx="219456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de-DE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Dartmouth College</a:t>
            </a:r>
          </a:p>
          <a:p>
            <a:pPr marL="266700" lvl="1"/>
            <a:r>
              <a:rPr lang="de-DE" sz="900" b="1" dirty="0">
                <a:latin typeface="Arial Narrow" panose="020B0606020202030204" pitchFamily="34" charset="0"/>
              </a:rPr>
              <a:t>BA</a:t>
            </a:r>
          </a:p>
          <a:p>
            <a:pPr marL="266700" lvl="1"/>
            <a:r>
              <a:rPr lang="de-DE" sz="900" b="1" dirty="0">
                <a:latin typeface="Arial Narrow" panose="020B0606020202030204" pitchFamily="34" charset="0"/>
              </a:rPr>
              <a:t>2010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Asian &amp; Middle Eastern Studies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2602592" y="5954142"/>
            <a:ext cx="219456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de-DE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Ohio State University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MA</a:t>
            </a:r>
          </a:p>
          <a:p>
            <a:pPr marL="266700" lvl="1"/>
            <a:r>
              <a:rPr lang="en-US" sz="900" b="1" dirty="0">
                <a:latin typeface="Arial Narrow" panose="020B0606020202030204" pitchFamily="34" charset="0"/>
              </a:rPr>
              <a:t>2013</a:t>
            </a:r>
          </a:p>
          <a:p>
            <a:pPr marL="266700" lvl="1"/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Department of Geography</a:t>
            </a:r>
          </a:p>
          <a:p>
            <a:pPr marL="266700" lvl="1"/>
            <a:endParaRPr lang="en-US" sz="900" b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448253" y="7185248"/>
            <a:ext cx="1275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PUBLICATIONS</a:t>
            </a:r>
            <a:endParaRPr lang="de-AT" sz="1400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078701" y="3808025"/>
            <a:ext cx="1404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>
                <a:solidFill>
                  <a:srgbClr val="047832"/>
                </a:solidFill>
              </a:rPr>
              <a:t>Disability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4618816" y="2570821"/>
            <a:ext cx="2083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i="1" dirty="0">
                <a:solidFill>
                  <a:schemeClr val="bg1">
                    <a:lumMod val="50000"/>
                  </a:schemeClr>
                </a:solidFill>
              </a:rPr>
              <a:t>Social Policy</a:t>
            </a:r>
            <a:endParaRPr lang="de-AT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938261" y="2994577"/>
            <a:ext cx="25768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b="1" dirty="0"/>
              <a:t>Environmental Health</a:t>
            </a:r>
            <a:endParaRPr lang="de-AT" sz="2600" b="1" dirty="0"/>
          </a:p>
        </p:txBody>
      </p:sp>
      <p:sp>
        <p:nvSpPr>
          <p:cNvPr id="36" name="Textfeld 35"/>
          <p:cNvSpPr txBox="1"/>
          <p:nvPr/>
        </p:nvSpPr>
        <p:spPr>
          <a:xfrm>
            <a:off x="5891037" y="3440853"/>
            <a:ext cx="922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rgbClr val="047832"/>
                </a:solidFill>
              </a:rPr>
              <a:t>GIS</a:t>
            </a:r>
            <a:endParaRPr lang="de-AT" sz="2400" dirty="0">
              <a:solidFill>
                <a:srgbClr val="047832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186839" y="7545288"/>
            <a:ext cx="662653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1" indent="-266700">
              <a:buFont typeface="Wingdings" panose="05000000000000000000" pitchFamily="2" charset="2"/>
              <a:buChar char=""/>
              <a:tabLst>
                <a:tab pos="266700" algn="l"/>
              </a:tabLst>
            </a:pPr>
            <a:r>
              <a:rPr lang="de-DE" sz="1100" b="1" dirty="0">
                <a:solidFill>
                  <a:srgbClr val="047832"/>
                </a:solidFill>
                <a:latin typeface="Arial Narrow" panose="020B0606020202030204" pitchFamily="34" charset="0"/>
              </a:rPr>
              <a:t>Papers</a:t>
            </a: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endParaRPr lang="de-AT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r>
              <a:rPr lang="de-AT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Wong, S. (2018).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Traveling with blindness: a qualitative space-time approach to understanding visual impairment and urban mobility. </a:t>
            </a:r>
            <a:r>
              <a:rPr lang="en-US" sz="9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Health &amp; Place,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 49, 85-92. DOI: 10.1016/j.healthplace.2017.11.009</a:t>
            </a:r>
            <a:endParaRPr lang="de-AT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endParaRPr lang="de-AT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r>
              <a:rPr lang="de-AT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Wong, S. (2018).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The limitations of using activity space measurements for representing the mobilities of individuals with visual impairment: A mixed methods case study in the San Francisco Bay Area. </a:t>
            </a:r>
            <a:r>
              <a:rPr lang="en-US" sz="9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Journal of Transport Geography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, 66, 300-308. DOI: 10.1016/j.jtrangeo.2017.12.004</a:t>
            </a:r>
            <a:endParaRPr lang="de-AT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endParaRPr lang="de-AT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r>
              <a:rPr lang="de-AT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Wong, S. (2016).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Geographies of Medicalized Welfare: Spatial Analysis of Supplemental Security Income in the U.S., 2000 – 2010. </a:t>
            </a:r>
            <a:r>
              <a:rPr lang="en-US" sz="9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Social Science &amp; Medicine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, 160, 9-19. DOI: 10.1016/j.socscimed.2016.05.018</a:t>
            </a:r>
          </a:p>
          <a:p>
            <a:pPr marL="266700" lvl="2">
              <a:lnSpc>
                <a:spcPct val="90000"/>
              </a:lnSpc>
              <a:tabLst>
                <a:tab pos="266700" algn="l"/>
              </a:tabLst>
            </a:pPr>
            <a:endParaRPr lang="de-DE" sz="9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66700" lvl="1"/>
            <a:endParaRPr lang="de-A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21" y="4565967"/>
            <a:ext cx="116659" cy="158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A868C3EA-B5E5-4505-8F4E-8317B9F10C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" t="7568" r="9632" b="37049"/>
          <a:stretch/>
        </p:blipFill>
        <p:spPr>
          <a:xfrm>
            <a:off x="3429000" y="460422"/>
            <a:ext cx="1170184" cy="118872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02601682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278</Words>
  <Application>Microsoft Office PowerPoint</Application>
  <PresentationFormat>A4 Paper (210x297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Wingdings</vt:lpstr>
      <vt:lpstr>Larissa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Janschitz, Susanne (susanne.janschitz@uni-graz.at)</dc:creator>
  <cp:lastModifiedBy>Sandy Wong</cp:lastModifiedBy>
  <cp:revision>39</cp:revision>
  <cp:lastPrinted>2016-07-18T14:19:52Z</cp:lastPrinted>
  <dcterms:created xsi:type="dcterms:W3CDTF">2016-07-08T11:39:26Z</dcterms:created>
  <dcterms:modified xsi:type="dcterms:W3CDTF">2019-08-01T01:26:25Z</dcterms:modified>
</cp:coreProperties>
</file>