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1" r:id="rId5"/>
    <p:sldId id="2563" r:id="rId6"/>
    <p:sldId id="2565" r:id="rId7"/>
    <p:sldId id="2566" r:id="rId8"/>
    <p:sldId id="2567" r:id="rId9"/>
    <p:sldId id="2568" r:id="rId10"/>
    <p:sldId id="2569" r:id="rId11"/>
    <p:sldId id="2570" r:id="rId12"/>
    <p:sldId id="2571" r:id="rId13"/>
    <p:sldId id="25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sing Workforce Data to Support Academic Programming" id="{6100501D-AC17-481B-BF93-3061173DC794}">
          <p14:sldIdLst>
            <p14:sldId id="2561"/>
          </p14:sldIdLst>
        </p14:section>
        <p14:section name="Introduction" id="{69F4DDB9-29A5-40EE-9466-D69DE023F969}">
          <p14:sldIdLst>
            <p14:sldId id="2563"/>
          </p14:sldIdLst>
        </p14:section>
        <p14:section name="Key Workforce Data Sources" id="{8215A3A4-B605-47A5-BF54-026F655C6457}">
          <p14:sldIdLst>
            <p14:sldId id="2565"/>
          </p14:sldIdLst>
        </p14:section>
        <p14:section name="Curriculum Alignment Using O*NET" id="{1A10C7B1-7E2B-42C6-A281-34D806656ACB}">
          <p14:sldIdLst>
            <p14:sldId id="2566"/>
            <p14:sldId id="2567"/>
          </p14:sldIdLst>
        </p14:section>
        <p14:section name="Program Alignment Example" id="{8C5F9D60-6A00-4B88-A698-67417E30A77B}">
          <p14:sldIdLst>
            <p14:sldId id="2568"/>
            <p14:sldId id="2569"/>
          </p14:sldIdLst>
        </p14:section>
        <p14:section name="Strategic Applications" id="{2964B007-48D8-45A6-87EB-1CAAE7EBA3A2}">
          <p14:sldIdLst>
            <p14:sldId id="2570"/>
            <p14:sldId id="2571"/>
          </p14:sldIdLst>
        </p14:section>
        <p14:section name="Actionable Recommendations" id="{4CE11B7B-8D14-4C14-A709-E9CBC5CFCFB1}">
          <p14:sldIdLst>
            <p14:sldId id="2573"/>
          </p14:sldIdLst>
        </p14:section>
        <p14:section name="References" id="{5826831D-2548-4218-BD01-CDB61310B7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3DEB74-A8DF-5A49-72FA-C6E5EE6EB15F}" v="177" dt="2025-09-30T03:41:45.500"/>
    <p1510:client id="{A46E92F5-9D9A-405F-9E21-1931D22D072D}" v="173" dt="2025-10-01T00:49:45.723"/>
    <p1510:client id="{DBDCA953-AFEF-4486-A1D0-51FF0262E924}" v="55" dt="2025-09-30T20:58:13.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101" d="100"/>
          <a:sy n="101"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Karen" userId="b488eb16-adf0-4846-bcb8-5969fc8a8057" providerId="ADAL" clId="{2CFC32C2-1DE0-4F1D-9475-F995C4305D09}"/>
    <pc:docChg chg="custSel modSld">
      <pc:chgData name="Alexander, Karen" userId="b488eb16-adf0-4846-bcb8-5969fc8a8057" providerId="ADAL" clId="{2CFC32C2-1DE0-4F1D-9475-F995C4305D09}" dt="2025-09-30T20:57:43.275" v="55" actId="20577"/>
      <pc:docMkLst>
        <pc:docMk/>
      </pc:docMkLst>
      <pc:sldChg chg="modSp mod">
        <pc:chgData name="Alexander, Karen" userId="b488eb16-adf0-4846-bcb8-5969fc8a8057" providerId="ADAL" clId="{2CFC32C2-1DE0-4F1D-9475-F995C4305D09}" dt="2025-09-30T20:57:43.275" v="55" actId="20577"/>
        <pc:sldMkLst>
          <pc:docMk/>
          <pc:sldMk cId="1622512687" sldId="2565"/>
        </pc:sldMkLst>
        <pc:spChg chg="mod">
          <ac:chgData name="Alexander, Karen" userId="b488eb16-adf0-4846-bcb8-5969fc8a8057" providerId="ADAL" clId="{2CFC32C2-1DE0-4F1D-9475-F995C4305D09}" dt="2025-09-30T20:57:43.275" v="55" actId="20577"/>
          <ac:spMkLst>
            <pc:docMk/>
            <pc:sldMk cId="1622512687" sldId="2565"/>
            <ac:spMk id="4" creationId="{D27E3184-3EAA-6AD3-8207-CFFFF169579D}"/>
          </ac:spMkLst>
        </pc:spChg>
      </pc:sldChg>
    </pc:docChg>
  </pc:docChgLst>
  <pc:docChgLst>
    <pc:chgData name="Alexander, Karen" userId="b488eb16-adf0-4846-bcb8-5969fc8a8057" providerId="ADAL" clId="{14F2CA8C-DAE5-4993-BE15-3F3253301F29}"/>
    <pc:docChg chg="custSel modSld">
      <pc:chgData name="Alexander, Karen" userId="b488eb16-adf0-4846-bcb8-5969fc8a8057" providerId="ADAL" clId="{14F2CA8C-DAE5-4993-BE15-3F3253301F29}" dt="2025-10-01T00:52:23.212" v="237" actId="14100"/>
      <pc:docMkLst>
        <pc:docMk/>
      </pc:docMkLst>
      <pc:sldChg chg="modSp mod">
        <pc:chgData name="Alexander, Karen" userId="b488eb16-adf0-4846-bcb8-5969fc8a8057" providerId="ADAL" clId="{14F2CA8C-DAE5-4993-BE15-3F3253301F29}" dt="2025-10-01T00:52:09.355" v="236" actId="1076"/>
        <pc:sldMkLst>
          <pc:docMk/>
          <pc:sldMk cId="4206694238" sldId="2561"/>
        </pc:sldMkLst>
        <pc:spChg chg="mod">
          <ac:chgData name="Alexander, Karen" userId="b488eb16-adf0-4846-bcb8-5969fc8a8057" providerId="ADAL" clId="{14F2CA8C-DAE5-4993-BE15-3F3253301F29}" dt="2025-10-01T00:51:58.627" v="235" actId="1076"/>
          <ac:spMkLst>
            <pc:docMk/>
            <pc:sldMk cId="4206694238" sldId="2561"/>
            <ac:spMk id="2" creationId="{17C20AEE-BA3A-AC6E-FEF2-B5F1AAA3E415}"/>
          </ac:spMkLst>
        </pc:spChg>
        <pc:spChg chg="mod">
          <ac:chgData name="Alexander, Karen" userId="b488eb16-adf0-4846-bcb8-5969fc8a8057" providerId="ADAL" clId="{14F2CA8C-DAE5-4993-BE15-3F3253301F29}" dt="2025-10-01T00:52:09.355" v="236" actId="1076"/>
          <ac:spMkLst>
            <pc:docMk/>
            <pc:sldMk cId="4206694238" sldId="2561"/>
            <ac:spMk id="9" creationId="{0EAFE37F-B49B-22C7-3542-30A445773728}"/>
          </ac:spMkLst>
        </pc:spChg>
      </pc:sldChg>
      <pc:sldChg chg="modSp mod">
        <pc:chgData name="Alexander, Karen" userId="b488eb16-adf0-4846-bcb8-5969fc8a8057" providerId="ADAL" clId="{14F2CA8C-DAE5-4993-BE15-3F3253301F29}" dt="2025-10-01T00:52:23.212" v="237" actId="14100"/>
        <pc:sldMkLst>
          <pc:docMk/>
          <pc:sldMk cId="2724142823" sldId="2563"/>
        </pc:sldMkLst>
        <pc:spChg chg="mod">
          <ac:chgData name="Alexander, Karen" userId="b488eb16-adf0-4846-bcb8-5969fc8a8057" providerId="ADAL" clId="{14F2CA8C-DAE5-4993-BE15-3F3253301F29}" dt="2025-10-01T00:52:23.212" v="237" actId="14100"/>
          <ac:spMkLst>
            <pc:docMk/>
            <pc:sldMk cId="2724142823" sldId="2563"/>
            <ac:spMk id="2" creationId="{25834EC8-D13C-BE0B-3590-2E6D7CD4D60A}"/>
          </ac:spMkLst>
        </pc:spChg>
      </pc:sldChg>
      <pc:sldChg chg="modSp mod">
        <pc:chgData name="Alexander, Karen" userId="b488eb16-adf0-4846-bcb8-5969fc8a8057" providerId="ADAL" clId="{14F2CA8C-DAE5-4993-BE15-3F3253301F29}" dt="2025-10-01T00:49:45.874" v="178" actId="27636"/>
        <pc:sldMkLst>
          <pc:docMk/>
          <pc:sldMk cId="688690673" sldId="2573"/>
        </pc:sldMkLst>
        <pc:spChg chg="mod">
          <ac:chgData name="Alexander, Karen" userId="b488eb16-adf0-4846-bcb8-5969fc8a8057" providerId="ADAL" clId="{14F2CA8C-DAE5-4993-BE15-3F3253301F29}" dt="2025-10-01T00:49:45.874" v="178" actId="27636"/>
          <ac:spMkLst>
            <pc:docMk/>
            <pc:sldMk cId="688690673" sldId="2573"/>
            <ac:spMk id="4" creationId="{5305BB34-57A5-52C7-27C7-8C81952E7F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15E7AA-68C9-45F4-9192-5F42BBFC5FEF}" type="datetimeFigureOut">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1832C-E574-427C-8246-EE45E00E781C}" type="slidenum">
              <a:t>‹#›</a:t>
            </a:fld>
            <a:endParaRPr lang="en-US"/>
          </a:p>
        </p:txBody>
      </p:sp>
    </p:spTree>
    <p:extLst>
      <p:ext uri="{BB962C8B-B14F-4D97-AF65-F5344CB8AC3E}">
        <p14:creationId xmlns:p14="http://schemas.microsoft.com/office/powerpoint/2010/main" val="40481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F6E44C0-4701-43E2-8DD7-709D6F9C856F}" type="slidenum">
              <a:t>1</a:t>
            </a:fld>
            <a:endParaRPr lang="en-US"/>
          </a:p>
        </p:txBody>
      </p:sp>
    </p:spTree>
    <p:extLst>
      <p:ext uri="{BB962C8B-B14F-4D97-AF65-F5344CB8AC3E}">
        <p14:creationId xmlns:p14="http://schemas.microsoft.com/office/powerpoint/2010/main" val="4207625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begin using workforce data effectively, administrators should consider the following steps:
1. Audit current academic programs using O*NET to identify alignment with occupational requirements.
2. Engage employers and industry partners to validate curriculum relevance and identify emerging skill needs.
3. Update course content based on identified skill gaps, incorporating new technologies and competencies.
4. Use labor market data in program proposals, strategic planning, and accreditation documentation.
These actions will help institutions ensure that their programs are aligned with labor market demands, enhance student employability, and support institutional goals.</a:t>
            </a:r>
          </a:p>
        </p:txBody>
      </p:sp>
      <p:sp>
        <p:nvSpPr>
          <p:cNvPr id="4" name="Slide Number Placeholder 3"/>
          <p:cNvSpPr>
            <a:spLocks noGrp="1"/>
          </p:cNvSpPr>
          <p:nvPr>
            <p:ph type="sldNum" sz="quarter" idx="5"/>
          </p:nvPr>
        </p:nvSpPr>
        <p:spPr/>
        <p:txBody>
          <a:bodyPr/>
          <a:lstStyle/>
          <a:p>
            <a:fld id="{6F6E44C0-4701-43E2-8DD7-709D6F9C856F}" type="slidenum">
              <a:t>10</a:t>
            </a:fld>
            <a:endParaRPr lang="en-US"/>
          </a:p>
        </p:txBody>
      </p:sp>
    </p:spTree>
    <p:extLst>
      <p:ext uri="{BB962C8B-B14F-4D97-AF65-F5344CB8AC3E}">
        <p14:creationId xmlns:p14="http://schemas.microsoft.com/office/powerpoint/2010/main" val="25519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Workforce data plays a critical role in shaping academic programming, especially in disciplines like Family and Consumer Sciences. Postsecondary administrators, including Deans and Department Chairs, can leverage labor market insights to ensure that their programs are aligned with current and future employment trends. This alignment helps institutions remain relevant, supports student career outcomes, and strengthens partnerships with employers. Workforce data informs curriculum development, accreditation processes, and strategic planning, making it an essential tool for academic leaders.</a:t>
            </a:r>
          </a:p>
        </p:txBody>
      </p:sp>
      <p:sp>
        <p:nvSpPr>
          <p:cNvPr id="4" name="Slide Number Placeholder 3"/>
          <p:cNvSpPr>
            <a:spLocks noGrp="1"/>
          </p:cNvSpPr>
          <p:nvPr>
            <p:ph type="sldNum" sz="quarter" idx="5"/>
          </p:nvPr>
        </p:nvSpPr>
        <p:spPr/>
        <p:txBody>
          <a:bodyPr/>
          <a:lstStyle/>
          <a:p>
            <a:fld id="{6F6E44C0-4701-43E2-8DD7-709D6F9C856F}" type="slidenum">
              <a:t>2</a:t>
            </a:fld>
            <a:endParaRPr lang="en-US"/>
          </a:p>
        </p:txBody>
      </p:sp>
    </p:spTree>
    <p:extLst>
      <p:ext uri="{BB962C8B-B14F-4D97-AF65-F5344CB8AC3E}">
        <p14:creationId xmlns:p14="http://schemas.microsoft.com/office/powerpoint/2010/main" val="130102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Several authoritative sources provide comprehensive workforce data that can be used to support academic programming. These include:
- O*NET Online (https://www.onetonline.org): Offers detailed occupational profiles, including skills, knowledge, and abilities.
- Bureau of Labor Statistics (https://www.bls.gov): Provides employment statistics, wage data, and industry trends.
- U.S. Census Bureau (https://www.census.gov): Offers demographic and labor force participation data.
- </a:t>
            </a:r>
            <a:r>
              <a:rPr lang="en-US" dirty="0" err="1"/>
              <a:t>WorkforceGPS</a:t>
            </a:r>
            <a:r>
              <a:rPr lang="en-US" dirty="0"/>
              <a:t> (https://www.workforcegps.org): A guide to state and local workforce data.
- </a:t>
            </a:r>
            <a:r>
              <a:rPr lang="en-US" dirty="0" err="1"/>
              <a:t>FedScope</a:t>
            </a:r>
            <a:r>
              <a:rPr lang="en-US" dirty="0"/>
              <a:t> (https://www.fedscope.opm.gov): Federal workforce data including employment trends.
- America Works Data Center (https://www.uschamberfoundation.org/america-works): Tracks job openings and skills gaps.
- Economic Policy Institute (https://www.epi.org/data): Offers data on wages, productivity, and employment disparities.
These resources provide valuable insights into labor market conditions, helping academic leaders make informed decisions about program offerings and curriculum updates.
</a:t>
            </a:r>
          </a:p>
        </p:txBody>
      </p:sp>
      <p:sp>
        <p:nvSpPr>
          <p:cNvPr id="4" name="Slide Number Placeholder 3"/>
          <p:cNvSpPr>
            <a:spLocks noGrp="1"/>
          </p:cNvSpPr>
          <p:nvPr>
            <p:ph type="sldNum" sz="quarter" idx="5"/>
          </p:nvPr>
        </p:nvSpPr>
        <p:spPr/>
        <p:txBody>
          <a:bodyPr/>
          <a:lstStyle/>
          <a:p>
            <a:fld id="{6F6E44C0-4701-43E2-8DD7-709D6F9C856F}" type="slidenum">
              <a:t>3</a:t>
            </a:fld>
            <a:endParaRPr lang="en-US"/>
          </a:p>
        </p:txBody>
      </p:sp>
    </p:spTree>
    <p:extLst>
      <p:ext uri="{BB962C8B-B14F-4D97-AF65-F5344CB8AC3E}">
        <p14:creationId xmlns:p14="http://schemas.microsoft.com/office/powerpoint/2010/main" val="341338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6F6E44C0-4701-43E2-8DD7-709D6F9C856F}" type="slidenum">
              <a:t>4</a:t>
            </a:fld>
            <a:endParaRPr lang="en-US"/>
          </a:p>
        </p:txBody>
      </p:sp>
    </p:spTree>
    <p:extLst>
      <p:ext uri="{BB962C8B-B14F-4D97-AF65-F5344CB8AC3E}">
        <p14:creationId xmlns:p14="http://schemas.microsoft.com/office/powerpoint/2010/main" val="212863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O*NET Online is a powerful tool for aligning academic programs with workforce needs. Administrators can use it to identify target occupations related to their programs, analyze the required skills, knowledge, and abilities, and compare these with current curriculum offerings. O*NET also provides crosswalks to CIP and SOC codes, facilitating direct mapping between academic programs and occupational data. By using O*NET, institutions can identify skill gaps, update course content, and ensure that graduates are prepared for the demands of the labor market. This process supports accreditation, enhances employability, and strengthens institutional accountability.
</a:t>
            </a:r>
          </a:p>
        </p:txBody>
      </p:sp>
      <p:sp>
        <p:nvSpPr>
          <p:cNvPr id="4" name="Slide Number Placeholder 3"/>
          <p:cNvSpPr>
            <a:spLocks noGrp="1"/>
          </p:cNvSpPr>
          <p:nvPr>
            <p:ph type="sldNum" sz="quarter" idx="5"/>
          </p:nvPr>
        </p:nvSpPr>
        <p:spPr/>
        <p:txBody>
          <a:bodyPr/>
          <a:lstStyle/>
          <a:p>
            <a:fld id="{6F6E44C0-4701-43E2-8DD7-709D6F9C856F}" type="slidenum">
              <a:t>5</a:t>
            </a:fld>
            <a:endParaRPr lang="en-US"/>
          </a:p>
        </p:txBody>
      </p:sp>
    </p:spTree>
    <p:extLst>
      <p:ext uri="{BB962C8B-B14F-4D97-AF65-F5344CB8AC3E}">
        <p14:creationId xmlns:p14="http://schemas.microsoft.com/office/powerpoint/2010/main" val="130387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Nutrition &amp; Dietetics Program Case Study</a:t>
            </a:r>
          </a:p>
        </p:txBody>
      </p:sp>
      <p:sp>
        <p:nvSpPr>
          <p:cNvPr id="4" name="Slide Number Placeholder 3"/>
          <p:cNvSpPr>
            <a:spLocks noGrp="1"/>
          </p:cNvSpPr>
          <p:nvPr>
            <p:ph type="sldNum" sz="quarter" idx="5"/>
          </p:nvPr>
        </p:nvSpPr>
        <p:spPr/>
        <p:txBody>
          <a:bodyPr/>
          <a:lstStyle/>
          <a:p>
            <a:fld id="{6F6E44C0-4701-43E2-8DD7-709D6F9C856F}" type="slidenum">
              <a:t>6</a:t>
            </a:fld>
            <a:endParaRPr lang="en-US"/>
          </a:p>
        </p:txBody>
      </p:sp>
    </p:spTree>
    <p:extLst>
      <p:ext uri="{BB962C8B-B14F-4D97-AF65-F5344CB8AC3E}">
        <p14:creationId xmlns:p14="http://schemas.microsoft.com/office/powerpoint/2010/main" val="98495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Consider a Nutrition &amp; Dietetics program aiming to align with the occupation of Dietitians and Nutritionists. Using O*NET, administrators can identify key skills such as active listening, critical thinking, and scientific knowledge. The existing curriculum may include courses in anatomy, nutrition science, and counseling, which align well with these skills. However, gaps may exist in areas like technology tools and data analysis. To address these, the program could incorporate modules on health informatics and data literacy. This example illustrates how workforce data can guide curriculum updates, ensuring that students acquire the competencies needed in the field.</a:t>
            </a:r>
          </a:p>
        </p:txBody>
      </p:sp>
      <p:sp>
        <p:nvSpPr>
          <p:cNvPr id="4" name="Slide Number Placeholder 3"/>
          <p:cNvSpPr>
            <a:spLocks noGrp="1"/>
          </p:cNvSpPr>
          <p:nvPr>
            <p:ph type="sldNum" sz="quarter" idx="5"/>
          </p:nvPr>
        </p:nvSpPr>
        <p:spPr/>
        <p:txBody>
          <a:bodyPr/>
          <a:lstStyle/>
          <a:p>
            <a:fld id="{6F6E44C0-4701-43E2-8DD7-709D6F9C856F}" type="slidenum">
              <a:t>7</a:t>
            </a:fld>
            <a:endParaRPr lang="en-US"/>
          </a:p>
        </p:txBody>
      </p:sp>
    </p:spTree>
    <p:extLst>
      <p:ext uri="{BB962C8B-B14F-4D97-AF65-F5344CB8AC3E}">
        <p14:creationId xmlns:p14="http://schemas.microsoft.com/office/powerpoint/2010/main" val="363680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Data for Institutional Decision-Making</a:t>
            </a:r>
          </a:p>
        </p:txBody>
      </p:sp>
      <p:sp>
        <p:nvSpPr>
          <p:cNvPr id="4" name="Slide Number Placeholder 3"/>
          <p:cNvSpPr>
            <a:spLocks noGrp="1"/>
          </p:cNvSpPr>
          <p:nvPr>
            <p:ph type="sldNum" sz="quarter" idx="5"/>
          </p:nvPr>
        </p:nvSpPr>
        <p:spPr/>
        <p:txBody>
          <a:bodyPr/>
          <a:lstStyle/>
          <a:p>
            <a:fld id="{6F6E44C0-4701-43E2-8DD7-709D6F9C856F}" type="slidenum">
              <a:t>8</a:t>
            </a:fld>
            <a:endParaRPr lang="en-US"/>
          </a:p>
        </p:txBody>
      </p:sp>
    </p:spTree>
    <p:extLst>
      <p:ext uri="{BB962C8B-B14F-4D97-AF65-F5344CB8AC3E}">
        <p14:creationId xmlns:p14="http://schemas.microsoft.com/office/powerpoint/2010/main" val="1759509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Workforce data supports a range of strategic decisions within academic institutions. It can be used in program review and accreditation processes, grant applications, employer engagement, and career services. By integrating labor market insights into these areas, institutions can enhance their responsiveness to economic trends, improve student outcomes, and strengthen their competitive position. Data-informed decisions also foster collaboration between academic departments and institutional research teams, promoting a culture of evidence-based planning and continuous improvement.</a:t>
            </a:r>
          </a:p>
        </p:txBody>
      </p:sp>
      <p:sp>
        <p:nvSpPr>
          <p:cNvPr id="4" name="Slide Number Placeholder 3"/>
          <p:cNvSpPr>
            <a:spLocks noGrp="1"/>
          </p:cNvSpPr>
          <p:nvPr>
            <p:ph type="sldNum" sz="quarter" idx="5"/>
          </p:nvPr>
        </p:nvSpPr>
        <p:spPr/>
        <p:txBody>
          <a:bodyPr/>
          <a:lstStyle/>
          <a:p>
            <a:fld id="{6F6E44C0-4701-43E2-8DD7-709D6F9C856F}" type="slidenum">
              <a:t>9</a:t>
            </a:fld>
            <a:endParaRPr lang="en-US"/>
          </a:p>
        </p:txBody>
      </p:sp>
    </p:spTree>
    <p:extLst>
      <p:ext uri="{BB962C8B-B14F-4D97-AF65-F5344CB8AC3E}">
        <p14:creationId xmlns:p14="http://schemas.microsoft.com/office/powerpoint/2010/main" val="351629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anchor="b">
            <a:normAutofit/>
          </a:bodyPr>
          <a:lstStyle>
            <a:lvl1pPr algn="r">
              <a:lnSpc>
                <a:spcPct val="80000"/>
              </a:lnSpc>
              <a:defRPr sz="72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a:lstStyle/>
          <a:p>
            <a:fld id="{F695BADC-4FD4-44DC-8CD5-A8F9C57A8D9D}"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93C8270A-2846-4BCB-A403-59E7E90A2BA8}"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anchor="t">
            <a:normAutofit/>
          </a:bodyPr>
          <a:lstStyle>
            <a:lvl1pPr>
              <a:defRPr sz="11500" baseline="0">
                <a:ln>
                  <a:solidFill>
                    <a:schemeClr val="bg1"/>
                  </a:solidFill>
                </a:ln>
                <a:solidFill>
                  <a:schemeClr val="accent1"/>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a:lstStyle>
            <a:lvl1pPr>
              <a:defRPr>
                <a:solidFill>
                  <a:schemeClr val="bg1"/>
                </a:solidFill>
              </a:defRPr>
            </a:lvl1pPr>
          </a:lstStyle>
          <a:p>
            <a:fld id="{F205D05A-BA39-4B06-B20A-BF32BF994A68}" type="datetime1">
              <a:rPr lang="en-US" smtClean="0"/>
              <a:t>9/30/2025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anchor="b">
            <a:normAutofit/>
          </a:bodyPr>
          <a:lstStyle>
            <a:lvl1pPr>
              <a:lnSpc>
                <a:spcPct val="80000"/>
              </a:lnSpc>
              <a:defRPr sz="11500" spc="-170" baseline="0">
                <a:ln>
                  <a:noFill/>
                </a:ln>
                <a:solidFill>
                  <a:schemeClr val="accent2">
                    <a:lumMod val="60000"/>
                    <a:lumOff val="40000"/>
                    <a:alpha val="80000"/>
                  </a:schemeClr>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anchor="t"/>
          <a:lstStyle>
            <a:lvl1pPr algn="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a:lstStyle>
            <a:lvl1pPr>
              <a:defRPr>
                <a:solidFill>
                  <a:schemeClr val="bg1"/>
                </a:solidFill>
              </a:defRPr>
            </a:lvl1pPr>
          </a:lstStyle>
          <a:p>
            <a:fld id="{3FC4DBFB-5124-40F9-A2E3-2D0FD410E55D}" type="datetime1">
              <a:rPr lang="en-US" smtClean="0"/>
              <a:t>9/30/2025</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anchor="t"/>
          <a:lstStyle>
            <a:lvl1pPr algn="l">
              <a:defRPr sz="105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a:lstStyle/>
          <a:p>
            <a:fld id="{6C2206C6-C6B2-4E06-A7AA-7F308C2F851D}"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anchor="t">
            <a:normAutofit/>
          </a:bodyPr>
          <a:lstStyle>
            <a:lvl1pPr>
              <a:defRPr sz="12000" spc="-50" baseline="0">
                <a:solidFill>
                  <a:schemeClr val="accent2"/>
                </a:solidFill>
              </a:defRPr>
            </a:lvl1pPr>
          </a:lstStyle>
          <a:p>
            <a:r>
              <a:rPr lang="en-US" dirty="0"/>
              <a:t>Agenda</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anchor="ctr"/>
          <a:lstStyle>
            <a:lvl1pPr algn="r">
              <a:defRPr/>
            </a:lvl1pPr>
          </a:lstStyle>
          <a:p>
            <a:fld id="{D1188C7A-78DB-4967-8643-716598F25D97}"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a:lstStyle/>
          <a:p>
            <a:fld id="{27F8DDA4-3B80-4E8A-A8F5-521F73BF9127}" type="slidenum">
              <a:rPr lang="en-US" smtClean="0"/>
              <a:t>‹#›</a:t>
            </a:fld>
            <a:endParaRPr lang="en-US"/>
          </a:p>
        </p:txBody>
      </p:sp>
      <p:sp>
        <p:nvSpPr>
          <p:cNvPr id="14" name="Picture Placeholder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anchor="t">
            <a:normAutofit/>
          </a:bodyPr>
          <a:lstStyle>
            <a:lvl1pPr>
              <a:defRPr sz="12400">
                <a:solidFill>
                  <a:schemeClr val="bg2"/>
                </a:solidFill>
              </a:defRPr>
            </a:lvl1pPr>
          </a:lstStyle>
          <a:p>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anchor="t"/>
          <a:lstStyle>
            <a:lvl1pPr algn="r">
              <a:defRPr sz="1050"/>
            </a:lvl1pPr>
          </a:lstStyle>
          <a:p>
            <a:r>
              <a:rPr lang="en-US"/>
              <a:t>Sample Footer Text</a:t>
            </a:r>
          </a:p>
        </p:txBody>
      </p:sp>
      <p:sp>
        <p:nvSpPr>
          <p:cNvPr id="12" name="Picture Placeholder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a:lstStyle/>
          <a:p>
            <a:fld id="{CF3028B4-C775-4D6E-9ECF-E9C671E76E7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A3EC7C9B-995E-4643-8C14-3CF0B0A04E72}"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anchor="b"/>
          <a:lstStyle>
            <a:lvl1pPr algn="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EB6F6598-C52E-418B-8497-C4DAE4F0985A}"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2E394BC2-7D23-4352-8AF3-6A490B666FB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C3EE3A63-0174-4F36-AB66-61B83C7C9647}"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D849E410-BE9E-427B-BCB5-604E33C4348E}"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4758A600-6D87-4303-8A2F-171F72E2237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E2E51BF4-D56D-4D12-A5A9-E780D160D1C6}"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FBFC4637-11C9-448C-8D4C-0CD0AE46C949}"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642D680-A112-485C-AB9D-C4786EC59251}"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F79E3CBC-A2D6-42D3-976A-174CF7E26BA0}"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917E8D86-1037-438D-973A-F8D03A01BF16}"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A33876A1-EAF9-4915-94FE-FB92EEABD687}"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B0ECE3E5-DEB1-48A2-A1A9-7ABBE9A784F7}"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3D9CFEE7-1948-428C-8A1B-930C420A85C1}"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a:lstStyle/>
          <a:p>
            <a:fld id="{2B950759-980B-4783-B58D-96B69BC77CA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anchor="ct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a:lstStyle/>
          <a:p>
            <a:fld id="{FA9F19E7-5A41-482B-8FA2-1C0353416DB6}"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a:lstStyle>
            <a:lvl1pPr algn="l">
              <a:defRPr/>
            </a:lvl1pPr>
          </a:lstStyle>
          <a:p>
            <a:fld id="{75D8CBF3-D33E-488B-BE09-B302C350493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a:lstStyle>
            <a:lvl1pPr algn="l">
              <a:defRPr/>
            </a:lvl1pPr>
          </a:lstStyle>
          <a:p>
            <a:fld id="{8394C7EB-3255-4C04-9D3B-DA51FDFD7E92}"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a:lstStyle>
            <a:lvl1pPr algn="l">
              <a:defRPr/>
            </a:lvl1pPr>
          </a:lstStyle>
          <a:p>
            <a:fld id="{E396167E-13CB-492D-A43B-8BD084C7EA4B}"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a:lstStyle/>
          <a:p>
            <a:fld id="{49885C97-4180-47D6-BA3E-83C74E1B1903}"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3CF85C1-8AE5-42AC-A9E5-BFA1AA4ECE1A}"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a:lstStyle/>
          <a:p>
            <a:fld id="{F9764A69-0D4A-41EE-B368-4D0114C52684}"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EC869251-F212-4557-A92A-BBFE6D38B002}"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a:lstStyle>
            <a:lvl1pP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anchor="t"/>
          <a:lstStyle>
            <a:lvl1pPr algn="r">
              <a:defRPr/>
            </a:lvl1pPr>
          </a:lstStyle>
          <a:p>
            <a:r>
              <a:rPr lang="en-US"/>
              <a:t>Sample Footer Text</a:t>
            </a:r>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9C7720E7-9D70-4C91-9C55-B922EC8FF4E1}"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cxnSp>
        <p:nvCxnSpPr>
          <p:cNvPr id="12" name="Straight Connector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anchor="t"/>
          <a:lstStyle>
            <a:lvl1pPr algn="r">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a:lstStyle/>
          <a:p>
            <a:fld id="{C26E53DC-2C2B-436E-8F81-6F56D67B2094}"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anchor="ct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a:lstStyle/>
          <a:p>
            <a:fld id="{A25B1B0E-4CBA-421A-9FF9-BD907EE313C7}"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6" name="Slide Number Placeholder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a:lstStyle/>
          <a:p>
            <a:fld id="{27F8DDA4-3B80-4E8A-A8F5-521F73BF9127}" type="slidenum">
              <a:rPr lang="en-US" smtClean="0"/>
              <a:t>‹#›</a:t>
            </a:fld>
            <a:endParaRPr lang="en-US"/>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a:lstStyle>
            <a:lvl1pPr algn="l">
              <a:defRPr/>
            </a:lvl1pPr>
          </a:lstStyle>
          <a:p>
            <a:fld id="{D666FC17-48E9-4EB3-BB0E-C81F4FBF1D65}" type="datetime1">
              <a:rPr lang="en-US" smtClean="0"/>
              <a:t>9/30/2025</a:t>
            </a:fld>
            <a:endParaRPr lang="en-US"/>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anchor="t"/>
          <a:lstStyle>
            <a:lvl1pPr algn="r">
              <a:defRPr sz="1050"/>
            </a:lvl1pPr>
          </a:lstStyle>
          <a:p>
            <a:r>
              <a:rPr lang="en-US"/>
              <a:t>Sample Footer Text</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anchor="t"/>
          <a:lstStyle>
            <a:lvl1pP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a:lstStyle/>
          <a:p>
            <a:fld id="{1A3891DC-7E15-43B5-BCFB-370696C3039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umber Lar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anchor="t"/>
          <a:lstStyle>
            <a:lvl1pPr algn="r">
              <a:defRPr b="0" cap="all" baseline="0">
                <a:solidFill>
                  <a:schemeClr val="accent1"/>
                </a:solidFill>
                <a:effectLst/>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E5E07D1D-D1D5-479B-A8E5-C908666570C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9" name="Straight Connector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umber Lar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anchor="t">
            <a:normAutofit/>
          </a:bodyPr>
          <a:lstStyle>
            <a:lvl1pPr algn="r">
              <a:defRPr sz="3200" b="0" cap="none" baseline="0">
                <a:solidFill>
                  <a:schemeClr val="accent5">
                    <a:lumMod val="75000"/>
                  </a:schemeClr>
                </a:solidFill>
                <a:effectLst/>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DC860212-EC80-4550-8977-412BA68CEEAD}"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umber Lar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anchor="t"/>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1"/>
                </a:solidFill>
              </a:defRPr>
            </a:lvl1pPr>
          </a:lstStyle>
          <a:p>
            <a:fld id="{C58B63FC-A13C-4EAB-9220-41BEA3370D02}"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1"/>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umber Larg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anchor="t"/>
          <a:lstStyle>
            <a:lvl1pPr algn="r">
              <a:defRPr b="1" spc="100" baseline="0">
                <a:solidFill>
                  <a:schemeClr val="bg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4D133BBB-C9BA-478D-ACC3-56E69C31B4D0}"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umber Larg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anchor="t">
            <a:normAutofit/>
          </a:bodyPr>
          <a:lstStyle>
            <a:lvl1pPr algn="r">
              <a:defRPr sz="2800" b="0" spc="100" baseline="0">
                <a:solidFill>
                  <a:schemeClr val="bg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anchor="t"/>
          <a:lstStyle>
            <a:lvl1pPr algn="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D386BD3A-3427-4776-A455-FF38304F487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a:lstStyle>
            <a:lvl1pPr>
              <a:defRPr>
                <a:solidFill>
                  <a:schemeClr val="bg1"/>
                </a:solidFill>
              </a:defRPr>
            </a:lvl1pPr>
          </a:lstStyle>
          <a:p>
            <a:fld id="{90907655-BDED-4A88-9727-947E0245664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Statem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a:lstStyle>
            <a:lvl1pPr>
              <a:defRPr>
                <a:solidFill>
                  <a:schemeClr val="bg1"/>
                </a:solidFill>
              </a:defRPr>
            </a:lvl1pPr>
          </a:lstStyle>
          <a:p>
            <a:fld id="{F0400140-9243-4AE1-A76C-D8BD9EF938F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Statem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F978418A-E4AD-4F4D-B99D-9E40C1234D23}"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Statem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1A57725C-F3FD-4B16-984B-FC904AD58D64}"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a:lstStyle/>
          <a:p>
            <a:fld id="{4C6CA39F-8041-4925-BD95-F0F6BD0D2137}"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Statemen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a:lstStyle>
            <a:lvl1pPr>
              <a:defRPr>
                <a:solidFill>
                  <a:schemeClr val="tx2"/>
                </a:solidFill>
              </a:defRPr>
            </a:lvl1pPr>
          </a:lstStyle>
          <a:p>
            <a:fld id="{F4C780C6-F0FD-455F-A2B8-0A9691723AFF}"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anchor="ctr">
            <a:normAutofit/>
          </a:bodyPr>
          <a:lstStyle>
            <a:lvl1pPr algn="r">
              <a:defRPr sz="2000">
                <a:solidFill>
                  <a:schemeClr val="accent1"/>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a:normAutofit/>
          </a:bodyPr>
          <a:lstStyle>
            <a:lvl1pPr marL="228600" indent="-228600">
              <a:lnSpc>
                <a:spcPct val="85000"/>
              </a:lnSpc>
              <a:spcBef>
                <a:spcPts val="0"/>
              </a:spcBef>
              <a:buNone/>
              <a:defRPr sz="5800" b="0" cap="all" spc="0" baseline="0">
                <a:solidFill>
                  <a:schemeClr val="accent5"/>
                </a:solidFill>
                <a:latin typeface="+mj-lt"/>
              </a:defRPr>
            </a:lvl1pPr>
          </a:lstStyle>
          <a:p>
            <a:pPr lvl="0"/>
            <a:r>
              <a:rPr lang="en-US" dirty="0"/>
              <a:t>Click to edit quote</a:t>
            </a:r>
          </a:p>
        </p:txBody>
      </p:sp>
      <p:sp>
        <p:nvSpPr>
          <p:cNvPr id="10" name="Footer Placeholder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a:lstStyle>
            <a:lvl1pPr>
              <a:defRPr b="0">
                <a:solidFill>
                  <a:schemeClr val="accent5"/>
                </a:solidFill>
                <a:latin typeface="+mn-lt"/>
              </a:defRPr>
            </a:lvl1pPr>
          </a:lstStyle>
          <a:p>
            <a:r>
              <a:rPr lang="en-US"/>
              <a:t>Sample Footer Text</a:t>
            </a:r>
          </a:p>
        </p:txBody>
      </p:sp>
      <p:sp>
        <p:nvSpPr>
          <p:cNvPr id="9" name="Date Placeholder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a:lstStyle>
            <a:lvl1pPr>
              <a:defRPr b="0">
                <a:solidFill>
                  <a:schemeClr val="accent5"/>
                </a:solidFill>
                <a:latin typeface="+mn-lt"/>
              </a:defRPr>
            </a:lvl1pPr>
          </a:lstStyle>
          <a:p>
            <a:fld id="{D348C769-7AB4-4647-BD58-CC3E9CA66889}" type="datetime1">
              <a:rPr lang="en-US" smtClean="0"/>
              <a:t>9/30/2025</a:t>
            </a:fld>
            <a:endParaRPr lang="en-US"/>
          </a:p>
        </p:txBody>
      </p:sp>
      <p:sp>
        <p:nvSpPr>
          <p:cNvPr id="11" name="Slide Number Placeholder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13" name="Straight Connector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anchor="ctr">
            <a:normAutofit/>
          </a:bodyPr>
          <a:lstStyle>
            <a:lvl1pPr algn="r">
              <a:defRPr sz="2000" b="1" cap="none" baseline="0">
                <a:solidFill>
                  <a:schemeClr val="accent5"/>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a:normAutofit/>
          </a:bodyPr>
          <a:lstStyle>
            <a:lvl1pPr marL="228600" indent="-228600">
              <a:lnSpc>
                <a:spcPct val="85000"/>
              </a:lnSpc>
              <a:spcBef>
                <a:spcPts val="0"/>
              </a:spcBef>
              <a:buNone/>
              <a:defRPr sz="5400" b="0" cap="all" spc="0" baseline="0">
                <a:solidFill>
                  <a:schemeClr val="accent2"/>
                </a:solidFill>
                <a:latin typeface="+mj-lt"/>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anchor="ctr"/>
          <a:lstStyle>
            <a:lvl1pPr algn="l">
              <a:defRPr b="0" spc="0">
                <a:solidFill>
                  <a:schemeClr val="accent5"/>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a:lstStyle>
            <a:lvl1pPr algn="r">
              <a:defRPr b="0">
                <a:solidFill>
                  <a:schemeClr val="accent5"/>
                </a:solidFill>
                <a:latin typeface="+mn-lt"/>
              </a:defRPr>
            </a:lvl1pPr>
          </a:lstStyle>
          <a:p>
            <a:fld id="{67891EA0-6E5D-4821-92F4-23CFFDAC5E38}"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anchor="ctr">
            <a:normAutofit/>
          </a:bodyPr>
          <a:lstStyle>
            <a:lvl1pPr algn="ctr">
              <a:defRPr sz="1600">
                <a:solidFill>
                  <a:schemeClr val="accent2"/>
                </a:solidFill>
              </a:defRPr>
            </a:lvl1pPr>
          </a:lstStyle>
          <a:p>
            <a:r>
              <a:rPr lang="en-US" dirty="0"/>
              <a:t>Quote Author</a:t>
            </a:r>
          </a:p>
        </p:txBody>
      </p:sp>
      <p:sp>
        <p:nvSpPr>
          <p:cNvPr id="14" name="Footer Placeholder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a:lstStyle>
            <a:lvl1pPr>
              <a:defRPr b="0">
                <a:solidFill>
                  <a:schemeClr val="accent5"/>
                </a:solidFill>
              </a:defRPr>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anchor="ctr">
            <a:normAutofit/>
          </a:bodyPr>
          <a:lstStyle>
            <a:lvl1pPr marL="0" indent="0" algn="ctr">
              <a:lnSpc>
                <a:spcPct val="85000"/>
              </a:lnSpc>
              <a:buNone/>
              <a:defRPr sz="4800" b="0" cap="none" spc="0" baseline="0">
                <a:solidFill>
                  <a:schemeClr val="accent5"/>
                </a:solidFill>
                <a:latin typeface="+mn-lt"/>
              </a:defRPr>
            </a:lvl1pPr>
          </a:lstStyle>
          <a:p>
            <a:pPr lvl="0"/>
            <a:r>
              <a:rPr lang="en-US" dirty="0"/>
              <a:t>Click to edit quote</a:t>
            </a:r>
          </a:p>
        </p:txBody>
      </p:sp>
      <p:sp>
        <p:nvSpPr>
          <p:cNvPr id="13" name="Date Placeholder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a:lstStyle>
            <a:lvl1pPr>
              <a:defRPr>
                <a:solidFill>
                  <a:schemeClr val="accent5"/>
                </a:solidFill>
              </a:defRPr>
            </a:lvl1pPr>
          </a:lstStyle>
          <a:p>
            <a:fld id="{869CC736-6517-4DE3-9A18-5EB6F27EF875}" type="datetime1">
              <a:rPr lang="en-US" smtClean="0"/>
              <a:t>9/30/2025</a:t>
            </a:fld>
            <a:endParaRPr lang="en-US"/>
          </a:p>
        </p:txBody>
      </p:sp>
      <p:sp>
        <p:nvSpPr>
          <p:cNvPr id="15" name="Slide Number Placeholder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pic>
        <p:nvPicPr>
          <p:cNvPr id="8" name="Picture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anchor="ctr">
            <a:normAutofit/>
          </a:bodyPr>
          <a:lstStyle>
            <a:lvl1pPr algn="r">
              <a:defRPr sz="1800">
                <a:solidFill>
                  <a:schemeClr val="accent2"/>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a:normAutofit/>
          </a:bodyPr>
          <a:lstStyle>
            <a:lvl1pPr marL="228600" indent="-228600">
              <a:lnSpc>
                <a:spcPct val="100000"/>
              </a:lnSpc>
              <a:spcBef>
                <a:spcPts val="0"/>
              </a:spcBef>
              <a:buNone/>
              <a:defRPr sz="5400" b="0" cap="none" spc="0" baseline="0">
                <a:solidFill>
                  <a:schemeClr val="bg2"/>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a:lstStyle>
            <a:lvl1pPr algn="l">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55971960-CC10-477C-A0E8-32CE7F9D38E0}"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7" name="Straight Connector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11" name="Rectangle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anchor="ctr">
            <a:normAutofit/>
          </a:bodyPr>
          <a:lstStyle>
            <a:lvl1pPr algn="r">
              <a:defRPr sz="1800">
                <a:solidFill>
                  <a:schemeClr val="accent2"/>
                </a:solidFill>
              </a:defRPr>
            </a:lvl1pPr>
          </a:lstStyle>
          <a:p>
            <a:r>
              <a:rPr lang="en-US" dirty="0"/>
              <a:t>Quote Author</a:t>
            </a:r>
          </a:p>
        </p:txBody>
      </p:sp>
      <p:sp>
        <p:nvSpPr>
          <p:cNvPr id="8" name="Content Placeholder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a:normAutofit/>
          </a:bodyPr>
          <a:lstStyle>
            <a:lvl1pPr marL="228600" indent="-228600">
              <a:lnSpc>
                <a:spcPct val="85000"/>
              </a:lnSpc>
              <a:buNone/>
              <a:defRPr sz="5400">
                <a:solidFill>
                  <a:schemeClr val="accent5"/>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lstStyle>
            <a:lvl1pPr algn="l">
              <a:defRPr b="0" spc="0">
                <a:solidFill>
                  <a:schemeClr val="accent5"/>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a:lstStyle>
            <a:lvl1pPr algn="r">
              <a:defRPr>
                <a:solidFill>
                  <a:schemeClr val="accent5"/>
                </a:solidFill>
              </a:defRPr>
            </a:lvl1pPr>
          </a:lstStyle>
          <a:p>
            <a:fld id="{84D8584C-2125-40A2-8519-09FB9A8C3315}"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68326746-DF44-9DEF-8471-A5E1F6CCC502}"/>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15850B58-64D5-F359-1AC8-3D57AA87BFBD}"/>
              </a:ext>
            </a:extLst>
          </p:cNvPr>
          <p:cNvSpPr>
            <a:spLocks noGrp="1"/>
          </p:cNvSpPr>
          <p:nvPr>
            <p:ph type="dt" sz="half" idx="10"/>
          </p:nvPr>
        </p:nvSpPr>
        <p:spPr/>
        <p:txBody>
          <a:bodyPr/>
          <a:lstStyle/>
          <a:p>
            <a:fld id="{B3C0EDEC-0890-4E6D-9DE0-ECAF543851A7}" type="datetime1">
              <a:rPr lang="en-US" smtClean="0"/>
              <a:t>9/30/2025</a:t>
            </a:fld>
            <a:endParaRPr lang="en-US"/>
          </a:p>
        </p:txBody>
      </p:sp>
      <p:sp>
        <p:nvSpPr>
          <p:cNvPr id="7" name="Slide Number Placeholder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061BE2D-E1A3-1A5C-AE37-9DC52A9717B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1D5902D-DF04-F2A8-C2F8-EBDD2A897D21}"/>
              </a:ext>
            </a:extLst>
          </p:cNvPr>
          <p:cNvSpPr>
            <a:spLocks noGrp="1"/>
          </p:cNvSpPr>
          <p:nvPr>
            <p:ph type="dt" sz="half" idx="10"/>
          </p:nvPr>
        </p:nvSpPr>
        <p:spPr/>
        <p:txBody>
          <a:bodyPr/>
          <a:lstStyle/>
          <a:p>
            <a:fld id="{2DD88318-BA47-4AD0-805B-25EB53D81BBB}" type="datetime1">
              <a:rPr lang="en-US" smtClean="0"/>
              <a:t>9/30/2025</a:t>
            </a:fld>
            <a:endParaRPr lang="en-US"/>
          </a:p>
        </p:txBody>
      </p:sp>
      <p:sp>
        <p:nvSpPr>
          <p:cNvPr id="9" name="Slide Number Placeholder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07D307A-FF1F-38A3-7DE5-F11DC31CA5B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E4C539B-20CB-8D83-0ECC-5F682BD06D6F}"/>
              </a:ext>
            </a:extLst>
          </p:cNvPr>
          <p:cNvSpPr>
            <a:spLocks noGrp="1"/>
          </p:cNvSpPr>
          <p:nvPr>
            <p:ph type="dt" sz="half" idx="10"/>
          </p:nvPr>
        </p:nvSpPr>
        <p:spPr/>
        <p:txBody>
          <a:bodyPr/>
          <a:lstStyle/>
          <a:p>
            <a:fld id="{30AD3F20-2AB6-4A04-8E99-A7FB006776B6}" type="datetime1">
              <a:rPr lang="en-US" smtClean="0"/>
              <a:t>9/30/2025</a:t>
            </a:fld>
            <a:endParaRPr lang="en-US"/>
          </a:p>
        </p:txBody>
      </p:sp>
      <p:sp>
        <p:nvSpPr>
          <p:cNvPr id="5" name="Slide Number Placeholder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FA0B77-3CB1-4071-30F6-B0766D75C10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B4A81A7-FC7B-1689-D59F-4173A1763CB9}"/>
              </a:ext>
            </a:extLst>
          </p:cNvPr>
          <p:cNvSpPr>
            <a:spLocks noGrp="1"/>
          </p:cNvSpPr>
          <p:nvPr>
            <p:ph type="dt" sz="half" idx="10"/>
          </p:nvPr>
        </p:nvSpPr>
        <p:spPr/>
        <p:txBody>
          <a:bodyPr/>
          <a:lstStyle/>
          <a:p>
            <a:fld id="{3AEA2087-1351-4A66-BC4B-B8C73F209E6A}" type="datetime1">
              <a:rPr lang="en-US" smtClean="0"/>
              <a:t>9/30/2025</a:t>
            </a:fld>
            <a:endParaRPr lang="en-US"/>
          </a:p>
        </p:txBody>
      </p:sp>
      <p:sp>
        <p:nvSpPr>
          <p:cNvPr id="4" name="Slide Number Placeholder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a:lstStyle/>
          <a:p>
            <a:fld id="{A198F7BC-ABFF-4CAB-9ECC-8B1B0BCD965C}"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5FB557B-A6AB-0141-61F5-2C6D1D26D589}"/>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A4346670-62CE-41B6-24CD-DB7BF2AECDF4}"/>
              </a:ext>
            </a:extLst>
          </p:cNvPr>
          <p:cNvSpPr>
            <a:spLocks noGrp="1"/>
          </p:cNvSpPr>
          <p:nvPr>
            <p:ph type="dt" sz="half" idx="10"/>
          </p:nvPr>
        </p:nvSpPr>
        <p:spPr/>
        <p:txBody>
          <a:bodyPr/>
          <a:lstStyle/>
          <a:p>
            <a:fld id="{95967112-4E38-4DE6-886D-C6360575EE2E}" type="datetime1">
              <a:rPr lang="en-US" smtClean="0"/>
              <a:t>9/30/2025</a:t>
            </a:fld>
            <a:endParaRPr lang="en-US"/>
          </a:p>
        </p:txBody>
      </p:sp>
      <p:sp>
        <p:nvSpPr>
          <p:cNvPr id="7" name="Slide Number Placeholder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FB5E2938-E6DE-EB90-C8DE-0D078BDD0A8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a:lstStyle/>
          <a:p>
            <a:fld id="{8493712A-E27F-4D57-B2CA-5B36D6E8A4B0}" type="datetime1">
              <a:rPr lang="en-US" smtClean="0"/>
              <a:t>9/30/2025</a:t>
            </a:fld>
            <a:endParaRPr lang="en-US"/>
          </a:p>
        </p:txBody>
      </p:sp>
      <p:sp>
        <p:nvSpPr>
          <p:cNvPr id="7" name="Slide Number Placeholder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anchor="t">
            <a:normAutofit/>
          </a:bodyPr>
          <a:lstStyle>
            <a:lvl1pPr>
              <a:defRPr sz="96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anchor="t"/>
          <a:lstStyle>
            <a:lvl1pPr algn="r">
              <a:defRPr sz="90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a:lstStyle>
            <a:lvl1pPr algn="l">
              <a:defRPr/>
            </a:lvl1pPr>
          </a:lstStyle>
          <a:p>
            <a:fld id="{A8EB468F-DE53-43FF-8B87-9F03EBF19C21}"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anchor="t">
            <a:normAutofit/>
          </a:bodyPr>
          <a:lstStyle>
            <a:lvl1pPr>
              <a:defRPr sz="80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a:lstStyle>
            <a:lvl1pPr algn="r">
              <a:defRPr/>
            </a:lvl1pPr>
          </a:lstStyle>
          <a:p>
            <a:fld id="{77D9A748-B116-46F1-81D5-0BE225FE4EB1}" type="datetime1">
              <a:rPr lang="en-US" smtClean="0"/>
              <a:t>9/30/2025</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a:lstStyle/>
          <a:p>
            <a:fld id="{3939EC85-F003-4305-AB12-223D18998537}"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a:lstStyle>
            <a:lvl1pPr algn="r">
              <a:defRPr sz="1050"/>
            </a:lvl1pPr>
          </a:lstStyle>
          <a:p>
            <a:r>
              <a:rPr lang="en-US" dirty="0"/>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06866CBB-6F1F-436D-A8C6-FABC4CF2B536}"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DFE1FB2C-1600-49CF-ABE3-F2743AC651C3}" type="datetime1">
              <a:rPr lang="en-US" smtClean="0"/>
              <a:t>9/30/2025</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82B9AEC8-204B-4AD5-8041-BCAF36A74EBE}" type="datetime1">
              <a:rPr lang="en-US" smtClean="0"/>
              <a:t>9/30/2025</a:t>
            </a:fld>
            <a:endParaRPr lang="en-US"/>
          </a:p>
        </p:txBody>
      </p:sp>
      <p:sp>
        <p:nvSpPr>
          <p:cNvPr id="6" name="Slide Number Placeholder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hyperlink" Target="https://americasucceeds.org/what-we-d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hyperlink" Target="https://www.workforcegps.org/" TargetMode="External"/><Relationship Id="rId3" Type="http://schemas.openxmlformats.org/officeDocument/2006/relationships/image" Target="../media/image9.jpeg"/><Relationship Id="rId7" Type="http://schemas.openxmlformats.org/officeDocument/2006/relationships/hyperlink" Target="https://www.census.gov/"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hyperlink" Target="https://www.uschamber.com/" TargetMode="External"/><Relationship Id="rId5" Type="http://schemas.openxmlformats.org/officeDocument/2006/relationships/hyperlink" Target="https://www.bls.gov/" TargetMode="External"/><Relationship Id="rId10" Type="http://schemas.openxmlformats.org/officeDocument/2006/relationships/hyperlink" Target="https://www.epi.org/" TargetMode="External"/><Relationship Id="rId4" Type="http://schemas.openxmlformats.org/officeDocument/2006/relationships/hyperlink" Target="https://www.onetonline.org/" TargetMode="External"/><Relationship Id="rId9" Type="http://schemas.openxmlformats.org/officeDocument/2006/relationships/hyperlink" Target="https://www.fedscope.opm.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s and charts  Financial data analyzingPlease see some similar pictures from my lightbox:">
            <a:extLst>
              <a:ext uri="{FF2B5EF4-FFF2-40B4-BE49-F238E27FC236}">
                <a16:creationId xmlns:a16="http://schemas.microsoft.com/office/drawing/2014/main" id="{0EA2E706-B5E5-45D3-9FD1-98510A5371E3}"/>
              </a:ext>
            </a:extLst>
          </p:cNvPr>
          <p:cNvPicPr>
            <a:picLocks noChangeAspect="1"/>
          </p:cNvPicPr>
          <p:nvPr/>
        </p:nvPicPr>
        <p:blipFill>
          <a:blip r:embed="rId3"/>
          <a:srcRect l="5065" r="13341" b="-2"/>
          <a:stretch>
            <a:fillRect/>
          </a:stretch>
        </p:blipFill>
        <p:spPr>
          <a:xfrm>
            <a:off x="-791" y="1371600"/>
            <a:ext cx="6706392" cy="5486400"/>
          </a:xfrm>
          <a:prstGeom prst="rect">
            <a:avLst/>
          </a:prstGeom>
          <a:noFill/>
        </p:spPr>
      </p:pic>
      <p:sp>
        <p:nvSpPr>
          <p:cNvPr id="2" name="Title 1">
            <a:extLst>
              <a:ext uri="{FF2B5EF4-FFF2-40B4-BE49-F238E27FC236}">
                <a16:creationId xmlns:a16="http://schemas.microsoft.com/office/drawing/2014/main" id="{17C20AEE-BA3A-AC6E-FEF2-B5F1AAA3E415}"/>
              </a:ext>
            </a:extLst>
          </p:cNvPr>
          <p:cNvSpPr>
            <a:spLocks noGrp="1"/>
          </p:cNvSpPr>
          <p:nvPr>
            <p:ph type="ctrTitle"/>
          </p:nvPr>
        </p:nvSpPr>
        <p:spPr>
          <a:xfrm>
            <a:off x="5486400" y="873209"/>
            <a:ext cx="5181825" cy="4521201"/>
          </a:xfrm>
        </p:spPr>
        <p:txBody>
          <a:bodyPr anchor="b">
            <a:noAutofit/>
          </a:bodyPr>
          <a:lstStyle/>
          <a:p>
            <a:r>
              <a:rPr lang="en-US" sz="4400" b="1" dirty="0">
                <a:latin typeface="Aptos"/>
              </a:rPr>
              <a:t>Leveraging Workforce Trends and Labor Market Data for FCS Program Investment, Development, and Growth</a:t>
            </a:r>
            <a:endParaRPr lang="en-US" sz="4400" dirty="0"/>
          </a:p>
        </p:txBody>
      </p:sp>
      <p:sp>
        <p:nvSpPr>
          <p:cNvPr id="6" name="Slide Number Placeholder 5">
            <a:extLst>
              <a:ext uri="{FF2B5EF4-FFF2-40B4-BE49-F238E27FC236}">
                <a16:creationId xmlns:a16="http://schemas.microsoft.com/office/drawing/2014/main" id="{41583F50-8BEE-3756-C5E2-F86C4E68030C}"/>
              </a:ext>
            </a:extLst>
          </p:cNvPr>
          <p:cNvSpPr>
            <a:spLocks noGrp="1"/>
          </p:cNvSpPr>
          <p:nvPr>
            <p:ph type="sldNum" sz="quarter" idx="14"/>
          </p:nvPr>
        </p:nvSpPr>
        <p:spPr>
          <a:xfrm>
            <a:off x="145716" y="508084"/>
            <a:ext cx="429372" cy="365125"/>
          </a:xfrm>
        </p:spPr>
        <p:txBody>
          <a:bodyPr anchor="ctr">
            <a:normAutofit/>
          </a:bodyPr>
          <a:lstStyle/>
          <a:p>
            <a:pPr>
              <a:spcAft>
                <a:spcPts val="600"/>
              </a:spcAft>
            </a:pPr>
            <a:fld id="{27F8DDA4-3B80-4E8A-A8F5-521F73BF9127}" type="slidenum">
              <a:rPr lang="en-US" smtClean="0"/>
              <a:pPr>
                <a:spcAft>
                  <a:spcPts val="600"/>
                </a:spcAft>
              </a:pPr>
              <a:t>1</a:t>
            </a:fld>
            <a:endParaRPr lang="en-US"/>
          </a:p>
        </p:txBody>
      </p:sp>
      <p:sp>
        <p:nvSpPr>
          <p:cNvPr id="5" name="Date Placeholder 4">
            <a:extLst>
              <a:ext uri="{FF2B5EF4-FFF2-40B4-BE49-F238E27FC236}">
                <a16:creationId xmlns:a16="http://schemas.microsoft.com/office/drawing/2014/main" id="{132F22E1-5FA5-EF6E-9D1D-DE2F4A7EA66B}"/>
              </a:ext>
            </a:extLst>
          </p:cNvPr>
          <p:cNvSpPr>
            <a:spLocks noGrp="1"/>
          </p:cNvSpPr>
          <p:nvPr>
            <p:ph type="dt" sz="half" idx="10"/>
          </p:nvPr>
        </p:nvSpPr>
        <p:spPr>
          <a:xfrm>
            <a:off x="603663" y="508084"/>
            <a:ext cx="1203320" cy="365125"/>
          </a:xfrm>
        </p:spPr>
        <p:txBody>
          <a:bodyPr anchor="ctr">
            <a:normAutofit/>
          </a:bodyPr>
          <a:lstStyle/>
          <a:p>
            <a:pPr>
              <a:spcAft>
                <a:spcPts val="600"/>
              </a:spcAft>
            </a:pPr>
            <a:fld id="{06866CBB-6F1F-436D-A8C6-FABC4CF2B536}" type="datetime1">
              <a:rPr lang="en-US" smtClean="0"/>
              <a:pPr>
                <a:spcAft>
                  <a:spcPts val="600"/>
                </a:spcAft>
              </a:pPr>
              <a:t>9/30/2025</a:t>
            </a:fld>
            <a:endParaRPr lang="en-US"/>
          </a:p>
        </p:txBody>
      </p:sp>
      <p:sp>
        <p:nvSpPr>
          <p:cNvPr id="9" name="Subtitle 8">
            <a:extLst>
              <a:ext uri="{FF2B5EF4-FFF2-40B4-BE49-F238E27FC236}">
                <a16:creationId xmlns:a16="http://schemas.microsoft.com/office/drawing/2014/main" id="{0EAFE37F-B49B-22C7-3542-30A445773728}"/>
              </a:ext>
            </a:extLst>
          </p:cNvPr>
          <p:cNvSpPr>
            <a:spLocks noGrp="1"/>
          </p:cNvSpPr>
          <p:nvPr>
            <p:ph type="subTitle" idx="1"/>
          </p:nvPr>
        </p:nvSpPr>
        <p:spPr>
          <a:xfrm>
            <a:off x="7086600" y="5417136"/>
            <a:ext cx="4419600" cy="1135310"/>
          </a:xfrm>
        </p:spPr>
        <p:txBody>
          <a:bodyPr>
            <a:normAutofit lnSpcReduction="10000"/>
          </a:bodyPr>
          <a:lstStyle/>
          <a:p>
            <a:r>
              <a:rPr lang="en-US" dirty="0"/>
              <a:t>Karen L. Alexander, </a:t>
            </a:r>
            <a:r>
              <a:rPr lang="en-US" dirty="0" err="1"/>
              <a:t>Phd</a:t>
            </a:r>
            <a:endParaRPr lang="en-US" dirty="0"/>
          </a:p>
          <a:p>
            <a:r>
              <a:rPr lang="en-US" dirty="0"/>
              <a:t>Texas Tech University</a:t>
            </a:r>
          </a:p>
          <a:p>
            <a:r>
              <a:rPr lang="en-US" dirty="0"/>
              <a:t>Karen.alexander@ttu.edu</a:t>
            </a:r>
          </a:p>
        </p:txBody>
      </p:sp>
    </p:spTree>
    <p:extLst>
      <p:ext uri="{BB962C8B-B14F-4D97-AF65-F5344CB8AC3E}">
        <p14:creationId xmlns:p14="http://schemas.microsoft.com/office/powerpoint/2010/main" val="420669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hoto of human hands pointing at the reports">
            <a:extLst>
              <a:ext uri="{FF2B5EF4-FFF2-40B4-BE49-F238E27FC236}">
                <a16:creationId xmlns:a16="http://schemas.microsoft.com/office/drawing/2014/main" id="{777CCC99-9458-46CC-9C5E-591B1F8CCBA4}"/>
              </a:ext>
            </a:extLst>
          </p:cNvPr>
          <p:cNvPicPr>
            <a:picLocks noGrp="1" noChangeAspect="1"/>
          </p:cNvPicPr>
          <p:nvPr>
            <p:ph type="pic" sz="quarter" idx="13"/>
          </p:nvPr>
        </p:nvPicPr>
        <p:blipFill>
          <a:blip r:embed="rId3"/>
          <a:srcRect l="8360" r="26187"/>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F9B8E487-DAC4-037F-6414-8DDFBAE4EA67}"/>
              </a:ext>
            </a:extLst>
          </p:cNvPr>
          <p:cNvSpPr>
            <a:spLocks noGrp="1"/>
          </p:cNvSpPr>
          <p:nvPr>
            <p:ph type="title"/>
          </p:nvPr>
        </p:nvSpPr>
        <p:spPr>
          <a:xfrm>
            <a:off x="1002085" y="4374100"/>
            <a:ext cx="3897905" cy="1380814"/>
          </a:xfrm>
        </p:spPr>
        <p:txBody>
          <a:bodyPr anchor="t">
            <a:normAutofit/>
          </a:bodyPr>
          <a:lstStyle/>
          <a:p>
            <a:r>
              <a:rPr lang="en-US"/>
              <a:t>Next Steps for Administrators</a:t>
            </a:r>
          </a:p>
        </p:txBody>
      </p:sp>
      <p:sp>
        <p:nvSpPr>
          <p:cNvPr id="4" name="Content Placeholder 3">
            <a:extLst>
              <a:ext uri="{FF2B5EF4-FFF2-40B4-BE49-F238E27FC236}">
                <a16:creationId xmlns:a16="http://schemas.microsoft.com/office/drawing/2014/main" id="{5305BB34-57A5-52C7-27C7-8C81952E7F5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66243" y="350982"/>
            <a:ext cx="6596974" cy="5297346"/>
          </a:xfrm>
        </p:spPr>
        <p:txBody>
          <a:bodyPr>
            <a:normAutofit fontScale="77500" lnSpcReduction="20000"/>
          </a:bodyPr>
          <a:lstStyle/>
          <a:p>
            <a:pPr marL="0" indent="0">
              <a:spcBef>
                <a:spcPts val="2500"/>
              </a:spcBef>
              <a:buFont typeface="Arial" panose="020B0604020202020204" pitchFamily="34" charset="0"/>
              <a:buNone/>
            </a:pPr>
            <a:r>
              <a:rPr lang="en-US" sz="2000" b="1" dirty="0"/>
              <a:t>Audit Academic Programs</a:t>
            </a:r>
          </a:p>
          <a:p>
            <a:pPr marL="0" lvl="1" indent="0">
              <a:buFont typeface="Arial" panose="020B0604020202020204" pitchFamily="34" charset="0"/>
              <a:buNone/>
            </a:pPr>
            <a:r>
              <a:rPr sz="2000" dirty="0"/>
              <a:t>Use O*NET to assess current programs for occupational alignment and identify necessary improvements.</a:t>
            </a:r>
            <a:endParaRPr lang="en-US" sz="2000" dirty="0"/>
          </a:p>
          <a:p>
            <a:pPr marL="0" indent="0">
              <a:spcBef>
                <a:spcPts val="2500"/>
              </a:spcBef>
              <a:buFont typeface="Arial" panose="020B0604020202020204" pitchFamily="34" charset="0"/>
              <a:buNone/>
            </a:pPr>
            <a:r>
              <a:rPr lang="en-US" sz="2000" b="1" dirty="0"/>
              <a:t>Engage Industry Partners</a:t>
            </a:r>
          </a:p>
          <a:p>
            <a:pPr marL="0" lvl="1" indent="0">
              <a:buFont typeface="Arial" panose="020B0604020202020204" pitchFamily="34" charset="0"/>
              <a:buNone/>
            </a:pPr>
            <a:r>
              <a:rPr sz="2000" dirty="0"/>
              <a:t>Collaborate with employers to validate curriculum and identify emerging skill requirements.</a:t>
            </a:r>
            <a:endParaRPr lang="en-US" sz="2000" dirty="0"/>
          </a:p>
          <a:p>
            <a:pPr marL="0" indent="0">
              <a:spcBef>
                <a:spcPts val="2500"/>
              </a:spcBef>
              <a:buFont typeface="Arial" panose="020B0604020202020204" pitchFamily="34" charset="0"/>
              <a:buNone/>
            </a:pPr>
            <a:r>
              <a:rPr lang="en-US" sz="2000" b="1" dirty="0"/>
              <a:t>Update Course Content</a:t>
            </a:r>
          </a:p>
          <a:p>
            <a:pPr marL="0" lvl="1" indent="0">
              <a:buFont typeface="Arial" panose="020B0604020202020204" pitchFamily="34" charset="0"/>
              <a:buNone/>
            </a:pPr>
            <a:r>
              <a:rPr sz="2000" dirty="0"/>
              <a:t>Revise courses to address skill gaps by integrating new technologies and competencies.</a:t>
            </a:r>
            <a:endParaRPr lang="en-US" sz="2000" dirty="0"/>
          </a:p>
          <a:p>
            <a:pPr marL="0" indent="0">
              <a:spcBef>
                <a:spcPts val="2500"/>
              </a:spcBef>
              <a:buFont typeface="Arial" panose="020B0604020202020204" pitchFamily="34" charset="0"/>
              <a:buNone/>
            </a:pPr>
            <a:r>
              <a:rPr lang="en-US" sz="2000" b="1" dirty="0"/>
              <a:t>Leverage Labor Market Data</a:t>
            </a:r>
          </a:p>
          <a:p>
            <a:pPr marL="0" lvl="1" indent="0">
              <a:buFont typeface="Arial" panose="020B0604020202020204" pitchFamily="34" charset="0"/>
              <a:buNone/>
            </a:pPr>
            <a:r>
              <a:rPr sz="2000" dirty="0"/>
              <a:t>Incorporate labor market data into proposals, planning, and accreditation to align with demands.</a:t>
            </a:r>
            <a:endParaRPr lang="en-US" sz="2000" dirty="0"/>
          </a:p>
          <a:p>
            <a:pPr marL="0" lvl="1" indent="0">
              <a:spcBef>
                <a:spcPts val="2500"/>
              </a:spcBef>
              <a:buNone/>
            </a:pPr>
            <a:r>
              <a:rPr lang="en-US" sz="2000" b="1" dirty="0">
                <a:hlinkClick r:id="rId4"/>
              </a:rPr>
              <a:t>Durable Skills</a:t>
            </a:r>
            <a:endParaRPr lang="en-US" sz="2000" b="1" dirty="0"/>
          </a:p>
          <a:p>
            <a:pPr marL="0" lvl="1" indent="0">
              <a:buNone/>
            </a:pPr>
            <a:r>
              <a:rPr lang="en-US" sz="2000" dirty="0"/>
              <a:t>Current terminology being used to instead of soft skills, employability skills, etc. </a:t>
            </a:r>
          </a:p>
        </p:txBody>
      </p:sp>
      <p:sp>
        <p:nvSpPr>
          <p:cNvPr id="6" name="Date Placeholder 5">
            <a:extLst>
              <a:ext uri="{FF2B5EF4-FFF2-40B4-BE49-F238E27FC236}">
                <a16:creationId xmlns:a16="http://schemas.microsoft.com/office/drawing/2014/main" id="{8956B9E0-AB6D-8037-A3D5-6DFBB73F70D1}"/>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97DACDCB-5277-7832-C36C-7170DCBA61D6}"/>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10</a:t>
            </a:fld>
            <a:endParaRPr lang="en-US"/>
          </a:p>
        </p:txBody>
      </p:sp>
    </p:spTree>
    <p:extLst>
      <p:ext uri="{BB962C8B-B14F-4D97-AF65-F5344CB8AC3E}">
        <p14:creationId xmlns:p14="http://schemas.microsoft.com/office/powerpoint/2010/main" val="68869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air of glasses and chart document on desk over laptop">
            <a:extLst>
              <a:ext uri="{FF2B5EF4-FFF2-40B4-BE49-F238E27FC236}">
                <a16:creationId xmlns:a16="http://schemas.microsoft.com/office/drawing/2014/main" id="{242BECC7-3FAD-4E02-A009-7ABDF59C6115}"/>
              </a:ext>
            </a:extLst>
          </p:cNvPr>
          <p:cNvPicPr>
            <a:picLocks noGrp="1" noChangeAspect="1"/>
          </p:cNvPicPr>
          <p:nvPr>
            <p:ph type="pic" sz="quarter" idx="13"/>
          </p:nvPr>
        </p:nvPicPr>
        <p:blipFill>
          <a:blip r:embed="rId3"/>
          <a:srcRect l="5392" r="28158"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25834EC8-D13C-BE0B-3590-2E6D7CD4D60A}"/>
              </a:ext>
            </a:extLst>
          </p:cNvPr>
          <p:cNvSpPr>
            <a:spLocks noGrp="1"/>
          </p:cNvSpPr>
          <p:nvPr>
            <p:ph type="title"/>
          </p:nvPr>
        </p:nvSpPr>
        <p:spPr>
          <a:xfrm>
            <a:off x="685801" y="4374100"/>
            <a:ext cx="4214190" cy="1380814"/>
          </a:xfrm>
        </p:spPr>
        <p:txBody>
          <a:bodyPr anchor="t">
            <a:normAutofit/>
          </a:bodyPr>
          <a:lstStyle/>
          <a:p>
            <a:pPr>
              <a:lnSpc>
                <a:spcPct val="90000"/>
              </a:lnSpc>
            </a:pPr>
            <a:r>
              <a:rPr lang="en-US" sz="2600" dirty="0"/>
              <a:t>Overview of Workforce Data in Academic Planning</a:t>
            </a:r>
          </a:p>
        </p:txBody>
      </p:sp>
      <p:sp>
        <p:nvSpPr>
          <p:cNvPr id="4" name="Content Placeholder 3">
            <a:extLst>
              <a:ext uri="{FF2B5EF4-FFF2-40B4-BE49-F238E27FC236}">
                <a16:creationId xmlns:a16="http://schemas.microsoft.com/office/drawing/2014/main" id="{DD6AC5F3-4A0B-E6B1-F887-8B5F88523E0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5747" y="685800"/>
            <a:ext cx="6671576" cy="5204983"/>
          </a:xfrm>
        </p:spPr>
        <p:txBody>
          <a:bodyPr vert="horz" lIns="91440" tIns="45720" rIns="91440" bIns="45720" rtlCol="0" anchor="t">
            <a:noAutofit/>
          </a:bodyPr>
          <a:lstStyle/>
          <a:p>
            <a:pPr marL="0" indent="0">
              <a:spcBef>
                <a:spcPts val="2500"/>
              </a:spcBef>
              <a:buFont typeface="Arial" panose="020B0604020202020204" pitchFamily="34" charset="0"/>
              <a:buNone/>
            </a:pPr>
            <a:r>
              <a:rPr lang="en-US" sz="1800" b="1" dirty="0"/>
              <a:t>Role of Workforce Data</a:t>
            </a:r>
          </a:p>
          <a:p>
            <a:pPr marL="0" lvl="1" indent="0">
              <a:buFont typeface="Arial" panose="020B0604020202020204" pitchFamily="34" charset="0"/>
              <a:buNone/>
            </a:pPr>
            <a:r>
              <a:rPr sz="1800" dirty="0"/>
              <a:t>Workforce data guides academic programming to align with current and future labor market demands.</a:t>
            </a:r>
            <a:endParaRPr lang="en-US" sz="1800"/>
          </a:p>
          <a:p>
            <a:pPr marL="0" indent="0">
              <a:spcBef>
                <a:spcPts val="2500"/>
              </a:spcBef>
              <a:buFont typeface="Arial" panose="020B0604020202020204" pitchFamily="34" charset="0"/>
              <a:buNone/>
            </a:pPr>
            <a:r>
              <a:rPr lang="en-US" sz="1800" b="1" dirty="0"/>
              <a:t>Impact on Academic Leadership</a:t>
            </a:r>
          </a:p>
          <a:p>
            <a:pPr marL="0" lvl="1" indent="0">
              <a:buNone/>
            </a:pPr>
            <a:r>
              <a:rPr sz="1800" dirty="0"/>
              <a:t>Deans and Chairs </a:t>
            </a:r>
            <a:r>
              <a:rPr lang="en-US" sz="1800" dirty="0"/>
              <a:t>can use</a:t>
            </a:r>
            <a:r>
              <a:rPr sz="1800" dirty="0"/>
              <a:t> workforce insights to maintain program relevance and support student outcomes.</a:t>
            </a:r>
            <a:endParaRPr lang="en-US" sz="1800"/>
          </a:p>
          <a:p>
            <a:pPr marL="0" indent="0">
              <a:spcBef>
                <a:spcPts val="2500"/>
              </a:spcBef>
              <a:buFont typeface="Arial" panose="020B0604020202020204" pitchFamily="34" charset="0"/>
              <a:buNone/>
            </a:pPr>
            <a:r>
              <a:rPr lang="en-US" sz="1800" b="1" dirty="0"/>
              <a:t>Support for Curriculum and Accreditation</a:t>
            </a:r>
          </a:p>
          <a:p>
            <a:pPr marL="0" lvl="1" indent="0">
              <a:buFont typeface="Arial" panose="020B0604020202020204" pitchFamily="34" charset="0"/>
              <a:buNone/>
            </a:pPr>
            <a:r>
              <a:rPr sz="1800" dirty="0"/>
              <a:t>Workforce data informs curriculum development and accreditation processes to meet industry standards.</a:t>
            </a:r>
            <a:endParaRPr lang="en-US" sz="1800"/>
          </a:p>
          <a:p>
            <a:pPr marL="0" indent="0">
              <a:spcBef>
                <a:spcPts val="2500"/>
              </a:spcBef>
              <a:buFont typeface="Arial" panose="020B0604020202020204" pitchFamily="34" charset="0"/>
              <a:buNone/>
            </a:pPr>
            <a:r>
              <a:rPr lang="en-US" sz="1800" b="1" dirty="0"/>
              <a:t>Strengthening Employer Partnerships</a:t>
            </a:r>
          </a:p>
          <a:p>
            <a:pPr marL="0" lvl="1" indent="0">
              <a:buFont typeface="Arial" panose="020B0604020202020204" pitchFamily="34" charset="0"/>
              <a:buNone/>
            </a:pPr>
            <a:r>
              <a:rPr sz="1800" dirty="0"/>
              <a:t>Aligning programs with employment trends enhances partnerships between institutions and employers.</a:t>
            </a:r>
            <a:endParaRPr lang="en-US" sz="1800" dirty="0"/>
          </a:p>
        </p:txBody>
      </p:sp>
      <p:sp>
        <p:nvSpPr>
          <p:cNvPr id="6" name="Date Placeholder 5">
            <a:extLst>
              <a:ext uri="{FF2B5EF4-FFF2-40B4-BE49-F238E27FC236}">
                <a16:creationId xmlns:a16="http://schemas.microsoft.com/office/drawing/2014/main" id="{13ADDA66-891C-AAD9-00DE-B6F4EB8496B0}"/>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9C6DCB63-7D32-1A08-3405-F7AB6012B120}"/>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2</a:t>
            </a:fld>
            <a:endParaRPr lang="en-US"/>
          </a:p>
        </p:txBody>
      </p:sp>
    </p:spTree>
    <p:extLst>
      <p:ext uri="{BB962C8B-B14F-4D97-AF65-F5344CB8AC3E}">
        <p14:creationId xmlns:p14="http://schemas.microsoft.com/office/powerpoint/2010/main" val="272414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martphone, tablet pc and a laptop with infographic screen on wooden desk">
            <a:extLst>
              <a:ext uri="{FF2B5EF4-FFF2-40B4-BE49-F238E27FC236}">
                <a16:creationId xmlns:a16="http://schemas.microsoft.com/office/drawing/2014/main" id="{5CD628C5-0135-48DB-890B-EBF05988302B}"/>
              </a:ext>
            </a:extLst>
          </p:cNvPr>
          <p:cNvPicPr>
            <a:picLocks noGrp="1" noChangeAspect="1"/>
          </p:cNvPicPr>
          <p:nvPr>
            <p:ph type="pic" sz="quarter" idx="13"/>
          </p:nvPr>
        </p:nvPicPr>
        <p:blipFill>
          <a:blip r:embed="rId3"/>
          <a:srcRect l="14425" r="19126"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ABB1848F-9315-B8D9-F81D-4B69EEA41F8F}"/>
              </a:ext>
            </a:extLst>
          </p:cNvPr>
          <p:cNvSpPr>
            <a:spLocks noGrp="1"/>
          </p:cNvSpPr>
          <p:nvPr>
            <p:ph type="title"/>
          </p:nvPr>
        </p:nvSpPr>
        <p:spPr>
          <a:xfrm>
            <a:off x="1002085" y="4374100"/>
            <a:ext cx="3897905" cy="1380814"/>
          </a:xfrm>
        </p:spPr>
        <p:txBody>
          <a:bodyPr anchor="t">
            <a:normAutofit/>
          </a:bodyPr>
          <a:lstStyle/>
          <a:p>
            <a:r>
              <a:rPr lang="en-US" sz="2600"/>
              <a:t>Top Labor Market Resources and Websites</a:t>
            </a:r>
          </a:p>
        </p:txBody>
      </p:sp>
      <p:sp>
        <p:nvSpPr>
          <p:cNvPr id="4" name="Content Placeholder 3">
            <a:extLst>
              <a:ext uri="{FF2B5EF4-FFF2-40B4-BE49-F238E27FC236}">
                <a16:creationId xmlns:a16="http://schemas.microsoft.com/office/drawing/2014/main" id="{D27E3184-3EAA-6AD3-8207-CFFFF169579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901" y="441570"/>
            <a:ext cx="6329652" cy="5449213"/>
          </a:xfrm>
        </p:spPr>
        <p:txBody>
          <a:bodyPr vert="horz" lIns="91440" tIns="45720" rIns="91440" bIns="45720" rtlCol="0" anchor="t">
            <a:normAutofit fontScale="92500" lnSpcReduction="10000"/>
          </a:bodyPr>
          <a:lstStyle/>
          <a:p>
            <a:pPr marL="0" indent="0">
              <a:spcBef>
                <a:spcPts val="2500"/>
              </a:spcBef>
              <a:buFont typeface="Arial" panose="020B0604020202020204" pitchFamily="34" charset="0"/>
              <a:buNone/>
            </a:pPr>
            <a:r>
              <a:rPr lang="en-US" sz="2000" b="1" dirty="0"/>
              <a:t>Comprehensive Occupational Data</a:t>
            </a:r>
          </a:p>
          <a:p>
            <a:pPr marL="0" lvl="1" indent="0">
              <a:buFont typeface="Arial" panose="020B0604020202020204" pitchFamily="34" charset="0"/>
              <a:buNone/>
            </a:pPr>
            <a:r>
              <a:rPr sz="2000" dirty="0">
                <a:hlinkClick r:id="rId4"/>
              </a:rPr>
              <a:t>O*NET Online</a:t>
            </a:r>
            <a:r>
              <a:rPr sz="2000" dirty="0"/>
              <a:t> provides detailed profiles on occupations covering skills and knowledge requirements.</a:t>
            </a:r>
            <a:endParaRPr lang="en-US" sz="2000" dirty="0"/>
          </a:p>
          <a:p>
            <a:pPr marL="0" indent="0">
              <a:spcBef>
                <a:spcPts val="2500"/>
              </a:spcBef>
              <a:buFont typeface="Arial" panose="020B0604020202020204" pitchFamily="34" charset="0"/>
              <a:buNone/>
            </a:pPr>
            <a:r>
              <a:rPr lang="en-US" sz="2000" b="1" dirty="0"/>
              <a:t>Employment Statistics and Trends</a:t>
            </a:r>
          </a:p>
          <a:p>
            <a:pPr marL="0" lvl="1" indent="0">
              <a:buNone/>
            </a:pPr>
            <a:r>
              <a:rPr lang="en-US" sz="2000" dirty="0">
                <a:hlinkClick r:id="rId5"/>
              </a:rPr>
              <a:t>U.S. Bureau</a:t>
            </a:r>
            <a:r>
              <a:rPr sz="2000" dirty="0">
                <a:hlinkClick r:id="rId5"/>
              </a:rPr>
              <a:t> of Labor Statistics</a:t>
            </a:r>
            <a:r>
              <a:rPr sz="2000" dirty="0"/>
              <a:t> offers extensive data on employment, wages, and industry trends.</a:t>
            </a:r>
            <a:r>
              <a:rPr lang="en-US" sz="2000" dirty="0"/>
              <a:t> </a:t>
            </a:r>
            <a:r>
              <a:rPr lang="en-US" sz="2000" dirty="0">
                <a:hlinkClick r:id="rId6"/>
              </a:rPr>
              <a:t>U.S. Chamber of Commerce</a:t>
            </a:r>
            <a:r>
              <a:rPr lang="en-US" sz="2000" dirty="0"/>
              <a:t> is another source.</a:t>
            </a:r>
          </a:p>
          <a:p>
            <a:pPr marL="0" indent="0">
              <a:spcBef>
                <a:spcPts val="2500"/>
              </a:spcBef>
              <a:buFont typeface="Arial" panose="020B0604020202020204" pitchFamily="34" charset="0"/>
              <a:buNone/>
            </a:pPr>
            <a:r>
              <a:rPr lang="en-US" sz="2000" b="1" dirty="0"/>
              <a:t>Demographic and Workforce Data</a:t>
            </a:r>
          </a:p>
          <a:p>
            <a:pPr marL="0" lvl="1" indent="0">
              <a:buFont typeface="Arial" panose="020B0604020202020204" pitchFamily="34" charset="0"/>
              <a:buNone/>
            </a:pPr>
            <a:r>
              <a:rPr sz="2000" dirty="0">
                <a:hlinkClick r:id="rId7"/>
              </a:rPr>
              <a:t>U.S. Census Bureau</a:t>
            </a:r>
            <a:r>
              <a:rPr sz="2000" dirty="0"/>
              <a:t> and </a:t>
            </a:r>
            <a:r>
              <a:rPr sz="2000" dirty="0">
                <a:hlinkClick r:id="rId8"/>
              </a:rPr>
              <a:t>WorkforceGPS</a:t>
            </a:r>
            <a:r>
              <a:rPr sz="2000" dirty="0"/>
              <a:t> provide demographic insights and local workforce information.</a:t>
            </a:r>
            <a:endParaRPr lang="en-US" sz="2000" dirty="0"/>
          </a:p>
          <a:p>
            <a:pPr marL="0" indent="0">
              <a:spcBef>
                <a:spcPts val="2500"/>
              </a:spcBef>
              <a:buFont typeface="Arial" panose="020B0604020202020204" pitchFamily="34" charset="0"/>
              <a:buNone/>
            </a:pPr>
            <a:r>
              <a:rPr lang="en-US" sz="2000" b="1" dirty="0"/>
              <a:t>Federal and Economic Labor Data</a:t>
            </a:r>
          </a:p>
          <a:p>
            <a:pPr marL="0" lvl="1" indent="0">
              <a:buFont typeface="Arial" panose="020B0604020202020204" pitchFamily="34" charset="0"/>
              <a:buNone/>
            </a:pPr>
            <a:r>
              <a:rPr sz="2000" dirty="0">
                <a:hlinkClick r:id="rId9"/>
              </a:rPr>
              <a:t>FedScope</a:t>
            </a:r>
            <a:r>
              <a:rPr sz="2000" dirty="0"/>
              <a:t> and </a:t>
            </a:r>
            <a:r>
              <a:rPr sz="2000" dirty="0">
                <a:hlinkClick r:id="rId10"/>
              </a:rPr>
              <a:t>Economic Policy Institute</a:t>
            </a:r>
            <a:r>
              <a:rPr sz="2000" dirty="0"/>
              <a:t> track federal workforce trends and economic disparities in labor markets.</a:t>
            </a:r>
            <a:endParaRPr lang="en-US" sz="2000" dirty="0"/>
          </a:p>
        </p:txBody>
      </p:sp>
      <p:sp>
        <p:nvSpPr>
          <p:cNvPr id="6" name="Date Placeholder 5">
            <a:extLst>
              <a:ext uri="{FF2B5EF4-FFF2-40B4-BE49-F238E27FC236}">
                <a16:creationId xmlns:a16="http://schemas.microsoft.com/office/drawing/2014/main" id="{8529F551-E398-E2D7-C1A6-8CB2A00FC30E}"/>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8B85EFBD-7027-F703-B297-183CEE9AB73B}"/>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3</a:t>
            </a:fld>
            <a:endParaRPr lang="en-US"/>
          </a:p>
        </p:txBody>
      </p:sp>
    </p:spTree>
    <p:extLst>
      <p:ext uri="{BB962C8B-B14F-4D97-AF65-F5344CB8AC3E}">
        <p14:creationId xmlns:p14="http://schemas.microsoft.com/office/powerpoint/2010/main" val="1622512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CE67-F805-B31F-66AF-F9640754236D}"/>
              </a:ext>
            </a:extLst>
          </p:cNvPr>
          <p:cNvSpPr>
            <a:spLocks noGrp="1"/>
          </p:cNvSpPr>
          <p:nvPr>
            <p:ph type="title"/>
          </p:nvPr>
        </p:nvSpPr>
        <p:spPr>
          <a:xfrm>
            <a:off x="185877" y="1062360"/>
            <a:ext cx="9948723" cy="5762371"/>
          </a:xfrm>
        </p:spPr>
        <p:txBody>
          <a:bodyPr anchor="b">
            <a:normAutofit/>
          </a:bodyPr>
          <a:lstStyle/>
          <a:p>
            <a:r>
              <a:rPr lang="en-US"/>
              <a:t>Curriculum Alignment Using O*NET</a:t>
            </a:r>
          </a:p>
        </p:txBody>
      </p:sp>
      <p:sp>
        <p:nvSpPr>
          <p:cNvPr id="5" name="Date Placeholder 4">
            <a:extLst>
              <a:ext uri="{FF2B5EF4-FFF2-40B4-BE49-F238E27FC236}">
                <a16:creationId xmlns:a16="http://schemas.microsoft.com/office/drawing/2014/main" id="{D9B33883-3669-21A5-7A3F-33453D1F6CEF}"/>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9/30/2025</a:t>
            </a:fld>
            <a:endParaRPr lang="en-US"/>
          </a:p>
        </p:txBody>
      </p:sp>
      <p:sp>
        <p:nvSpPr>
          <p:cNvPr id="6" name="Slide Number Placeholder 5">
            <a:extLst>
              <a:ext uri="{FF2B5EF4-FFF2-40B4-BE49-F238E27FC236}">
                <a16:creationId xmlns:a16="http://schemas.microsoft.com/office/drawing/2014/main" id="{7D428B29-5650-558C-EB52-D5493E7E0520}"/>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4</a:t>
            </a:fld>
            <a:endParaRPr lang="en-US"/>
          </a:p>
        </p:txBody>
      </p:sp>
    </p:spTree>
    <p:extLst>
      <p:ext uri="{BB962C8B-B14F-4D97-AF65-F5344CB8AC3E}">
        <p14:creationId xmlns:p14="http://schemas.microsoft.com/office/powerpoint/2010/main" val="3365372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s and charts  Financial data analyzingPlease see some similar pictures from my lightbox:">
            <a:extLst>
              <a:ext uri="{FF2B5EF4-FFF2-40B4-BE49-F238E27FC236}">
                <a16:creationId xmlns:a16="http://schemas.microsoft.com/office/drawing/2014/main" id="{E7978950-0F64-44CD-A2CA-FC751635F22E}"/>
              </a:ext>
            </a:extLst>
          </p:cNvPr>
          <p:cNvPicPr>
            <a:picLocks noGrp="1" noChangeAspect="1"/>
          </p:cNvPicPr>
          <p:nvPr>
            <p:ph type="pic" sz="quarter" idx="13"/>
          </p:nvPr>
        </p:nvPicPr>
        <p:blipFill>
          <a:blip r:embed="rId3"/>
          <a:srcRect l="12787" r="20763"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277FE74A-A86C-1FD8-C19E-791A8842D1D3}"/>
              </a:ext>
            </a:extLst>
          </p:cNvPr>
          <p:cNvSpPr>
            <a:spLocks noGrp="1"/>
          </p:cNvSpPr>
          <p:nvPr>
            <p:ph type="title"/>
          </p:nvPr>
        </p:nvSpPr>
        <p:spPr>
          <a:xfrm>
            <a:off x="1002085" y="4374100"/>
            <a:ext cx="3897905" cy="1380814"/>
          </a:xfrm>
        </p:spPr>
        <p:txBody>
          <a:bodyPr anchor="t">
            <a:normAutofit/>
          </a:bodyPr>
          <a:lstStyle/>
          <a:p>
            <a:pPr>
              <a:lnSpc>
                <a:spcPct val="90000"/>
              </a:lnSpc>
            </a:pPr>
            <a:r>
              <a:rPr lang="en-US" sz="2600"/>
              <a:t>Leveraging O*NET for Curriculum Development</a:t>
            </a:r>
          </a:p>
        </p:txBody>
      </p:sp>
      <p:sp>
        <p:nvSpPr>
          <p:cNvPr id="4" name="Content Placeholder 3">
            <a:extLst>
              <a:ext uri="{FF2B5EF4-FFF2-40B4-BE49-F238E27FC236}">
                <a16:creationId xmlns:a16="http://schemas.microsoft.com/office/drawing/2014/main" id="{B74E9517-545F-22FE-D7A0-1599BCC816E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6256384" cy="5204983"/>
          </a:xfrm>
        </p:spPr>
        <p:txBody>
          <a:bodyPr>
            <a:normAutofit fontScale="92500" lnSpcReduction="10000"/>
          </a:bodyPr>
          <a:lstStyle/>
          <a:p>
            <a:pPr marL="0" indent="0">
              <a:spcBef>
                <a:spcPts val="2500"/>
              </a:spcBef>
              <a:buFont typeface="Arial" panose="020B0604020202020204" pitchFamily="34" charset="0"/>
              <a:buNone/>
            </a:pPr>
            <a:r>
              <a:rPr lang="en-US" sz="2000" b="1"/>
              <a:t>Aligning Programs with Workforce</a:t>
            </a:r>
          </a:p>
          <a:p>
            <a:pPr marL="0" lvl="1" indent="0">
              <a:buFont typeface="Arial" panose="020B0604020202020204" pitchFamily="34" charset="0"/>
              <a:buNone/>
            </a:pPr>
            <a:r>
              <a:rPr sz="2000"/>
              <a:t>O*NET helps identify occupations linked to academic programs to align education with labor market demands.</a:t>
            </a:r>
            <a:endParaRPr lang="en-US" sz="2000"/>
          </a:p>
          <a:p>
            <a:pPr marL="0" indent="0">
              <a:spcBef>
                <a:spcPts val="2500"/>
              </a:spcBef>
              <a:buFont typeface="Arial" panose="020B0604020202020204" pitchFamily="34" charset="0"/>
              <a:buNone/>
            </a:pPr>
            <a:r>
              <a:rPr lang="en-US" sz="2000" b="1"/>
              <a:t>Skills and Curriculum Analysis</a:t>
            </a:r>
          </a:p>
          <a:p>
            <a:pPr marL="0" lvl="1" indent="0">
              <a:buFont typeface="Arial" panose="020B0604020202020204" pitchFamily="34" charset="0"/>
              <a:buNone/>
            </a:pPr>
            <a:r>
              <a:rPr sz="2000"/>
              <a:t>Use O*NET to analyze required skills and compare them with existing curricula to identify gaps.</a:t>
            </a:r>
            <a:endParaRPr lang="en-US" sz="2000"/>
          </a:p>
          <a:p>
            <a:pPr marL="0" indent="0">
              <a:spcBef>
                <a:spcPts val="2500"/>
              </a:spcBef>
              <a:buFont typeface="Arial" panose="020B0604020202020204" pitchFamily="34" charset="0"/>
              <a:buNone/>
            </a:pPr>
            <a:r>
              <a:rPr lang="en-US" sz="2000" b="1"/>
              <a:t>Crosswalks for Code Mapping</a:t>
            </a:r>
          </a:p>
          <a:p>
            <a:pPr marL="0" lvl="1" indent="0">
              <a:buFont typeface="Arial" panose="020B0604020202020204" pitchFamily="34" charset="0"/>
              <a:buNone/>
            </a:pPr>
            <a:r>
              <a:rPr sz="2000"/>
              <a:t>Crosswalks to CIP and SOC codes enable direct mapping between academic data and occupational information.</a:t>
            </a:r>
            <a:endParaRPr lang="en-US" sz="2000"/>
          </a:p>
          <a:p>
            <a:pPr marL="0" indent="0">
              <a:spcBef>
                <a:spcPts val="2500"/>
              </a:spcBef>
              <a:buFont typeface="Arial" panose="020B0604020202020204" pitchFamily="34" charset="0"/>
              <a:buNone/>
            </a:pPr>
            <a:r>
              <a:rPr lang="en-US" sz="2000" b="1"/>
              <a:t>Supporting Employability and Accreditation</a:t>
            </a:r>
          </a:p>
          <a:p>
            <a:pPr marL="0" lvl="1" indent="0">
              <a:buFont typeface="Arial" panose="020B0604020202020204" pitchFamily="34" charset="0"/>
              <a:buNone/>
            </a:pPr>
            <a:r>
              <a:rPr sz="2000"/>
              <a:t>O*NET aids in updating courses, closing skill gaps, and enhancing graduate employability and accreditation compliance.</a:t>
            </a:r>
            <a:endParaRPr lang="en-US" sz="2000"/>
          </a:p>
        </p:txBody>
      </p:sp>
      <p:sp>
        <p:nvSpPr>
          <p:cNvPr id="6" name="Date Placeholder 5">
            <a:extLst>
              <a:ext uri="{FF2B5EF4-FFF2-40B4-BE49-F238E27FC236}">
                <a16:creationId xmlns:a16="http://schemas.microsoft.com/office/drawing/2014/main" id="{CFC67F7A-0164-9D43-4510-8338D1D55988}"/>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E0B83632-2398-F21E-19CD-4FEF8ADF2C64}"/>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5</a:t>
            </a:fld>
            <a:endParaRPr lang="en-US"/>
          </a:p>
        </p:txBody>
      </p:sp>
    </p:spTree>
    <p:extLst>
      <p:ext uri="{BB962C8B-B14F-4D97-AF65-F5344CB8AC3E}">
        <p14:creationId xmlns:p14="http://schemas.microsoft.com/office/powerpoint/2010/main" val="233324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EAB2-E0D3-4437-05BE-C3323CFDE48D}"/>
              </a:ext>
            </a:extLst>
          </p:cNvPr>
          <p:cNvSpPr>
            <a:spLocks noGrp="1"/>
          </p:cNvSpPr>
          <p:nvPr>
            <p:ph type="title"/>
          </p:nvPr>
        </p:nvSpPr>
        <p:spPr>
          <a:xfrm>
            <a:off x="185877" y="1062360"/>
            <a:ext cx="9948723" cy="5762371"/>
          </a:xfrm>
        </p:spPr>
        <p:txBody>
          <a:bodyPr anchor="b">
            <a:normAutofit/>
          </a:bodyPr>
          <a:lstStyle/>
          <a:p>
            <a:r>
              <a:rPr lang="en-US"/>
              <a:t>Program Alignment Example</a:t>
            </a:r>
          </a:p>
        </p:txBody>
      </p:sp>
      <p:sp>
        <p:nvSpPr>
          <p:cNvPr id="5" name="Date Placeholder 4">
            <a:extLst>
              <a:ext uri="{FF2B5EF4-FFF2-40B4-BE49-F238E27FC236}">
                <a16:creationId xmlns:a16="http://schemas.microsoft.com/office/drawing/2014/main" id="{2746A347-840F-0CC7-3491-4D3C568DD659}"/>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9/30/2025</a:t>
            </a:fld>
            <a:endParaRPr lang="en-US"/>
          </a:p>
        </p:txBody>
      </p:sp>
      <p:sp>
        <p:nvSpPr>
          <p:cNvPr id="6" name="Slide Number Placeholder 5">
            <a:extLst>
              <a:ext uri="{FF2B5EF4-FFF2-40B4-BE49-F238E27FC236}">
                <a16:creationId xmlns:a16="http://schemas.microsoft.com/office/drawing/2014/main" id="{47EC8A7D-EF39-692D-001E-62BCB1A2571B}"/>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6</a:t>
            </a:fld>
            <a:endParaRPr lang="en-US"/>
          </a:p>
        </p:txBody>
      </p:sp>
    </p:spTree>
    <p:extLst>
      <p:ext uri="{BB962C8B-B14F-4D97-AF65-F5344CB8AC3E}">
        <p14:creationId xmlns:p14="http://schemas.microsoft.com/office/powerpoint/2010/main" val="1084045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Nutritionist setup analyzing food in studio.">
            <a:extLst>
              <a:ext uri="{FF2B5EF4-FFF2-40B4-BE49-F238E27FC236}">
                <a16:creationId xmlns:a16="http://schemas.microsoft.com/office/drawing/2014/main" id="{AB8AE8B2-1A8D-4BC4-AD4C-41B373EE20C9}"/>
              </a:ext>
            </a:extLst>
          </p:cNvPr>
          <p:cNvPicPr>
            <a:picLocks noGrp="1" noChangeAspect="1"/>
          </p:cNvPicPr>
          <p:nvPr>
            <p:ph type="pic" sz="quarter" idx="13"/>
          </p:nvPr>
        </p:nvPicPr>
        <p:blipFill>
          <a:blip r:embed="rId3"/>
          <a:srcRect l="17624" r="15927" b="-2"/>
          <a:stretch>
            <a:fillRect/>
          </a:stretch>
        </p:blipFill>
        <p:spPr>
          <a:xfrm>
            <a:off x="20" y="1"/>
            <a:ext cx="4800580" cy="4822372"/>
          </a:xfrm>
          <a:prstGeom prst="rect">
            <a:avLst/>
          </a:prstGeom>
          <a:noFill/>
        </p:spPr>
      </p:pic>
      <p:sp>
        <p:nvSpPr>
          <p:cNvPr id="2" name="Title 1">
            <a:extLst>
              <a:ext uri="{FF2B5EF4-FFF2-40B4-BE49-F238E27FC236}">
                <a16:creationId xmlns:a16="http://schemas.microsoft.com/office/drawing/2014/main" id="{656EF728-A83B-4049-7670-8146EE6E725B}"/>
              </a:ext>
            </a:extLst>
          </p:cNvPr>
          <p:cNvSpPr>
            <a:spLocks noGrp="1"/>
          </p:cNvSpPr>
          <p:nvPr>
            <p:ph type="title"/>
          </p:nvPr>
        </p:nvSpPr>
        <p:spPr>
          <a:xfrm>
            <a:off x="1002085" y="4374100"/>
            <a:ext cx="3897905" cy="1380814"/>
          </a:xfrm>
        </p:spPr>
        <p:txBody>
          <a:bodyPr anchor="t">
            <a:normAutofit fontScale="90000"/>
          </a:bodyPr>
          <a:lstStyle/>
          <a:p>
            <a:r>
              <a:rPr lang="en-US" dirty="0"/>
              <a:t>Nutrition &amp; Dietetics Program Case Study</a:t>
            </a:r>
            <a:br>
              <a:rPr lang="en-US" dirty="0"/>
            </a:br>
            <a:r>
              <a:rPr lang="en-US" sz="2000" dirty="0"/>
              <a:t>CIP Codes: 19.0501, 19.0504,</a:t>
            </a:r>
            <a:r>
              <a:rPr lang="en-US" dirty="0"/>
              <a:t> </a:t>
            </a:r>
            <a:r>
              <a:rPr lang="en-US" sz="2000" dirty="0"/>
              <a:t>51.3101</a:t>
            </a:r>
          </a:p>
        </p:txBody>
      </p:sp>
      <p:sp>
        <p:nvSpPr>
          <p:cNvPr id="4" name="Content Placeholder 3">
            <a:extLst>
              <a:ext uri="{FF2B5EF4-FFF2-40B4-BE49-F238E27FC236}">
                <a16:creationId xmlns:a16="http://schemas.microsoft.com/office/drawing/2014/main" id="{3F61AE37-D311-49CB-157A-EE06E62E263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03484" y="550606"/>
            <a:ext cx="6278916" cy="5204983"/>
          </a:xfrm>
        </p:spPr>
        <p:txBody>
          <a:bodyPr vert="horz" lIns="91440" tIns="45720" rIns="91440" bIns="45720" rtlCol="0" anchor="t">
            <a:normAutofit fontScale="92500" lnSpcReduction="10000"/>
          </a:bodyPr>
          <a:lstStyle/>
          <a:p>
            <a:pPr marL="0" indent="0">
              <a:spcBef>
                <a:spcPts val="2500"/>
              </a:spcBef>
              <a:buFont typeface="Arial" panose="020B0604020202020204" pitchFamily="34" charset="0"/>
              <a:buNone/>
            </a:pPr>
            <a:r>
              <a:rPr lang="en-US" sz="2000" b="1" dirty="0"/>
              <a:t>Key Skills Identification</a:t>
            </a:r>
            <a:endParaRPr lang="en-US" sz="2000" b="1"/>
          </a:p>
          <a:p>
            <a:pPr marL="0" lvl="1" indent="0">
              <a:buFont typeface="Arial" panose="020B0604020202020204" pitchFamily="34" charset="0"/>
              <a:buNone/>
            </a:pPr>
            <a:r>
              <a:rPr sz="2000" dirty="0"/>
              <a:t>O*NET helps identify essential skills like active listening and scientific knowledge for dietitians and nutritionists.</a:t>
            </a:r>
            <a:endParaRPr lang="en-US" sz="2000" dirty="0"/>
          </a:p>
          <a:p>
            <a:pPr marL="0" indent="0">
              <a:spcBef>
                <a:spcPts val="2500"/>
              </a:spcBef>
              <a:buFont typeface="Arial" panose="020B0604020202020204" pitchFamily="34" charset="0"/>
              <a:buNone/>
            </a:pPr>
            <a:r>
              <a:rPr lang="en-US" sz="2000" b="1" dirty="0"/>
              <a:t>Curriculum Alignment</a:t>
            </a:r>
          </a:p>
          <a:p>
            <a:pPr marL="0" lvl="1" indent="0">
              <a:buFont typeface="Arial" panose="020B0604020202020204" pitchFamily="34" charset="0"/>
              <a:buNone/>
            </a:pPr>
            <a:r>
              <a:rPr sz="2000" dirty="0"/>
              <a:t>Existing courses in anatomy, nutrition science, and counseling align well with required professional skills.</a:t>
            </a:r>
            <a:endParaRPr lang="en-US" sz="2000" dirty="0"/>
          </a:p>
          <a:p>
            <a:pPr marL="0" indent="0">
              <a:spcBef>
                <a:spcPts val="2500"/>
              </a:spcBef>
              <a:buFont typeface="Arial" panose="020B0604020202020204" pitchFamily="34" charset="0"/>
              <a:buNone/>
            </a:pPr>
            <a:r>
              <a:rPr lang="en-US" sz="2000" b="1" dirty="0"/>
              <a:t>Addressing Curriculum Gaps</a:t>
            </a:r>
          </a:p>
          <a:p>
            <a:pPr marL="0" lvl="1" indent="0">
              <a:buFont typeface="Arial" panose="020B0604020202020204" pitchFamily="34" charset="0"/>
              <a:buNone/>
            </a:pPr>
            <a:r>
              <a:rPr sz="2000" dirty="0"/>
              <a:t>Incorporating health informatics and data literacy modules addresses gaps in technology and data analysis skills.</a:t>
            </a:r>
            <a:endParaRPr lang="en-US" sz="2000" dirty="0"/>
          </a:p>
          <a:p>
            <a:pPr marL="0" indent="0">
              <a:spcBef>
                <a:spcPts val="2500"/>
              </a:spcBef>
              <a:buFont typeface="Arial" panose="020B0604020202020204" pitchFamily="34" charset="0"/>
              <a:buNone/>
            </a:pPr>
            <a:r>
              <a:rPr lang="en-US" sz="2000" b="1" dirty="0"/>
              <a:t>Workforce Data Guidance</a:t>
            </a:r>
          </a:p>
          <a:p>
            <a:pPr marL="0" lvl="1" indent="0">
              <a:buFont typeface="Arial" panose="020B0604020202020204" pitchFamily="34" charset="0"/>
              <a:buNone/>
            </a:pPr>
            <a:r>
              <a:rPr sz="2000" dirty="0"/>
              <a:t>Using workforce data guides program updates to ensure students gain relevant competencies for their careers.</a:t>
            </a:r>
            <a:endParaRPr lang="en-US" sz="2000" dirty="0"/>
          </a:p>
        </p:txBody>
      </p:sp>
      <p:sp>
        <p:nvSpPr>
          <p:cNvPr id="6" name="Date Placeholder 5">
            <a:extLst>
              <a:ext uri="{FF2B5EF4-FFF2-40B4-BE49-F238E27FC236}">
                <a16:creationId xmlns:a16="http://schemas.microsoft.com/office/drawing/2014/main" id="{7B9D9705-029D-04DA-B234-43D3F09DFFF3}"/>
              </a:ext>
            </a:extLst>
          </p:cNvPr>
          <p:cNvSpPr>
            <a:spLocks noGrp="1"/>
          </p:cNvSpPr>
          <p:nvPr>
            <p:ph type="dt" sz="half" idx="10"/>
          </p:nvPr>
        </p:nvSpPr>
        <p:spPr>
          <a:xfrm>
            <a:off x="10058400" y="6029868"/>
            <a:ext cx="117957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BA7B6548-D84B-D58F-D636-337E1259328A}"/>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7</a:t>
            </a:fld>
            <a:endParaRPr lang="en-US"/>
          </a:p>
        </p:txBody>
      </p:sp>
    </p:spTree>
    <p:extLst>
      <p:ext uri="{BB962C8B-B14F-4D97-AF65-F5344CB8AC3E}">
        <p14:creationId xmlns:p14="http://schemas.microsoft.com/office/powerpoint/2010/main" val="2299081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3514-F5EC-3884-E2C4-3C2BA0CA4864}"/>
              </a:ext>
            </a:extLst>
          </p:cNvPr>
          <p:cNvSpPr>
            <a:spLocks noGrp="1"/>
          </p:cNvSpPr>
          <p:nvPr>
            <p:ph type="title"/>
          </p:nvPr>
        </p:nvSpPr>
        <p:spPr>
          <a:xfrm>
            <a:off x="185877" y="1062360"/>
            <a:ext cx="9948723" cy="5762371"/>
          </a:xfrm>
        </p:spPr>
        <p:txBody>
          <a:bodyPr anchor="b">
            <a:normAutofit/>
          </a:bodyPr>
          <a:lstStyle/>
          <a:p>
            <a:r>
              <a:rPr lang="en-US"/>
              <a:t>Strategic Applications</a:t>
            </a:r>
          </a:p>
        </p:txBody>
      </p:sp>
      <p:sp>
        <p:nvSpPr>
          <p:cNvPr id="5" name="Date Placeholder 4">
            <a:extLst>
              <a:ext uri="{FF2B5EF4-FFF2-40B4-BE49-F238E27FC236}">
                <a16:creationId xmlns:a16="http://schemas.microsoft.com/office/drawing/2014/main" id="{9ED03FCE-243C-26A4-43D8-848D4CC3BF5A}"/>
              </a:ext>
            </a:extLst>
          </p:cNvPr>
          <p:cNvSpPr>
            <a:spLocks noGrp="1"/>
          </p:cNvSpPr>
          <p:nvPr>
            <p:ph type="dt" sz="half" idx="10"/>
          </p:nvPr>
        </p:nvSpPr>
        <p:spPr>
          <a:xfrm>
            <a:off x="10134600" y="5991663"/>
            <a:ext cx="1079954" cy="365125"/>
          </a:xfrm>
        </p:spPr>
        <p:txBody>
          <a:bodyPr anchor="ctr">
            <a:normAutofit/>
          </a:bodyPr>
          <a:lstStyle/>
          <a:p>
            <a:pPr>
              <a:spcAft>
                <a:spcPts val="600"/>
              </a:spcAft>
            </a:pPr>
            <a:fld id="{06866CBB-6F1F-436D-A8C6-FABC4CF2B536}" type="datetime1">
              <a:rPr lang="en-US" smtClean="0"/>
              <a:pPr>
                <a:spcAft>
                  <a:spcPts val="600"/>
                </a:spcAft>
              </a:pPr>
              <a:t>9/30/2025</a:t>
            </a:fld>
            <a:endParaRPr lang="en-US"/>
          </a:p>
        </p:txBody>
      </p:sp>
      <p:sp>
        <p:nvSpPr>
          <p:cNvPr id="6" name="Slide Number Placeholder 5">
            <a:extLst>
              <a:ext uri="{FF2B5EF4-FFF2-40B4-BE49-F238E27FC236}">
                <a16:creationId xmlns:a16="http://schemas.microsoft.com/office/drawing/2014/main" id="{56DBF349-39A6-15BD-E3E1-1C090E25C3A2}"/>
              </a:ext>
            </a:extLst>
          </p:cNvPr>
          <p:cNvSpPr>
            <a:spLocks noGrp="1"/>
          </p:cNvSpPr>
          <p:nvPr>
            <p:ph type="sldNum" sz="quarter" idx="12"/>
          </p:nvPr>
        </p:nvSpPr>
        <p:spPr>
          <a:xfrm>
            <a:off x="11210544" y="5991663"/>
            <a:ext cx="429372" cy="365125"/>
          </a:xfrm>
        </p:spPr>
        <p:txBody>
          <a:bodyPr anchor="ctr">
            <a:normAutofit/>
          </a:bodyPr>
          <a:lstStyle/>
          <a:p>
            <a:pPr>
              <a:spcAft>
                <a:spcPts val="600"/>
              </a:spcAft>
            </a:pPr>
            <a:fld id="{27F8DDA4-3B80-4E8A-A8F5-521F73BF9127}" type="slidenum">
              <a:rPr lang="en-US" smtClean="0"/>
              <a:pPr>
                <a:spcAft>
                  <a:spcPts val="600"/>
                </a:spcAft>
              </a:pPr>
              <a:t>8</a:t>
            </a:fld>
            <a:endParaRPr lang="en-US"/>
          </a:p>
        </p:txBody>
      </p:sp>
    </p:spTree>
    <p:extLst>
      <p:ext uri="{BB962C8B-B14F-4D97-AF65-F5344CB8AC3E}">
        <p14:creationId xmlns:p14="http://schemas.microsoft.com/office/powerpoint/2010/main" val="418051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A80A-FDB3-5128-F554-3D4CCCDB9FAD}"/>
              </a:ext>
            </a:extLst>
          </p:cNvPr>
          <p:cNvSpPr>
            <a:spLocks noGrp="1"/>
          </p:cNvSpPr>
          <p:nvPr>
            <p:ph type="title"/>
          </p:nvPr>
        </p:nvSpPr>
        <p:spPr>
          <a:xfrm>
            <a:off x="470237" y="527108"/>
            <a:ext cx="5620845" cy="1296776"/>
          </a:xfrm>
        </p:spPr>
        <p:txBody>
          <a:bodyPr anchor="t">
            <a:normAutofit/>
          </a:bodyPr>
          <a:lstStyle/>
          <a:p>
            <a:pPr>
              <a:lnSpc>
                <a:spcPct val="90000"/>
              </a:lnSpc>
            </a:pPr>
            <a:r>
              <a:rPr lang="en-US" sz="3200" dirty="0"/>
              <a:t>Using Data for Institutional Decision-Making</a:t>
            </a:r>
          </a:p>
        </p:txBody>
      </p:sp>
      <p:sp>
        <p:nvSpPr>
          <p:cNvPr id="4" name="Content Placeholder 3">
            <a:extLst>
              <a:ext uri="{FF2B5EF4-FFF2-40B4-BE49-F238E27FC236}">
                <a16:creationId xmlns:a16="http://schemas.microsoft.com/office/drawing/2014/main" id="{04FA15B5-69F3-2142-2D6E-2DDECEF24300}"/>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0237" y="1553498"/>
            <a:ext cx="5620844" cy="4770231"/>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800" b="1" dirty="0"/>
              <a:t>Strategic Workforce Data Use</a:t>
            </a:r>
            <a:endParaRPr lang="en-US" sz="1800" b="1"/>
          </a:p>
          <a:p>
            <a:pPr marL="0" lvl="1" indent="0">
              <a:buFont typeface="Arial" panose="020B0604020202020204" pitchFamily="34" charset="0"/>
              <a:buNone/>
            </a:pPr>
            <a:r>
              <a:rPr sz="1800" dirty="0"/>
              <a:t>Workforce data informs program review, accreditation, grant applications, and employer engagement for strategic decision-making.</a:t>
            </a:r>
            <a:endParaRPr lang="en-US" sz="1800" dirty="0"/>
          </a:p>
          <a:p>
            <a:pPr marL="0" indent="0">
              <a:spcBef>
                <a:spcPts val="2500"/>
              </a:spcBef>
              <a:buFont typeface="Arial" panose="020B0604020202020204" pitchFamily="34" charset="0"/>
              <a:buNone/>
            </a:pPr>
            <a:r>
              <a:rPr lang="en-US" sz="1800" b="1" dirty="0"/>
              <a:t>Enhancing Responsiveness and Outcomes</a:t>
            </a:r>
          </a:p>
          <a:p>
            <a:pPr marL="0" lvl="1" indent="0">
              <a:buFont typeface="Arial" panose="020B0604020202020204" pitchFamily="34" charset="0"/>
              <a:buNone/>
            </a:pPr>
            <a:r>
              <a:rPr sz="1800" dirty="0"/>
              <a:t>Integrating labor market insights helps improve student success and institutional adaptability to economic trends.</a:t>
            </a:r>
            <a:endParaRPr lang="en-US" sz="1800" dirty="0"/>
          </a:p>
          <a:p>
            <a:pPr marL="0" indent="0">
              <a:spcBef>
                <a:spcPts val="2500"/>
              </a:spcBef>
              <a:buFont typeface="Arial" panose="020B0604020202020204" pitchFamily="34" charset="0"/>
              <a:buNone/>
            </a:pPr>
            <a:r>
              <a:rPr lang="en-US" sz="1800" b="1" dirty="0"/>
              <a:t>Fostering Evidence-Based Collaboration</a:t>
            </a:r>
          </a:p>
          <a:p>
            <a:pPr marL="0" lvl="1" indent="0">
              <a:buFont typeface="Arial" panose="020B0604020202020204" pitchFamily="34" charset="0"/>
              <a:buNone/>
            </a:pPr>
            <a:r>
              <a:rPr sz="1800" dirty="0"/>
              <a:t>Data-informed decisions promote teamwork between departments and research teams for continuous improvement.</a:t>
            </a:r>
            <a:endParaRPr lang="en-US" sz="1800" dirty="0"/>
          </a:p>
        </p:txBody>
      </p:sp>
      <p:pic>
        <p:nvPicPr>
          <p:cNvPr id="8" name="Content Placeholder 7" descr="Chalk board">
            <a:extLst>
              <a:ext uri="{FF2B5EF4-FFF2-40B4-BE49-F238E27FC236}">
                <a16:creationId xmlns:a16="http://schemas.microsoft.com/office/drawing/2014/main" id="{858E2A01-8B9B-46F6-BD1B-AC11252B8847}"/>
              </a:ext>
            </a:extLst>
          </p:cNvPr>
          <p:cNvPicPr>
            <a:picLocks noGrp="1" noChangeAspect="1"/>
          </p:cNvPicPr>
          <p:nvPr>
            <p:ph idx="1"/>
          </p:nvPr>
        </p:nvPicPr>
        <p:blipFill>
          <a:blip r:embed="rId3"/>
          <a:stretch>
            <a:fillRect/>
          </a:stretch>
        </p:blipFill>
        <p:spPr>
          <a:xfrm>
            <a:off x="6211529" y="1551006"/>
            <a:ext cx="5724833" cy="4252489"/>
          </a:xfrm>
          <a:prstGeom prst="rect">
            <a:avLst/>
          </a:prstGeom>
          <a:noFill/>
        </p:spPr>
      </p:pic>
      <p:sp>
        <p:nvSpPr>
          <p:cNvPr id="6" name="Date Placeholder 5">
            <a:extLst>
              <a:ext uri="{FF2B5EF4-FFF2-40B4-BE49-F238E27FC236}">
                <a16:creationId xmlns:a16="http://schemas.microsoft.com/office/drawing/2014/main" id="{5EA21A12-F7EE-D820-8E9F-0304CD8EF919}"/>
              </a:ext>
            </a:extLst>
          </p:cNvPr>
          <p:cNvSpPr>
            <a:spLocks noGrp="1"/>
          </p:cNvSpPr>
          <p:nvPr>
            <p:ph type="dt" sz="half" idx="10"/>
          </p:nvPr>
        </p:nvSpPr>
        <p:spPr>
          <a:xfrm>
            <a:off x="10058400" y="6029868"/>
            <a:ext cx="1182686" cy="365125"/>
          </a:xfrm>
        </p:spPr>
        <p:txBody>
          <a:bodyPr anchor="ctr">
            <a:normAutofit/>
          </a:bodyPr>
          <a:lstStyle/>
          <a:p>
            <a:pPr>
              <a:spcAft>
                <a:spcPts val="600"/>
              </a:spcAft>
            </a:pPr>
            <a:fld id="{B3C0EDEC-0890-4E6D-9DE0-ECAF543851A7}" type="datetime1">
              <a:rPr lang="en-US" smtClean="0"/>
              <a:pPr>
                <a:spcAft>
                  <a:spcPts val="600"/>
                </a:spcAft>
              </a:pPr>
              <a:t>9/30/2025</a:t>
            </a:fld>
            <a:endParaRPr lang="en-US"/>
          </a:p>
        </p:txBody>
      </p:sp>
      <p:sp>
        <p:nvSpPr>
          <p:cNvPr id="7" name="Slide Number Placeholder 6">
            <a:extLst>
              <a:ext uri="{FF2B5EF4-FFF2-40B4-BE49-F238E27FC236}">
                <a16:creationId xmlns:a16="http://schemas.microsoft.com/office/drawing/2014/main" id="{D6C19F43-DF2C-A284-D501-D2213C3C3487}"/>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9</a:t>
            </a:fld>
            <a:endParaRPr lang="en-US"/>
          </a:p>
        </p:txBody>
      </p:sp>
    </p:spTree>
    <p:extLst>
      <p:ext uri="{BB962C8B-B14F-4D97-AF65-F5344CB8AC3E}">
        <p14:creationId xmlns:p14="http://schemas.microsoft.com/office/powerpoint/2010/main" val="4066195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range experience">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E7D331F-9E03-42FF-A5D8-8CA51554C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66138A-5333-4F8F-852B-472D6D0F0B7A}">
  <ds:schemaRefs>
    <ds:schemaRef ds:uri="http://schemas.microsoft.com/sharepoint/v3/contenttype/forms"/>
  </ds:schemaRefs>
</ds:datastoreItem>
</file>

<file path=customXml/itemProps3.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18</TotalTime>
  <Words>1340</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Oswald SemiBold</vt:lpstr>
      <vt:lpstr>Univers Condensed Light</vt:lpstr>
      <vt:lpstr>Orange experience</vt:lpstr>
      <vt:lpstr>Leveraging Workforce Trends and Labor Market Data for FCS Program Investment, Development, and Growth</vt:lpstr>
      <vt:lpstr>Overview of Workforce Data in Academic Planning</vt:lpstr>
      <vt:lpstr>Top Labor Market Resources and Websites</vt:lpstr>
      <vt:lpstr>Curriculum Alignment Using O*NET</vt:lpstr>
      <vt:lpstr>Leveraging O*NET for Curriculum Development</vt:lpstr>
      <vt:lpstr>Program Alignment Example</vt:lpstr>
      <vt:lpstr>Nutrition &amp; Dietetics Program Case Study CIP Codes: 19.0501, 19.0504, 51.3101</vt:lpstr>
      <vt:lpstr>Strategic Applications</vt:lpstr>
      <vt:lpstr>Using Data for Institutional Decision-Making</vt:lpstr>
      <vt:lpstr>Next Steps for Administrators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Alexander, Karen</cp:lastModifiedBy>
  <cp:revision>117</cp:revision>
  <dcterms:created xsi:type="dcterms:W3CDTF">2025-08-04T23:28:37Z</dcterms:created>
  <dcterms:modified xsi:type="dcterms:W3CDTF">2025-10-01T00:52:33Z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