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8" r:id="rId3"/>
    <p:sldId id="257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 snapToObjects="1">
      <p:cViewPr varScale="1">
        <p:scale>
          <a:sx n="90" d="100"/>
          <a:sy n="90" d="100"/>
        </p:scale>
        <p:origin x="23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4/24/21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9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4/24/21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4/24/21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1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4/24/21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5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4/24/21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7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4/24/21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2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4/24/21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2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4/24/21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5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4/24/21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9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4/24/21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3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7" r:id="rId9"/>
    <p:sldLayoutId id="2147483735" r:id="rId10"/>
    <p:sldLayoutId id="214748373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056FD6-9767-4B1A-ACC2-9883F6A5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79928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Watercolor abstract background">
            <a:extLst>
              <a:ext uri="{FF2B5EF4-FFF2-40B4-BE49-F238E27FC236}">
                <a16:creationId xmlns:a16="http://schemas.microsoft.com/office/drawing/2014/main" id="{02F3C15D-F12C-4700-BCB9-BA3BB99325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6851" r="-1" b="13639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DD950B-5072-824E-BB18-409643361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Advanced Practice COI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April Journal Club</a:t>
            </a:r>
            <a:br>
              <a:rPr lang="en-US" sz="5200" dirty="0">
                <a:solidFill>
                  <a:srgbClr val="FFFFFF"/>
                </a:solidFill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22F4C-0ABA-FC4B-8E22-9D707DF20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300" y="3428317"/>
            <a:ext cx="10190071" cy="2056617"/>
          </a:xfrm>
        </p:spPr>
        <p:txBody>
          <a:bodyPr anchor="t">
            <a:normAutofit fontScale="92500"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SGLT2i and T1D on Integrated Pump/CGM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Reduce the Need for CHO Count?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Presented by: Lucia M. Novak, MSN, ANP-BC, BC-ADM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5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AAC0-3291-ED49-BA88-958C8E7A3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Aim: To determine if adding SGLT2i will reduce need for CHO Counting in pts with T1D on integrated pump – </a:t>
            </a:r>
            <a:br>
              <a:rPr lang="en-US" sz="2800" dirty="0"/>
            </a:br>
            <a:r>
              <a:rPr lang="en-US" sz="2800" dirty="0"/>
              <a:t>NON-IFERIORITY (= </a:t>
            </a:r>
            <a:r>
              <a:rPr lang="en-US" sz="2800" dirty="0">
                <a:solidFill>
                  <a:srgbClr val="92D050"/>
                </a:solidFill>
              </a:rPr>
              <a:t>AS GOOD AS </a:t>
            </a:r>
            <a:r>
              <a:rPr lang="en-US" sz="2800" dirty="0"/>
              <a:t>SOC)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FE029-1F63-8346-B307-D3FA0FD43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5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Canadian participants with T1D on personally owned insulin pump (n=26)</a:t>
            </a:r>
          </a:p>
          <a:p>
            <a:pPr lvl="1"/>
            <a:r>
              <a:rPr lang="en-US" sz="1600" b="1" dirty="0"/>
              <a:t>PUMPS</a:t>
            </a:r>
          </a:p>
          <a:p>
            <a:pPr lvl="2"/>
            <a:r>
              <a:rPr lang="en-US" sz="1200" b="1" dirty="0"/>
              <a:t>MT 630G (n=14)</a:t>
            </a:r>
          </a:p>
          <a:p>
            <a:pPr lvl="2"/>
            <a:r>
              <a:rPr lang="en-US" sz="1200" b="1" dirty="0"/>
              <a:t>MT 670G open Loop (n=1)</a:t>
            </a:r>
          </a:p>
          <a:p>
            <a:pPr lvl="2"/>
            <a:r>
              <a:rPr lang="en-US" sz="1200" b="1" dirty="0"/>
              <a:t>MT 670G </a:t>
            </a:r>
            <a:r>
              <a:rPr lang="en-US" sz="1200" b="1" dirty="0" err="1"/>
              <a:t>Veo</a:t>
            </a:r>
            <a:r>
              <a:rPr lang="en-US" sz="1200" b="1" dirty="0"/>
              <a:t> (n-2)</a:t>
            </a:r>
          </a:p>
          <a:p>
            <a:pPr lvl="2"/>
            <a:r>
              <a:rPr lang="en-US" sz="1200" b="1" dirty="0" err="1"/>
              <a:t>Omnipod</a:t>
            </a:r>
            <a:r>
              <a:rPr lang="en-US" sz="1200" b="1" dirty="0"/>
              <a:t> (n=5)</a:t>
            </a:r>
          </a:p>
          <a:p>
            <a:pPr lvl="2"/>
            <a:r>
              <a:rPr lang="en-US" sz="1200" b="1" dirty="0"/>
              <a:t>Animas Ping (n=2)</a:t>
            </a:r>
          </a:p>
          <a:p>
            <a:pPr lvl="2"/>
            <a:r>
              <a:rPr lang="en-US" sz="1200" b="1" dirty="0"/>
              <a:t>Animas Vibe (n=2)</a:t>
            </a:r>
          </a:p>
          <a:p>
            <a:pPr lvl="1"/>
            <a:r>
              <a:rPr lang="en-US" sz="1600" b="1" dirty="0"/>
              <a:t>DEXCOM G5 </a:t>
            </a:r>
          </a:p>
          <a:p>
            <a:pPr lvl="2"/>
            <a:r>
              <a:rPr lang="en-US" sz="1200" b="1" dirty="0"/>
              <a:t>(in addition to whatever sensor they have with pump – applied 24-48 hours before intervention)</a:t>
            </a:r>
          </a:p>
          <a:p>
            <a:pPr lvl="1"/>
            <a:r>
              <a:rPr lang="en-US" sz="1600" b="1" dirty="0"/>
              <a:t>Empagliflozin 25 mg</a:t>
            </a:r>
          </a:p>
          <a:p>
            <a:pPr marL="457200" lvl="1" indent="0">
              <a:buNone/>
            </a:pPr>
            <a:endParaRPr lang="en-US" sz="800" b="1" dirty="0"/>
          </a:p>
          <a:p>
            <a:pPr lvl="1"/>
            <a:endParaRPr lang="en-US" sz="800" b="1" dirty="0"/>
          </a:p>
          <a:p>
            <a:endParaRPr lang="en-US" sz="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13E08-0B8B-8D45-AE92-5740FC1FE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41428" cy="4351338"/>
          </a:xfrm>
          <a:ln>
            <a:solidFill>
              <a:schemeClr val="accent5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Intervention at 2 sites</a:t>
            </a:r>
          </a:p>
          <a:p>
            <a:pPr lvl="1"/>
            <a:r>
              <a:rPr lang="en-US" sz="1600" b="1" dirty="0"/>
              <a:t>Automated insulin delivery for 9-14 hours (depending on site)</a:t>
            </a:r>
          </a:p>
          <a:p>
            <a:pPr lvl="2"/>
            <a:r>
              <a:rPr lang="en-US" sz="1200" b="1" dirty="0"/>
              <a:t>Staff present entire time</a:t>
            </a:r>
          </a:p>
          <a:p>
            <a:pPr lvl="2"/>
            <a:r>
              <a:rPr lang="en-US" sz="1200" b="1" dirty="0"/>
              <a:t>Participants lived life as usual – no restrictions – no limit on CHO intake, timing</a:t>
            </a:r>
          </a:p>
          <a:p>
            <a:pPr lvl="2"/>
            <a:r>
              <a:rPr lang="en-US" sz="1200" b="1" dirty="0"/>
              <a:t>Ketones measured every morning</a:t>
            </a:r>
          </a:p>
          <a:p>
            <a:pPr lvl="1"/>
            <a:r>
              <a:rPr lang="en-US" sz="1600" b="1" dirty="0"/>
              <a:t>Basal dosing kept consistent in all interventions</a:t>
            </a:r>
          </a:p>
          <a:p>
            <a:pPr lvl="1"/>
            <a:r>
              <a:rPr lang="en-US" sz="1600" b="1" dirty="0"/>
              <a:t>Receiver held by STAFF and Bolus by STAFF</a:t>
            </a:r>
          </a:p>
          <a:p>
            <a:pPr lvl="2"/>
            <a:r>
              <a:rPr lang="en-US" sz="1200" b="1" dirty="0"/>
              <a:t>Every 10 min CGM data  manually entered into algorithm that determined BASAL insulin delivery using TEMP BASAL every 10  min.</a:t>
            </a:r>
          </a:p>
          <a:p>
            <a:pPr lvl="1"/>
            <a:r>
              <a:rPr lang="en-US" sz="1600" b="1" dirty="0"/>
              <a:t>CHO count – 10 min ac (accuracy not verified)</a:t>
            </a:r>
          </a:p>
          <a:p>
            <a:pPr lvl="1"/>
            <a:r>
              <a:rPr lang="en-US" sz="1600" b="1" dirty="0"/>
              <a:t>Simple meal announcements – 10 min ac, 25 gm CHO</a:t>
            </a:r>
          </a:p>
          <a:p>
            <a:pPr lvl="1"/>
            <a:r>
              <a:rPr lang="en-US" sz="1600" b="1" dirty="0"/>
              <a:t>No CHO count, no meal announcements</a:t>
            </a:r>
          </a:p>
          <a:p>
            <a:pPr lvl="3"/>
            <a:endParaRPr lang="en-US" sz="500" b="1" dirty="0"/>
          </a:p>
          <a:p>
            <a:pPr lvl="3"/>
            <a:endParaRPr lang="en-US" sz="500" b="1" dirty="0"/>
          </a:p>
          <a:p>
            <a:pPr lvl="3"/>
            <a:r>
              <a:rPr lang="en-US" sz="500" b="1" dirty="0"/>
              <a:t> </a:t>
            </a:r>
          </a:p>
          <a:p>
            <a:pPr lvl="3"/>
            <a:endParaRPr lang="en-US" sz="800" b="1" dirty="0"/>
          </a:p>
          <a:p>
            <a:pPr lvl="3"/>
            <a:endParaRPr lang="en-US" sz="800" b="1" dirty="0"/>
          </a:p>
          <a:p>
            <a:pPr lvl="3"/>
            <a:endParaRPr lang="en-US" sz="8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639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58EC631-C96D-594A-BFE4-DE0971E80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17" t="-1" b="68126"/>
          <a:stretch/>
        </p:blipFill>
        <p:spPr>
          <a:xfrm>
            <a:off x="185738" y="313662"/>
            <a:ext cx="5529262" cy="2738962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3C721DC-0C97-244B-B593-3B8DAD43C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17" t="33750" b="38209"/>
          <a:stretch/>
        </p:blipFill>
        <p:spPr>
          <a:xfrm>
            <a:off x="5906640" y="313661"/>
            <a:ext cx="6285359" cy="2738962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A250C37B-D163-6A45-B959-8A527FE25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05" t="63333" b="7480"/>
          <a:stretch/>
        </p:blipFill>
        <p:spPr>
          <a:xfrm>
            <a:off x="3001219" y="3766754"/>
            <a:ext cx="5810841" cy="2610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CD44B2-6222-CC44-82AD-AABA954EE74D}"/>
              </a:ext>
            </a:extLst>
          </p:cNvPr>
          <p:cNvSpPr txBox="1"/>
          <p:nvPr/>
        </p:nvSpPr>
        <p:spPr>
          <a:xfrm>
            <a:off x="718122" y="3864868"/>
            <a:ext cx="1300163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4= 72</a:t>
            </a:r>
          </a:p>
          <a:p>
            <a:r>
              <a:rPr lang="en-US" b="1" dirty="0"/>
              <a:t>6= 108</a:t>
            </a:r>
          </a:p>
          <a:p>
            <a:r>
              <a:rPr lang="en-US" b="1" dirty="0"/>
              <a:t>8= 144</a:t>
            </a:r>
          </a:p>
          <a:p>
            <a:r>
              <a:rPr lang="en-US" b="1" dirty="0"/>
              <a:t>10= 180</a:t>
            </a:r>
          </a:p>
          <a:p>
            <a:r>
              <a:rPr lang="en-US" b="1" dirty="0"/>
              <a:t>12= 216</a:t>
            </a:r>
          </a:p>
          <a:p>
            <a:r>
              <a:rPr lang="en-US" b="1" dirty="0"/>
              <a:t>14= 252</a:t>
            </a:r>
          </a:p>
          <a:p>
            <a:r>
              <a:rPr lang="en-US" b="1" dirty="0"/>
              <a:t>16= 288</a:t>
            </a:r>
          </a:p>
          <a:p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13D6F3-C36F-B842-B828-3A14AE1E0607}"/>
              </a:ext>
            </a:extLst>
          </p:cNvPr>
          <p:cNvSpPr txBox="1"/>
          <p:nvPr/>
        </p:nvSpPr>
        <p:spPr>
          <a:xfrm>
            <a:off x="426016" y="3477627"/>
            <a:ext cx="190949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mmol to mg/dL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0F3079-0DFF-BF4E-A9C5-6CE28E4D261A}"/>
              </a:ext>
            </a:extLst>
          </p:cNvPr>
          <p:cNvSpPr txBox="1"/>
          <p:nvPr/>
        </p:nvSpPr>
        <p:spPr>
          <a:xfrm>
            <a:off x="2159735" y="3052623"/>
            <a:ext cx="15812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Time (hours)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63BEC2-225B-2F49-98E0-CEFF92B3106B}"/>
              </a:ext>
            </a:extLst>
          </p:cNvPr>
          <p:cNvSpPr txBox="1"/>
          <p:nvPr/>
        </p:nvSpPr>
        <p:spPr>
          <a:xfrm>
            <a:off x="4924366" y="6377127"/>
            <a:ext cx="15812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Time (hours)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AD756D-97EA-4744-94E0-22AB83923AD8}"/>
              </a:ext>
            </a:extLst>
          </p:cNvPr>
          <p:cNvSpPr txBox="1"/>
          <p:nvPr/>
        </p:nvSpPr>
        <p:spPr>
          <a:xfrm>
            <a:off x="8258685" y="3059668"/>
            <a:ext cx="15812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Time (hours)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26863D-924B-834D-9CC9-7D535112FFD7}"/>
              </a:ext>
            </a:extLst>
          </p:cNvPr>
          <p:cNvSpPr txBox="1"/>
          <p:nvPr/>
        </p:nvSpPr>
        <p:spPr>
          <a:xfrm>
            <a:off x="872359" y="399393"/>
            <a:ext cx="426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EMPA ONLY </a:t>
            </a:r>
            <a:r>
              <a:rPr lang="en-US" b="1" dirty="0"/>
              <a:t>VS </a:t>
            </a:r>
            <a:r>
              <a:rPr lang="en-US" b="1" dirty="0">
                <a:solidFill>
                  <a:srgbClr val="0070C0"/>
                </a:solidFill>
              </a:rPr>
              <a:t>CHO Count no EMPA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E6FE89-482F-2A4F-8B07-FB0A022F80AB}"/>
              </a:ext>
            </a:extLst>
          </p:cNvPr>
          <p:cNvSpPr txBox="1"/>
          <p:nvPr/>
        </p:nvSpPr>
        <p:spPr>
          <a:xfrm>
            <a:off x="6641249" y="399393"/>
            <a:ext cx="5550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EMPA + meal announce</a:t>
            </a:r>
            <a:r>
              <a:rPr lang="en-US" b="1" dirty="0"/>
              <a:t> VS </a:t>
            </a:r>
            <a:r>
              <a:rPr lang="en-US" b="1" dirty="0">
                <a:solidFill>
                  <a:srgbClr val="0070C0"/>
                </a:solidFill>
              </a:rPr>
              <a:t>CHO Count no EMPA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9E07EB-3C87-B141-8FE3-AC1486525365}"/>
              </a:ext>
            </a:extLst>
          </p:cNvPr>
          <p:cNvSpPr txBox="1"/>
          <p:nvPr/>
        </p:nvSpPr>
        <p:spPr>
          <a:xfrm>
            <a:off x="3741002" y="3864868"/>
            <a:ext cx="516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EMPA + CHO Count  VS </a:t>
            </a:r>
            <a:r>
              <a:rPr lang="en-US" b="1" dirty="0">
                <a:solidFill>
                  <a:srgbClr val="0070C0"/>
                </a:solidFill>
              </a:rPr>
              <a:t>CHO Count no EMPA</a:t>
            </a:r>
          </a:p>
        </p:txBody>
      </p:sp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B59ECCDA-53B7-B542-92B9-B702792F0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651" b="79770"/>
          <a:stretch/>
        </p:blipFill>
        <p:spPr>
          <a:xfrm>
            <a:off x="9298287" y="4234200"/>
            <a:ext cx="2546866" cy="13873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E95FFFD-3BF3-FD48-870D-FEEC363DD521}"/>
              </a:ext>
            </a:extLst>
          </p:cNvPr>
          <p:cNvSpPr txBox="1"/>
          <p:nvPr/>
        </p:nvSpPr>
        <p:spPr>
          <a:xfrm>
            <a:off x="4614409" y="898312"/>
            <a:ext cx="10502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Plus 21">
            <a:extLst>
              <a:ext uri="{FF2B5EF4-FFF2-40B4-BE49-F238E27FC236}">
                <a16:creationId xmlns:a16="http://schemas.microsoft.com/office/drawing/2014/main" id="{ABD1DC34-D48A-594B-BB97-F0F20068261C}"/>
              </a:ext>
            </a:extLst>
          </p:cNvPr>
          <p:cNvSpPr/>
          <p:nvPr/>
        </p:nvSpPr>
        <p:spPr>
          <a:xfrm>
            <a:off x="10601325" y="1028700"/>
            <a:ext cx="1128220" cy="1111642"/>
          </a:xfrm>
          <a:prstGeom prst="mathPlus">
            <a:avLst>
              <a:gd name="adj1" fmla="val 2039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FE9972-F7EE-794F-88AF-A7D58D0997EE}"/>
              </a:ext>
            </a:extLst>
          </p:cNvPr>
          <p:cNvSpPr txBox="1"/>
          <p:nvPr/>
        </p:nvSpPr>
        <p:spPr>
          <a:xfrm>
            <a:off x="7155931" y="4986450"/>
            <a:ext cx="1704160" cy="37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14% inc. TIR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EE1256-8047-1C43-861E-3A1F88AADDF8}"/>
              </a:ext>
            </a:extLst>
          </p:cNvPr>
          <p:cNvSpPr txBox="1"/>
          <p:nvPr/>
        </p:nvSpPr>
        <p:spPr>
          <a:xfrm>
            <a:off x="6698909" y="1914882"/>
            <a:ext cx="37962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WITH LESS INSULIN REQUIRED!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A1D1B4-DDA7-974A-94C5-6CB8DD7019AC}"/>
              </a:ext>
            </a:extLst>
          </p:cNvPr>
          <p:cNvSpPr txBox="1"/>
          <p:nvPr/>
        </p:nvSpPr>
        <p:spPr>
          <a:xfrm>
            <a:off x="5063859" y="5338616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 LESS INSULIN REQUIRED!</a:t>
            </a:r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054556E8-0D5C-9B43-A091-D5DA0E054894}"/>
              </a:ext>
            </a:extLst>
          </p:cNvPr>
          <p:cNvSpPr/>
          <p:nvPr/>
        </p:nvSpPr>
        <p:spPr>
          <a:xfrm>
            <a:off x="7263823" y="4030545"/>
            <a:ext cx="1128220" cy="1111642"/>
          </a:xfrm>
          <a:prstGeom prst="mathPlus">
            <a:avLst>
              <a:gd name="adj1" fmla="val 203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nut 27">
            <a:extLst>
              <a:ext uri="{FF2B5EF4-FFF2-40B4-BE49-F238E27FC236}">
                <a16:creationId xmlns:a16="http://schemas.microsoft.com/office/drawing/2014/main" id="{B61BA57A-D3FB-3B4E-B3CA-764BFA627057}"/>
              </a:ext>
            </a:extLst>
          </p:cNvPr>
          <p:cNvSpPr/>
          <p:nvPr/>
        </p:nvSpPr>
        <p:spPr>
          <a:xfrm>
            <a:off x="5644470" y="111541"/>
            <a:ext cx="6527303" cy="3377202"/>
          </a:xfrm>
          <a:prstGeom prst="donut">
            <a:avLst>
              <a:gd name="adj" fmla="val 321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7" grpId="0"/>
      <p:bldP spid="18" grpId="0"/>
      <p:bldP spid="21" grpId="0"/>
      <p:bldP spid="22" grpId="0" animBg="1"/>
      <p:bldP spid="23" grpId="0"/>
      <p:bldP spid="24" grpId="0"/>
      <p:bldP spid="25" grpId="0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E5C4D-AAB9-4B4B-BE70-9E12F6CAE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B9BF3-9A03-C648-8533-B087A2952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1) Canadian and types of pumps and CGM used (2018-2019)</a:t>
            </a:r>
          </a:p>
          <a:p>
            <a:pPr lvl="1"/>
            <a:r>
              <a:rPr lang="en-US" dirty="0"/>
              <a:t>No Tandem</a:t>
            </a:r>
          </a:p>
          <a:p>
            <a:pPr lvl="1"/>
            <a:r>
              <a:rPr lang="en-US" dirty="0"/>
              <a:t>No Dexcom G6 or Libre</a:t>
            </a:r>
          </a:p>
          <a:p>
            <a:r>
              <a:rPr lang="en-US" dirty="0"/>
              <a:t>2) Small study (but it is a pilot)</a:t>
            </a:r>
          </a:p>
          <a:p>
            <a:r>
              <a:rPr lang="en-US" dirty="0"/>
              <a:t>3) High risk for DKA, esp. in women (EASE trials with MDI)</a:t>
            </a:r>
          </a:p>
          <a:p>
            <a:pPr lvl="1"/>
            <a:r>
              <a:rPr lang="en-US" dirty="0"/>
              <a:t>Future CGM technology may help mitigate/prevent</a:t>
            </a:r>
          </a:p>
          <a:p>
            <a:r>
              <a:rPr lang="en-US" dirty="0"/>
              <a:t>4) Optimal dose of SGLT2i unknown</a:t>
            </a:r>
          </a:p>
          <a:p>
            <a:r>
              <a:rPr lang="en-US" dirty="0"/>
              <a:t>5) Other SGLT2i?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8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46E9E-0A26-6B45-971F-A9BB90FA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Discussion if Applicable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5ED7-BD58-514D-AA4A-EBEC8090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1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!! ~RECENT FEEDBACK~ | Clayton Valet &amp; Parking Management">
            <a:extLst>
              <a:ext uri="{FF2B5EF4-FFF2-40B4-BE49-F238E27FC236}">
                <a16:creationId xmlns:a16="http://schemas.microsoft.com/office/drawing/2014/main" id="{91A28F30-20ED-A24B-8626-18CF41AA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" y="143330"/>
            <a:ext cx="11901486" cy="657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92331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LightSeedRightStep">
      <a:dk1>
        <a:srgbClr val="000000"/>
      </a:dk1>
      <a:lt1>
        <a:srgbClr val="FFFFFF"/>
      </a:lt1>
      <a:dk2>
        <a:srgbClr val="292441"/>
      </a:dk2>
      <a:lt2>
        <a:srgbClr val="E8E6E2"/>
      </a:lt2>
      <a:accent1>
        <a:srgbClr val="8C9ED1"/>
      </a:accent1>
      <a:accent2>
        <a:srgbClr val="7F72C7"/>
      </a:accent2>
      <a:accent3>
        <a:srgbClr val="B38CD1"/>
      </a:accent3>
      <a:accent4>
        <a:srgbClr val="C672C7"/>
      </a:accent4>
      <a:accent5>
        <a:srgbClr val="D18CB5"/>
      </a:accent5>
      <a:accent6>
        <a:srgbClr val="C77281"/>
      </a:accent6>
      <a:hlink>
        <a:srgbClr val="908157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4128</TotalTime>
  <Words>402</Words>
  <Application>Microsoft Macintosh PowerPoint</Application>
  <PresentationFormat>Widescreen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Avenir Next LT Pro</vt:lpstr>
      <vt:lpstr>AvenirNext LT Pro Medium</vt:lpstr>
      <vt:lpstr>BlockprintVTI</vt:lpstr>
      <vt:lpstr>Advanced Practice COI April Journal Club </vt:lpstr>
      <vt:lpstr>Aim: To determine if adding SGLT2i will reduce need for CHO Counting in pts with T1D on integrated pump –  NON-IFERIORITY (= AS GOOD AS SOC)</vt:lpstr>
      <vt:lpstr>PowerPoint Presentation</vt:lpstr>
      <vt:lpstr>Discussion</vt:lpstr>
      <vt:lpstr>Case Discussion if Applicable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Practice </dc:title>
  <dc:creator>Lucia Novak</dc:creator>
  <cp:lastModifiedBy>Lucia Novak</cp:lastModifiedBy>
  <cp:revision>18</cp:revision>
  <dcterms:created xsi:type="dcterms:W3CDTF">2021-04-21T19:52:06Z</dcterms:created>
  <dcterms:modified xsi:type="dcterms:W3CDTF">2021-04-24T16:40:23Z</dcterms:modified>
</cp:coreProperties>
</file>