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320" r:id="rId3"/>
    <p:sldId id="259" r:id="rId4"/>
    <p:sldId id="261" r:id="rId5"/>
    <p:sldId id="316" r:id="rId6"/>
    <p:sldId id="317" r:id="rId7"/>
    <p:sldId id="311" r:id="rId8"/>
    <p:sldId id="295" r:id="rId9"/>
    <p:sldId id="296" r:id="rId10"/>
    <p:sldId id="298" r:id="rId11"/>
    <p:sldId id="299" r:id="rId12"/>
    <p:sldId id="312" r:id="rId13"/>
    <p:sldId id="270" r:id="rId14"/>
    <p:sldId id="302" r:id="rId15"/>
    <p:sldId id="305" r:id="rId16"/>
    <p:sldId id="307" r:id="rId17"/>
    <p:sldId id="306" r:id="rId18"/>
    <p:sldId id="303" r:id="rId19"/>
    <p:sldId id="309" r:id="rId20"/>
    <p:sldId id="310" r:id="rId21"/>
    <p:sldId id="308" r:id="rId22"/>
    <p:sldId id="313" r:id="rId23"/>
    <p:sldId id="283" r:id="rId24"/>
    <p:sldId id="318" r:id="rId25"/>
    <p:sldId id="293" r:id="rId26"/>
    <p:sldId id="319" r:id="rId27"/>
    <p:sldId id="321" r:id="rId28"/>
    <p:sldId id="322" r:id="rId29"/>
    <p:sldId id="323"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0"/>
    <p:restoredTop sz="64020" autoAdjust="0"/>
  </p:normalViewPr>
  <p:slideViewPr>
    <p:cSldViewPr snapToGrid="0">
      <p:cViewPr varScale="1">
        <p:scale>
          <a:sx n="69" d="100"/>
          <a:sy n="69" d="100"/>
        </p:scale>
        <p:origin x="241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B67B5-3A56-4D4B-AA01-CCADAE3383A7}"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0B292D21-3DD6-4B32-A024-F0CED5E72FB4}">
      <dgm:prSet phldrT="[Text]" phldr="0"/>
      <dgm:spPr/>
      <dgm:t>
        <a:bodyPr/>
        <a:lstStyle/>
        <a:p>
          <a:r>
            <a:rPr lang="en-US"/>
            <a:t>Group 2</a:t>
          </a:r>
          <a:endParaRPr lang="en-US" dirty="0"/>
        </a:p>
      </dgm:t>
    </dgm:pt>
    <dgm:pt modelId="{77AD764B-3C7C-42B5-8279-3DB35A71F833}" type="parTrans" cxnId="{7E7D3A75-805A-4BFD-B9D1-74CAD9065501}">
      <dgm:prSet/>
      <dgm:spPr/>
      <dgm:t>
        <a:bodyPr/>
        <a:lstStyle/>
        <a:p>
          <a:endParaRPr lang="en-US"/>
        </a:p>
      </dgm:t>
    </dgm:pt>
    <dgm:pt modelId="{EE256265-45D9-47E2-A650-35D634BA5BA6}" type="sibTrans" cxnId="{7E7D3A75-805A-4BFD-B9D1-74CAD9065501}">
      <dgm:prSet/>
      <dgm:spPr/>
      <dgm:t>
        <a:bodyPr/>
        <a:lstStyle/>
        <a:p>
          <a:endParaRPr lang="en-US"/>
        </a:p>
      </dgm:t>
    </dgm:pt>
    <dgm:pt modelId="{A7CB7016-F732-4BC5-8496-024782E49282}">
      <dgm:prSet phldrT="[Text]" phldr="0"/>
      <dgm:spPr/>
      <dgm:t>
        <a:bodyPr/>
        <a:lstStyle/>
        <a:p>
          <a:r>
            <a:rPr lang="en-US" dirty="0"/>
            <a:t>Group 3</a:t>
          </a:r>
        </a:p>
      </dgm:t>
    </dgm:pt>
    <dgm:pt modelId="{9BF6E772-FD1C-450B-854A-FDC79549355C}" type="parTrans" cxnId="{D96548BD-5D17-4E6C-83F9-E72B6842BF3B}">
      <dgm:prSet/>
      <dgm:spPr/>
      <dgm:t>
        <a:bodyPr/>
        <a:lstStyle/>
        <a:p>
          <a:endParaRPr lang="en-US"/>
        </a:p>
      </dgm:t>
    </dgm:pt>
    <dgm:pt modelId="{70CCCFC3-2C9B-438D-8014-9BA51908E897}" type="sibTrans" cxnId="{D96548BD-5D17-4E6C-83F9-E72B6842BF3B}">
      <dgm:prSet/>
      <dgm:spPr/>
      <dgm:t>
        <a:bodyPr/>
        <a:lstStyle/>
        <a:p>
          <a:endParaRPr lang="en-US"/>
        </a:p>
      </dgm:t>
    </dgm:pt>
    <dgm:pt modelId="{07935A45-C3BD-4DE0-B92B-DE2471129FCA}">
      <dgm:prSet phldrT="[Text]" phldr="0"/>
      <dgm:spPr/>
      <dgm:t>
        <a:bodyPr/>
        <a:lstStyle/>
        <a:p>
          <a:r>
            <a:rPr lang="en-US" dirty="0"/>
            <a:t>Cardiac output limit</a:t>
          </a:r>
        </a:p>
      </dgm:t>
    </dgm:pt>
    <dgm:pt modelId="{76EBA776-A0CB-43ED-A7A7-304C193EF817}" type="parTrans" cxnId="{31B1F32A-C6F0-435F-AE6C-F1C6058ABABF}">
      <dgm:prSet/>
      <dgm:spPr/>
      <dgm:t>
        <a:bodyPr/>
        <a:lstStyle/>
        <a:p>
          <a:endParaRPr lang="en-US"/>
        </a:p>
      </dgm:t>
    </dgm:pt>
    <dgm:pt modelId="{19800808-10FF-428E-8376-15EFF04E13BF}" type="sibTrans" cxnId="{31B1F32A-C6F0-435F-AE6C-F1C6058ABABF}">
      <dgm:prSet/>
      <dgm:spPr/>
      <dgm:t>
        <a:bodyPr/>
        <a:lstStyle/>
        <a:p>
          <a:endParaRPr lang="en-US"/>
        </a:p>
      </dgm:t>
    </dgm:pt>
    <dgm:pt modelId="{8D8D6194-67B0-4D5B-8BFE-62FDB336C783}">
      <dgm:prSet phldrT="[Text]" phldr="0"/>
      <dgm:spPr/>
      <dgm:t>
        <a:bodyPr/>
        <a:lstStyle/>
        <a:p>
          <a:r>
            <a:rPr lang="en-US" dirty="0"/>
            <a:t>Back pressure/congestion</a:t>
          </a:r>
        </a:p>
      </dgm:t>
    </dgm:pt>
    <dgm:pt modelId="{598179F2-DBB9-49C7-9582-9C871FA8ADDE}" type="parTrans" cxnId="{1C3F5BE8-CBD7-4D1F-AE23-A40B86C80F8B}">
      <dgm:prSet/>
      <dgm:spPr/>
      <dgm:t>
        <a:bodyPr/>
        <a:lstStyle/>
        <a:p>
          <a:endParaRPr lang="en-US"/>
        </a:p>
      </dgm:t>
    </dgm:pt>
    <dgm:pt modelId="{32612B20-F862-474E-8A5A-5BBF520BD2D5}" type="sibTrans" cxnId="{1C3F5BE8-CBD7-4D1F-AE23-A40B86C80F8B}">
      <dgm:prSet/>
      <dgm:spPr/>
      <dgm:t>
        <a:bodyPr/>
        <a:lstStyle/>
        <a:p>
          <a:endParaRPr lang="en-US"/>
        </a:p>
      </dgm:t>
    </dgm:pt>
    <dgm:pt modelId="{AD222E46-0F40-4DF3-927C-4B7DE9188A99}">
      <dgm:prSet phldrT="[Text]" phldr="0"/>
      <dgm:spPr/>
      <dgm:t>
        <a:bodyPr/>
        <a:lstStyle/>
        <a:p>
          <a:r>
            <a:rPr lang="en-US" dirty="0"/>
            <a:t>Variable / volume-dependent symptoms</a:t>
          </a:r>
        </a:p>
      </dgm:t>
    </dgm:pt>
    <dgm:pt modelId="{D6B19B37-6F60-4C9D-B7BC-4C69E5B7CC4A}" type="parTrans" cxnId="{9E90B6CC-B1D5-490D-A5EB-59C36D7785EF}">
      <dgm:prSet/>
      <dgm:spPr/>
      <dgm:t>
        <a:bodyPr/>
        <a:lstStyle/>
        <a:p>
          <a:endParaRPr lang="en-US"/>
        </a:p>
      </dgm:t>
    </dgm:pt>
    <dgm:pt modelId="{03EBA101-CEF2-484F-9A75-668DE79B7CE0}" type="sibTrans" cxnId="{9E90B6CC-B1D5-490D-A5EB-59C36D7785EF}">
      <dgm:prSet/>
      <dgm:spPr/>
      <dgm:t>
        <a:bodyPr/>
        <a:lstStyle/>
        <a:p>
          <a:endParaRPr lang="en-US"/>
        </a:p>
      </dgm:t>
    </dgm:pt>
    <dgm:pt modelId="{018A5A8E-71A8-40B8-9F38-855971381D12}">
      <dgm:prSet phldrT="[Text]" phldr="0"/>
      <dgm:spPr/>
      <dgm:t>
        <a:bodyPr/>
        <a:lstStyle/>
        <a:p>
          <a:r>
            <a:rPr lang="en-US"/>
            <a:t>Less prominent desaturation</a:t>
          </a:r>
          <a:endParaRPr lang="en-US" dirty="0"/>
        </a:p>
      </dgm:t>
    </dgm:pt>
    <dgm:pt modelId="{B086503E-851F-404A-84C9-765D1CDD7278}" type="parTrans" cxnId="{4B8AFEB2-7F9A-4FF0-9495-6DD2EF848EDD}">
      <dgm:prSet/>
      <dgm:spPr/>
      <dgm:t>
        <a:bodyPr/>
        <a:lstStyle/>
        <a:p>
          <a:endParaRPr lang="en-US"/>
        </a:p>
      </dgm:t>
    </dgm:pt>
    <dgm:pt modelId="{79762993-FB71-49A7-8D09-97EAFC9140D2}" type="sibTrans" cxnId="{4B8AFEB2-7F9A-4FF0-9495-6DD2EF848EDD}">
      <dgm:prSet/>
      <dgm:spPr/>
      <dgm:t>
        <a:bodyPr/>
        <a:lstStyle/>
        <a:p>
          <a:endParaRPr lang="en-US"/>
        </a:p>
      </dgm:t>
    </dgm:pt>
    <dgm:pt modelId="{BD6F365B-DB13-43F7-9FD3-C86FBC486FDD}">
      <dgm:prSet phldrT="[Text]" phldr="0"/>
      <dgm:spPr/>
      <dgm:t>
        <a:bodyPr/>
        <a:lstStyle/>
        <a:p>
          <a:r>
            <a:rPr lang="en-US"/>
            <a:t>Treat with cardiac optimization</a:t>
          </a:r>
          <a:endParaRPr lang="en-US" dirty="0"/>
        </a:p>
      </dgm:t>
    </dgm:pt>
    <dgm:pt modelId="{3C503985-081E-4769-9081-4E780773EB2D}" type="parTrans" cxnId="{85216697-A3FD-4373-9B4F-DB90B7841492}">
      <dgm:prSet/>
      <dgm:spPr/>
      <dgm:t>
        <a:bodyPr/>
        <a:lstStyle/>
        <a:p>
          <a:endParaRPr lang="en-US"/>
        </a:p>
      </dgm:t>
    </dgm:pt>
    <dgm:pt modelId="{98EAD627-8431-4ECF-9238-263407D77E67}" type="sibTrans" cxnId="{85216697-A3FD-4373-9B4F-DB90B7841492}">
      <dgm:prSet/>
      <dgm:spPr/>
      <dgm:t>
        <a:bodyPr/>
        <a:lstStyle/>
        <a:p>
          <a:endParaRPr lang="en-US"/>
        </a:p>
      </dgm:t>
    </dgm:pt>
    <dgm:pt modelId="{7977A075-A4AC-45F8-915D-9E4665772CFF}">
      <dgm:prSet phldrT="[Text]" phldr="0"/>
      <dgm:spPr/>
      <dgm:t>
        <a:bodyPr/>
        <a:lstStyle/>
        <a:p>
          <a:r>
            <a:rPr lang="en-US" dirty="0"/>
            <a:t>Oxygenation limit</a:t>
          </a:r>
        </a:p>
      </dgm:t>
    </dgm:pt>
    <dgm:pt modelId="{755982CE-1808-48E3-BABD-33E5D0CBDBA9}" type="parTrans" cxnId="{12DEC12B-8870-4BC6-BFB4-61E191C23DD6}">
      <dgm:prSet/>
      <dgm:spPr/>
      <dgm:t>
        <a:bodyPr/>
        <a:lstStyle/>
        <a:p>
          <a:endParaRPr lang="en-US"/>
        </a:p>
      </dgm:t>
    </dgm:pt>
    <dgm:pt modelId="{E9E1D7B0-A875-4BAC-90FB-9CBDEC65F7B3}" type="sibTrans" cxnId="{12DEC12B-8870-4BC6-BFB4-61E191C23DD6}">
      <dgm:prSet/>
      <dgm:spPr/>
      <dgm:t>
        <a:bodyPr/>
        <a:lstStyle/>
        <a:p>
          <a:endParaRPr lang="en-US"/>
        </a:p>
      </dgm:t>
    </dgm:pt>
    <dgm:pt modelId="{F3F17E9E-559F-4888-ABAE-AC68D0F89818}">
      <dgm:prSet phldrT="[Text]" phldr="0"/>
      <dgm:spPr/>
      <dgm:t>
        <a:bodyPr/>
        <a:lstStyle/>
        <a:p>
          <a:r>
            <a:rPr lang="en-US"/>
            <a:t>V/Q mismatch, hypoxia</a:t>
          </a:r>
          <a:endParaRPr lang="en-US" dirty="0"/>
        </a:p>
      </dgm:t>
    </dgm:pt>
    <dgm:pt modelId="{3BF3F0A6-6F8C-49A7-901C-F2E35DBE8346}" type="parTrans" cxnId="{1B8A7D17-BD60-4B06-99E7-41DD86E16E0E}">
      <dgm:prSet/>
      <dgm:spPr/>
      <dgm:t>
        <a:bodyPr/>
        <a:lstStyle/>
        <a:p>
          <a:endParaRPr lang="en-US"/>
        </a:p>
      </dgm:t>
    </dgm:pt>
    <dgm:pt modelId="{83A3A9B1-5C95-44A7-9748-7EB6E541D0EA}" type="sibTrans" cxnId="{1B8A7D17-BD60-4B06-99E7-41DD86E16E0E}">
      <dgm:prSet/>
      <dgm:spPr/>
      <dgm:t>
        <a:bodyPr/>
        <a:lstStyle/>
        <a:p>
          <a:endParaRPr lang="en-US"/>
        </a:p>
      </dgm:t>
    </dgm:pt>
    <dgm:pt modelId="{DFD39BCC-323A-4491-81F7-0635C11FAEA8}">
      <dgm:prSet phldrT="[Text]" phldr="0"/>
      <dgm:spPr/>
      <dgm:t>
        <a:bodyPr/>
        <a:lstStyle/>
        <a:p>
          <a:r>
            <a:rPr lang="en-US"/>
            <a:t>Lower variability / volume-insensitive</a:t>
          </a:r>
          <a:endParaRPr lang="en-US" dirty="0"/>
        </a:p>
      </dgm:t>
    </dgm:pt>
    <dgm:pt modelId="{DE3A4BE8-53CE-4B56-82DF-C11E1B3DB2C3}" type="parTrans" cxnId="{2E654758-B0DA-4690-9E2F-31390AD2105A}">
      <dgm:prSet/>
      <dgm:spPr/>
      <dgm:t>
        <a:bodyPr/>
        <a:lstStyle/>
        <a:p>
          <a:endParaRPr lang="en-US"/>
        </a:p>
      </dgm:t>
    </dgm:pt>
    <dgm:pt modelId="{6D07C145-A24B-41BE-9B11-408F61AF475B}" type="sibTrans" cxnId="{2E654758-B0DA-4690-9E2F-31390AD2105A}">
      <dgm:prSet/>
      <dgm:spPr/>
      <dgm:t>
        <a:bodyPr/>
        <a:lstStyle/>
        <a:p>
          <a:endParaRPr lang="en-US"/>
        </a:p>
      </dgm:t>
    </dgm:pt>
    <dgm:pt modelId="{976DF3AB-B48E-4FA6-883C-EFC8596C97DE}">
      <dgm:prSet phldrT="[Text]" phldr="0"/>
      <dgm:spPr/>
      <dgm:t>
        <a:bodyPr/>
        <a:lstStyle/>
        <a:p>
          <a:r>
            <a:rPr lang="en-US"/>
            <a:t>Desaturation is common</a:t>
          </a:r>
          <a:endParaRPr lang="en-US" dirty="0"/>
        </a:p>
      </dgm:t>
    </dgm:pt>
    <dgm:pt modelId="{F0C7DF2C-FC9E-4075-9014-47855980AB03}" type="parTrans" cxnId="{AB5471C2-5A99-4B64-992C-14D036AF25ED}">
      <dgm:prSet/>
      <dgm:spPr/>
      <dgm:t>
        <a:bodyPr/>
        <a:lstStyle/>
        <a:p>
          <a:endParaRPr lang="en-US"/>
        </a:p>
      </dgm:t>
    </dgm:pt>
    <dgm:pt modelId="{7C1AF156-59BA-477E-86CB-FF93351ECBEF}" type="sibTrans" cxnId="{AB5471C2-5A99-4B64-992C-14D036AF25ED}">
      <dgm:prSet/>
      <dgm:spPr/>
      <dgm:t>
        <a:bodyPr/>
        <a:lstStyle/>
        <a:p>
          <a:endParaRPr lang="en-US"/>
        </a:p>
      </dgm:t>
    </dgm:pt>
    <dgm:pt modelId="{8019661D-FB41-4893-A97E-C163BEB56417}">
      <dgm:prSet phldrT="[Text]" phldr="0"/>
      <dgm:spPr/>
      <dgm:t>
        <a:bodyPr/>
        <a:lstStyle/>
        <a:p>
          <a:r>
            <a:rPr lang="en-US"/>
            <a:t>Treat with O2, underlying condition </a:t>
          </a:r>
          <a:endParaRPr lang="en-US" dirty="0"/>
        </a:p>
      </dgm:t>
    </dgm:pt>
    <dgm:pt modelId="{267EB539-8F41-445D-8A66-8A2FDC25E2B5}" type="parTrans" cxnId="{86BA9E1F-0FEA-4096-A982-3EC3D81FF26E}">
      <dgm:prSet/>
      <dgm:spPr/>
      <dgm:t>
        <a:bodyPr/>
        <a:lstStyle/>
        <a:p>
          <a:endParaRPr lang="en-US"/>
        </a:p>
      </dgm:t>
    </dgm:pt>
    <dgm:pt modelId="{D6060E5D-CC5A-4FD9-9254-54E042A8D834}" type="sibTrans" cxnId="{86BA9E1F-0FEA-4096-A982-3EC3D81FF26E}">
      <dgm:prSet/>
      <dgm:spPr/>
      <dgm:t>
        <a:bodyPr/>
        <a:lstStyle/>
        <a:p>
          <a:endParaRPr lang="en-US"/>
        </a:p>
      </dgm:t>
    </dgm:pt>
    <dgm:pt modelId="{B05D8623-A7F3-4495-B793-35B9A4F5E3FF}" type="pres">
      <dgm:prSet presAssocID="{E7EB67B5-3A56-4D4B-AA01-CCADAE3383A7}" presName="Name0" presStyleCnt="0">
        <dgm:presLayoutVars>
          <dgm:dir/>
          <dgm:resizeHandles val="exact"/>
        </dgm:presLayoutVars>
      </dgm:prSet>
      <dgm:spPr/>
    </dgm:pt>
    <dgm:pt modelId="{D9B72C01-ED66-4215-85F3-49F181283CDF}" type="pres">
      <dgm:prSet presAssocID="{E7EB67B5-3A56-4D4B-AA01-CCADAE3383A7}" presName="bkgdShp" presStyleLbl="alignAccFollowNode1" presStyleIdx="0" presStyleCnt="1"/>
      <dgm:spPr/>
    </dgm:pt>
    <dgm:pt modelId="{7300742B-D7E8-4E07-8752-4EF76E5D00B7}" type="pres">
      <dgm:prSet presAssocID="{E7EB67B5-3A56-4D4B-AA01-CCADAE3383A7}" presName="linComp" presStyleCnt="0"/>
      <dgm:spPr/>
    </dgm:pt>
    <dgm:pt modelId="{D8A97A8F-2B44-42FB-8BAB-D76ABC5AFA56}" type="pres">
      <dgm:prSet presAssocID="{0B292D21-3DD6-4B32-A024-F0CED5E72FB4}" presName="compNode" presStyleCnt="0"/>
      <dgm:spPr/>
    </dgm:pt>
    <dgm:pt modelId="{5BEEE069-C66A-4F6A-930C-D3A01D6CF577}" type="pres">
      <dgm:prSet presAssocID="{0B292D21-3DD6-4B32-A024-F0CED5E72FB4}" presName="node" presStyleLbl="node1" presStyleIdx="0" presStyleCnt="2">
        <dgm:presLayoutVars>
          <dgm:bulletEnabled val="1"/>
        </dgm:presLayoutVars>
      </dgm:prSet>
      <dgm:spPr/>
    </dgm:pt>
    <dgm:pt modelId="{6C2C4FFA-C349-4100-A9A3-849912EDAA0D}" type="pres">
      <dgm:prSet presAssocID="{0B292D21-3DD6-4B32-A024-F0CED5E72FB4}" presName="invisiNode" presStyleLbl="node1" presStyleIdx="0" presStyleCnt="2"/>
      <dgm:spPr/>
    </dgm:pt>
    <dgm:pt modelId="{D17B20FE-7B62-4713-9B48-146285B62C20}" type="pres">
      <dgm:prSet presAssocID="{0B292D21-3DD6-4B32-A024-F0CED5E72FB4}" presName="imagNode" presStyleLbl="fgImgPlace1" presStyleIdx="0" presStyleCnt="2"/>
      <dgm:spPr>
        <a:blipFill rotWithShape="1">
          <a:blip xmlns:r="http://schemas.openxmlformats.org/officeDocument/2006/relationships" r:embed="rId1"/>
          <a:srcRect/>
          <a:stretch>
            <a:fillRect t="-86000" b="-86000"/>
          </a:stretch>
        </a:blipFill>
      </dgm:spPr>
    </dgm:pt>
    <dgm:pt modelId="{8FD35871-20C2-44A4-8489-8271E84FD227}" type="pres">
      <dgm:prSet presAssocID="{EE256265-45D9-47E2-A650-35D634BA5BA6}" presName="sibTrans" presStyleLbl="sibTrans2D1" presStyleIdx="0" presStyleCnt="0"/>
      <dgm:spPr/>
    </dgm:pt>
    <dgm:pt modelId="{42E174AB-CA9E-4025-B489-D63F5C5847BB}" type="pres">
      <dgm:prSet presAssocID="{A7CB7016-F732-4BC5-8496-024782E49282}" presName="compNode" presStyleCnt="0"/>
      <dgm:spPr/>
    </dgm:pt>
    <dgm:pt modelId="{ADDDAB0A-1055-44B5-95E4-CCA74B8C18A3}" type="pres">
      <dgm:prSet presAssocID="{A7CB7016-F732-4BC5-8496-024782E49282}" presName="node" presStyleLbl="node1" presStyleIdx="1" presStyleCnt="2">
        <dgm:presLayoutVars>
          <dgm:bulletEnabled val="1"/>
        </dgm:presLayoutVars>
      </dgm:prSet>
      <dgm:spPr/>
    </dgm:pt>
    <dgm:pt modelId="{B1D02013-40E1-497D-BFAA-7128F1C04F56}" type="pres">
      <dgm:prSet presAssocID="{A7CB7016-F732-4BC5-8496-024782E49282}" presName="invisiNode" presStyleLbl="node1" presStyleIdx="1" presStyleCnt="2"/>
      <dgm:spPr/>
    </dgm:pt>
    <dgm:pt modelId="{085221E5-69EA-4151-9C07-9F7DD529DCA6}" type="pres">
      <dgm:prSet presAssocID="{A7CB7016-F732-4BC5-8496-024782E49282}" presName="imagNode" presStyleLbl="fgImgPlace1" presStyleIdx="1" presStyleCnt="2"/>
      <dgm:spPr>
        <a:blipFill rotWithShape="1">
          <a:blip xmlns:r="http://schemas.openxmlformats.org/officeDocument/2006/relationships" r:embed="rId2"/>
          <a:srcRect/>
          <a:stretch>
            <a:fillRect t="-86000" b="-86000"/>
          </a:stretch>
        </a:blipFill>
      </dgm:spPr>
    </dgm:pt>
  </dgm:ptLst>
  <dgm:cxnLst>
    <dgm:cxn modelId="{2E9D4B03-B565-4C60-86D9-77B782AE7D4A}" type="presOf" srcId="{DFD39BCC-323A-4491-81F7-0635C11FAEA8}" destId="{ADDDAB0A-1055-44B5-95E4-CCA74B8C18A3}" srcOrd="0" destOrd="3" presId="urn:microsoft.com/office/officeart/2005/8/layout/pList2"/>
    <dgm:cxn modelId="{27D75109-1C74-49EC-B98D-7DFDFE0ED7D0}" type="presOf" srcId="{A7CB7016-F732-4BC5-8496-024782E49282}" destId="{ADDDAB0A-1055-44B5-95E4-CCA74B8C18A3}" srcOrd="0" destOrd="0" presId="urn:microsoft.com/office/officeart/2005/8/layout/pList2"/>
    <dgm:cxn modelId="{1B8A7D17-BD60-4B06-99E7-41DD86E16E0E}" srcId="{A7CB7016-F732-4BC5-8496-024782E49282}" destId="{F3F17E9E-559F-4888-ABAE-AC68D0F89818}" srcOrd="1" destOrd="0" parTransId="{3BF3F0A6-6F8C-49A7-901C-F2E35DBE8346}" sibTransId="{83A3A9B1-5C95-44A7-9748-7EB6E541D0EA}"/>
    <dgm:cxn modelId="{44F40B1C-1D19-4162-B0EA-1881D7301211}" type="presOf" srcId="{018A5A8E-71A8-40B8-9F38-855971381D12}" destId="{5BEEE069-C66A-4F6A-930C-D3A01D6CF577}" srcOrd="0" destOrd="4" presId="urn:microsoft.com/office/officeart/2005/8/layout/pList2"/>
    <dgm:cxn modelId="{86BA9E1F-0FEA-4096-A982-3EC3D81FF26E}" srcId="{A7CB7016-F732-4BC5-8496-024782E49282}" destId="{8019661D-FB41-4893-A97E-C163BEB56417}" srcOrd="4" destOrd="0" parTransId="{267EB539-8F41-445D-8A66-8A2FDC25E2B5}" sibTransId="{D6060E5D-CC5A-4FD9-9254-54E042A8D834}"/>
    <dgm:cxn modelId="{CBF64F21-1534-444B-AC2D-E15754625988}" type="presOf" srcId="{EE256265-45D9-47E2-A650-35D634BA5BA6}" destId="{8FD35871-20C2-44A4-8489-8271E84FD227}" srcOrd="0" destOrd="0" presId="urn:microsoft.com/office/officeart/2005/8/layout/pList2"/>
    <dgm:cxn modelId="{638E7624-7947-4CC3-B134-80AA752A7472}" type="presOf" srcId="{7977A075-A4AC-45F8-915D-9E4665772CFF}" destId="{ADDDAB0A-1055-44B5-95E4-CCA74B8C18A3}" srcOrd="0" destOrd="1" presId="urn:microsoft.com/office/officeart/2005/8/layout/pList2"/>
    <dgm:cxn modelId="{31B1F32A-C6F0-435F-AE6C-F1C6058ABABF}" srcId="{0B292D21-3DD6-4B32-A024-F0CED5E72FB4}" destId="{07935A45-C3BD-4DE0-B92B-DE2471129FCA}" srcOrd="0" destOrd="0" parTransId="{76EBA776-A0CB-43ED-A7A7-304C193EF817}" sibTransId="{19800808-10FF-428E-8376-15EFF04E13BF}"/>
    <dgm:cxn modelId="{12DEC12B-8870-4BC6-BFB4-61E191C23DD6}" srcId="{A7CB7016-F732-4BC5-8496-024782E49282}" destId="{7977A075-A4AC-45F8-915D-9E4665772CFF}" srcOrd="0" destOrd="0" parTransId="{755982CE-1808-48E3-BABD-33E5D0CBDBA9}" sibTransId="{E9E1D7B0-A875-4BAC-90FB-9CBDEC65F7B3}"/>
    <dgm:cxn modelId="{4B1F7F5D-0839-404A-B10F-F161E2B4D6BC}" type="presOf" srcId="{8D8D6194-67B0-4D5B-8BFE-62FDB336C783}" destId="{5BEEE069-C66A-4F6A-930C-D3A01D6CF577}" srcOrd="0" destOrd="2" presId="urn:microsoft.com/office/officeart/2005/8/layout/pList2"/>
    <dgm:cxn modelId="{D08CF454-C709-48D3-873E-C9BC871DC941}" type="presOf" srcId="{E7EB67B5-3A56-4D4B-AA01-CCADAE3383A7}" destId="{B05D8623-A7F3-4495-B793-35B9A4F5E3FF}" srcOrd="0" destOrd="0" presId="urn:microsoft.com/office/officeart/2005/8/layout/pList2"/>
    <dgm:cxn modelId="{7E7D3A75-805A-4BFD-B9D1-74CAD9065501}" srcId="{E7EB67B5-3A56-4D4B-AA01-CCADAE3383A7}" destId="{0B292D21-3DD6-4B32-A024-F0CED5E72FB4}" srcOrd="0" destOrd="0" parTransId="{77AD764B-3C7C-42B5-8279-3DB35A71F833}" sibTransId="{EE256265-45D9-47E2-A650-35D634BA5BA6}"/>
    <dgm:cxn modelId="{2E654758-B0DA-4690-9E2F-31390AD2105A}" srcId="{A7CB7016-F732-4BC5-8496-024782E49282}" destId="{DFD39BCC-323A-4491-81F7-0635C11FAEA8}" srcOrd="2" destOrd="0" parTransId="{DE3A4BE8-53CE-4B56-82DF-C11E1B3DB2C3}" sibTransId="{6D07C145-A24B-41BE-9B11-408F61AF475B}"/>
    <dgm:cxn modelId="{456BB490-C36D-43E3-8C54-1EA3375CF6AC}" type="presOf" srcId="{8019661D-FB41-4893-A97E-C163BEB56417}" destId="{ADDDAB0A-1055-44B5-95E4-CCA74B8C18A3}" srcOrd="0" destOrd="5" presId="urn:microsoft.com/office/officeart/2005/8/layout/pList2"/>
    <dgm:cxn modelId="{85216697-A3FD-4373-9B4F-DB90B7841492}" srcId="{0B292D21-3DD6-4B32-A024-F0CED5E72FB4}" destId="{BD6F365B-DB13-43F7-9FD3-C86FBC486FDD}" srcOrd="4" destOrd="0" parTransId="{3C503985-081E-4769-9081-4E780773EB2D}" sibTransId="{98EAD627-8431-4ECF-9238-263407D77E67}"/>
    <dgm:cxn modelId="{4B8AFEB2-7F9A-4FF0-9495-6DD2EF848EDD}" srcId="{0B292D21-3DD6-4B32-A024-F0CED5E72FB4}" destId="{018A5A8E-71A8-40B8-9F38-855971381D12}" srcOrd="3" destOrd="0" parTransId="{B086503E-851F-404A-84C9-765D1CDD7278}" sibTransId="{79762993-FB71-49A7-8D09-97EAFC9140D2}"/>
    <dgm:cxn modelId="{D96548BD-5D17-4E6C-83F9-E72B6842BF3B}" srcId="{E7EB67B5-3A56-4D4B-AA01-CCADAE3383A7}" destId="{A7CB7016-F732-4BC5-8496-024782E49282}" srcOrd="1" destOrd="0" parTransId="{9BF6E772-FD1C-450B-854A-FDC79549355C}" sibTransId="{70CCCFC3-2C9B-438D-8014-9BA51908E897}"/>
    <dgm:cxn modelId="{AB5471C2-5A99-4B64-992C-14D036AF25ED}" srcId="{A7CB7016-F732-4BC5-8496-024782E49282}" destId="{976DF3AB-B48E-4FA6-883C-EFC8596C97DE}" srcOrd="3" destOrd="0" parTransId="{F0C7DF2C-FC9E-4075-9014-47855980AB03}" sibTransId="{7C1AF156-59BA-477E-86CB-FF93351ECBEF}"/>
    <dgm:cxn modelId="{9E90B6CC-B1D5-490D-A5EB-59C36D7785EF}" srcId="{0B292D21-3DD6-4B32-A024-F0CED5E72FB4}" destId="{AD222E46-0F40-4DF3-927C-4B7DE9188A99}" srcOrd="2" destOrd="0" parTransId="{D6B19B37-6F60-4C9D-B7BC-4C69E5B7CC4A}" sibTransId="{03EBA101-CEF2-484F-9A75-668DE79B7CE0}"/>
    <dgm:cxn modelId="{27FA15D6-883C-42EA-9C8A-A685B5436B9C}" type="presOf" srcId="{F3F17E9E-559F-4888-ABAE-AC68D0F89818}" destId="{ADDDAB0A-1055-44B5-95E4-CCA74B8C18A3}" srcOrd="0" destOrd="2" presId="urn:microsoft.com/office/officeart/2005/8/layout/pList2"/>
    <dgm:cxn modelId="{8FA0C6DC-54BD-4886-9FC0-A68A97F474E5}" type="presOf" srcId="{0B292D21-3DD6-4B32-A024-F0CED5E72FB4}" destId="{5BEEE069-C66A-4F6A-930C-D3A01D6CF577}" srcOrd="0" destOrd="0" presId="urn:microsoft.com/office/officeart/2005/8/layout/pList2"/>
    <dgm:cxn modelId="{AC26B9E3-ACE0-4009-8D17-877D75BA9306}" type="presOf" srcId="{AD222E46-0F40-4DF3-927C-4B7DE9188A99}" destId="{5BEEE069-C66A-4F6A-930C-D3A01D6CF577}" srcOrd="0" destOrd="3" presId="urn:microsoft.com/office/officeart/2005/8/layout/pList2"/>
    <dgm:cxn modelId="{1C3F5BE8-CBD7-4D1F-AE23-A40B86C80F8B}" srcId="{0B292D21-3DD6-4B32-A024-F0CED5E72FB4}" destId="{8D8D6194-67B0-4D5B-8BFE-62FDB336C783}" srcOrd="1" destOrd="0" parTransId="{598179F2-DBB9-49C7-9582-9C871FA8ADDE}" sibTransId="{32612B20-F862-474E-8A5A-5BBF520BD2D5}"/>
    <dgm:cxn modelId="{B0456BEF-4452-4EA3-B210-F564032568B4}" type="presOf" srcId="{BD6F365B-DB13-43F7-9FD3-C86FBC486FDD}" destId="{5BEEE069-C66A-4F6A-930C-D3A01D6CF577}" srcOrd="0" destOrd="5" presId="urn:microsoft.com/office/officeart/2005/8/layout/pList2"/>
    <dgm:cxn modelId="{94AB5DF0-4745-4DA0-8FA0-7BB08F5B49C9}" type="presOf" srcId="{07935A45-C3BD-4DE0-B92B-DE2471129FCA}" destId="{5BEEE069-C66A-4F6A-930C-D3A01D6CF577}" srcOrd="0" destOrd="1" presId="urn:microsoft.com/office/officeart/2005/8/layout/pList2"/>
    <dgm:cxn modelId="{5112C8F7-7330-47C2-BB6C-3C56F81E7FC7}" type="presOf" srcId="{976DF3AB-B48E-4FA6-883C-EFC8596C97DE}" destId="{ADDDAB0A-1055-44B5-95E4-CCA74B8C18A3}" srcOrd="0" destOrd="4" presId="urn:microsoft.com/office/officeart/2005/8/layout/pList2"/>
    <dgm:cxn modelId="{8117881F-9573-4477-BBAE-302E3267C46F}" type="presParOf" srcId="{B05D8623-A7F3-4495-B793-35B9A4F5E3FF}" destId="{D9B72C01-ED66-4215-85F3-49F181283CDF}" srcOrd="0" destOrd="0" presId="urn:microsoft.com/office/officeart/2005/8/layout/pList2"/>
    <dgm:cxn modelId="{7D20134C-186D-4211-9A3B-316B0C7CBC73}" type="presParOf" srcId="{B05D8623-A7F3-4495-B793-35B9A4F5E3FF}" destId="{7300742B-D7E8-4E07-8752-4EF76E5D00B7}" srcOrd="1" destOrd="0" presId="urn:microsoft.com/office/officeart/2005/8/layout/pList2"/>
    <dgm:cxn modelId="{68BF7B90-EEA5-4EA9-AD32-2778A02FE26F}" type="presParOf" srcId="{7300742B-D7E8-4E07-8752-4EF76E5D00B7}" destId="{D8A97A8F-2B44-42FB-8BAB-D76ABC5AFA56}" srcOrd="0" destOrd="0" presId="urn:microsoft.com/office/officeart/2005/8/layout/pList2"/>
    <dgm:cxn modelId="{148FF189-ACEC-46B8-975E-E19937C9D300}" type="presParOf" srcId="{D8A97A8F-2B44-42FB-8BAB-D76ABC5AFA56}" destId="{5BEEE069-C66A-4F6A-930C-D3A01D6CF577}" srcOrd="0" destOrd="0" presId="urn:microsoft.com/office/officeart/2005/8/layout/pList2"/>
    <dgm:cxn modelId="{D2BE4391-1113-4C91-99AE-A805B51DCCAD}" type="presParOf" srcId="{D8A97A8F-2B44-42FB-8BAB-D76ABC5AFA56}" destId="{6C2C4FFA-C349-4100-A9A3-849912EDAA0D}" srcOrd="1" destOrd="0" presId="urn:microsoft.com/office/officeart/2005/8/layout/pList2"/>
    <dgm:cxn modelId="{6798E23D-FDFF-4996-897E-C27F200488B2}" type="presParOf" srcId="{D8A97A8F-2B44-42FB-8BAB-D76ABC5AFA56}" destId="{D17B20FE-7B62-4713-9B48-146285B62C20}" srcOrd="2" destOrd="0" presId="urn:microsoft.com/office/officeart/2005/8/layout/pList2"/>
    <dgm:cxn modelId="{4EE70A7D-5205-4D09-8C9F-C62ECD88F448}" type="presParOf" srcId="{7300742B-D7E8-4E07-8752-4EF76E5D00B7}" destId="{8FD35871-20C2-44A4-8489-8271E84FD227}" srcOrd="1" destOrd="0" presId="urn:microsoft.com/office/officeart/2005/8/layout/pList2"/>
    <dgm:cxn modelId="{AE87A365-F690-4E50-9715-BEA4A7CC2F64}" type="presParOf" srcId="{7300742B-D7E8-4E07-8752-4EF76E5D00B7}" destId="{42E174AB-CA9E-4025-B489-D63F5C5847BB}" srcOrd="2" destOrd="0" presId="urn:microsoft.com/office/officeart/2005/8/layout/pList2"/>
    <dgm:cxn modelId="{FC2198AC-19B0-4B46-82FA-F075D77D7DF4}" type="presParOf" srcId="{42E174AB-CA9E-4025-B489-D63F5C5847BB}" destId="{ADDDAB0A-1055-44B5-95E4-CCA74B8C18A3}" srcOrd="0" destOrd="0" presId="urn:microsoft.com/office/officeart/2005/8/layout/pList2"/>
    <dgm:cxn modelId="{D3200627-25D5-497C-9405-128A00D75B00}" type="presParOf" srcId="{42E174AB-CA9E-4025-B489-D63F5C5847BB}" destId="{B1D02013-40E1-497D-BFAA-7128F1C04F56}" srcOrd="1" destOrd="0" presId="urn:microsoft.com/office/officeart/2005/8/layout/pList2"/>
    <dgm:cxn modelId="{2C83F985-3202-482E-8457-16A5C432DB06}" type="presParOf" srcId="{42E174AB-CA9E-4025-B489-D63F5C5847BB}" destId="{085221E5-69EA-4151-9C07-9F7DD529DCA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D90F5-500C-4640-87C0-DF6D6E7EA5D8}"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US"/>
        </a:p>
      </dgm:t>
    </dgm:pt>
    <dgm:pt modelId="{46408CCD-39BE-4D68-9524-EDC0E41AB3A2}">
      <dgm:prSet phldrT="[Text]" phldr="0"/>
      <dgm:spPr/>
      <dgm:t>
        <a:bodyPr/>
        <a:lstStyle/>
        <a:p>
          <a:r>
            <a:rPr lang="en-US" dirty="0"/>
            <a:t>Echo</a:t>
          </a:r>
        </a:p>
      </dgm:t>
    </dgm:pt>
    <dgm:pt modelId="{3CB4D049-9BE2-4893-8A3F-4D38E2F723C0}" type="parTrans" cxnId="{0A032EC3-32AE-416E-9AC6-D25CF9DB56F1}">
      <dgm:prSet/>
      <dgm:spPr/>
      <dgm:t>
        <a:bodyPr/>
        <a:lstStyle/>
        <a:p>
          <a:endParaRPr lang="en-US"/>
        </a:p>
      </dgm:t>
    </dgm:pt>
    <dgm:pt modelId="{CF3D17BE-502F-4993-88F2-90DA88945AFA}" type="sibTrans" cxnId="{0A032EC3-32AE-416E-9AC6-D25CF9DB56F1}">
      <dgm:prSet/>
      <dgm:spPr/>
      <dgm:t>
        <a:bodyPr/>
        <a:lstStyle/>
        <a:p>
          <a:endParaRPr lang="en-US"/>
        </a:p>
      </dgm:t>
    </dgm:pt>
    <dgm:pt modelId="{A0B34D3C-7D49-444B-AA3B-091DC9FA2120}">
      <dgm:prSet phldrT="[Text]" phldr="0"/>
      <dgm:spPr/>
      <dgm:t>
        <a:bodyPr/>
        <a:lstStyle/>
        <a:p>
          <a:r>
            <a:rPr lang="en-US" dirty="0"/>
            <a:t>RHC</a:t>
          </a:r>
        </a:p>
      </dgm:t>
    </dgm:pt>
    <dgm:pt modelId="{FA54B682-F2FC-4EB0-9BCE-B26D58F618A5}" type="parTrans" cxnId="{02744120-3C63-4B80-8A7F-DD65FB7CEE76}">
      <dgm:prSet/>
      <dgm:spPr/>
      <dgm:t>
        <a:bodyPr/>
        <a:lstStyle/>
        <a:p>
          <a:endParaRPr lang="en-US"/>
        </a:p>
      </dgm:t>
    </dgm:pt>
    <dgm:pt modelId="{E0583941-EBB0-434A-A37E-57C39E668A9C}" type="sibTrans" cxnId="{02744120-3C63-4B80-8A7F-DD65FB7CEE76}">
      <dgm:prSet/>
      <dgm:spPr/>
      <dgm:t>
        <a:bodyPr/>
        <a:lstStyle/>
        <a:p>
          <a:endParaRPr lang="en-US"/>
        </a:p>
      </dgm:t>
    </dgm:pt>
    <dgm:pt modelId="{539CAAC3-C2F1-4395-97BD-6AB4821F5AA5}">
      <dgm:prSet phldrT="[Text]" phldr="0"/>
      <dgm:spPr/>
      <dgm:t>
        <a:bodyPr/>
        <a:lstStyle/>
        <a:p>
          <a:r>
            <a:rPr lang="en-US" dirty="0"/>
            <a:t>Great screening tool</a:t>
          </a:r>
        </a:p>
      </dgm:t>
    </dgm:pt>
    <dgm:pt modelId="{AD57702A-0F15-4EFF-A47F-EB81AD634FC3}" type="parTrans" cxnId="{9C06F010-2884-4B6D-9D84-D84F10EA52DF}">
      <dgm:prSet/>
      <dgm:spPr/>
      <dgm:t>
        <a:bodyPr/>
        <a:lstStyle/>
        <a:p>
          <a:endParaRPr lang="en-US"/>
        </a:p>
      </dgm:t>
    </dgm:pt>
    <dgm:pt modelId="{DFFB6FA3-99C1-421D-A9F2-B01154C184F0}" type="sibTrans" cxnId="{9C06F010-2884-4B6D-9D84-D84F10EA52DF}">
      <dgm:prSet/>
      <dgm:spPr/>
      <dgm:t>
        <a:bodyPr/>
        <a:lstStyle/>
        <a:p>
          <a:endParaRPr lang="en-US"/>
        </a:p>
      </dgm:t>
    </dgm:pt>
    <dgm:pt modelId="{B5EF3019-9EA7-4326-A692-2C4CC6B38EF2}">
      <dgm:prSet phldrT="[Text]" phldr="0"/>
      <dgm:spPr/>
      <dgm:t>
        <a:bodyPr/>
        <a:lstStyle/>
        <a:p>
          <a:r>
            <a:rPr lang="en-US" dirty="0"/>
            <a:t>Operator dependent</a:t>
          </a:r>
        </a:p>
      </dgm:t>
    </dgm:pt>
    <dgm:pt modelId="{B20CD9F7-AAD4-42A7-AFF9-603828BE2470}" type="parTrans" cxnId="{A62DCBD1-3D87-447C-B591-8400A0F4844B}">
      <dgm:prSet/>
      <dgm:spPr/>
      <dgm:t>
        <a:bodyPr/>
        <a:lstStyle/>
        <a:p>
          <a:endParaRPr lang="en-US"/>
        </a:p>
      </dgm:t>
    </dgm:pt>
    <dgm:pt modelId="{614938FC-29CC-4477-8982-404E765022D3}" type="sibTrans" cxnId="{A62DCBD1-3D87-447C-B591-8400A0F4844B}">
      <dgm:prSet/>
      <dgm:spPr/>
      <dgm:t>
        <a:bodyPr/>
        <a:lstStyle/>
        <a:p>
          <a:endParaRPr lang="en-US"/>
        </a:p>
      </dgm:t>
    </dgm:pt>
    <dgm:pt modelId="{2CB14C9D-00EC-4CD7-948C-529A0B8C67C1}">
      <dgm:prSet phldrT="[Text]" phldr="0"/>
      <dgm:spPr/>
      <dgm:t>
        <a:bodyPr/>
        <a:lstStyle/>
        <a:p>
          <a:endParaRPr lang="en-US" dirty="0"/>
        </a:p>
      </dgm:t>
    </dgm:pt>
    <dgm:pt modelId="{CD54182D-0A1E-426D-B0D6-975CBDD4485F}" type="parTrans" cxnId="{0BF5ABA6-8D5B-4889-9313-5A6BF7BA6BA6}">
      <dgm:prSet/>
      <dgm:spPr/>
      <dgm:t>
        <a:bodyPr/>
        <a:lstStyle/>
        <a:p>
          <a:endParaRPr lang="en-US"/>
        </a:p>
      </dgm:t>
    </dgm:pt>
    <dgm:pt modelId="{FD8E850C-E459-41D9-A91E-B88AA0C238F3}" type="sibTrans" cxnId="{0BF5ABA6-8D5B-4889-9313-5A6BF7BA6BA6}">
      <dgm:prSet/>
      <dgm:spPr/>
      <dgm:t>
        <a:bodyPr/>
        <a:lstStyle/>
        <a:p>
          <a:endParaRPr lang="en-US"/>
        </a:p>
      </dgm:t>
    </dgm:pt>
    <dgm:pt modelId="{C6BD6533-EA84-4D59-A079-9AF4DFC34376}">
      <dgm:prSet phldrT="[Text]" phldr="0"/>
      <dgm:spPr/>
      <dgm:t>
        <a:bodyPr/>
        <a:lstStyle/>
        <a:p>
          <a:r>
            <a:rPr lang="en-US" dirty="0"/>
            <a:t>DLCO tracks disease over time</a:t>
          </a:r>
        </a:p>
      </dgm:t>
    </dgm:pt>
    <dgm:pt modelId="{BEE00298-23E5-41C5-95D6-83E32E258D12}" type="parTrans" cxnId="{DEB4E7DF-1017-435A-863B-6C31A74A31D4}">
      <dgm:prSet/>
      <dgm:spPr/>
      <dgm:t>
        <a:bodyPr/>
        <a:lstStyle/>
        <a:p>
          <a:endParaRPr lang="en-US"/>
        </a:p>
      </dgm:t>
    </dgm:pt>
    <dgm:pt modelId="{93263613-66B2-4520-BDF1-AF49DA1BD399}" type="sibTrans" cxnId="{DEB4E7DF-1017-435A-863B-6C31A74A31D4}">
      <dgm:prSet/>
      <dgm:spPr/>
      <dgm:t>
        <a:bodyPr/>
        <a:lstStyle/>
        <a:p>
          <a:endParaRPr lang="en-US"/>
        </a:p>
      </dgm:t>
    </dgm:pt>
    <dgm:pt modelId="{A23F05EE-8C0E-4D27-8B85-DC2A8FE4A3B0}">
      <dgm:prSet phldrT="[Text]" phldr="0"/>
      <dgm:spPr/>
      <dgm:t>
        <a:bodyPr/>
        <a:lstStyle/>
        <a:p>
          <a:r>
            <a:rPr lang="en-US"/>
            <a:t>Effort dependent</a:t>
          </a:r>
          <a:endParaRPr lang="en-US" dirty="0"/>
        </a:p>
      </dgm:t>
    </dgm:pt>
    <dgm:pt modelId="{5996EE5C-1426-46DC-A31E-F9747DC000CE}" type="parTrans" cxnId="{2703DC81-1117-4C9B-BC80-3525D49119FE}">
      <dgm:prSet/>
      <dgm:spPr/>
      <dgm:t>
        <a:bodyPr/>
        <a:lstStyle/>
        <a:p>
          <a:endParaRPr lang="en-US"/>
        </a:p>
      </dgm:t>
    </dgm:pt>
    <dgm:pt modelId="{47A5BCE8-1B99-4CEE-B57C-48A432532FFF}" type="sibTrans" cxnId="{2703DC81-1117-4C9B-BC80-3525D49119FE}">
      <dgm:prSet/>
      <dgm:spPr/>
      <dgm:t>
        <a:bodyPr/>
        <a:lstStyle/>
        <a:p>
          <a:endParaRPr lang="en-US"/>
        </a:p>
      </dgm:t>
    </dgm:pt>
    <dgm:pt modelId="{5EE858BE-0578-4A2E-BB2E-AE42A3D576E3}">
      <dgm:prSet phldrT="[Text]" phldr="0"/>
      <dgm:spPr/>
      <dgm:t>
        <a:bodyPr/>
        <a:lstStyle/>
        <a:p>
          <a:r>
            <a:rPr lang="en-US" dirty="0"/>
            <a:t>6MWT reflects function and therapy response</a:t>
          </a:r>
        </a:p>
      </dgm:t>
    </dgm:pt>
    <dgm:pt modelId="{8C452012-299C-41FD-8125-CF0AB7CE4D0C}" type="parTrans" cxnId="{3EE8FFE9-C841-473B-9B1D-B963638CD98E}">
      <dgm:prSet/>
      <dgm:spPr/>
      <dgm:t>
        <a:bodyPr/>
        <a:lstStyle/>
        <a:p>
          <a:endParaRPr lang="en-US"/>
        </a:p>
      </dgm:t>
    </dgm:pt>
    <dgm:pt modelId="{4643D909-E6E1-48D4-AEE2-FDD522178AAF}" type="sibTrans" cxnId="{3EE8FFE9-C841-473B-9B1D-B963638CD98E}">
      <dgm:prSet/>
      <dgm:spPr/>
      <dgm:t>
        <a:bodyPr/>
        <a:lstStyle/>
        <a:p>
          <a:endParaRPr lang="en-US"/>
        </a:p>
      </dgm:t>
    </dgm:pt>
    <dgm:pt modelId="{555D5198-B032-47BB-BAEB-E2118AFC0F92}">
      <dgm:prSet phldrT="[Text]" phldr="0"/>
      <dgm:spPr/>
      <dgm:t>
        <a:bodyPr/>
        <a:lstStyle/>
        <a:p>
          <a:endParaRPr lang="en-US" dirty="0"/>
        </a:p>
      </dgm:t>
    </dgm:pt>
    <dgm:pt modelId="{029C49BF-F3D1-478F-AAE3-4E1628A07AA6}" type="parTrans" cxnId="{9B63E683-CA49-4FE2-BBF0-0B35B7477476}">
      <dgm:prSet/>
      <dgm:spPr/>
      <dgm:t>
        <a:bodyPr/>
        <a:lstStyle/>
        <a:p>
          <a:endParaRPr lang="en-US"/>
        </a:p>
      </dgm:t>
    </dgm:pt>
    <dgm:pt modelId="{DF026879-BADB-4BF6-A2A2-587330D4FC47}" type="sibTrans" cxnId="{9B63E683-CA49-4FE2-BBF0-0B35B7477476}">
      <dgm:prSet/>
      <dgm:spPr/>
      <dgm:t>
        <a:bodyPr/>
        <a:lstStyle/>
        <a:p>
          <a:endParaRPr lang="en-US"/>
        </a:p>
      </dgm:t>
    </dgm:pt>
    <dgm:pt modelId="{D0887C8C-2B5A-48FD-9E54-A72E16CA1AE2}">
      <dgm:prSet phldrT="[Text]" phldr="0"/>
      <dgm:spPr/>
      <dgm:t>
        <a:bodyPr/>
        <a:lstStyle/>
        <a:p>
          <a:endParaRPr lang="en-US" dirty="0"/>
        </a:p>
      </dgm:t>
    </dgm:pt>
    <dgm:pt modelId="{C6486D97-395B-46DB-BF2B-47C96F594544}" type="parTrans" cxnId="{072ED687-A75D-4406-A148-654CCB496B5F}">
      <dgm:prSet/>
      <dgm:spPr/>
      <dgm:t>
        <a:bodyPr/>
        <a:lstStyle/>
        <a:p>
          <a:endParaRPr lang="en-US"/>
        </a:p>
      </dgm:t>
    </dgm:pt>
    <dgm:pt modelId="{ECB4F6EC-3769-4A20-B789-8631C76EC9F6}" type="sibTrans" cxnId="{072ED687-A75D-4406-A148-654CCB496B5F}">
      <dgm:prSet/>
      <dgm:spPr/>
      <dgm:t>
        <a:bodyPr/>
        <a:lstStyle/>
        <a:p>
          <a:endParaRPr lang="en-US"/>
        </a:p>
      </dgm:t>
    </dgm:pt>
    <dgm:pt modelId="{D57BBAAE-1677-48D4-A358-2FD2B7AAE3DC}">
      <dgm:prSet phldrT="[Text]" phldr="0"/>
      <dgm:spPr/>
      <dgm:t>
        <a:bodyPr/>
        <a:lstStyle/>
        <a:p>
          <a:r>
            <a:rPr lang="en-US"/>
            <a:t>PFT / 6MWT</a:t>
          </a:r>
          <a:endParaRPr lang="en-US" dirty="0"/>
        </a:p>
      </dgm:t>
    </dgm:pt>
    <dgm:pt modelId="{A89D9CBD-A424-4288-807C-AD24F96744F0}" type="parTrans" cxnId="{8F399FEE-D349-4E7F-81F9-5A84D250849D}">
      <dgm:prSet/>
      <dgm:spPr/>
      <dgm:t>
        <a:bodyPr/>
        <a:lstStyle/>
        <a:p>
          <a:endParaRPr lang="en-US"/>
        </a:p>
      </dgm:t>
    </dgm:pt>
    <dgm:pt modelId="{035DCE3E-0E0A-4DCD-BE09-6404F9D2C09D}" type="sibTrans" cxnId="{8F399FEE-D349-4E7F-81F9-5A84D250849D}">
      <dgm:prSet/>
      <dgm:spPr/>
      <dgm:t>
        <a:bodyPr/>
        <a:lstStyle/>
        <a:p>
          <a:endParaRPr lang="en-US"/>
        </a:p>
      </dgm:t>
    </dgm:pt>
    <dgm:pt modelId="{B7E40ED1-5083-4CA7-AE36-968D91D65D55}">
      <dgm:prSet phldrT="[Text]" phldr="0"/>
      <dgm:spPr/>
      <dgm:t>
        <a:bodyPr/>
        <a:lstStyle/>
        <a:p>
          <a:r>
            <a:rPr lang="en-US"/>
            <a:t>Required for diagnosis</a:t>
          </a:r>
          <a:endParaRPr lang="en-US" dirty="0"/>
        </a:p>
      </dgm:t>
    </dgm:pt>
    <dgm:pt modelId="{CD166B59-3056-4DE8-9C2D-C50AF231E684}" type="parTrans" cxnId="{94B242E2-17E9-4E67-A66B-87057986E10D}">
      <dgm:prSet/>
      <dgm:spPr/>
      <dgm:t>
        <a:bodyPr/>
        <a:lstStyle/>
        <a:p>
          <a:endParaRPr lang="en-US"/>
        </a:p>
      </dgm:t>
    </dgm:pt>
    <dgm:pt modelId="{F2B0650A-EA94-49DF-B35B-94D051AC9CE9}" type="sibTrans" cxnId="{94B242E2-17E9-4E67-A66B-87057986E10D}">
      <dgm:prSet/>
      <dgm:spPr/>
      <dgm:t>
        <a:bodyPr/>
        <a:lstStyle/>
        <a:p>
          <a:endParaRPr lang="en-US"/>
        </a:p>
      </dgm:t>
    </dgm:pt>
    <dgm:pt modelId="{3E5B7432-271B-461B-A4B2-46A6E5ABDEAD}">
      <dgm:prSet phldrT="[Text]" phldr="0"/>
      <dgm:spPr/>
      <dgm:t>
        <a:bodyPr/>
        <a:lstStyle/>
        <a:p>
          <a:endParaRPr lang="en-US" dirty="0"/>
        </a:p>
      </dgm:t>
    </dgm:pt>
    <dgm:pt modelId="{45D650D6-7304-4A99-B58B-ECB15AFB3885}" type="parTrans" cxnId="{939EC9C5-19F0-4034-A390-57E89C00CD23}">
      <dgm:prSet/>
      <dgm:spPr/>
      <dgm:t>
        <a:bodyPr/>
        <a:lstStyle/>
        <a:p>
          <a:endParaRPr lang="en-US"/>
        </a:p>
      </dgm:t>
    </dgm:pt>
    <dgm:pt modelId="{A68512CF-2910-4A73-AA13-E6C65043B761}" type="sibTrans" cxnId="{939EC9C5-19F0-4034-A390-57E89C00CD23}">
      <dgm:prSet/>
      <dgm:spPr/>
      <dgm:t>
        <a:bodyPr/>
        <a:lstStyle/>
        <a:p>
          <a:endParaRPr lang="en-US"/>
        </a:p>
      </dgm:t>
    </dgm:pt>
    <dgm:pt modelId="{45EC9D3E-2AEC-45E3-AFF8-985336557331}">
      <dgm:prSet phldrT="[Text]" phldr="0"/>
      <dgm:spPr/>
      <dgm:t>
        <a:bodyPr/>
        <a:lstStyle/>
        <a:p>
          <a:r>
            <a:rPr lang="en-US" dirty="0"/>
            <a:t>Guides treatment and prognosis</a:t>
          </a:r>
        </a:p>
      </dgm:t>
    </dgm:pt>
    <dgm:pt modelId="{9A1ACDC7-7F28-475E-B8BC-712A111D2E38}" type="parTrans" cxnId="{4A08A76E-D7C4-4453-ABA8-47120987F5DD}">
      <dgm:prSet/>
      <dgm:spPr/>
      <dgm:t>
        <a:bodyPr/>
        <a:lstStyle/>
        <a:p>
          <a:endParaRPr lang="en-US"/>
        </a:p>
      </dgm:t>
    </dgm:pt>
    <dgm:pt modelId="{296E8E19-D222-4DFF-A110-ABE381D44208}" type="sibTrans" cxnId="{4A08A76E-D7C4-4453-ABA8-47120987F5DD}">
      <dgm:prSet/>
      <dgm:spPr/>
      <dgm:t>
        <a:bodyPr/>
        <a:lstStyle/>
        <a:p>
          <a:endParaRPr lang="en-US"/>
        </a:p>
      </dgm:t>
    </dgm:pt>
    <dgm:pt modelId="{B2BF53F9-C3C7-4C8E-999A-BFCBEA4B01BF}" type="pres">
      <dgm:prSet presAssocID="{9F3D90F5-500C-4640-87C0-DF6D6E7EA5D8}" presName="Name0" presStyleCnt="0">
        <dgm:presLayoutVars>
          <dgm:chMax/>
          <dgm:chPref/>
          <dgm:dir/>
          <dgm:animLvl val="lvl"/>
          <dgm:resizeHandles val="exact"/>
        </dgm:presLayoutVars>
      </dgm:prSet>
      <dgm:spPr/>
    </dgm:pt>
    <dgm:pt modelId="{287D88DD-9C3E-4746-B984-41DCA77F5A7C}" type="pres">
      <dgm:prSet presAssocID="{46408CCD-39BE-4D68-9524-EDC0E41AB3A2}" presName="composite" presStyleCnt="0"/>
      <dgm:spPr/>
    </dgm:pt>
    <dgm:pt modelId="{3C978E40-350A-47F6-8D6F-C5C41ED984D4}" type="pres">
      <dgm:prSet presAssocID="{46408CCD-39BE-4D68-9524-EDC0E41AB3A2}" presName="Image" presStyleLbl="alignNode1" presStyleIdx="0" presStyleCnt="3"/>
      <dgm:spPr>
        <a:blipFill>
          <a:blip xmlns:r="http://schemas.openxmlformats.org/officeDocument/2006/relationships" r:embed="rId1"/>
          <a:srcRect/>
          <a:stretch>
            <a:fillRect l="-22000" r="-22000"/>
          </a:stretch>
        </a:blipFill>
      </dgm:spPr>
    </dgm:pt>
    <dgm:pt modelId="{C3C787C9-C002-4D85-B199-FF8836368E69}" type="pres">
      <dgm:prSet presAssocID="{46408CCD-39BE-4D68-9524-EDC0E41AB3A2}" presName="Accent" presStyleLbl="parChTrans1D1" presStyleIdx="0" presStyleCnt="3"/>
      <dgm:spPr/>
    </dgm:pt>
    <dgm:pt modelId="{89930B02-243F-4910-A516-5CEB27169F94}" type="pres">
      <dgm:prSet presAssocID="{46408CCD-39BE-4D68-9524-EDC0E41AB3A2}" presName="Parent" presStyleLbl="revTx" presStyleIdx="0" presStyleCnt="3">
        <dgm:presLayoutVars>
          <dgm:chMax val="0"/>
          <dgm:chPref val="0"/>
          <dgm:bulletEnabled val="1"/>
        </dgm:presLayoutVars>
      </dgm:prSet>
      <dgm:spPr/>
    </dgm:pt>
    <dgm:pt modelId="{F6CB8B4E-359F-439E-973E-D5FE2DD4E764}" type="pres">
      <dgm:prSet presAssocID="{CF3D17BE-502F-4993-88F2-90DA88945AFA}" presName="sibTrans" presStyleCnt="0"/>
      <dgm:spPr/>
    </dgm:pt>
    <dgm:pt modelId="{55C54FC8-18D1-4014-822A-B14886F6DF5B}" type="pres">
      <dgm:prSet presAssocID="{A0B34D3C-7D49-444B-AA3B-091DC9FA2120}" presName="composite" presStyleCnt="0"/>
      <dgm:spPr/>
    </dgm:pt>
    <dgm:pt modelId="{F8C32C33-9FAB-435E-8796-83DDC3E00403}" type="pres">
      <dgm:prSet presAssocID="{A0B34D3C-7D49-444B-AA3B-091DC9FA2120}" presName="Image" presStyleLbl="alignNode1" presStyleIdx="1" presStyleCnt="3"/>
      <dgm:spPr>
        <a:blipFill rotWithShape="1">
          <a:blip xmlns:r="http://schemas.openxmlformats.org/officeDocument/2006/relationships" r:embed="rId2"/>
          <a:srcRect/>
          <a:stretch>
            <a:fillRect t="-4000" b="-4000"/>
          </a:stretch>
        </a:blipFill>
      </dgm:spPr>
    </dgm:pt>
    <dgm:pt modelId="{11344490-04BE-49A9-8E51-287B235EDA46}" type="pres">
      <dgm:prSet presAssocID="{A0B34D3C-7D49-444B-AA3B-091DC9FA2120}" presName="Accent" presStyleLbl="parChTrans1D1" presStyleIdx="1" presStyleCnt="3"/>
      <dgm:spPr/>
    </dgm:pt>
    <dgm:pt modelId="{3A226C79-9477-4A54-B684-7A427A0F6733}" type="pres">
      <dgm:prSet presAssocID="{A0B34D3C-7D49-444B-AA3B-091DC9FA2120}" presName="Parent" presStyleLbl="revTx" presStyleIdx="1" presStyleCnt="3">
        <dgm:presLayoutVars>
          <dgm:chMax val="0"/>
          <dgm:chPref val="0"/>
          <dgm:bulletEnabled val="1"/>
        </dgm:presLayoutVars>
      </dgm:prSet>
      <dgm:spPr/>
    </dgm:pt>
    <dgm:pt modelId="{068DE56E-77D0-4771-BFC4-AAAAE969D692}" type="pres">
      <dgm:prSet presAssocID="{E0583941-EBB0-434A-A37E-57C39E668A9C}" presName="sibTrans" presStyleCnt="0"/>
      <dgm:spPr/>
    </dgm:pt>
    <dgm:pt modelId="{D2A023E9-4DC6-42A7-9B35-F214589FDB53}" type="pres">
      <dgm:prSet presAssocID="{D57BBAAE-1677-48D4-A358-2FD2B7AAE3DC}" presName="composite" presStyleCnt="0"/>
      <dgm:spPr/>
    </dgm:pt>
    <dgm:pt modelId="{D10D2213-5F5C-45AE-8196-8C8D76920BFC}" type="pres">
      <dgm:prSet presAssocID="{D57BBAAE-1677-48D4-A358-2FD2B7AAE3DC}" presName="Image" presStyleLbl="alignNode1" presStyleIdx="2" presStyleCnt="3"/>
      <dgm:spPr>
        <a:blipFill rotWithShape="1">
          <a:blip xmlns:r="http://schemas.openxmlformats.org/officeDocument/2006/relationships" r:embed="rId3"/>
          <a:srcRect/>
          <a:stretch>
            <a:fillRect t="-6000" b="-6000"/>
          </a:stretch>
        </a:blipFill>
      </dgm:spPr>
    </dgm:pt>
    <dgm:pt modelId="{2BE0EEEB-8894-472E-AF02-BDD6205599E1}" type="pres">
      <dgm:prSet presAssocID="{D57BBAAE-1677-48D4-A358-2FD2B7AAE3DC}" presName="Accent" presStyleLbl="parChTrans1D1" presStyleIdx="2" presStyleCnt="3"/>
      <dgm:spPr/>
    </dgm:pt>
    <dgm:pt modelId="{5E9765F5-FB72-48EA-8A58-E4609E5567B6}" type="pres">
      <dgm:prSet presAssocID="{D57BBAAE-1677-48D4-A358-2FD2B7AAE3DC}" presName="Parent" presStyleLbl="revTx" presStyleIdx="2" presStyleCnt="3">
        <dgm:presLayoutVars>
          <dgm:chMax val="0"/>
          <dgm:chPref val="0"/>
          <dgm:bulletEnabled val="1"/>
        </dgm:presLayoutVars>
      </dgm:prSet>
      <dgm:spPr/>
    </dgm:pt>
  </dgm:ptLst>
  <dgm:cxnLst>
    <dgm:cxn modelId="{9C06F010-2884-4B6D-9D84-D84F10EA52DF}" srcId="{46408CCD-39BE-4D68-9524-EDC0E41AB3A2}" destId="{539CAAC3-C2F1-4395-97BD-6AB4821F5AA5}" srcOrd="0" destOrd="0" parTransId="{AD57702A-0F15-4EFF-A47F-EB81AD634FC3}" sibTransId="{DFFB6FA3-99C1-421D-A9F2-B01154C184F0}"/>
    <dgm:cxn modelId="{DE063516-48C2-4BDF-87C9-773F41005CD5}" type="presOf" srcId="{B5EF3019-9EA7-4326-A692-2C4CC6B38EF2}" destId="{89930B02-243F-4910-A516-5CEB27169F94}" srcOrd="0" destOrd="3" presId="urn:microsoft.com/office/officeart/2008/layout/PictureLineup"/>
    <dgm:cxn modelId="{02744120-3C63-4B80-8A7F-DD65FB7CEE76}" srcId="{9F3D90F5-500C-4640-87C0-DF6D6E7EA5D8}" destId="{A0B34D3C-7D49-444B-AA3B-091DC9FA2120}" srcOrd="1" destOrd="0" parTransId="{FA54B682-F2FC-4EB0-9BCE-B26D58F618A5}" sibTransId="{E0583941-EBB0-434A-A37E-57C39E668A9C}"/>
    <dgm:cxn modelId="{0E23E323-9928-462E-96FE-85DF893897DA}" type="presOf" srcId="{C6BD6533-EA84-4D59-A079-9AF4DFC34376}" destId="{5E9765F5-FB72-48EA-8A58-E4609E5567B6}" srcOrd="0" destOrd="1" presId="urn:microsoft.com/office/officeart/2008/layout/PictureLineup"/>
    <dgm:cxn modelId="{06298260-7A85-470E-980D-643A5CDD38DF}" type="presOf" srcId="{D57BBAAE-1677-48D4-A358-2FD2B7AAE3DC}" destId="{5E9765F5-FB72-48EA-8A58-E4609E5567B6}" srcOrd="0" destOrd="0" presId="urn:microsoft.com/office/officeart/2008/layout/PictureLineup"/>
    <dgm:cxn modelId="{6808756B-5BC1-49C7-866D-EE8829B93700}" type="presOf" srcId="{555D5198-B032-47BB-BAEB-E2118AFC0F92}" destId="{5E9765F5-FB72-48EA-8A58-E4609E5567B6}" srcOrd="0" destOrd="2" presId="urn:microsoft.com/office/officeart/2008/layout/PictureLineup"/>
    <dgm:cxn modelId="{5B57B66B-266A-4E15-B97D-1C7047AE1303}" type="presOf" srcId="{B7E40ED1-5083-4CA7-AE36-968D91D65D55}" destId="{3A226C79-9477-4A54-B684-7A427A0F6733}" srcOrd="0" destOrd="1" presId="urn:microsoft.com/office/officeart/2008/layout/PictureLineup"/>
    <dgm:cxn modelId="{4A08A76E-D7C4-4453-ABA8-47120987F5DD}" srcId="{A0B34D3C-7D49-444B-AA3B-091DC9FA2120}" destId="{45EC9D3E-2AEC-45E3-AFF8-985336557331}" srcOrd="2" destOrd="0" parTransId="{9A1ACDC7-7F28-475E-B8BC-712A111D2E38}" sibTransId="{296E8E19-D222-4DFF-A110-ABE381D44208}"/>
    <dgm:cxn modelId="{2703DC81-1117-4C9B-BC80-3525D49119FE}" srcId="{D57BBAAE-1677-48D4-A358-2FD2B7AAE3DC}" destId="{A23F05EE-8C0E-4D27-8B85-DC2A8FE4A3B0}" srcOrd="4" destOrd="0" parTransId="{5996EE5C-1426-46DC-A31E-F9747DC000CE}" sibTransId="{47A5BCE8-1B99-4CEE-B57C-48A432532FFF}"/>
    <dgm:cxn modelId="{9B63E683-CA49-4FE2-BBF0-0B35B7477476}" srcId="{D57BBAAE-1677-48D4-A358-2FD2B7AAE3DC}" destId="{555D5198-B032-47BB-BAEB-E2118AFC0F92}" srcOrd="1" destOrd="0" parTransId="{029C49BF-F3D1-478F-AAE3-4E1628A07AA6}" sibTransId="{DF026879-BADB-4BF6-A2A2-587330D4FC47}"/>
    <dgm:cxn modelId="{072ED687-A75D-4406-A148-654CCB496B5F}" srcId="{D57BBAAE-1677-48D4-A358-2FD2B7AAE3DC}" destId="{D0887C8C-2B5A-48FD-9E54-A72E16CA1AE2}" srcOrd="3" destOrd="0" parTransId="{C6486D97-395B-46DB-BF2B-47C96F594544}" sibTransId="{ECB4F6EC-3769-4A20-B789-8631C76EC9F6}"/>
    <dgm:cxn modelId="{5D2CAE88-183B-47B1-90A0-BC564F75F496}" type="presOf" srcId="{539CAAC3-C2F1-4395-97BD-6AB4821F5AA5}" destId="{89930B02-243F-4910-A516-5CEB27169F94}" srcOrd="0" destOrd="1" presId="urn:microsoft.com/office/officeart/2008/layout/PictureLineup"/>
    <dgm:cxn modelId="{288E4995-C91D-4EE0-BD78-69C0E61F8DBD}" type="presOf" srcId="{46408CCD-39BE-4D68-9524-EDC0E41AB3A2}" destId="{89930B02-243F-4910-A516-5CEB27169F94}" srcOrd="0" destOrd="0" presId="urn:microsoft.com/office/officeart/2008/layout/PictureLineup"/>
    <dgm:cxn modelId="{BBCEA398-5B63-4BA4-9D01-CF6DEABBDA42}" type="presOf" srcId="{2CB14C9D-00EC-4CD7-948C-529A0B8C67C1}" destId="{89930B02-243F-4910-A516-5CEB27169F94}" srcOrd="0" destOrd="2" presId="urn:microsoft.com/office/officeart/2008/layout/PictureLineup"/>
    <dgm:cxn modelId="{0BF5ABA6-8D5B-4889-9313-5A6BF7BA6BA6}" srcId="{46408CCD-39BE-4D68-9524-EDC0E41AB3A2}" destId="{2CB14C9D-00EC-4CD7-948C-529A0B8C67C1}" srcOrd="1" destOrd="0" parTransId="{CD54182D-0A1E-426D-B0D6-975CBDD4485F}" sibTransId="{FD8E850C-E459-41D9-A91E-B88AA0C238F3}"/>
    <dgm:cxn modelId="{4BD57BAE-EA10-4EF5-9DD7-E4688421D530}" type="presOf" srcId="{9F3D90F5-500C-4640-87C0-DF6D6E7EA5D8}" destId="{B2BF53F9-C3C7-4C8E-999A-BFCBEA4B01BF}" srcOrd="0" destOrd="0" presId="urn:microsoft.com/office/officeart/2008/layout/PictureLineup"/>
    <dgm:cxn modelId="{4B62B1B1-D352-4992-A793-F468214B28D8}" type="presOf" srcId="{3E5B7432-271B-461B-A4B2-46A6E5ABDEAD}" destId="{3A226C79-9477-4A54-B684-7A427A0F6733}" srcOrd="0" destOrd="2" presId="urn:microsoft.com/office/officeart/2008/layout/PictureLineup"/>
    <dgm:cxn modelId="{16B239B6-4BD1-4341-AB51-080272AC5319}" type="presOf" srcId="{D0887C8C-2B5A-48FD-9E54-A72E16CA1AE2}" destId="{5E9765F5-FB72-48EA-8A58-E4609E5567B6}" srcOrd="0" destOrd="4" presId="urn:microsoft.com/office/officeart/2008/layout/PictureLineup"/>
    <dgm:cxn modelId="{0A032EC3-32AE-416E-9AC6-D25CF9DB56F1}" srcId="{9F3D90F5-500C-4640-87C0-DF6D6E7EA5D8}" destId="{46408CCD-39BE-4D68-9524-EDC0E41AB3A2}" srcOrd="0" destOrd="0" parTransId="{3CB4D049-9BE2-4893-8A3F-4D38E2F723C0}" sibTransId="{CF3D17BE-502F-4993-88F2-90DA88945AFA}"/>
    <dgm:cxn modelId="{939EC9C5-19F0-4034-A390-57E89C00CD23}" srcId="{A0B34D3C-7D49-444B-AA3B-091DC9FA2120}" destId="{3E5B7432-271B-461B-A4B2-46A6E5ABDEAD}" srcOrd="1" destOrd="0" parTransId="{45D650D6-7304-4A99-B58B-ECB15AFB3885}" sibTransId="{A68512CF-2910-4A73-AA13-E6C65043B761}"/>
    <dgm:cxn modelId="{77C290C6-738F-437E-950C-AADA707EFF5B}" type="presOf" srcId="{A23F05EE-8C0E-4D27-8B85-DC2A8FE4A3B0}" destId="{5E9765F5-FB72-48EA-8A58-E4609E5567B6}" srcOrd="0" destOrd="5" presId="urn:microsoft.com/office/officeart/2008/layout/PictureLineup"/>
    <dgm:cxn modelId="{A62DCBD1-3D87-447C-B591-8400A0F4844B}" srcId="{46408CCD-39BE-4D68-9524-EDC0E41AB3A2}" destId="{B5EF3019-9EA7-4326-A692-2C4CC6B38EF2}" srcOrd="2" destOrd="0" parTransId="{B20CD9F7-AAD4-42A7-AFF9-603828BE2470}" sibTransId="{614938FC-29CC-4477-8982-404E765022D3}"/>
    <dgm:cxn modelId="{DEB4E7DF-1017-435A-863B-6C31A74A31D4}" srcId="{D57BBAAE-1677-48D4-A358-2FD2B7AAE3DC}" destId="{C6BD6533-EA84-4D59-A079-9AF4DFC34376}" srcOrd="0" destOrd="0" parTransId="{BEE00298-23E5-41C5-95D6-83E32E258D12}" sibTransId="{93263613-66B2-4520-BDF1-AF49DA1BD399}"/>
    <dgm:cxn modelId="{94B242E2-17E9-4E67-A66B-87057986E10D}" srcId="{A0B34D3C-7D49-444B-AA3B-091DC9FA2120}" destId="{B7E40ED1-5083-4CA7-AE36-968D91D65D55}" srcOrd="0" destOrd="0" parTransId="{CD166B59-3056-4DE8-9C2D-C50AF231E684}" sibTransId="{F2B0650A-EA94-49DF-B35B-94D051AC9CE9}"/>
    <dgm:cxn modelId="{3EE8FFE9-C841-473B-9B1D-B963638CD98E}" srcId="{D57BBAAE-1677-48D4-A358-2FD2B7AAE3DC}" destId="{5EE858BE-0578-4A2E-BB2E-AE42A3D576E3}" srcOrd="2" destOrd="0" parTransId="{8C452012-299C-41FD-8125-CF0AB7CE4D0C}" sibTransId="{4643D909-E6E1-48D4-AEE2-FDD522178AAF}"/>
    <dgm:cxn modelId="{F638CDED-307F-4663-82FF-CF5DCBA7BF2A}" type="presOf" srcId="{45EC9D3E-2AEC-45E3-AFF8-985336557331}" destId="{3A226C79-9477-4A54-B684-7A427A0F6733}" srcOrd="0" destOrd="3" presId="urn:microsoft.com/office/officeart/2008/layout/PictureLineup"/>
    <dgm:cxn modelId="{8F399FEE-D349-4E7F-81F9-5A84D250849D}" srcId="{9F3D90F5-500C-4640-87C0-DF6D6E7EA5D8}" destId="{D57BBAAE-1677-48D4-A358-2FD2B7AAE3DC}" srcOrd="2" destOrd="0" parTransId="{A89D9CBD-A424-4288-807C-AD24F96744F0}" sibTransId="{035DCE3E-0E0A-4DCD-BE09-6404F9D2C09D}"/>
    <dgm:cxn modelId="{5E0EDEFA-DAA5-43EA-A380-4D34E1B9C8EA}" type="presOf" srcId="{A0B34D3C-7D49-444B-AA3B-091DC9FA2120}" destId="{3A226C79-9477-4A54-B684-7A427A0F6733}" srcOrd="0" destOrd="0" presId="urn:microsoft.com/office/officeart/2008/layout/PictureLineup"/>
    <dgm:cxn modelId="{21D85BFD-168A-4B39-9C6C-229E87D6A790}" type="presOf" srcId="{5EE858BE-0578-4A2E-BB2E-AE42A3D576E3}" destId="{5E9765F5-FB72-48EA-8A58-E4609E5567B6}" srcOrd="0" destOrd="3" presId="urn:microsoft.com/office/officeart/2008/layout/PictureLineup"/>
    <dgm:cxn modelId="{13C94C6D-BB08-4A47-AD1B-4F4A58CC5853}" type="presParOf" srcId="{B2BF53F9-C3C7-4C8E-999A-BFCBEA4B01BF}" destId="{287D88DD-9C3E-4746-B984-41DCA77F5A7C}" srcOrd="0" destOrd="0" presId="urn:microsoft.com/office/officeart/2008/layout/PictureLineup"/>
    <dgm:cxn modelId="{66AB78F7-FA39-42D8-B563-20B9B3CBAEFA}" type="presParOf" srcId="{287D88DD-9C3E-4746-B984-41DCA77F5A7C}" destId="{3C978E40-350A-47F6-8D6F-C5C41ED984D4}" srcOrd="0" destOrd="0" presId="urn:microsoft.com/office/officeart/2008/layout/PictureLineup"/>
    <dgm:cxn modelId="{8B6627C1-95DD-4AEC-AA4B-CDF1FA1A004D}" type="presParOf" srcId="{287D88DD-9C3E-4746-B984-41DCA77F5A7C}" destId="{C3C787C9-C002-4D85-B199-FF8836368E69}" srcOrd="1" destOrd="0" presId="urn:microsoft.com/office/officeart/2008/layout/PictureLineup"/>
    <dgm:cxn modelId="{F3951DD6-4005-4280-A555-C1A31CD632F7}" type="presParOf" srcId="{287D88DD-9C3E-4746-B984-41DCA77F5A7C}" destId="{89930B02-243F-4910-A516-5CEB27169F94}" srcOrd="2" destOrd="0" presId="urn:microsoft.com/office/officeart/2008/layout/PictureLineup"/>
    <dgm:cxn modelId="{2BE3ACFA-E1F2-48F4-A11F-D6225766F2B9}" type="presParOf" srcId="{B2BF53F9-C3C7-4C8E-999A-BFCBEA4B01BF}" destId="{F6CB8B4E-359F-439E-973E-D5FE2DD4E764}" srcOrd="1" destOrd="0" presId="urn:microsoft.com/office/officeart/2008/layout/PictureLineup"/>
    <dgm:cxn modelId="{1447CBFD-53C1-4BA0-A53E-218CBB1FB2D1}" type="presParOf" srcId="{B2BF53F9-C3C7-4C8E-999A-BFCBEA4B01BF}" destId="{55C54FC8-18D1-4014-822A-B14886F6DF5B}" srcOrd="2" destOrd="0" presId="urn:microsoft.com/office/officeart/2008/layout/PictureLineup"/>
    <dgm:cxn modelId="{95AF31C8-945D-480B-AB71-E26E663D5451}" type="presParOf" srcId="{55C54FC8-18D1-4014-822A-B14886F6DF5B}" destId="{F8C32C33-9FAB-435E-8796-83DDC3E00403}" srcOrd="0" destOrd="0" presId="urn:microsoft.com/office/officeart/2008/layout/PictureLineup"/>
    <dgm:cxn modelId="{101487A9-B46F-4737-8FCF-3AC6230B16EA}" type="presParOf" srcId="{55C54FC8-18D1-4014-822A-B14886F6DF5B}" destId="{11344490-04BE-49A9-8E51-287B235EDA46}" srcOrd="1" destOrd="0" presId="urn:microsoft.com/office/officeart/2008/layout/PictureLineup"/>
    <dgm:cxn modelId="{E539068C-1BA5-4D28-B235-724FD1115119}" type="presParOf" srcId="{55C54FC8-18D1-4014-822A-B14886F6DF5B}" destId="{3A226C79-9477-4A54-B684-7A427A0F6733}" srcOrd="2" destOrd="0" presId="urn:microsoft.com/office/officeart/2008/layout/PictureLineup"/>
    <dgm:cxn modelId="{6EEB1084-A872-4D97-9E1E-43AD5917AE47}" type="presParOf" srcId="{B2BF53F9-C3C7-4C8E-999A-BFCBEA4B01BF}" destId="{068DE56E-77D0-4771-BFC4-AAAAE969D692}" srcOrd="3" destOrd="0" presId="urn:microsoft.com/office/officeart/2008/layout/PictureLineup"/>
    <dgm:cxn modelId="{80920DE3-AEFC-4D7E-B481-EBFFBE7C51CF}" type="presParOf" srcId="{B2BF53F9-C3C7-4C8E-999A-BFCBEA4B01BF}" destId="{D2A023E9-4DC6-42A7-9B35-F214589FDB53}" srcOrd="4" destOrd="0" presId="urn:microsoft.com/office/officeart/2008/layout/PictureLineup"/>
    <dgm:cxn modelId="{8F2D4108-48F5-4030-ACC2-6151E992D52B}" type="presParOf" srcId="{D2A023E9-4DC6-42A7-9B35-F214589FDB53}" destId="{D10D2213-5F5C-45AE-8196-8C8D76920BFC}" srcOrd="0" destOrd="0" presId="urn:microsoft.com/office/officeart/2008/layout/PictureLineup"/>
    <dgm:cxn modelId="{E396B4C2-13BE-4084-8ED1-893A6131F963}" type="presParOf" srcId="{D2A023E9-4DC6-42A7-9B35-F214589FDB53}" destId="{2BE0EEEB-8894-472E-AF02-BDD6205599E1}" srcOrd="1" destOrd="0" presId="urn:microsoft.com/office/officeart/2008/layout/PictureLineup"/>
    <dgm:cxn modelId="{1BCC9DE5-5772-4BB7-B9D4-BD896C836521}" type="presParOf" srcId="{D2A023E9-4DC6-42A7-9B35-F214589FDB53}" destId="{5E9765F5-FB72-48EA-8A58-E4609E5567B6}"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B112F6-5B82-44AB-BAD7-13D849B6C600}"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F79AF5ED-C91B-4E2B-9DF2-D8962BFF1C3E}">
      <dgm:prSet phldrT="[Text]" phldr="0"/>
      <dgm:spPr/>
      <dgm:t>
        <a:bodyPr/>
        <a:lstStyle/>
        <a:p>
          <a:r>
            <a:rPr lang="en-US" dirty="0"/>
            <a:t>Treat / Support</a:t>
          </a:r>
        </a:p>
      </dgm:t>
    </dgm:pt>
    <dgm:pt modelId="{7455AF17-4C1F-4C4E-9B7C-5EDCDDF0E00E}" type="parTrans" cxnId="{905A16F6-ACE1-4030-A308-349F0E56CFDA}">
      <dgm:prSet/>
      <dgm:spPr/>
      <dgm:t>
        <a:bodyPr/>
        <a:lstStyle/>
        <a:p>
          <a:endParaRPr lang="en-US"/>
        </a:p>
      </dgm:t>
    </dgm:pt>
    <dgm:pt modelId="{82BB2FDF-117B-41DB-91BB-FBFE244B5637}" type="sibTrans" cxnId="{905A16F6-ACE1-4030-A308-349F0E56CFDA}">
      <dgm:prSet/>
      <dgm:spPr/>
      <dgm:t>
        <a:bodyPr/>
        <a:lstStyle/>
        <a:p>
          <a:endParaRPr lang="en-US"/>
        </a:p>
      </dgm:t>
    </dgm:pt>
    <dgm:pt modelId="{81710424-D70A-4140-B2C1-D919DA59A035}">
      <dgm:prSet phldrT="[Text]" phldr="0"/>
      <dgm:spPr/>
      <dgm:t>
        <a:bodyPr/>
        <a:lstStyle/>
        <a:p>
          <a:r>
            <a:rPr lang="en-US" dirty="0"/>
            <a:t>Assess Response</a:t>
          </a:r>
        </a:p>
      </dgm:t>
    </dgm:pt>
    <dgm:pt modelId="{B3E32F5E-CC36-4347-AFAC-51B30860154E}" type="parTrans" cxnId="{6798E01E-88E7-4427-B728-99EA468BBC17}">
      <dgm:prSet/>
      <dgm:spPr/>
      <dgm:t>
        <a:bodyPr/>
        <a:lstStyle/>
        <a:p>
          <a:endParaRPr lang="en-US"/>
        </a:p>
      </dgm:t>
    </dgm:pt>
    <dgm:pt modelId="{D6E7247E-71F5-438D-81E2-AE52336D76C0}" type="sibTrans" cxnId="{6798E01E-88E7-4427-B728-99EA468BBC17}">
      <dgm:prSet/>
      <dgm:spPr/>
      <dgm:t>
        <a:bodyPr/>
        <a:lstStyle/>
        <a:p>
          <a:endParaRPr lang="en-US"/>
        </a:p>
      </dgm:t>
    </dgm:pt>
    <dgm:pt modelId="{B86BE63D-176C-4AB7-A626-A1F057428228}">
      <dgm:prSet phldrT="[Text]" phldr="0"/>
      <dgm:spPr/>
      <dgm:t>
        <a:bodyPr/>
        <a:lstStyle/>
        <a:p>
          <a:r>
            <a:rPr lang="en-US" dirty="0"/>
            <a:t>Assess Severity</a:t>
          </a:r>
        </a:p>
      </dgm:t>
    </dgm:pt>
    <dgm:pt modelId="{32D7A2BC-B832-4848-8577-87FC50323E19}" type="parTrans" cxnId="{6E546B5B-64E9-4282-87B5-147C0F331C55}">
      <dgm:prSet/>
      <dgm:spPr/>
      <dgm:t>
        <a:bodyPr/>
        <a:lstStyle/>
        <a:p>
          <a:endParaRPr lang="en-US"/>
        </a:p>
      </dgm:t>
    </dgm:pt>
    <dgm:pt modelId="{CDB6CD05-F006-489D-8155-E10F8F2B62D8}" type="sibTrans" cxnId="{6E546B5B-64E9-4282-87B5-147C0F331C55}">
      <dgm:prSet/>
      <dgm:spPr/>
      <dgm:t>
        <a:bodyPr/>
        <a:lstStyle/>
        <a:p>
          <a:endParaRPr lang="en-US"/>
        </a:p>
      </dgm:t>
    </dgm:pt>
    <dgm:pt modelId="{3275229A-6C36-445F-95E7-D678D2B5512D}" type="pres">
      <dgm:prSet presAssocID="{1CB112F6-5B82-44AB-BAD7-13D849B6C600}" presName="cycle" presStyleCnt="0">
        <dgm:presLayoutVars>
          <dgm:dir/>
          <dgm:resizeHandles val="exact"/>
        </dgm:presLayoutVars>
      </dgm:prSet>
      <dgm:spPr/>
    </dgm:pt>
    <dgm:pt modelId="{83B9167C-4D10-4829-8914-BFEE08A9EE67}" type="pres">
      <dgm:prSet presAssocID="{F79AF5ED-C91B-4E2B-9DF2-D8962BFF1C3E}" presName="dummy" presStyleCnt="0"/>
      <dgm:spPr/>
    </dgm:pt>
    <dgm:pt modelId="{54E96EB2-476D-4991-843A-DD54AFB50DA1}" type="pres">
      <dgm:prSet presAssocID="{F79AF5ED-C91B-4E2B-9DF2-D8962BFF1C3E}" presName="node" presStyleLbl="revTx" presStyleIdx="0" presStyleCnt="3">
        <dgm:presLayoutVars>
          <dgm:bulletEnabled val="1"/>
        </dgm:presLayoutVars>
      </dgm:prSet>
      <dgm:spPr/>
    </dgm:pt>
    <dgm:pt modelId="{5D423E34-792C-4C54-B879-3E528B4695CC}" type="pres">
      <dgm:prSet presAssocID="{82BB2FDF-117B-41DB-91BB-FBFE244B5637}" presName="sibTrans" presStyleLbl="node1" presStyleIdx="0" presStyleCnt="3"/>
      <dgm:spPr/>
    </dgm:pt>
    <dgm:pt modelId="{345FBF92-3EDE-4C97-A0C2-6BB4362EAE95}" type="pres">
      <dgm:prSet presAssocID="{81710424-D70A-4140-B2C1-D919DA59A035}" presName="dummy" presStyleCnt="0"/>
      <dgm:spPr/>
    </dgm:pt>
    <dgm:pt modelId="{5053ED9A-AF12-478C-8EEC-5C674470C1D4}" type="pres">
      <dgm:prSet presAssocID="{81710424-D70A-4140-B2C1-D919DA59A035}" presName="node" presStyleLbl="revTx" presStyleIdx="1" presStyleCnt="3">
        <dgm:presLayoutVars>
          <dgm:bulletEnabled val="1"/>
        </dgm:presLayoutVars>
      </dgm:prSet>
      <dgm:spPr/>
    </dgm:pt>
    <dgm:pt modelId="{BAFD8FAE-5F5E-4A08-8A51-B5C783A321E0}" type="pres">
      <dgm:prSet presAssocID="{D6E7247E-71F5-438D-81E2-AE52336D76C0}" presName="sibTrans" presStyleLbl="node1" presStyleIdx="1" presStyleCnt="3"/>
      <dgm:spPr/>
    </dgm:pt>
    <dgm:pt modelId="{9EFEB512-BA1C-47E5-9517-29821460024A}" type="pres">
      <dgm:prSet presAssocID="{B86BE63D-176C-4AB7-A626-A1F057428228}" presName="dummy" presStyleCnt="0"/>
      <dgm:spPr/>
    </dgm:pt>
    <dgm:pt modelId="{7828B0A4-C08C-4F9D-A73F-57808DDA6A96}" type="pres">
      <dgm:prSet presAssocID="{B86BE63D-176C-4AB7-A626-A1F057428228}" presName="node" presStyleLbl="revTx" presStyleIdx="2" presStyleCnt="3">
        <dgm:presLayoutVars>
          <dgm:bulletEnabled val="1"/>
        </dgm:presLayoutVars>
      </dgm:prSet>
      <dgm:spPr/>
    </dgm:pt>
    <dgm:pt modelId="{B522E34A-3202-4068-8631-F9E9A5E6D981}" type="pres">
      <dgm:prSet presAssocID="{CDB6CD05-F006-489D-8155-E10F8F2B62D8}" presName="sibTrans" presStyleLbl="node1" presStyleIdx="2" presStyleCnt="3"/>
      <dgm:spPr/>
    </dgm:pt>
  </dgm:ptLst>
  <dgm:cxnLst>
    <dgm:cxn modelId="{DCEDFC05-B046-447D-9D47-A38B2B69508C}" type="presOf" srcId="{F79AF5ED-C91B-4E2B-9DF2-D8962BFF1C3E}" destId="{54E96EB2-476D-4991-843A-DD54AFB50DA1}" srcOrd="0" destOrd="0" presId="urn:microsoft.com/office/officeart/2005/8/layout/cycle1"/>
    <dgm:cxn modelId="{8E853110-2902-4196-8F52-6C6D44A9430E}" type="presOf" srcId="{CDB6CD05-F006-489D-8155-E10F8F2B62D8}" destId="{B522E34A-3202-4068-8631-F9E9A5E6D981}" srcOrd="0" destOrd="0" presId="urn:microsoft.com/office/officeart/2005/8/layout/cycle1"/>
    <dgm:cxn modelId="{6798E01E-88E7-4427-B728-99EA468BBC17}" srcId="{1CB112F6-5B82-44AB-BAD7-13D849B6C600}" destId="{81710424-D70A-4140-B2C1-D919DA59A035}" srcOrd="1" destOrd="0" parTransId="{B3E32F5E-CC36-4347-AFAC-51B30860154E}" sibTransId="{D6E7247E-71F5-438D-81E2-AE52336D76C0}"/>
    <dgm:cxn modelId="{2796E627-2F8E-4F8B-9EBA-CE64BD19048A}" type="presOf" srcId="{D6E7247E-71F5-438D-81E2-AE52336D76C0}" destId="{BAFD8FAE-5F5E-4A08-8A51-B5C783A321E0}" srcOrd="0" destOrd="0" presId="urn:microsoft.com/office/officeart/2005/8/layout/cycle1"/>
    <dgm:cxn modelId="{6E546B5B-64E9-4282-87B5-147C0F331C55}" srcId="{1CB112F6-5B82-44AB-BAD7-13D849B6C600}" destId="{B86BE63D-176C-4AB7-A626-A1F057428228}" srcOrd="2" destOrd="0" parTransId="{32D7A2BC-B832-4848-8577-87FC50323E19}" sibTransId="{CDB6CD05-F006-489D-8155-E10F8F2B62D8}"/>
    <dgm:cxn modelId="{207EC344-64C8-4823-BA7E-D9037385ACC5}" type="presOf" srcId="{B86BE63D-176C-4AB7-A626-A1F057428228}" destId="{7828B0A4-C08C-4F9D-A73F-57808DDA6A96}" srcOrd="0" destOrd="0" presId="urn:microsoft.com/office/officeart/2005/8/layout/cycle1"/>
    <dgm:cxn modelId="{86C1F745-9152-4C72-AB22-70ACF1CABEE9}" type="presOf" srcId="{82BB2FDF-117B-41DB-91BB-FBFE244B5637}" destId="{5D423E34-792C-4C54-B879-3E528B4695CC}" srcOrd="0" destOrd="0" presId="urn:microsoft.com/office/officeart/2005/8/layout/cycle1"/>
    <dgm:cxn modelId="{2F797958-B2A6-4F06-BFD1-FE0EDA23B633}" type="presOf" srcId="{1CB112F6-5B82-44AB-BAD7-13D849B6C600}" destId="{3275229A-6C36-445F-95E7-D678D2B5512D}" srcOrd="0" destOrd="0" presId="urn:microsoft.com/office/officeart/2005/8/layout/cycle1"/>
    <dgm:cxn modelId="{B7EAF3D0-02F3-47BF-8596-E7868C144221}" type="presOf" srcId="{81710424-D70A-4140-B2C1-D919DA59A035}" destId="{5053ED9A-AF12-478C-8EEC-5C674470C1D4}" srcOrd="0" destOrd="0" presId="urn:microsoft.com/office/officeart/2005/8/layout/cycle1"/>
    <dgm:cxn modelId="{905A16F6-ACE1-4030-A308-349F0E56CFDA}" srcId="{1CB112F6-5B82-44AB-BAD7-13D849B6C600}" destId="{F79AF5ED-C91B-4E2B-9DF2-D8962BFF1C3E}" srcOrd="0" destOrd="0" parTransId="{7455AF17-4C1F-4C4E-9B7C-5EDCDDF0E00E}" sibTransId="{82BB2FDF-117B-41DB-91BB-FBFE244B5637}"/>
    <dgm:cxn modelId="{90BE1C0E-9D8F-4160-A2E5-A265F49843CC}" type="presParOf" srcId="{3275229A-6C36-445F-95E7-D678D2B5512D}" destId="{83B9167C-4D10-4829-8914-BFEE08A9EE67}" srcOrd="0" destOrd="0" presId="urn:microsoft.com/office/officeart/2005/8/layout/cycle1"/>
    <dgm:cxn modelId="{79569EBD-01A0-45C3-AD06-9DF463484327}" type="presParOf" srcId="{3275229A-6C36-445F-95E7-D678D2B5512D}" destId="{54E96EB2-476D-4991-843A-DD54AFB50DA1}" srcOrd="1" destOrd="0" presId="urn:microsoft.com/office/officeart/2005/8/layout/cycle1"/>
    <dgm:cxn modelId="{4AC4CE81-0E36-4CAD-BF83-A1EC6795869D}" type="presParOf" srcId="{3275229A-6C36-445F-95E7-D678D2B5512D}" destId="{5D423E34-792C-4C54-B879-3E528B4695CC}" srcOrd="2" destOrd="0" presId="urn:microsoft.com/office/officeart/2005/8/layout/cycle1"/>
    <dgm:cxn modelId="{9AC7CA91-123B-44C6-A86E-573BEE1F108C}" type="presParOf" srcId="{3275229A-6C36-445F-95E7-D678D2B5512D}" destId="{345FBF92-3EDE-4C97-A0C2-6BB4362EAE95}" srcOrd="3" destOrd="0" presId="urn:microsoft.com/office/officeart/2005/8/layout/cycle1"/>
    <dgm:cxn modelId="{2F02720E-F0C5-4909-98BC-07F70A045842}" type="presParOf" srcId="{3275229A-6C36-445F-95E7-D678D2B5512D}" destId="{5053ED9A-AF12-478C-8EEC-5C674470C1D4}" srcOrd="4" destOrd="0" presId="urn:microsoft.com/office/officeart/2005/8/layout/cycle1"/>
    <dgm:cxn modelId="{9AD35BCA-A49C-44DB-A163-A648649AC61B}" type="presParOf" srcId="{3275229A-6C36-445F-95E7-D678D2B5512D}" destId="{BAFD8FAE-5F5E-4A08-8A51-B5C783A321E0}" srcOrd="5" destOrd="0" presId="urn:microsoft.com/office/officeart/2005/8/layout/cycle1"/>
    <dgm:cxn modelId="{025DB016-DDCA-4E50-98FE-19FE03EBB2FE}" type="presParOf" srcId="{3275229A-6C36-445F-95E7-D678D2B5512D}" destId="{9EFEB512-BA1C-47E5-9517-29821460024A}" srcOrd="6" destOrd="0" presId="urn:microsoft.com/office/officeart/2005/8/layout/cycle1"/>
    <dgm:cxn modelId="{20E3F016-2447-4788-8B37-FD106E548F87}" type="presParOf" srcId="{3275229A-6C36-445F-95E7-D678D2B5512D}" destId="{7828B0A4-C08C-4F9D-A73F-57808DDA6A96}" srcOrd="7" destOrd="0" presId="urn:microsoft.com/office/officeart/2005/8/layout/cycle1"/>
    <dgm:cxn modelId="{AF33FEC3-5130-4302-A3E5-9EEE4A4B8ADA}" type="presParOf" srcId="{3275229A-6C36-445F-95E7-D678D2B5512D}" destId="{B522E34A-3202-4068-8631-F9E9A5E6D981}"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4D5CD3-4DCB-417E-86B9-33B7137F16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3A989E6-14B5-4D3F-BCFD-6C9EF7522822}">
      <dgm:prSet phldrT="[Text]" phldr="0" custT="1"/>
      <dgm:spPr/>
      <dgm:t>
        <a:bodyPr/>
        <a:lstStyle/>
        <a:p>
          <a:r>
            <a:rPr lang="en-US" sz="2400" dirty="0"/>
            <a:t>Class I</a:t>
          </a:r>
        </a:p>
      </dgm:t>
    </dgm:pt>
    <dgm:pt modelId="{15C0E991-A399-4CCD-AF52-1956276193DE}" type="parTrans" cxnId="{7E2ABE40-E43E-4C23-9060-5642B08075F2}">
      <dgm:prSet/>
      <dgm:spPr/>
      <dgm:t>
        <a:bodyPr/>
        <a:lstStyle/>
        <a:p>
          <a:endParaRPr lang="en-US"/>
        </a:p>
      </dgm:t>
    </dgm:pt>
    <dgm:pt modelId="{2B658610-62E0-4718-B677-94A94875D818}" type="sibTrans" cxnId="{7E2ABE40-E43E-4C23-9060-5642B08075F2}">
      <dgm:prSet/>
      <dgm:spPr/>
      <dgm:t>
        <a:bodyPr/>
        <a:lstStyle/>
        <a:p>
          <a:endParaRPr lang="en-US"/>
        </a:p>
      </dgm:t>
    </dgm:pt>
    <dgm:pt modelId="{65F14021-E9F3-4979-A18A-D7836BD5002D}">
      <dgm:prSet phldrT="[Text]" phldr="0" custT="1"/>
      <dgm:spPr/>
      <dgm:t>
        <a:bodyPr/>
        <a:lstStyle/>
        <a:p>
          <a:r>
            <a:rPr lang="en-US" sz="1300" dirty="0"/>
            <a:t>Symptom-free</a:t>
          </a:r>
        </a:p>
      </dgm:t>
    </dgm:pt>
    <dgm:pt modelId="{5256C6F0-5E7D-4D3D-B2A3-C9F1FC0FA1F7}" type="parTrans" cxnId="{8135693A-7959-49F8-A66C-ECE60D327A83}">
      <dgm:prSet/>
      <dgm:spPr/>
      <dgm:t>
        <a:bodyPr/>
        <a:lstStyle/>
        <a:p>
          <a:endParaRPr lang="en-US"/>
        </a:p>
      </dgm:t>
    </dgm:pt>
    <dgm:pt modelId="{F89DBDA8-4B76-4F06-933B-A938BA0A9A5C}" type="sibTrans" cxnId="{8135693A-7959-49F8-A66C-ECE60D327A83}">
      <dgm:prSet/>
      <dgm:spPr/>
      <dgm:t>
        <a:bodyPr/>
        <a:lstStyle/>
        <a:p>
          <a:endParaRPr lang="en-US"/>
        </a:p>
      </dgm:t>
    </dgm:pt>
    <dgm:pt modelId="{84B2C685-7582-49E6-BD06-7837074F88A0}">
      <dgm:prSet phldrT="[Text]" phldr="0" custT="1"/>
      <dgm:spPr/>
      <dgm:t>
        <a:bodyPr/>
        <a:lstStyle/>
        <a:p>
          <a:r>
            <a:rPr lang="en-US" sz="2400" dirty="0"/>
            <a:t>Class II</a:t>
          </a:r>
        </a:p>
      </dgm:t>
    </dgm:pt>
    <dgm:pt modelId="{B1AC01FC-147E-4101-ACB3-C656F53D3FB0}" type="parTrans" cxnId="{3722A73B-0754-4DE5-93E8-98A18F90EF33}">
      <dgm:prSet/>
      <dgm:spPr/>
      <dgm:t>
        <a:bodyPr/>
        <a:lstStyle/>
        <a:p>
          <a:endParaRPr lang="en-US"/>
        </a:p>
      </dgm:t>
    </dgm:pt>
    <dgm:pt modelId="{6E472C57-B942-4A17-B116-4D182A0FB794}" type="sibTrans" cxnId="{3722A73B-0754-4DE5-93E8-98A18F90EF33}">
      <dgm:prSet/>
      <dgm:spPr/>
      <dgm:t>
        <a:bodyPr/>
        <a:lstStyle/>
        <a:p>
          <a:endParaRPr lang="en-US"/>
        </a:p>
      </dgm:t>
    </dgm:pt>
    <dgm:pt modelId="{F2B95552-EDD5-405C-B7F2-289EA7D3A497}">
      <dgm:prSet phldrT="[Text]" phldr="0" custT="1"/>
      <dgm:spPr/>
      <dgm:t>
        <a:bodyPr/>
        <a:lstStyle/>
        <a:p>
          <a:r>
            <a:rPr lang="en-US" sz="1300" dirty="0"/>
            <a:t>No resting symptoms</a:t>
          </a:r>
        </a:p>
      </dgm:t>
    </dgm:pt>
    <dgm:pt modelId="{0A163C97-78E4-41F0-A1BC-79507B2B4CBF}" type="parTrans" cxnId="{42C6D252-44AE-46B3-9B71-7D148E69C786}">
      <dgm:prSet/>
      <dgm:spPr/>
      <dgm:t>
        <a:bodyPr/>
        <a:lstStyle/>
        <a:p>
          <a:endParaRPr lang="en-US"/>
        </a:p>
      </dgm:t>
    </dgm:pt>
    <dgm:pt modelId="{534DA8A6-68D2-4A14-AAF2-10DBF1A457F0}" type="sibTrans" cxnId="{42C6D252-44AE-46B3-9B71-7D148E69C786}">
      <dgm:prSet/>
      <dgm:spPr/>
      <dgm:t>
        <a:bodyPr/>
        <a:lstStyle/>
        <a:p>
          <a:endParaRPr lang="en-US"/>
        </a:p>
      </dgm:t>
    </dgm:pt>
    <dgm:pt modelId="{E6FF05EB-B355-4671-A9EF-1CFE1B2C5F07}">
      <dgm:prSet phldrT="[Text]" phldr="0" custT="1"/>
      <dgm:spPr/>
      <dgm:t>
        <a:bodyPr/>
        <a:lstStyle/>
        <a:p>
          <a:r>
            <a:rPr lang="en-US" sz="1300" dirty="0"/>
            <a:t>Symptoms with mild exertion</a:t>
          </a:r>
        </a:p>
      </dgm:t>
    </dgm:pt>
    <dgm:pt modelId="{9E5E1BB3-8D25-4C4D-84B6-E3FD09D216C5}" type="parTrans" cxnId="{C1DB5DC5-EEE1-489D-B70B-2FFD1FE50699}">
      <dgm:prSet/>
      <dgm:spPr/>
      <dgm:t>
        <a:bodyPr/>
        <a:lstStyle/>
        <a:p>
          <a:endParaRPr lang="en-US"/>
        </a:p>
      </dgm:t>
    </dgm:pt>
    <dgm:pt modelId="{89315F3E-AEB9-4FD8-BB84-2F8218DE7A73}" type="sibTrans" cxnId="{C1DB5DC5-EEE1-489D-B70B-2FFD1FE50699}">
      <dgm:prSet/>
      <dgm:spPr/>
      <dgm:t>
        <a:bodyPr/>
        <a:lstStyle/>
        <a:p>
          <a:endParaRPr lang="en-US"/>
        </a:p>
      </dgm:t>
    </dgm:pt>
    <dgm:pt modelId="{E3B03D0C-D962-484F-8B99-537032552876}">
      <dgm:prSet phldrT="[Text]" phldr="0" custT="1"/>
      <dgm:spPr/>
      <dgm:t>
        <a:bodyPr/>
        <a:lstStyle/>
        <a:p>
          <a:r>
            <a:rPr lang="en-US" sz="2400" dirty="0"/>
            <a:t>Class III</a:t>
          </a:r>
        </a:p>
      </dgm:t>
    </dgm:pt>
    <dgm:pt modelId="{20D7E069-350D-452A-AE6E-5A23A1BB0306}" type="parTrans" cxnId="{F9050F26-B30D-45AB-A09F-B4DFFA59848A}">
      <dgm:prSet/>
      <dgm:spPr/>
      <dgm:t>
        <a:bodyPr/>
        <a:lstStyle/>
        <a:p>
          <a:endParaRPr lang="en-US"/>
        </a:p>
      </dgm:t>
    </dgm:pt>
    <dgm:pt modelId="{CA5DAB67-96A4-4674-8F78-3F030F268158}" type="sibTrans" cxnId="{F9050F26-B30D-45AB-A09F-B4DFFA59848A}">
      <dgm:prSet/>
      <dgm:spPr/>
      <dgm:t>
        <a:bodyPr/>
        <a:lstStyle/>
        <a:p>
          <a:endParaRPr lang="en-US"/>
        </a:p>
      </dgm:t>
    </dgm:pt>
    <dgm:pt modelId="{31B2470B-DFAF-4787-81B9-F90D299C076F}">
      <dgm:prSet phldrT="[Text]" phldr="0" custT="1"/>
      <dgm:spPr/>
      <dgm:t>
        <a:bodyPr/>
        <a:lstStyle/>
        <a:p>
          <a:r>
            <a:rPr lang="en-US" sz="1300" dirty="0"/>
            <a:t>No resting symptoms</a:t>
          </a:r>
        </a:p>
      </dgm:t>
    </dgm:pt>
    <dgm:pt modelId="{A85BE666-D77C-4EF5-AE21-271E60DD1038}" type="parTrans" cxnId="{3BD45BE1-3D55-4E69-B24C-FBD8263FC1F3}">
      <dgm:prSet/>
      <dgm:spPr/>
      <dgm:t>
        <a:bodyPr/>
        <a:lstStyle/>
        <a:p>
          <a:endParaRPr lang="en-US"/>
        </a:p>
      </dgm:t>
    </dgm:pt>
    <dgm:pt modelId="{042FFFD8-A6F1-4352-89F3-4781BF9D237C}" type="sibTrans" cxnId="{3BD45BE1-3D55-4E69-B24C-FBD8263FC1F3}">
      <dgm:prSet/>
      <dgm:spPr/>
      <dgm:t>
        <a:bodyPr/>
        <a:lstStyle/>
        <a:p>
          <a:endParaRPr lang="en-US"/>
        </a:p>
      </dgm:t>
    </dgm:pt>
    <dgm:pt modelId="{7EA242EF-8E59-40E8-9EB7-6732724103E9}">
      <dgm:prSet phldrT="[Text]" phldr="0" custT="1"/>
      <dgm:spPr/>
      <dgm:t>
        <a:bodyPr/>
        <a:lstStyle/>
        <a:p>
          <a:r>
            <a:rPr lang="en-US" sz="1300" dirty="0"/>
            <a:t>Symptoms with minimal exertion/ ADLs</a:t>
          </a:r>
        </a:p>
      </dgm:t>
    </dgm:pt>
    <dgm:pt modelId="{314905FC-C3C6-4BD4-B3DA-16BE32CEE449}" type="parTrans" cxnId="{99D06544-4E51-4291-967A-C0B694CBB296}">
      <dgm:prSet/>
      <dgm:spPr/>
      <dgm:t>
        <a:bodyPr/>
        <a:lstStyle/>
        <a:p>
          <a:endParaRPr lang="en-US"/>
        </a:p>
      </dgm:t>
    </dgm:pt>
    <dgm:pt modelId="{0586E496-3AB9-4F4C-BF86-BFAAD28E4D33}" type="sibTrans" cxnId="{99D06544-4E51-4291-967A-C0B694CBB296}">
      <dgm:prSet/>
      <dgm:spPr/>
      <dgm:t>
        <a:bodyPr/>
        <a:lstStyle/>
        <a:p>
          <a:endParaRPr lang="en-US"/>
        </a:p>
      </dgm:t>
    </dgm:pt>
    <dgm:pt modelId="{0FB2956B-DE2C-4A6D-A8F2-AF1E891C0C50}">
      <dgm:prSet phldrT="[Text]" phldr="0" custT="1"/>
      <dgm:spPr/>
      <dgm:t>
        <a:bodyPr/>
        <a:lstStyle/>
        <a:p>
          <a:r>
            <a:rPr lang="en-US" sz="2400" dirty="0"/>
            <a:t>Class IV</a:t>
          </a:r>
        </a:p>
      </dgm:t>
    </dgm:pt>
    <dgm:pt modelId="{A1C63296-0B26-426A-89C2-4FD9F11DE693}" type="parTrans" cxnId="{B6C8C0A8-6FA2-48DB-87CE-2AFC96AA6E7C}">
      <dgm:prSet/>
      <dgm:spPr/>
      <dgm:t>
        <a:bodyPr/>
        <a:lstStyle/>
        <a:p>
          <a:endParaRPr lang="en-US"/>
        </a:p>
      </dgm:t>
    </dgm:pt>
    <dgm:pt modelId="{1B512D9C-9DB7-4CCE-9747-33F4E4DDE3A6}" type="sibTrans" cxnId="{B6C8C0A8-6FA2-48DB-87CE-2AFC96AA6E7C}">
      <dgm:prSet/>
      <dgm:spPr/>
      <dgm:t>
        <a:bodyPr/>
        <a:lstStyle/>
        <a:p>
          <a:endParaRPr lang="en-US"/>
        </a:p>
      </dgm:t>
    </dgm:pt>
    <dgm:pt modelId="{C9A44F9A-DAF9-447B-AE66-D4307F9A112D}">
      <dgm:prSet phldrT="[Text]" phldr="0" custT="1"/>
      <dgm:spPr/>
      <dgm:t>
        <a:bodyPr/>
        <a:lstStyle/>
        <a:p>
          <a:r>
            <a:rPr lang="en-US" sz="1300" dirty="0"/>
            <a:t>Symptoms even at rest</a:t>
          </a:r>
        </a:p>
      </dgm:t>
    </dgm:pt>
    <dgm:pt modelId="{1C348061-8E21-415C-B0A8-D6A7A385E185}" type="parTrans" cxnId="{1106CBDC-95E9-4E7E-B6CE-637F16DFC201}">
      <dgm:prSet/>
      <dgm:spPr/>
      <dgm:t>
        <a:bodyPr/>
        <a:lstStyle/>
        <a:p>
          <a:endParaRPr lang="en-US"/>
        </a:p>
      </dgm:t>
    </dgm:pt>
    <dgm:pt modelId="{5126FE18-FADF-410D-AE10-890179211312}" type="sibTrans" cxnId="{1106CBDC-95E9-4E7E-B6CE-637F16DFC201}">
      <dgm:prSet/>
      <dgm:spPr/>
      <dgm:t>
        <a:bodyPr/>
        <a:lstStyle/>
        <a:p>
          <a:endParaRPr lang="en-US"/>
        </a:p>
      </dgm:t>
    </dgm:pt>
    <dgm:pt modelId="{F329D3C1-41AB-47C6-A593-DD7E2058CC45}" type="pres">
      <dgm:prSet presAssocID="{C44D5CD3-4DCB-417E-86B9-33B7137F16A7}" presName="Name0" presStyleCnt="0">
        <dgm:presLayoutVars>
          <dgm:dir/>
          <dgm:animLvl val="lvl"/>
          <dgm:resizeHandles val="exact"/>
        </dgm:presLayoutVars>
      </dgm:prSet>
      <dgm:spPr/>
    </dgm:pt>
    <dgm:pt modelId="{E3083F01-5B1D-45CD-90DA-9B39AAAEAFF7}" type="pres">
      <dgm:prSet presAssocID="{E3A989E6-14B5-4D3F-BCFD-6C9EF7522822}" presName="linNode" presStyleCnt="0"/>
      <dgm:spPr/>
    </dgm:pt>
    <dgm:pt modelId="{8B26BC25-578D-425E-B8D9-699052E95901}" type="pres">
      <dgm:prSet presAssocID="{E3A989E6-14B5-4D3F-BCFD-6C9EF7522822}" presName="parentText" presStyleLbl="node1" presStyleIdx="0" presStyleCnt="4">
        <dgm:presLayoutVars>
          <dgm:chMax val="1"/>
          <dgm:bulletEnabled val="1"/>
        </dgm:presLayoutVars>
      </dgm:prSet>
      <dgm:spPr/>
    </dgm:pt>
    <dgm:pt modelId="{F6BECEC7-5DA6-4222-8B85-4738A533846C}" type="pres">
      <dgm:prSet presAssocID="{E3A989E6-14B5-4D3F-BCFD-6C9EF7522822}" presName="descendantText" presStyleLbl="alignAccFollowNode1" presStyleIdx="0" presStyleCnt="4">
        <dgm:presLayoutVars>
          <dgm:bulletEnabled val="1"/>
        </dgm:presLayoutVars>
      </dgm:prSet>
      <dgm:spPr/>
    </dgm:pt>
    <dgm:pt modelId="{6AF2D409-4310-4200-A0EE-DD12E107280E}" type="pres">
      <dgm:prSet presAssocID="{2B658610-62E0-4718-B677-94A94875D818}" presName="sp" presStyleCnt="0"/>
      <dgm:spPr/>
    </dgm:pt>
    <dgm:pt modelId="{B9AA581F-6ADD-4757-9632-AC199B09C450}" type="pres">
      <dgm:prSet presAssocID="{84B2C685-7582-49E6-BD06-7837074F88A0}" presName="linNode" presStyleCnt="0"/>
      <dgm:spPr/>
    </dgm:pt>
    <dgm:pt modelId="{C42586BB-E877-4257-8CF1-986B4394CBD4}" type="pres">
      <dgm:prSet presAssocID="{84B2C685-7582-49E6-BD06-7837074F88A0}" presName="parentText" presStyleLbl="node1" presStyleIdx="1" presStyleCnt="4">
        <dgm:presLayoutVars>
          <dgm:chMax val="1"/>
          <dgm:bulletEnabled val="1"/>
        </dgm:presLayoutVars>
      </dgm:prSet>
      <dgm:spPr/>
    </dgm:pt>
    <dgm:pt modelId="{C831AFA0-28BD-4E7D-A3D9-9A060AC711AA}" type="pres">
      <dgm:prSet presAssocID="{84B2C685-7582-49E6-BD06-7837074F88A0}" presName="descendantText" presStyleLbl="alignAccFollowNode1" presStyleIdx="1" presStyleCnt="4">
        <dgm:presLayoutVars>
          <dgm:bulletEnabled val="1"/>
        </dgm:presLayoutVars>
      </dgm:prSet>
      <dgm:spPr/>
    </dgm:pt>
    <dgm:pt modelId="{9B4F091C-0970-41F3-8AB5-9EFDD798EA0E}" type="pres">
      <dgm:prSet presAssocID="{6E472C57-B942-4A17-B116-4D182A0FB794}" presName="sp" presStyleCnt="0"/>
      <dgm:spPr/>
    </dgm:pt>
    <dgm:pt modelId="{9A00B3C0-53B9-4CCF-B23D-1C0E58029D22}" type="pres">
      <dgm:prSet presAssocID="{E3B03D0C-D962-484F-8B99-537032552876}" presName="linNode" presStyleCnt="0"/>
      <dgm:spPr/>
    </dgm:pt>
    <dgm:pt modelId="{0F4D3190-252D-49DE-BB54-A0F3C2ED3564}" type="pres">
      <dgm:prSet presAssocID="{E3B03D0C-D962-484F-8B99-537032552876}" presName="parentText" presStyleLbl="node1" presStyleIdx="2" presStyleCnt="4">
        <dgm:presLayoutVars>
          <dgm:chMax val="1"/>
          <dgm:bulletEnabled val="1"/>
        </dgm:presLayoutVars>
      </dgm:prSet>
      <dgm:spPr/>
    </dgm:pt>
    <dgm:pt modelId="{DDB3BE7E-34DB-4ACA-8E91-1F9F3C166482}" type="pres">
      <dgm:prSet presAssocID="{E3B03D0C-D962-484F-8B99-537032552876}" presName="descendantText" presStyleLbl="alignAccFollowNode1" presStyleIdx="2" presStyleCnt="4">
        <dgm:presLayoutVars>
          <dgm:bulletEnabled val="1"/>
        </dgm:presLayoutVars>
      </dgm:prSet>
      <dgm:spPr/>
    </dgm:pt>
    <dgm:pt modelId="{B53F40FC-40D1-4BEB-BC14-0C1364F41CB5}" type="pres">
      <dgm:prSet presAssocID="{CA5DAB67-96A4-4674-8F78-3F030F268158}" presName="sp" presStyleCnt="0"/>
      <dgm:spPr/>
    </dgm:pt>
    <dgm:pt modelId="{12892ACA-AFF8-4FF2-958D-C93B52528C0A}" type="pres">
      <dgm:prSet presAssocID="{0FB2956B-DE2C-4A6D-A8F2-AF1E891C0C50}" presName="linNode" presStyleCnt="0"/>
      <dgm:spPr/>
    </dgm:pt>
    <dgm:pt modelId="{478F9AB8-11D7-487A-9900-12014647E590}" type="pres">
      <dgm:prSet presAssocID="{0FB2956B-DE2C-4A6D-A8F2-AF1E891C0C50}" presName="parentText" presStyleLbl="node1" presStyleIdx="3" presStyleCnt="4">
        <dgm:presLayoutVars>
          <dgm:chMax val="1"/>
          <dgm:bulletEnabled val="1"/>
        </dgm:presLayoutVars>
      </dgm:prSet>
      <dgm:spPr/>
    </dgm:pt>
    <dgm:pt modelId="{0F0EFB68-C596-42FB-8E1E-41A92DAA0226}" type="pres">
      <dgm:prSet presAssocID="{0FB2956B-DE2C-4A6D-A8F2-AF1E891C0C50}" presName="descendantText" presStyleLbl="alignAccFollowNode1" presStyleIdx="3" presStyleCnt="4">
        <dgm:presLayoutVars>
          <dgm:bulletEnabled val="1"/>
        </dgm:presLayoutVars>
      </dgm:prSet>
      <dgm:spPr/>
    </dgm:pt>
  </dgm:ptLst>
  <dgm:cxnLst>
    <dgm:cxn modelId="{F9050F26-B30D-45AB-A09F-B4DFFA59848A}" srcId="{C44D5CD3-4DCB-417E-86B9-33B7137F16A7}" destId="{E3B03D0C-D962-484F-8B99-537032552876}" srcOrd="2" destOrd="0" parTransId="{20D7E069-350D-452A-AE6E-5A23A1BB0306}" sibTransId="{CA5DAB67-96A4-4674-8F78-3F030F268158}"/>
    <dgm:cxn modelId="{8AA5BE38-26E2-417C-939C-45F498F2610B}" type="presOf" srcId="{0FB2956B-DE2C-4A6D-A8F2-AF1E891C0C50}" destId="{478F9AB8-11D7-487A-9900-12014647E590}" srcOrd="0" destOrd="0" presId="urn:microsoft.com/office/officeart/2005/8/layout/vList5"/>
    <dgm:cxn modelId="{8135693A-7959-49F8-A66C-ECE60D327A83}" srcId="{E3A989E6-14B5-4D3F-BCFD-6C9EF7522822}" destId="{65F14021-E9F3-4979-A18A-D7836BD5002D}" srcOrd="0" destOrd="0" parTransId="{5256C6F0-5E7D-4D3D-B2A3-C9F1FC0FA1F7}" sibTransId="{F89DBDA8-4B76-4F06-933B-A938BA0A9A5C}"/>
    <dgm:cxn modelId="{3722A73B-0754-4DE5-93E8-98A18F90EF33}" srcId="{C44D5CD3-4DCB-417E-86B9-33B7137F16A7}" destId="{84B2C685-7582-49E6-BD06-7837074F88A0}" srcOrd="1" destOrd="0" parTransId="{B1AC01FC-147E-4101-ACB3-C656F53D3FB0}" sibTransId="{6E472C57-B942-4A17-B116-4D182A0FB794}"/>
    <dgm:cxn modelId="{7E2ABE40-E43E-4C23-9060-5642B08075F2}" srcId="{C44D5CD3-4DCB-417E-86B9-33B7137F16A7}" destId="{E3A989E6-14B5-4D3F-BCFD-6C9EF7522822}" srcOrd="0" destOrd="0" parTransId="{15C0E991-A399-4CCD-AF52-1956276193DE}" sibTransId="{2B658610-62E0-4718-B677-94A94875D818}"/>
    <dgm:cxn modelId="{FA30285D-FD15-4247-97C5-DAF7F2BA0627}" type="presOf" srcId="{31B2470B-DFAF-4787-81B9-F90D299C076F}" destId="{DDB3BE7E-34DB-4ACA-8E91-1F9F3C166482}" srcOrd="0" destOrd="0" presId="urn:microsoft.com/office/officeart/2005/8/layout/vList5"/>
    <dgm:cxn modelId="{995CFE5E-5CBA-4528-AB5D-7FE34F0C2439}" type="presOf" srcId="{84B2C685-7582-49E6-BD06-7837074F88A0}" destId="{C42586BB-E877-4257-8CF1-986B4394CBD4}" srcOrd="0" destOrd="0" presId="urn:microsoft.com/office/officeart/2005/8/layout/vList5"/>
    <dgm:cxn modelId="{5F1E5F44-CC4D-44FB-AACA-0CAE516AF5C3}" type="presOf" srcId="{E6FF05EB-B355-4671-A9EF-1CFE1B2C5F07}" destId="{C831AFA0-28BD-4E7D-A3D9-9A060AC711AA}" srcOrd="0" destOrd="1" presId="urn:microsoft.com/office/officeart/2005/8/layout/vList5"/>
    <dgm:cxn modelId="{99D06544-4E51-4291-967A-C0B694CBB296}" srcId="{E3B03D0C-D962-484F-8B99-537032552876}" destId="{7EA242EF-8E59-40E8-9EB7-6732724103E9}" srcOrd="1" destOrd="0" parTransId="{314905FC-C3C6-4BD4-B3DA-16BE32CEE449}" sibTransId="{0586E496-3AB9-4F4C-BF86-BFAAD28E4D33}"/>
    <dgm:cxn modelId="{08FB1B49-A4B9-4E29-BF1F-5B5B5ECB54AF}" type="presOf" srcId="{C44D5CD3-4DCB-417E-86B9-33B7137F16A7}" destId="{F329D3C1-41AB-47C6-A593-DD7E2058CC45}" srcOrd="0" destOrd="0" presId="urn:microsoft.com/office/officeart/2005/8/layout/vList5"/>
    <dgm:cxn modelId="{42C6D252-44AE-46B3-9B71-7D148E69C786}" srcId="{84B2C685-7582-49E6-BD06-7837074F88A0}" destId="{F2B95552-EDD5-405C-B7F2-289EA7D3A497}" srcOrd="0" destOrd="0" parTransId="{0A163C97-78E4-41F0-A1BC-79507B2B4CBF}" sibTransId="{534DA8A6-68D2-4A14-AAF2-10DBF1A457F0}"/>
    <dgm:cxn modelId="{51BDA774-A16A-46E4-915B-C0BBDA125CAD}" type="presOf" srcId="{65F14021-E9F3-4979-A18A-D7836BD5002D}" destId="{F6BECEC7-5DA6-4222-8B85-4738A533846C}" srcOrd="0" destOrd="0" presId="urn:microsoft.com/office/officeart/2005/8/layout/vList5"/>
    <dgm:cxn modelId="{CB837A7F-9100-48E0-BC01-5658E0291068}" type="presOf" srcId="{E3B03D0C-D962-484F-8B99-537032552876}" destId="{0F4D3190-252D-49DE-BB54-A0F3C2ED3564}" srcOrd="0" destOrd="0" presId="urn:microsoft.com/office/officeart/2005/8/layout/vList5"/>
    <dgm:cxn modelId="{43955C97-9B81-49F6-8200-9AC05F9F0745}" type="presOf" srcId="{7EA242EF-8E59-40E8-9EB7-6732724103E9}" destId="{DDB3BE7E-34DB-4ACA-8E91-1F9F3C166482}" srcOrd="0" destOrd="1" presId="urn:microsoft.com/office/officeart/2005/8/layout/vList5"/>
    <dgm:cxn modelId="{EC51CE9F-B164-4246-A485-D6B523F0D93E}" type="presOf" srcId="{E3A989E6-14B5-4D3F-BCFD-6C9EF7522822}" destId="{8B26BC25-578D-425E-B8D9-699052E95901}" srcOrd="0" destOrd="0" presId="urn:microsoft.com/office/officeart/2005/8/layout/vList5"/>
    <dgm:cxn modelId="{B6C8C0A8-6FA2-48DB-87CE-2AFC96AA6E7C}" srcId="{C44D5CD3-4DCB-417E-86B9-33B7137F16A7}" destId="{0FB2956B-DE2C-4A6D-A8F2-AF1E891C0C50}" srcOrd="3" destOrd="0" parTransId="{A1C63296-0B26-426A-89C2-4FD9F11DE693}" sibTransId="{1B512D9C-9DB7-4CCE-9747-33F4E4DDE3A6}"/>
    <dgm:cxn modelId="{C1DB5DC5-EEE1-489D-B70B-2FFD1FE50699}" srcId="{84B2C685-7582-49E6-BD06-7837074F88A0}" destId="{E6FF05EB-B355-4671-A9EF-1CFE1B2C5F07}" srcOrd="1" destOrd="0" parTransId="{9E5E1BB3-8D25-4C4D-84B6-E3FD09D216C5}" sibTransId="{89315F3E-AEB9-4FD8-BB84-2F8218DE7A73}"/>
    <dgm:cxn modelId="{76AA09D5-9CBD-42ED-9055-A388F856DBA7}" type="presOf" srcId="{C9A44F9A-DAF9-447B-AE66-D4307F9A112D}" destId="{0F0EFB68-C596-42FB-8E1E-41A92DAA0226}" srcOrd="0" destOrd="0" presId="urn:microsoft.com/office/officeart/2005/8/layout/vList5"/>
    <dgm:cxn modelId="{91E3EDD9-49D8-4CD8-8DB8-8552D7DE1C5C}" type="presOf" srcId="{F2B95552-EDD5-405C-B7F2-289EA7D3A497}" destId="{C831AFA0-28BD-4E7D-A3D9-9A060AC711AA}" srcOrd="0" destOrd="0" presId="urn:microsoft.com/office/officeart/2005/8/layout/vList5"/>
    <dgm:cxn modelId="{1106CBDC-95E9-4E7E-B6CE-637F16DFC201}" srcId="{0FB2956B-DE2C-4A6D-A8F2-AF1E891C0C50}" destId="{C9A44F9A-DAF9-447B-AE66-D4307F9A112D}" srcOrd="0" destOrd="0" parTransId="{1C348061-8E21-415C-B0A8-D6A7A385E185}" sibTransId="{5126FE18-FADF-410D-AE10-890179211312}"/>
    <dgm:cxn modelId="{3BD45BE1-3D55-4E69-B24C-FBD8263FC1F3}" srcId="{E3B03D0C-D962-484F-8B99-537032552876}" destId="{31B2470B-DFAF-4787-81B9-F90D299C076F}" srcOrd="0" destOrd="0" parTransId="{A85BE666-D77C-4EF5-AE21-271E60DD1038}" sibTransId="{042FFFD8-A6F1-4352-89F3-4781BF9D237C}"/>
    <dgm:cxn modelId="{659BB7CB-9356-4497-B564-6CDFF20C337E}" type="presParOf" srcId="{F329D3C1-41AB-47C6-A593-DD7E2058CC45}" destId="{E3083F01-5B1D-45CD-90DA-9B39AAAEAFF7}" srcOrd="0" destOrd="0" presId="urn:microsoft.com/office/officeart/2005/8/layout/vList5"/>
    <dgm:cxn modelId="{396CED05-B618-46EF-B76D-E8C0AAD3F84E}" type="presParOf" srcId="{E3083F01-5B1D-45CD-90DA-9B39AAAEAFF7}" destId="{8B26BC25-578D-425E-B8D9-699052E95901}" srcOrd="0" destOrd="0" presId="urn:microsoft.com/office/officeart/2005/8/layout/vList5"/>
    <dgm:cxn modelId="{EB94BB86-E35D-4BA7-8A6A-94AA0F360396}" type="presParOf" srcId="{E3083F01-5B1D-45CD-90DA-9B39AAAEAFF7}" destId="{F6BECEC7-5DA6-4222-8B85-4738A533846C}" srcOrd="1" destOrd="0" presId="urn:microsoft.com/office/officeart/2005/8/layout/vList5"/>
    <dgm:cxn modelId="{4855A4F2-4A6A-4DB3-8B3A-7FE8D323216E}" type="presParOf" srcId="{F329D3C1-41AB-47C6-A593-DD7E2058CC45}" destId="{6AF2D409-4310-4200-A0EE-DD12E107280E}" srcOrd="1" destOrd="0" presId="urn:microsoft.com/office/officeart/2005/8/layout/vList5"/>
    <dgm:cxn modelId="{1FEC91C1-DDBE-4632-A863-C4288D7D2AB3}" type="presParOf" srcId="{F329D3C1-41AB-47C6-A593-DD7E2058CC45}" destId="{B9AA581F-6ADD-4757-9632-AC199B09C450}" srcOrd="2" destOrd="0" presId="urn:microsoft.com/office/officeart/2005/8/layout/vList5"/>
    <dgm:cxn modelId="{A1363671-71FC-49C3-A109-18F0A60CF459}" type="presParOf" srcId="{B9AA581F-6ADD-4757-9632-AC199B09C450}" destId="{C42586BB-E877-4257-8CF1-986B4394CBD4}" srcOrd="0" destOrd="0" presId="urn:microsoft.com/office/officeart/2005/8/layout/vList5"/>
    <dgm:cxn modelId="{872F3908-79D3-41E4-A047-5217063628B7}" type="presParOf" srcId="{B9AA581F-6ADD-4757-9632-AC199B09C450}" destId="{C831AFA0-28BD-4E7D-A3D9-9A060AC711AA}" srcOrd="1" destOrd="0" presId="urn:microsoft.com/office/officeart/2005/8/layout/vList5"/>
    <dgm:cxn modelId="{7A5B6547-64B6-4882-81FB-A599A22DE30A}" type="presParOf" srcId="{F329D3C1-41AB-47C6-A593-DD7E2058CC45}" destId="{9B4F091C-0970-41F3-8AB5-9EFDD798EA0E}" srcOrd="3" destOrd="0" presId="urn:microsoft.com/office/officeart/2005/8/layout/vList5"/>
    <dgm:cxn modelId="{3EDD0A77-DFF6-4E6D-89E9-EA3075C94142}" type="presParOf" srcId="{F329D3C1-41AB-47C6-A593-DD7E2058CC45}" destId="{9A00B3C0-53B9-4CCF-B23D-1C0E58029D22}" srcOrd="4" destOrd="0" presId="urn:microsoft.com/office/officeart/2005/8/layout/vList5"/>
    <dgm:cxn modelId="{E305F899-766B-47CF-9834-57865BE4B0F6}" type="presParOf" srcId="{9A00B3C0-53B9-4CCF-B23D-1C0E58029D22}" destId="{0F4D3190-252D-49DE-BB54-A0F3C2ED3564}" srcOrd="0" destOrd="0" presId="urn:microsoft.com/office/officeart/2005/8/layout/vList5"/>
    <dgm:cxn modelId="{AD5EF21A-0E6B-4988-84DC-2E035FED22A0}" type="presParOf" srcId="{9A00B3C0-53B9-4CCF-B23D-1C0E58029D22}" destId="{DDB3BE7E-34DB-4ACA-8E91-1F9F3C166482}" srcOrd="1" destOrd="0" presId="urn:microsoft.com/office/officeart/2005/8/layout/vList5"/>
    <dgm:cxn modelId="{797F8B7C-61BF-4CDE-8578-524858C5CB97}" type="presParOf" srcId="{F329D3C1-41AB-47C6-A593-DD7E2058CC45}" destId="{B53F40FC-40D1-4BEB-BC14-0C1364F41CB5}" srcOrd="5" destOrd="0" presId="urn:microsoft.com/office/officeart/2005/8/layout/vList5"/>
    <dgm:cxn modelId="{AB6EF42D-C427-41BA-B57F-315123F1B147}" type="presParOf" srcId="{F329D3C1-41AB-47C6-A593-DD7E2058CC45}" destId="{12892ACA-AFF8-4FF2-958D-C93B52528C0A}" srcOrd="6" destOrd="0" presId="urn:microsoft.com/office/officeart/2005/8/layout/vList5"/>
    <dgm:cxn modelId="{10D2F25D-C16B-4267-8E93-3066B3FDF189}" type="presParOf" srcId="{12892ACA-AFF8-4FF2-958D-C93B52528C0A}" destId="{478F9AB8-11D7-487A-9900-12014647E590}" srcOrd="0" destOrd="0" presId="urn:microsoft.com/office/officeart/2005/8/layout/vList5"/>
    <dgm:cxn modelId="{EB1876EB-91E6-4EA0-9493-8F05E636E40E}" type="presParOf" srcId="{12892ACA-AFF8-4FF2-958D-C93B52528C0A}" destId="{0F0EFB68-C596-42FB-8E1E-41A92DAA02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8F5BA7-B092-4D77-94B6-7AC103E806A8}"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8689D4F3-022D-4982-9417-B6129357D800}">
      <dgm:prSet phldrT="[Text]" phldr="0"/>
      <dgm:spPr/>
      <dgm:t>
        <a:bodyPr/>
        <a:lstStyle/>
        <a:p>
          <a:r>
            <a:rPr lang="en-US" dirty="0"/>
            <a:t>What’s the problem?</a:t>
          </a:r>
        </a:p>
      </dgm:t>
    </dgm:pt>
    <dgm:pt modelId="{6BC23A64-016F-471D-8DA6-8092EB501B02}" type="parTrans" cxnId="{32DED04E-89CB-4EBE-AFF0-D1088E6A9840}">
      <dgm:prSet/>
      <dgm:spPr/>
      <dgm:t>
        <a:bodyPr/>
        <a:lstStyle/>
        <a:p>
          <a:endParaRPr lang="en-US"/>
        </a:p>
      </dgm:t>
    </dgm:pt>
    <dgm:pt modelId="{156974BB-ABB9-4ADF-97A4-30BE000971CE}" type="sibTrans" cxnId="{32DED04E-89CB-4EBE-AFF0-D1088E6A9840}">
      <dgm:prSet/>
      <dgm:spPr/>
      <dgm:t>
        <a:bodyPr/>
        <a:lstStyle/>
        <a:p>
          <a:endParaRPr lang="en-US"/>
        </a:p>
      </dgm:t>
    </dgm:pt>
    <dgm:pt modelId="{42BA1E13-C906-40E8-95DA-D8125E915767}">
      <dgm:prSet phldrT="[Text]" phldr="0"/>
      <dgm:spPr/>
      <dgm:t>
        <a:bodyPr/>
        <a:lstStyle/>
        <a:p>
          <a:r>
            <a:rPr lang="en-US" dirty="0">
              <a:latin typeface="Calibri" panose="020F0502020204030204" pitchFamily="34" charset="0"/>
              <a:ea typeface="Calibri" panose="020F0502020204030204" pitchFamily="34" charset="0"/>
              <a:cs typeface="Calibri" panose="020F0502020204030204" pitchFamily="34" charset="0"/>
            </a:rPr>
            <a:t>● </a:t>
          </a:r>
          <a:r>
            <a:rPr lang="en-US" dirty="0"/>
            <a:t>Limited cardiac output or oxygen delivery</a:t>
          </a:r>
        </a:p>
      </dgm:t>
    </dgm:pt>
    <dgm:pt modelId="{02340325-36DE-45E6-A715-27CC42898436}" type="parTrans" cxnId="{768FCAD5-58E7-415A-8AB4-5B9484138988}">
      <dgm:prSet/>
      <dgm:spPr/>
      <dgm:t>
        <a:bodyPr/>
        <a:lstStyle/>
        <a:p>
          <a:endParaRPr lang="en-US"/>
        </a:p>
      </dgm:t>
    </dgm:pt>
    <dgm:pt modelId="{FB920480-B4D5-47FF-B6DC-94FBAC73E0D8}" type="sibTrans" cxnId="{768FCAD5-58E7-415A-8AB4-5B9484138988}">
      <dgm:prSet/>
      <dgm:spPr/>
      <dgm:t>
        <a:bodyPr/>
        <a:lstStyle/>
        <a:p>
          <a:endParaRPr lang="en-US"/>
        </a:p>
      </dgm:t>
    </dgm:pt>
    <dgm:pt modelId="{6DDFE9A8-66E3-4BCE-A40F-86C1A0B544BD}">
      <dgm:prSet phldrT="[Text]" phldr="0"/>
      <dgm:spPr/>
      <dgm:t>
        <a:bodyPr/>
        <a:lstStyle/>
        <a:p>
          <a:r>
            <a:rPr lang="en-US" dirty="0"/>
            <a:t>How does it show up?</a:t>
          </a:r>
        </a:p>
      </dgm:t>
    </dgm:pt>
    <dgm:pt modelId="{1925E35F-3B0A-4926-B707-3251D143351C}" type="parTrans" cxnId="{9171FF53-7B9D-4F85-8DBD-C3CD937EB72D}">
      <dgm:prSet/>
      <dgm:spPr/>
      <dgm:t>
        <a:bodyPr/>
        <a:lstStyle/>
        <a:p>
          <a:endParaRPr lang="en-US"/>
        </a:p>
      </dgm:t>
    </dgm:pt>
    <dgm:pt modelId="{D70E6E1C-961E-40A0-908D-3C45CF479D7A}" type="sibTrans" cxnId="{9171FF53-7B9D-4F85-8DBD-C3CD937EB72D}">
      <dgm:prSet/>
      <dgm:spPr/>
      <dgm:t>
        <a:bodyPr/>
        <a:lstStyle/>
        <a:p>
          <a:endParaRPr lang="en-US"/>
        </a:p>
      </dgm:t>
    </dgm:pt>
    <dgm:pt modelId="{68943E6A-37E8-41BA-B0CD-B83626A2EE51}">
      <dgm:prSet phldrT="[Text]" phldr="0"/>
      <dgm:spPr/>
      <dgm:t>
        <a:bodyPr/>
        <a:lstStyle/>
        <a:p>
          <a:pP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a:t>Early fatigue / dyspnea</a:t>
          </a:r>
        </a:p>
      </dgm:t>
    </dgm:pt>
    <dgm:pt modelId="{55392513-139E-4743-B919-29A5306E3DEC}" type="parTrans" cxnId="{7E309AB8-09EA-40C3-B642-CB664263578E}">
      <dgm:prSet/>
      <dgm:spPr/>
      <dgm:t>
        <a:bodyPr/>
        <a:lstStyle/>
        <a:p>
          <a:endParaRPr lang="en-US"/>
        </a:p>
      </dgm:t>
    </dgm:pt>
    <dgm:pt modelId="{42D35F11-A5F5-4C62-B29D-C9A43FAE6565}" type="sibTrans" cxnId="{7E309AB8-09EA-40C3-B642-CB664263578E}">
      <dgm:prSet/>
      <dgm:spPr/>
      <dgm:t>
        <a:bodyPr/>
        <a:lstStyle/>
        <a:p>
          <a:endParaRPr lang="en-US"/>
        </a:p>
      </dgm:t>
    </dgm:pt>
    <dgm:pt modelId="{FCF79160-28DD-494A-9AD9-C07EEDA3D8D9}">
      <dgm:prSet phldrT="[Text]" phldr="0"/>
      <dgm:spPr/>
      <dgm:t>
        <a:bodyPr/>
        <a:lstStyle/>
        <a:p>
          <a:r>
            <a:rPr lang="en-US" dirty="0"/>
            <a:t>What do you do?</a:t>
          </a:r>
        </a:p>
      </dgm:t>
    </dgm:pt>
    <dgm:pt modelId="{ADF89D87-B199-4911-9EAD-80F36F14D711}" type="parTrans" cxnId="{BFB20BEB-E82F-47D4-A421-592530503AD9}">
      <dgm:prSet/>
      <dgm:spPr/>
      <dgm:t>
        <a:bodyPr/>
        <a:lstStyle/>
        <a:p>
          <a:endParaRPr lang="en-US"/>
        </a:p>
      </dgm:t>
    </dgm:pt>
    <dgm:pt modelId="{3E47A38A-851F-42E9-A777-D913D175B06C}" type="sibTrans" cxnId="{BFB20BEB-E82F-47D4-A421-592530503AD9}">
      <dgm:prSet/>
      <dgm:spPr/>
      <dgm:t>
        <a:bodyPr/>
        <a:lstStyle/>
        <a:p>
          <a:endParaRPr lang="en-US"/>
        </a:p>
      </dgm:t>
    </dgm:pt>
    <dgm:pt modelId="{86B5D3BF-5573-4338-B709-8B690F3E919C}">
      <dgm:prSet phldrT="[Text]" phldr="0"/>
      <dgm:spPr/>
      <dgm:t>
        <a:bodyPr/>
        <a:lstStyle/>
        <a:p>
          <a:r>
            <a:rPr lang="en-US" dirty="0">
              <a:latin typeface="Calibri" panose="020F0502020204030204" pitchFamily="34" charset="0"/>
              <a:ea typeface="Calibri" panose="020F0502020204030204" pitchFamily="34" charset="0"/>
              <a:cs typeface="Calibri" panose="020F0502020204030204" pitchFamily="34" charset="0"/>
            </a:rPr>
            <a:t>● I</a:t>
          </a:r>
          <a:r>
            <a:rPr lang="en-US" dirty="0"/>
            <a:t>ntensity low-moderate (RPE 3-5)</a:t>
          </a:r>
        </a:p>
      </dgm:t>
    </dgm:pt>
    <dgm:pt modelId="{0674824B-F4C7-4D9F-AF59-EC08A9265EE1}" type="parTrans" cxnId="{2B9C9A99-DACF-4E46-BE1D-8784E31D331F}">
      <dgm:prSet/>
      <dgm:spPr/>
      <dgm:t>
        <a:bodyPr/>
        <a:lstStyle/>
        <a:p>
          <a:endParaRPr lang="en-US"/>
        </a:p>
      </dgm:t>
    </dgm:pt>
    <dgm:pt modelId="{18932FDB-B0E5-4581-ADF1-4C4707D1D326}" type="sibTrans" cxnId="{2B9C9A99-DACF-4E46-BE1D-8784E31D331F}">
      <dgm:prSet/>
      <dgm:spPr/>
      <dgm:t>
        <a:bodyPr/>
        <a:lstStyle/>
        <a:p>
          <a:endParaRPr lang="en-US"/>
        </a:p>
      </dgm:t>
    </dgm:pt>
    <dgm:pt modelId="{8A39D9FF-4777-4024-853F-17CBA146EC4A}">
      <dgm:prSet phldrT="[Text]" phldr="0"/>
      <dgm:spPr/>
      <dgm:t>
        <a:bodyPr/>
        <a:lstStyle/>
        <a:p>
          <a:pP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a:t>Desaturation (Group 3)</a:t>
          </a:r>
        </a:p>
      </dgm:t>
    </dgm:pt>
    <dgm:pt modelId="{FF7F7F2D-E0F1-44B0-A1FB-8E883A612CD8}" type="parTrans" cxnId="{192F24D5-69E9-47AC-8621-E75E275A21CC}">
      <dgm:prSet/>
      <dgm:spPr/>
      <dgm:t>
        <a:bodyPr/>
        <a:lstStyle/>
        <a:p>
          <a:endParaRPr lang="en-US"/>
        </a:p>
      </dgm:t>
    </dgm:pt>
    <dgm:pt modelId="{43F75B18-D919-483B-9018-C476D79CCF52}" type="sibTrans" cxnId="{192F24D5-69E9-47AC-8621-E75E275A21CC}">
      <dgm:prSet/>
      <dgm:spPr/>
      <dgm:t>
        <a:bodyPr/>
        <a:lstStyle/>
        <a:p>
          <a:endParaRPr lang="en-US"/>
        </a:p>
      </dgm:t>
    </dgm:pt>
    <dgm:pt modelId="{283A58F8-55A4-4240-8692-21313C7CD13A}">
      <dgm:prSet phldrT="[Text]" phldr="0"/>
      <dgm:spPr/>
      <dgm:t>
        <a:bodyPr/>
        <a:lstStyle/>
        <a:p>
          <a:pP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a:t>Variability (Group 2)</a:t>
          </a:r>
        </a:p>
      </dgm:t>
    </dgm:pt>
    <dgm:pt modelId="{28EA7044-9FE6-4F40-A69D-61D94A2E7CCC}" type="parTrans" cxnId="{1812B9C5-E229-4DE9-BE5C-D8D43DC027A9}">
      <dgm:prSet/>
      <dgm:spPr/>
      <dgm:t>
        <a:bodyPr/>
        <a:lstStyle/>
        <a:p>
          <a:endParaRPr lang="en-US"/>
        </a:p>
      </dgm:t>
    </dgm:pt>
    <dgm:pt modelId="{C28226CE-484E-4A8E-A7AB-9F4A926F91CA}" type="sibTrans" cxnId="{1812B9C5-E229-4DE9-BE5C-D8D43DC027A9}">
      <dgm:prSet/>
      <dgm:spPr/>
      <dgm:t>
        <a:bodyPr/>
        <a:lstStyle/>
        <a:p>
          <a:endParaRPr lang="en-US"/>
        </a:p>
      </dgm:t>
    </dgm:pt>
    <dgm:pt modelId="{067B83C7-EE0E-4A38-9FEB-18D68B381CE8}">
      <dgm:prSet phldrT="[Text]" phldr="0"/>
      <dgm:spPr/>
      <dgm:t>
        <a:bodyPr/>
        <a:lstStyle/>
        <a:p>
          <a:pP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a:t>Lightheadedness = warning</a:t>
          </a:r>
        </a:p>
      </dgm:t>
    </dgm:pt>
    <dgm:pt modelId="{9663AF16-7756-492C-9F07-078E92212E14}" type="parTrans" cxnId="{7BE290D8-5EEC-462A-8DDE-9D23CEEF890B}">
      <dgm:prSet/>
      <dgm:spPr/>
      <dgm:t>
        <a:bodyPr/>
        <a:lstStyle/>
        <a:p>
          <a:endParaRPr lang="en-US"/>
        </a:p>
      </dgm:t>
    </dgm:pt>
    <dgm:pt modelId="{9C270F3F-7F39-4AEA-A0AE-2246C47F1190}" type="sibTrans" cxnId="{7BE290D8-5EEC-462A-8DDE-9D23CEEF890B}">
      <dgm:prSet/>
      <dgm:spPr/>
      <dgm:t>
        <a:bodyPr/>
        <a:lstStyle/>
        <a:p>
          <a:endParaRPr lang="en-US"/>
        </a:p>
      </dgm:t>
    </dgm:pt>
    <dgm:pt modelId="{C7F6EA60-803B-4083-9011-26FCD55874F2}">
      <dgm:prSet phldrT="[Text]" phldr="0"/>
      <dgm:spPr/>
      <dgm:t>
        <a:bodyPr/>
        <a:lstStyle/>
        <a:p>
          <a:r>
            <a:rPr lang="en-US" dirty="0">
              <a:latin typeface="Calibri" panose="020F0502020204030204" pitchFamily="34" charset="0"/>
              <a:ea typeface="Calibri" panose="020F0502020204030204" pitchFamily="34" charset="0"/>
              <a:cs typeface="Calibri" panose="020F0502020204030204" pitchFamily="34" charset="0"/>
            </a:rPr>
            <a:t>● I</a:t>
          </a:r>
          <a:r>
            <a:rPr lang="en-US" dirty="0"/>
            <a:t>ntervals</a:t>
          </a:r>
        </a:p>
      </dgm:t>
    </dgm:pt>
    <dgm:pt modelId="{B08018A1-9B0A-4BB1-BD89-32274E66F02A}" type="parTrans" cxnId="{06A9CB30-2312-452B-A433-069E13F72F32}">
      <dgm:prSet/>
      <dgm:spPr/>
      <dgm:t>
        <a:bodyPr/>
        <a:lstStyle/>
        <a:p>
          <a:endParaRPr lang="en-US"/>
        </a:p>
      </dgm:t>
    </dgm:pt>
    <dgm:pt modelId="{FD5B1FEB-B60B-446F-ADE8-90FB161AED9D}" type="sibTrans" cxnId="{06A9CB30-2312-452B-A433-069E13F72F32}">
      <dgm:prSet/>
      <dgm:spPr/>
      <dgm:t>
        <a:bodyPr/>
        <a:lstStyle/>
        <a:p>
          <a:endParaRPr lang="en-US"/>
        </a:p>
      </dgm:t>
    </dgm:pt>
    <dgm:pt modelId="{0220A6DF-1176-4143-8E41-D6E33A04E48F}">
      <dgm:prSet phldrT="[Text]" phldr="0"/>
      <dgm:spPr/>
      <dgm:t>
        <a:bodyPr/>
        <a:lstStyle/>
        <a:p>
          <a:r>
            <a:rPr lang="en-US" dirty="0">
              <a:latin typeface="Calibri" panose="020F0502020204030204" pitchFamily="34" charset="0"/>
              <a:ea typeface="Calibri" panose="020F0502020204030204" pitchFamily="34" charset="0"/>
              <a:cs typeface="Calibri" panose="020F0502020204030204" pitchFamily="34" charset="0"/>
            </a:rPr>
            <a:t>● C</a:t>
          </a:r>
          <a:r>
            <a:rPr lang="en-US" dirty="0"/>
            <a:t>ycling early</a:t>
          </a:r>
        </a:p>
      </dgm:t>
    </dgm:pt>
    <dgm:pt modelId="{E6DFF907-04D0-4073-958C-4230D17B37B9}" type="parTrans" cxnId="{53F4FD34-A6E8-48E3-9BB9-7AD6788B0C79}">
      <dgm:prSet/>
      <dgm:spPr/>
      <dgm:t>
        <a:bodyPr/>
        <a:lstStyle/>
        <a:p>
          <a:endParaRPr lang="en-US"/>
        </a:p>
      </dgm:t>
    </dgm:pt>
    <dgm:pt modelId="{F8E0CF8C-2EAE-4FAA-AFA4-B76FB4870A26}" type="sibTrans" cxnId="{53F4FD34-A6E8-48E3-9BB9-7AD6788B0C79}">
      <dgm:prSet/>
      <dgm:spPr/>
      <dgm:t>
        <a:bodyPr/>
        <a:lstStyle/>
        <a:p>
          <a:endParaRPr lang="en-US"/>
        </a:p>
      </dgm:t>
    </dgm:pt>
    <dgm:pt modelId="{99721828-1DBB-4B3E-8ECD-2194573B55E4}">
      <dgm:prSet phldrT="[Text]" phldr="0"/>
      <dgm:spPr/>
      <dgm:t>
        <a:bodyPr/>
        <a:lstStyle/>
        <a:p>
          <a:r>
            <a:rPr lang="en-US" dirty="0">
              <a:latin typeface="Calibri" panose="020F0502020204030204" pitchFamily="34" charset="0"/>
              <a:ea typeface="Calibri" panose="020F0502020204030204" pitchFamily="34" charset="0"/>
              <a:cs typeface="Calibri" panose="020F0502020204030204" pitchFamily="34" charset="0"/>
            </a:rPr>
            <a:t>● </a:t>
          </a:r>
          <a:r>
            <a:rPr lang="en-US" dirty="0"/>
            <a:t>O2 early if needed</a:t>
          </a:r>
        </a:p>
      </dgm:t>
    </dgm:pt>
    <dgm:pt modelId="{E46AC912-29B4-4CF1-A21F-BFF99B71DFD7}" type="parTrans" cxnId="{8286AD4E-DB03-48C0-BD1B-61C4D2A9F932}">
      <dgm:prSet/>
      <dgm:spPr/>
      <dgm:t>
        <a:bodyPr/>
        <a:lstStyle/>
        <a:p>
          <a:endParaRPr lang="en-US"/>
        </a:p>
      </dgm:t>
    </dgm:pt>
    <dgm:pt modelId="{544B2046-B3D0-4295-9940-21CD2D8B70A5}" type="sibTrans" cxnId="{8286AD4E-DB03-48C0-BD1B-61C4D2A9F932}">
      <dgm:prSet/>
      <dgm:spPr/>
      <dgm:t>
        <a:bodyPr/>
        <a:lstStyle/>
        <a:p>
          <a:endParaRPr lang="en-US"/>
        </a:p>
      </dgm:t>
    </dgm:pt>
    <dgm:pt modelId="{05C2268F-FE36-49F9-BDB1-55BAA3B6F346}">
      <dgm:prSet phldrT="[Text]" phldr="0"/>
      <dgm:spPr/>
      <dgm:t>
        <a:bodyPr/>
        <a:lstStyle/>
        <a:p>
          <a:r>
            <a:rPr lang="en-US" dirty="0">
              <a:latin typeface="Calibri" panose="020F0502020204030204" pitchFamily="34" charset="0"/>
              <a:ea typeface="Calibri" panose="020F0502020204030204" pitchFamily="34" charset="0"/>
              <a:cs typeface="Calibri" panose="020F0502020204030204" pitchFamily="34" charset="0"/>
            </a:rPr>
            <a:t>● </a:t>
          </a:r>
          <a:r>
            <a:rPr lang="en-US" dirty="0"/>
            <a:t>Stop for red flags</a:t>
          </a:r>
        </a:p>
      </dgm:t>
    </dgm:pt>
    <dgm:pt modelId="{CE8E35F9-DB25-4331-8C8E-6036178A2DC8}" type="parTrans" cxnId="{EB5BF6ED-85F6-43D2-9869-EE4096B6E2D0}">
      <dgm:prSet/>
      <dgm:spPr/>
      <dgm:t>
        <a:bodyPr/>
        <a:lstStyle/>
        <a:p>
          <a:endParaRPr lang="en-US"/>
        </a:p>
      </dgm:t>
    </dgm:pt>
    <dgm:pt modelId="{E14D6F04-CFD5-4F56-B9EB-6B16AB7FE555}" type="sibTrans" cxnId="{EB5BF6ED-85F6-43D2-9869-EE4096B6E2D0}">
      <dgm:prSet/>
      <dgm:spPr/>
      <dgm:t>
        <a:bodyPr/>
        <a:lstStyle/>
        <a:p>
          <a:endParaRPr lang="en-US"/>
        </a:p>
      </dgm:t>
    </dgm:pt>
    <dgm:pt modelId="{567C9776-058F-4A34-8A29-5704C7BF43BE}">
      <dgm:prSet phldrT="[Text]" phldr="0"/>
      <dgm:spPr/>
      <dgm:t>
        <a:bodyPr/>
        <a:lstStyle/>
        <a:p>
          <a:pPr>
            <a:buNone/>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a:t>↑ pulmonary vascular resistance</a:t>
          </a:r>
        </a:p>
      </dgm:t>
    </dgm:pt>
    <dgm:pt modelId="{3299898F-9D4E-4471-8646-3596CA8EB816}" type="parTrans" cxnId="{46EB53EB-F1E9-41AF-B8D5-5FDC73380F45}">
      <dgm:prSet/>
      <dgm:spPr/>
      <dgm:t>
        <a:bodyPr/>
        <a:lstStyle/>
        <a:p>
          <a:endParaRPr lang="en-US"/>
        </a:p>
      </dgm:t>
    </dgm:pt>
    <dgm:pt modelId="{D8ADE139-B250-410C-9931-0DB8DBBE144B}" type="sibTrans" cxnId="{46EB53EB-F1E9-41AF-B8D5-5FDC73380F45}">
      <dgm:prSet/>
      <dgm:spPr/>
      <dgm:t>
        <a:bodyPr/>
        <a:lstStyle/>
        <a:p>
          <a:endParaRPr lang="en-US"/>
        </a:p>
      </dgm:t>
    </dgm:pt>
    <dgm:pt modelId="{EEEC70D4-3A5A-437D-B13B-3AB20293F38E}">
      <dgm:prSet phldrT="[Text]" phldr="0"/>
      <dgm:spPr/>
      <dgm:t>
        <a:bodyPr/>
        <a:lstStyle/>
        <a:p>
          <a:pPr>
            <a:buNone/>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a:t>RV under strain</a:t>
          </a:r>
        </a:p>
      </dgm:t>
    </dgm:pt>
    <dgm:pt modelId="{63045CB9-14AE-4ECB-85A5-200FD0DC5A22}" type="parTrans" cxnId="{6020FDEB-3006-48BC-BAF5-45689BA05170}">
      <dgm:prSet/>
      <dgm:spPr/>
      <dgm:t>
        <a:bodyPr/>
        <a:lstStyle/>
        <a:p>
          <a:endParaRPr lang="en-US"/>
        </a:p>
      </dgm:t>
    </dgm:pt>
    <dgm:pt modelId="{4122B0F6-0DCB-4323-B323-32869F8CEC67}" type="sibTrans" cxnId="{6020FDEB-3006-48BC-BAF5-45689BA05170}">
      <dgm:prSet/>
      <dgm:spPr/>
      <dgm:t>
        <a:bodyPr/>
        <a:lstStyle/>
        <a:p>
          <a:endParaRPr lang="en-US"/>
        </a:p>
      </dgm:t>
    </dgm:pt>
    <dgm:pt modelId="{932E29D5-DBD3-471F-954E-D1FD1C143D3A}" type="pres">
      <dgm:prSet presAssocID="{998F5BA7-B092-4D77-94B6-7AC103E806A8}" presName="Name0" presStyleCnt="0">
        <dgm:presLayoutVars>
          <dgm:chMax val="5"/>
          <dgm:chPref val="5"/>
          <dgm:dir/>
          <dgm:animLvl val="lvl"/>
        </dgm:presLayoutVars>
      </dgm:prSet>
      <dgm:spPr/>
    </dgm:pt>
    <dgm:pt modelId="{78895000-1C49-49ED-94B0-E46C0C840C60}" type="pres">
      <dgm:prSet presAssocID="{8689D4F3-022D-4982-9417-B6129357D800}" presName="parentText1" presStyleLbl="node1" presStyleIdx="0" presStyleCnt="3">
        <dgm:presLayoutVars>
          <dgm:chMax/>
          <dgm:chPref val="3"/>
          <dgm:bulletEnabled val="1"/>
        </dgm:presLayoutVars>
      </dgm:prSet>
      <dgm:spPr/>
    </dgm:pt>
    <dgm:pt modelId="{A00E4A39-2D56-402F-A160-CBC326A14261}" type="pres">
      <dgm:prSet presAssocID="{8689D4F3-022D-4982-9417-B6129357D800}" presName="childText1" presStyleLbl="solidAlignAcc1" presStyleIdx="0" presStyleCnt="3">
        <dgm:presLayoutVars>
          <dgm:chMax val="0"/>
          <dgm:chPref val="0"/>
          <dgm:bulletEnabled val="1"/>
        </dgm:presLayoutVars>
      </dgm:prSet>
      <dgm:spPr/>
    </dgm:pt>
    <dgm:pt modelId="{32C2997E-92F8-40E3-B879-2DA1A9E833F6}" type="pres">
      <dgm:prSet presAssocID="{6DDFE9A8-66E3-4BCE-A40F-86C1A0B544BD}" presName="parentText2" presStyleLbl="node1" presStyleIdx="1" presStyleCnt="3">
        <dgm:presLayoutVars>
          <dgm:chMax/>
          <dgm:chPref val="3"/>
          <dgm:bulletEnabled val="1"/>
        </dgm:presLayoutVars>
      </dgm:prSet>
      <dgm:spPr/>
    </dgm:pt>
    <dgm:pt modelId="{BC74B489-96C2-4E9F-98E7-E3CA31F130F9}" type="pres">
      <dgm:prSet presAssocID="{6DDFE9A8-66E3-4BCE-A40F-86C1A0B544BD}" presName="childText2" presStyleLbl="solidAlignAcc1" presStyleIdx="1" presStyleCnt="3">
        <dgm:presLayoutVars>
          <dgm:chMax val="0"/>
          <dgm:chPref val="0"/>
          <dgm:bulletEnabled val="1"/>
        </dgm:presLayoutVars>
      </dgm:prSet>
      <dgm:spPr/>
    </dgm:pt>
    <dgm:pt modelId="{DF628FDF-B2EC-43BA-91B5-F360080AF3E3}" type="pres">
      <dgm:prSet presAssocID="{FCF79160-28DD-494A-9AD9-C07EEDA3D8D9}" presName="parentText3" presStyleLbl="node1" presStyleIdx="2" presStyleCnt="3">
        <dgm:presLayoutVars>
          <dgm:chMax/>
          <dgm:chPref val="3"/>
          <dgm:bulletEnabled val="1"/>
        </dgm:presLayoutVars>
      </dgm:prSet>
      <dgm:spPr/>
    </dgm:pt>
    <dgm:pt modelId="{79B936C0-83A2-401F-9DC1-5ED28192475F}" type="pres">
      <dgm:prSet presAssocID="{FCF79160-28DD-494A-9AD9-C07EEDA3D8D9}" presName="childText3" presStyleLbl="solidAlignAcc1" presStyleIdx="2" presStyleCnt="3">
        <dgm:presLayoutVars>
          <dgm:chMax val="0"/>
          <dgm:chPref val="0"/>
          <dgm:bulletEnabled val="1"/>
        </dgm:presLayoutVars>
      </dgm:prSet>
      <dgm:spPr/>
    </dgm:pt>
  </dgm:ptLst>
  <dgm:cxnLst>
    <dgm:cxn modelId="{06A9CB30-2312-452B-A433-069E13F72F32}" srcId="{FCF79160-28DD-494A-9AD9-C07EEDA3D8D9}" destId="{C7F6EA60-803B-4083-9011-26FCD55874F2}" srcOrd="1" destOrd="0" parTransId="{B08018A1-9B0A-4BB1-BD89-32274E66F02A}" sibTransId="{FD5B1FEB-B60B-446F-ADE8-90FB161AED9D}"/>
    <dgm:cxn modelId="{54F60A34-FF84-4D2F-823F-58C082C20F65}" type="presOf" srcId="{EEEC70D4-3A5A-437D-B13B-3AB20293F38E}" destId="{A00E4A39-2D56-402F-A160-CBC326A14261}" srcOrd="0" destOrd="2" presId="urn:microsoft.com/office/officeart/2009/3/layout/IncreasingArrowsProcess"/>
    <dgm:cxn modelId="{53F4FD34-A6E8-48E3-9BB9-7AD6788B0C79}" srcId="{FCF79160-28DD-494A-9AD9-C07EEDA3D8D9}" destId="{0220A6DF-1176-4143-8E41-D6E33A04E48F}" srcOrd="2" destOrd="0" parTransId="{E6DFF907-04D0-4073-958C-4230D17B37B9}" sibTransId="{F8E0CF8C-2EAE-4FAA-AFA4-B76FB4870A26}"/>
    <dgm:cxn modelId="{A9949561-FB15-44D1-85C9-B7B6B6C1245F}" type="presOf" srcId="{68943E6A-37E8-41BA-B0CD-B83626A2EE51}" destId="{BC74B489-96C2-4E9F-98E7-E3CA31F130F9}" srcOrd="0" destOrd="0" presId="urn:microsoft.com/office/officeart/2009/3/layout/IncreasingArrowsProcess"/>
    <dgm:cxn modelId="{27C88A46-1078-4932-B647-10CD4FA7AED5}" type="presOf" srcId="{42BA1E13-C906-40E8-95DA-D8125E915767}" destId="{A00E4A39-2D56-402F-A160-CBC326A14261}" srcOrd="0" destOrd="0" presId="urn:microsoft.com/office/officeart/2009/3/layout/IncreasingArrowsProcess"/>
    <dgm:cxn modelId="{B951C069-A6F4-49A1-A3E7-D14446DB4749}" type="presOf" srcId="{99721828-1DBB-4B3E-8ECD-2194573B55E4}" destId="{79B936C0-83A2-401F-9DC1-5ED28192475F}" srcOrd="0" destOrd="3" presId="urn:microsoft.com/office/officeart/2009/3/layout/IncreasingArrowsProcess"/>
    <dgm:cxn modelId="{8286AD4E-DB03-48C0-BD1B-61C4D2A9F932}" srcId="{FCF79160-28DD-494A-9AD9-C07EEDA3D8D9}" destId="{99721828-1DBB-4B3E-8ECD-2194573B55E4}" srcOrd="3" destOrd="0" parTransId="{E46AC912-29B4-4CF1-A21F-BFF99B71DFD7}" sibTransId="{544B2046-B3D0-4295-9940-21CD2D8B70A5}"/>
    <dgm:cxn modelId="{32DED04E-89CB-4EBE-AFF0-D1088E6A9840}" srcId="{998F5BA7-B092-4D77-94B6-7AC103E806A8}" destId="{8689D4F3-022D-4982-9417-B6129357D800}" srcOrd="0" destOrd="0" parTransId="{6BC23A64-016F-471D-8DA6-8092EB501B02}" sibTransId="{156974BB-ABB9-4ADF-97A4-30BE000971CE}"/>
    <dgm:cxn modelId="{9171FF53-7B9D-4F85-8DBD-C3CD937EB72D}" srcId="{998F5BA7-B092-4D77-94B6-7AC103E806A8}" destId="{6DDFE9A8-66E3-4BCE-A40F-86C1A0B544BD}" srcOrd="1" destOrd="0" parTransId="{1925E35F-3B0A-4926-B707-3251D143351C}" sibTransId="{D70E6E1C-961E-40A0-908D-3C45CF479D7A}"/>
    <dgm:cxn modelId="{0C792596-8E88-4E8C-B56D-FA4A81E09F28}" type="presOf" srcId="{8A39D9FF-4777-4024-853F-17CBA146EC4A}" destId="{BC74B489-96C2-4E9F-98E7-E3CA31F130F9}" srcOrd="0" destOrd="1" presId="urn:microsoft.com/office/officeart/2009/3/layout/IncreasingArrowsProcess"/>
    <dgm:cxn modelId="{2B9C9A99-DACF-4E46-BE1D-8784E31D331F}" srcId="{FCF79160-28DD-494A-9AD9-C07EEDA3D8D9}" destId="{86B5D3BF-5573-4338-B709-8B690F3E919C}" srcOrd="0" destOrd="0" parTransId="{0674824B-F4C7-4D9F-AF59-EC08A9265EE1}" sibTransId="{18932FDB-B0E5-4581-ADF1-4C4707D1D326}"/>
    <dgm:cxn modelId="{5768F2A3-A14A-46BE-A9C6-3C2C8DBCC322}" type="presOf" srcId="{567C9776-058F-4A34-8A29-5704C7BF43BE}" destId="{A00E4A39-2D56-402F-A160-CBC326A14261}" srcOrd="0" destOrd="1" presId="urn:microsoft.com/office/officeart/2009/3/layout/IncreasingArrowsProcess"/>
    <dgm:cxn modelId="{701D32AA-B70F-4CD7-90D0-C0D66B14668C}" type="presOf" srcId="{283A58F8-55A4-4240-8692-21313C7CD13A}" destId="{BC74B489-96C2-4E9F-98E7-E3CA31F130F9}" srcOrd="0" destOrd="2" presId="urn:microsoft.com/office/officeart/2009/3/layout/IncreasingArrowsProcess"/>
    <dgm:cxn modelId="{282888B5-EED4-4733-B0C4-DD58B26C9B6C}" type="presOf" srcId="{6DDFE9A8-66E3-4BCE-A40F-86C1A0B544BD}" destId="{32C2997E-92F8-40E3-B879-2DA1A9E833F6}" srcOrd="0" destOrd="0" presId="urn:microsoft.com/office/officeart/2009/3/layout/IncreasingArrowsProcess"/>
    <dgm:cxn modelId="{7E309AB8-09EA-40C3-B642-CB664263578E}" srcId="{6DDFE9A8-66E3-4BCE-A40F-86C1A0B544BD}" destId="{68943E6A-37E8-41BA-B0CD-B83626A2EE51}" srcOrd="0" destOrd="0" parTransId="{55392513-139E-4743-B919-29A5306E3DEC}" sibTransId="{42D35F11-A5F5-4C62-B29D-C9A43FAE6565}"/>
    <dgm:cxn modelId="{315D94BA-994C-44C8-9932-83289DD9DC55}" type="presOf" srcId="{067B83C7-EE0E-4A38-9FEB-18D68B381CE8}" destId="{BC74B489-96C2-4E9F-98E7-E3CA31F130F9}" srcOrd="0" destOrd="3" presId="urn:microsoft.com/office/officeart/2009/3/layout/IncreasingArrowsProcess"/>
    <dgm:cxn modelId="{F356ACBF-4118-49F1-9635-900FE0E7F32B}" type="presOf" srcId="{FCF79160-28DD-494A-9AD9-C07EEDA3D8D9}" destId="{DF628FDF-B2EC-43BA-91B5-F360080AF3E3}" srcOrd="0" destOrd="0" presId="urn:microsoft.com/office/officeart/2009/3/layout/IncreasingArrowsProcess"/>
    <dgm:cxn modelId="{1812B9C5-E229-4DE9-BE5C-D8D43DC027A9}" srcId="{6DDFE9A8-66E3-4BCE-A40F-86C1A0B544BD}" destId="{283A58F8-55A4-4240-8692-21313C7CD13A}" srcOrd="2" destOrd="0" parTransId="{28EA7044-9FE6-4F40-A69D-61D94A2E7CCC}" sibTransId="{C28226CE-484E-4A8E-A7AB-9F4A926F91CA}"/>
    <dgm:cxn modelId="{C2E5F7D0-962E-46A9-ADA5-478AF323C347}" type="presOf" srcId="{C7F6EA60-803B-4083-9011-26FCD55874F2}" destId="{79B936C0-83A2-401F-9DC1-5ED28192475F}" srcOrd="0" destOrd="1" presId="urn:microsoft.com/office/officeart/2009/3/layout/IncreasingArrowsProcess"/>
    <dgm:cxn modelId="{192F24D5-69E9-47AC-8621-E75E275A21CC}" srcId="{6DDFE9A8-66E3-4BCE-A40F-86C1A0B544BD}" destId="{8A39D9FF-4777-4024-853F-17CBA146EC4A}" srcOrd="1" destOrd="0" parTransId="{FF7F7F2D-E0F1-44B0-A1FB-8E883A612CD8}" sibTransId="{43F75B18-D919-483B-9018-C476D79CCF52}"/>
    <dgm:cxn modelId="{768FCAD5-58E7-415A-8AB4-5B9484138988}" srcId="{8689D4F3-022D-4982-9417-B6129357D800}" destId="{42BA1E13-C906-40E8-95DA-D8125E915767}" srcOrd="0" destOrd="0" parTransId="{02340325-36DE-45E6-A715-27CC42898436}" sibTransId="{FB920480-B4D5-47FF-B6DC-94FBAC73E0D8}"/>
    <dgm:cxn modelId="{7BE290D8-5EEC-462A-8DDE-9D23CEEF890B}" srcId="{6DDFE9A8-66E3-4BCE-A40F-86C1A0B544BD}" destId="{067B83C7-EE0E-4A38-9FEB-18D68B381CE8}" srcOrd="3" destOrd="0" parTransId="{9663AF16-7756-492C-9F07-078E92212E14}" sibTransId="{9C270F3F-7F39-4AEA-A0AE-2246C47F1190}"/>
    <dgm:cxn modelId="{992192D8-8A4D-4ADF-94B8-7CD5046F92C4}" type="presOf" srcId="{998F5BA7-B092-4D77-94B6-7AC103E806A8}" destId="{932E29D5-DBD3-471F-954E-D1FD1C143D3A}" srcOrd="0" destOrd="0" presId="urn:microsoft.com/office/officeart/2009/3/layout/IncreasingArrowsProcess"/>
    <dgm:cxn modelId="{C111E3DF-0D79-4E29-BDD9-1D4C17036891}" type="presOf" srcId="{0220A6DF-1176-4143-8E41-D6E33A04E48F}" destId="{79B936C0-83A2-401F-9DC1-5ED28192475F}" srcOrd="0" destOrd="2" presId="urn:microsoft.com/office/officeart/2009/3/layout/IncreasingArrowsProcess"/>
    <dgm:cxn modelId="{6C1867E1-FE65-4307-B958-D2FD9A6BB388}" type="presOf" srcId="{05C2268F-FE36-49F9-BDB1-55BAA3B6F346}" destId="{79B936C0-83A2-401F-9DC1-5ED28192475F}" srcOrd="0" destOrd="4" presId="urn:microsoft.com/office/officeart/2009/3/layout/IncreasingArrowsProcess"/>
    <dgm:cxn modelId="{541447E5-A124-449E-8594-843D202F013D}" type="presOf" srcId="{86B5D3BF-5573-4338-B709-8B690F3E919C}" destId="{79B936C0-83A2-401F-9DC1-5ED28192475F}" srcOrd="0" destOrd="0" presId="urn:microsoft.com/office/officeart/2009/3/layout/IncreasingArrowsProcess"/>
    <dgm:cxn modelId="{BFB20BEB-E82F-47D4-A421-592530503AD9}" srcId="{998F5BA7-B092-4D77-94B6-7AC103E806A8}" destId="{FCF79160-28DD-494A-9AD9-C07EEDA3D8D9}" srcOrd="2" destOrd="0" parTransId="{ADF89D87-B199-4911-9EAD-80F36F14D711}" sibTransId="{3E47A38A-851F-42E9-A777-D913D175B06C}"/>
    <dgm:cxn modelId="{46EB53EB-F1E9-41AF-B8D5-5FDC73380F45}" srcId="{8689D4F3-022D-4982-9417-B6129357D800}" destId="{567C9776-058F-4A34-8A29-5704C7BF43BE}" srcOrd="1" destOrd="0" parTransId="{3299898F-9D4E-4471-8646-3596CA8EB816}" sibTransId="{D8ADE139-B250-410C-9931-0DB8DBBE144B}"/>
    <dgm:cxn modelId="{6020FDEB-3006-48BC-BAF5-45689BA05170}" srcId="{8689D4F3-022D-4982-9417-B6129357D800}" destId="{EEEC70D4-3A5A-437D-B13B-3AB20293F38E}" srcOrd="2" destOrd="0" parTransId="{63045CB9-14AE-4ECB-85A5-200FD0DC5A22}" sibTransId="{4122B0F6-0DCB-4323-B323-32869F8CEC67}"/>
    <dgm:cxn modelId="{EB5BF6ED-85F6-43D2-9869-EE4096B6E2D0}" srcId="{FCF79160-28DD-494A-9AD9-C07EEDA3D8D9}" destId="{05C2268F-FE36-49F9-BDB1-55BAA3B6F346}" srcOrd="4" destOrd="0" parTransId="{CE8E35F9-DB25-4331-8C8E-6036178A2DC8}" sibTransId="{E14D6F04-CFD5-4F56-B9EB-6B16AB7FE555}"/>
    <dgm:cxn modelId="{C46AEAF0-E13B-458C-A183-86C2759A3B2A}" type="presOf" srcId="{8689D4F3-022D-4982-9417-B6129357D800}" destId="{78895000-1C49-49ED-94B0-E46C0C840C60}" srcOrd="0" destOrd="0" presId="urn:microsoft.com/office/officeart/2009/3/layout/IncreasingArrowsProcess"/>
    <dgm:cxn modelId="{59575149-5907-4D64-9EF5-05EC288DF80B}" type="presParOf" srcId="{932E29D5-DBD3-471F-954E-D1FD1C143D3A}" destId="{78895000-1C49-49ED-94B0-E46C0C840C60}" srcOrd="0" destOrd="0" presId="urn:microsoft.com/office/officeart/2009/3/layout/IncreasingArrowsProcess"/>
    <dgm:cxn modelId="{65B0EF8C-BBB7-486A-8797-3F9686C9C0B9}" type="presParOf" srcId="{932E29D5-DBD3-471F-954E-D1FD1C143D3A}" destId="{A00E4A39-2D56-402F-A160-CBC326A14261}" srcOrd="1" destOrd="0" presId="urn:microsoft.com/office/officeart/2009/3/layout/IncreasingArrowsProcess"/>
    <dgm:cxn modelId="{FD020C5F-7E19-4A44-B96A-DA5A559D44D8}" type="presParOf" srcId="{932E29D5-DBD3-471F-954E-D1FD1C143D3A}" destId="{32C2997E-92F8-40E3-B879-2DA1A9E833F6}" srcOrd="2" destOrd="0" presId="urn:microsoft.com/office/officeart/2009/3/layout/IncreasingArrowsProcess"/>
    <dgm:cxn modelId="{F1C3E1C9-D7DC-4013-8AA5-A6A00E92C560}" type="presParOf" srcId="{932E29D5-DBD3-471F-954E-D1FD1C143D3A}" destId="{BC74B489-96C2-4E9F-98E7-E3CA31F130F9}" srcOrd="3" destOrd="0" presId="urn:microsoft.com/office/officeart/2009/3/layout/IncreasingArrowsProcess"/>
    <dgm:cxn modelId="{546AF786-3C83-4BCB-AD5D-ED62046283A9}" type="presParOf" srcId="{932E29D5-DBD3-471F-954E-D1FD1C143D3A}" destId="{DF628FDF-B2EC-43BA-91B5-F360080AF3E3}" srcOrd="4" destOrd="0" presId="urn:microsoft.com/office/officeart/2009/3/layout/IncreasingArrowsProcess"/>
    <dgm:cxn modelId="{E3D9E234-D122-416A-8A44-032056EF493A}" type="presParOf" srcId="{932E29D5-DBD3-471F-954E-D1FD1C143D3A}" destId="{79B936C0-83A2-401F-9DC1-5ED28192475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72C01-ED66-4215-85F3-49F181283CDF}">
      <dsp:nvSpPr>
        <dsp:cNvPr id="0" name=""/>
        <dsp:cNvSpPr/>
      </dsp:nvSpPr>
      <dsp:spPr>
        <a:xfrm>
          <a:off x="0" y="0"/>
          <a:ext cx="8229600" cy="203668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B20FE-7B62-4713-9B48-146285B62C20}">
      <dsp:nvSpPr>
        <dsp:cNvPr id="0" name=""/>
        <dsp:cNvSpPr/>
      </dsp:nvSpPr>
      <dsp:spPr>
        <a:xfrm>
          <a:off x="247832" y="271557"/>
          <a:ext cx="3682826" cy="1493567"/>
        </a:xfrm>
        <a:prstGeom prst="roundRect">
          <a:avLst>
            <a:gd name="adj" fmla="val 10000"/>
          </a:avLst>
        </a:prstGeom>
        <a:blipFill rotWithShape="1">
          <a:blip xmlns:r="http://schemas.openxmlformats.org/officeDocument/2006/relationships" r:embed="rId1"/>
          <a:srcRect/>
          <a:stretch>
            <a:fillRect t="-86000" b="-8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EEE069-C66A-4F6A-930C-D3A01D6CF577}">
      <dsp:nvSpPr>
        <dsp:cNvPr id="0" name=""/>
        <dsp:cNvSpPr/>
      </dsp:nvSpPr>
      <dsp:spPr>
        <a:xfrm rot="10800000">
          <a:off x="247832" y="2036683"/>
          <a:ext cx="3682826" cy="2489279"/>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US" sz="2100" kern="1200"/>
            <a:t>Group 2</a:t>
          </a:r>
          <a:endParaRPr lang="en-US" sz="2100" kern="1200" dirty="0"/>
        </a:p>
        <a:p>
          <a:pPr marL="171450" lvl="1" indent="-171450" algn="l" defTabSz="711200">
            <a:lnSpc>
              <a:spcPct val="90000"/>
            </a:lnSpc>
            <a:spcBef>
              <a:spcPct val="0"/>
            </a:spcBef>
            <a:spcAft>
              <a:spcPct val="15000"/>
            </a:spcAft>
            <a:buChar char="•"/>
          </a:pPr>
          <a:r>
            <a:rPr lang="en-US" sz="1600" kern="1200" dirty="0"/>
            <a:t>Cardiac output limit</a:t>
          </a:r>
        </a:p>
        <a:p>
          <a:pPr marL="171450" lvl="1" indent="-171450" algn="l" defTabSz="711200">
            <a:lnSpc>
              <a:spcPct val="90000"/>
            </a:lnSpc>
            <a:spcBef>
              <a:spcPct val="0"/>
            </a:spcBef>
            <a:spcAft>
              <a:spcPct val="15000"/>
            </a:spcAft>
            <a:buChar char="•"/>
          </a:pPr>
          <a:r>
            <a:rPr lang="en-US" sz="1600" kern="1200" dirty="0"/>
            <a:t>Back pressure/congestion</a:t>
          </a:r>
        </a:p>
        <a:p>
          <a:pPr marL="171450" lvl="1" indent="-171450" algn="l" defTabSz="711200">
            <a:lnSpc>
              <a:spcPct val="90000"/>
            </a:lnSpc>
            <a:spcBef>
              <a:spcPct val="0"/>
            </a:spcBef>
            <a:spcAft>
              <a:spcPct val="15000"/>
            </a:spcAft>
            <a:buChar char="•"/>
          </a:pPr>
          <a:r>
            <a:rPr lang="en-US" sz="1600" kern="1200" dirty="0"/>
            <a:t>Variable / volume-dependent symptoms</a:t>
          </a:r>
        </a:p>
        <a:p>
          <a:pPr marL="171450" lvl="1" indent="-171450" algn="l" defTabSz="711200">
            <a:lnSpc>
              <a:spcPct val="90000"/>
            </a:lnSpc>
            <a:spcBef>
              <a:spcPct val="0"/>
            </a:spcBef>
            <a:spcAft>
              <a:spcPct val="15000"/>
            </a:spcAft>
            <a:buChar char="•"/>
          </a:pPr>
          <a:r>
            <a:rPr lang="en-US" sz="1600" kern="1200"/>
            <a:t>Less prominent desaturation</a:t>
          </a:r>
          <a:endParaRPr lang="en-US" sz="1600" kern="1200" dirty="0"/>
        </a:p>
        <a:p>
          <a:pPr marL="171450" lvl="1" indent="-171450" algn="l" defTabSz="711200">
            <a:lnSpc>
              <a:spcPct val="90000"/>
            </a:lnSpc>
            <a:spcBef>
              <a:spcPct val="0"/>
            </a:spcBef>
            <a:spcAft>
              <a:spcPct val="15000"/>
            </a:spcAft>
            <a:buChar char="•"/>
          </a:pPr>
          <a:r>
            <a:rPr lang="en-US" sz="1600" kern="1200"/>
            <a:t>Treat with cardiac optimization</a:t>
          </a:r>
          <a:endParaRPr lang="en-US" sz="1600" kern="1200" dirty="0"/>
        </a:p>
      </dsp:txBody>
      <dsp:txXfrm rot="10800000">
        <a:off x="324386" y="2036683"/>
        <a:ext cx="3529718" cy="2412725"/>
      </dsp:txXfrm>
    </dsp:sp>
    <dsp:sp modelId="{085221E5-69EA-4151-9C07-9F7DD529DCA6}">
      <dsp:nvSpPr>
        <dsp:cNvPr id="0" name=""/>
        <dsp:cNvSpPr/>
      </dsp:nvSpPr>
      <dsp:spPr>
        <a:xfrm>
          <a:off x="4298941" y="271557"/>
          <a:ext cx="3682826" cy="1493567"/>
        </a:xfrm>
        <a:prstGeom prst="roundRect">
          <a:avLst>
            <a:gd name="adj" fmla="val 10000"/>
          </a:avLst>
        </a:prstGeom>
        <a:blipFill rotWithShape="1">
          <a:blip xmlns:r="http://schemas.openxmlformats.org/officeDocument/2006/relationships" r:embed="rId2"/>
          <a:srcRect/>
          <a:stretch>
            <a:fillRect t="-86000" b="-8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DAB0A-1055-44B5-95E4-CCA74B8C18A3}">
      <dsp:nvSpPr>
        <dsp:cNvPr id="0" name=""/>
        <dsp:cNvSpPr/>
      </dsp:nvSpPr>
      <dsp:spPr>
        <a:xfrm rot="10800000">
          <a:off x="4298941" y="2036683"/>
          <a:ext cx="3682826" cy="2489279"/>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US" sz="2100" kern="1200" dirty="0"/>
            <a:t>Group 3</a:t>
          </a:r>
        </a:p>
        <a:p>
          <a:pPr marL="171450" lvl="1" indent="-171450" algn="l" defTabSz="711200">
            <a:lnSpc>
              <a:spcPct val="90000"/>
            </a:lnSpc>
            <a:spcBef>
              <a:spcPct val="0"/>
            </a:spcBef>
            <a:spcAft>
              <a:spcPct val="15000"/>
            </a:spcAft>
            <a:buChar char="•"/>
          </a:pPr>
          <a:r>
            <a:rPr lang="en-US" sz="1600" kern="1200" dirty="0"/>
            <a:t>Oxygenation limit</a:t>
          </a:r>
        </a:p>
        <a:p>
          <a:pPr marL="171450" lvl="1" indent="-171450" algn="l" defTabSz="711200">
            <a:lnSpc>
              <a:spcPct val="90000"/>
            </a:lnSpc>
            <a:spcBef>
              <a:spcPct val="0"/>
            </a:spcBef>
            <a:spcAft>
              <a:spcPct val="15000"/>
            </a:spcAft>
            <a:buChar char="•"/>
          </a:pPr>
          <a:r>
            <a:rPr lang="en-US" sz="1600" kern="1200"/>
            <a:t>V/Q mismatch, hypoxia</a:t>
          </a:r>
          <a:endParaRPr lang="en-US" sz="1600" kern="1200" dirty="0"/>
        </a:p>
        <a:p>
          <a:pPr marL="171450" lvl="1" indent="-171450" algn="l" defTabSz="711200">
            <a:lnSpc>
              <a:spcPct val="90000"/>
            </a:lnSpc>
            <a:spcBef>
              <a:spcPct val="0"/>
            </a:spcBef>
            <a:spcAft>
              <a:spcPct val="15000"/>
            </a:spcAft>
            <a:buChar char="•"/>
          </a:pPr>
          <a:r>
            <a:rPr lang="en-US" sz="1600" kern="1200"/>
            <a:t>Lower variability / volume-insensitive</a:t>
          </a:r>
          <a:endParaRPr lang="en-US" sz="1600" kern="1200" dirty="0"/>
        </a:p>
        <a:p>
          <a:pPr marL="171450" lvl="1" indent="-171450" algn="l" defTabSz="711200">
            <a:lnSpc>
              <a:spcPct val="90000"/>
            </a:lnSpc>
            <a:spcBef>
              <a:spcPct val="0"/>
            </a:spcBef>
            <a:spcAft>
              <a:spcPct val="15000"/>
            </a:spcAft>
            <a:buChar char="•"/>
          </a:pPr>
          <a:r>
            <a:rPr lang="en-US" sz="1600" kern="1200"/>
            <a:t>Desaturation is common</a:t>
          </a:r>
          <a:endParaRPr lang="en-US" sz="1600" kern="1200" dirty="0"/>
        </a:p>
        <a:p>
          <a:pPr marL="171450" lvl="1" indent="-171450" algn="l" defTabSz="711200">
            <a:lnSpc>
              <a:spcPct val="90000"/>
            </a:lnSpc>
            <a:spcBef>
              <a:spcPct val="0"/>
            </a:spcBef>
            <a:spcAft>
              <a:spcPct val="15000"/>
            </a:spcAft>
            <a:buChar char="•"/>
          </a:pPr>
          <a:r>
            <a:rPr lang="en-US" sz="1600" kern="1200"/>
            <a:t>Treat with O2, underlying condition </a:t>
          </a:r>
          <a:endParaRPr lang="en-US" sz="1600" kern="1200" dirty="0"/>
        </a:p>
      </dsp:txBody>
      <dsp:txXfrm rot="10800000">
        <a:off x="4375495" y="2036683"/>
        <a:ext cx="3529718" cy="2412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78E40-350A-47F6-8D6F-C5C41ED984D4}">
      <dsp:nvSpPr>
        <dsp:cNvPr id="0" name=""/>
        <dsp:cNvSpPr/>
      </dsp:nvSpPr>
      <dsp:spPr>
        <a:xfrm>
          <a:off x="719504" y="0"/>
          <a:ext cx="2262981" cy="2262981"/>
        </a:xfrm>
        <a:prstGeom prst="rect">
          <a:avLst/>
        </a:prstGeom>
        <a:blipFill>
          <a:blip xmlns:r="http://schemas.openxmlformats.org/officeDocument/2006/relationships" r:embed="rId1"/>
          <a:srcRect/>
          <a:stretch>
            <a:fillRect l="-22000" r="-2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787C9-C002-4D85-B199-FF8836368E69}">
      <dsp:nvSpPr>
        <dsp:cNvPr id="0" name=""/>
        <dsp:cNvSpPr/>
      </dsp:nvSpPr>
      <dsp:spPr>
        <a:xfrm>
          <a:off x="719504" y="0"/>
          <a:ext cx="226" cy="4525963"/>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930B02-243F-4910-A516-5CEB27169F94}">
      <dsp:nvSpPr>
        <dsp:cNvPr id="0" name=""/>
        <dsp:cNvSpPr/>
      </dsp:nvSpPr>
      <dsp:spPr>
        <a:xfrm>
          <a:off x="719504" y="2262981"/>
          <a:ext cx="2262981"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Echo</a:t>
          </a:r>
        </a:p>
        <a:p>
          <a:pPr marL="114300" lvl="1" indent="-114300" algn="l" defTabSz="666750">
            <a:lnSpc>
              <a:spcPct val="90000"/>
            </a:lnSpc>
            <a:spcBef>
              <a:spcPct val="0"/>
            </a:spcBef>
            <a:spcAft>
              <a:spcPct val="15000"/>
            </a:spcAft>
            <a:buChar char="•"/>
          </a:pPr>
          <a:r>
            <a:rPr lang="en-US" sz="1500" kern="1200" dirty="0"/>
            <a:t>Great screening tool</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Operator dependent</a:t>
          </a:r>
        </a:p>
      </dsp:txBody>
      <dsp:txXfrm>
        <a:off x="719504" y="2262981"/>
        <a:ext cx="2262981" cy="2262981"/>
      </dsp:txXfrm>
    </dsp:sp>
    <dsp:sp modelId="{F8C32C33-9FAB-435E-8796-83DDC3E00403}">
      <dsp:nvSpPr>
        <dsp:cNvPr id="0" name=""/>
        <dsp:cNvSpPr/>
      </dsp:nvSpPr>
      <dsp:spPr>
        <a:xfrm>
          <a:off x="2983308" y="0"/>
          <a:ext cx="2262981" cy="2262981"/>
        </a:xfrm>
        <a:prstGeom prst="rect">
          <a:avLst/>
        </a:prstGeom>
        <a:blipFill rotWithShape="1">
          <a:blip xmlns:r="http://schemas.openxmlformats.org/officeDocument/2006/relationships" r:embed="rId2"/>
          <a:srcRect/>
          <a:stretch>
            <a:fillRect t="-4000" b="-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44490-04BE-49A9-8E51-287B235EDA46}">
      <dsp:nvSpPr>
        <dsp:cNvPr id="0" name=""/>
        <dsp:cNvSpPr/>
      </dsp:nvSpPr>
      <dsp:spPr>
        <a:xfrm>
          <a:off x="2983308" y="0"/>
          <a:ext cx="226" cy="4525963"/>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26C79-9477-4A54-B684-7A427A0F6733}">
      <dsp:nvSpPr>
        <dsp:cNvPr id="0" name=""/>
        <dsp:cNvSpPr/>
      </dsp:nvSpPr>
      <dsp:spPr>
        <a:xfrm>
          <a:off x="2983308" y="2262981"/>
          <a:ext cx="2262981"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RHC</a:t>
          </a:r>
        </a:p>
        <a:p>
          <a:pPr marL="114300" lvl="1" indent="-114300" algn="l" defTabSz="666750">
            <a:lnSpc>
              <a:spcPct val="90000"/>
            </a:lnSpc>
            <a:spcBef>
              <a:spcPct val="0"/>
            </a:spcBef>
            <a:spcAft>
              <a:spcPct val="15000"/>
            </a:spcAft>
            <a:buChar char="•"/>
          </a:pPr>
          <a:r>
            <a:rPr lang="en-US" sz="1500" kern="1200"/>
            <a:t>Required for diagnosis</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Guides treatment and prognosis</a:t>
          </a:r>
        </a:p>
      </dsp:txBody>
      <dsp:txXfrm>
        <a:off x="2983308" y="2262981"/>
        <a:ext cx="2262981" cy="2262981"/>
      </dsp:txXfrm>
    </dsp:sp>
    <dsp:sp modelId="{D10D2213-5F5C-45AE-8196-8C8D76920BFC}">
      <dsp:nvSpPr>
        <dsp:cNvPr id="0" name=""/>
        <dsp:cNvSpPr/>
      </dsp:nvSpPr>
      <dsp:spPr>
        <a:xfrm>
          <a:off x="5247113" y="0"/>
          <a:ext cx="2262981" cy="2262981"/>
        </a:xfrm>
        <a:prstGeom prst="rect">
          <a:avLst/>
        </a:prstGeom>
        <a:blipFill rotWithShape="1">
          <a:blip xmlns:r="http://schemas.openxmlformats.org/officeDocument/2006/relationships" r:embed="rId3"/>
          <a:srcRect/>
          <a:stretch>
            <a:fillRect t="-6000" b="-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0EEEB-8894-472E-AF02-BDD6205599E1}">
      <dsp:nvSpPr>
        <dsp:cNvPr id="0" name=""/>
        <dsp:cNvSpPr/>
      </dsp:nvSpPr>
      <dsp:spPr>
        <a:xfrm>
          <a:off x="5247113" y="0"/>
          <a:ext cx="226" cy="4525963"/>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765F5-FB72-48EA-8A58-E4609E5567B6}">
      <dsp:nvSpPr>
        <dsp:cNvPr id="0" name=""/>
        <dsp:cNvSpPr/>
      </dsp:nvSpPr>
      <dsp:spPr>
        <a:xfrm>
          <a:off x="5247113" y="2262981"/>
          <a:ext cx="2262981"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PFT / 6MWT</a:t>
          </a:r>
          <a:endParaRPr lang="en-US" sz="1900" kern="1200" dirty="0"/>
        </a:p>
        <a:p>
          <a:pPr marL="114300" lvl="1" indent="-114300" algn="l" defTabSz="666750">
            <a:lnSpc>
              <a:spcPct val="90000"/>
            </a:lnSpc>
            <a:spcBef>
              <a:spcPct val="0"/>
            </a:spcBef>
            <a:spcAft>
              <a:spcPct val="15000"/>
            </a:spcAft>
            <a:buChar char="•"/>
          </a:pPr>
          <a:r>
            <a:rPr lang="en-US" sz="1500" kern="1200" dirty="0"/>
            <a:t>DLCO tracks disease over time</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6MWT reflects function and therapy response</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a:t>Effort dependent</a:t>
          </a:r>
          <a:endParaRPr lang="en-US" sz="1500" kern="1200" dirty="0"/>
        </a:p>
      </dsp:txBody>
      <dsp:txXfrm>
        <a:off x="5247113" y="2262981"/>
        <a:ext cx="2262981" cy="2262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96EB2-476D-4991-843A-DD54AFB50DA1}">
      <dsp:nvSpPr>
        <dsp:cNvPr id="0" name=""/>
        <dsp:cNvSpPr/>
      </dsp:nvSpPr>
      <dsp:spPr>
        <a:xfrm>
          <a:off x="2533205" y="330474"/>
          <a:ext cx="1504615" cy="150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Treat / Support</a:t>
          </a:r>
        </a:p>
      </dsp:txBody>
      <dsp:txXfrm>
        <a:off x="2533205" y="330474"/>
        <a:ext cx="1504615" cy="1504615"/>
      </dsp:txXfrm>
    </dsp:sp>
    <dsp:sp modelId="{5D423E34-792C-4C54-B879-3E528B4695CC}">
      <dsp:nvSpPr>
        <dsp:cNvPr id="0" name=""/>
        <dsp:cNvSpPr/>
      </dsp:nvSpPr>
      <dsp:spPr>
        <a:xfrm>
          <a:off x="239352" y="33883"/>
          <a:ext cx="3559894" cy="3559894"/>
        </a:xfrm>
        <a:prstGeom prst="circularArrow">
          <a:avLst>
            <a:gd name="adj1" fmla="val 8242"/>
            <a:gd name="adj2" fmla="val 575551"/>
            <a:gd name="adj3" fmla="val 2966447"/>
            <a:gd name="adj4" fmla="val 49986"/>
            <a:gd name="adj5" fmla="val 961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3ED9A-AF12-478C-8EEC-5C674470C1D4}">
      <dsp:nvSpPr>
        <dsp:cNvPr id="0" name=""/>
        <dsp:cNvSpPr/>
      </dsp:nvSpPr>
      <dsp:spPr>
        <a:xfrm>
          <a:off x="1266992" y="2523620"/>
          <a:ext cx="1504615" cy="150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Assess Response</a:t>
          </a:r>
        </a:p>
      </dsp:txBody>
      <dsp:txXfrm>
        <a:off x="1266992" y="2523620"/>
        <a:ext cx="1504615" cy="1504615"/>
      </dsp:txXfrm>
    </dsp:sp>
    <dsp:sp modelId="{BAFD8FAE-5F5E-4A08-8A51-B5C783A321E0}">
      <dsp:nvSpPr>
        <dsp:cNvPr id="0" name=""/>
        <dsp:cNvSpPr/>
      </dsp:nvSpPr>
      <dsp:spPr>
        <a:xfrm>
          <a:off x="239352" y="33883"/>
          <a:ext cx="3559894" cy="3559894"/>
        </a:xfrm>
        <a:prstGeom prst="circularArrow">
          <a:avLst>
            <a:gd name="adj1" fmla="val 8242"/>
            <a:gd name="adj2" fmla="val 575551"/>
            <a:gd name="adj3" fmla="val 10174463"/>
            <a:gd name="adj4" fmla="val 7258003"/>
            <a:gd name="adj5" fmla="val 961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8B0A4-C08C-4F9D-A73F-57808DDA6A96}">
      <dsp:nvSpPr>
        <dsp:cNvPr id="0" name=""/>
        <dsp:cNvSpPr/>
      </dsp:nvSpPr>
      <dsp:spPr>
        <a:xfrm>
          <a:off x="778" y="330474"/>
          <a:ext cx="1504615" cy="150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Assess Severity</a:t>
          </a:r>
        </a:p>
      </dsp:txBody>
      <dsp:txXfrm>
        <a:off x="778" y="330474"/>
        <a:ext cx="1504615" cy="1504615"/>
      </dsp:txXfrm>
    </dsp:sp>
    <dsp:sp modelId="{B522E34A-3202-4068-8631-F9E9A5E6D981}">
      <dsp:nvSpPr>
        <dsp:cNvPr id="0" name=""/>
        <dsp:cNvSpPr/>
      </dsp:nvSpPr>
      <dsp:spPr>
        <a:xfrm>
          <a:off x="239352" y="33883"/>
          <a:ext cx="3559894" cy="3559894"/>
        </a:xfrm>
        <a:prstGeom prst="circularArrow">
          <a:avLst>
            <a:gd name="adj1" fmla="val 8242"/>
            <a:gd name="adj2" fmla="val 575551"/>
            <a:gd name="adj3" fmla="val 16859141"/>
            <a:gd name="adj4" fmla="val 14965308"/>
            <a:gd name="adj5" fmla="val 961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CEC7-5DA6-4222-8B85-4738A533846C}">
      <dsp:nvSpPr>
        <dsp:cNvPr id="0" name=""/>
        <dsp:cNvSpPr/>
      </dsp:nvSpPr>
      <dsp:spPr>
        <a:xfrm rot="5400000">
          <a:off x="2310447" y="-745335"/>
          <a:ext cx="871601"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Symptom-free</a:t>
          </a:r>
        </a:p>
      </dsp:txBody>
      <dsp:txXfrm rot="-5400000">
        <a:off x="1453896" y="153764"/>
        <a:ext cx="2542156" cy="786505"/>
      </dsp:txXfrm>
    </dsp:sp>
    <dsp:sp modelId="{8B26BC25-578D-425E-B8D9-699052E95901}">
      <dsp:nvSpPr>
        <dsp:cNvPr id="0" name=""/>
        <dsp:cNvSpPr/>
      </dsp:nvSpPr>
      <dsp:spPr>
        <a:xfrm>
          <a:off x="0" y="2265"/>
          <a:ext cx="145389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Class I</a:t>
          </a:r>
        </a:p>
      </dsp:txBody>
      <dsp:txXfrm>
        <a:off x="53185" y="55450"/>
        <a:ext cx="1347526" cy="983131"/>
      </dsp:txXfrm>
    </dsp:sp>
    <dsp:sp modelId="{C831AFA0-28BD-4E7D-A3D9-9A060AC711AA}">
      <dsp:nvSpPr>
        <dsp:cNvPr id="0" name=""/>
        <dsp:cNvSpPr/>
      </dsp:nvSpPr>
      <dsp:spPr>
        <a:xfrm rot="5400000">
          <a:off x="2310447" y="398641"/>
          <a:ext cx="871601"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No resting symptoms</a:t>
          </a:r>
        </a:p>
        <a:p>
          <a:pPr marL="114300" lvl="1" indent="-114300" algn="l" defTabSz="577850">
            <a:lnSpc>
              <a:spcPct val="90000"/>
            </a:lnSpc>
            <a:spcBef>
              <a:spcPct val="0"/>
            </a:spcBef>
            <a:spcAft>
              <a:spcPct val="15000"/>
            </a:spcAft>
            <a:buChar char="•"/>
          </a:pPr>
          <a:r>
            <a:rPr lang="en-US" sz="1300" kern="1200" dirty="0"/>
            <a:t>Symptoms with mild exertion</a:t>
          </a:r>
        </a:p>
      </dsp:txBody>
      <dsp:txXfrm rot="-5400000">
        <a:off x="1453896" y="1297740"/>
        <a:ext cx="2542156" cy="786505"/>
      </dsp:txXfrm>
    </dsp:sp>
    <dsp:sp modelId="{C42586BB-E877-4257-8CF1-986B4394CBD4}">
      <dsp:nvSpPr>
        <dsp:cNvPr id="0" name=""/>
        <dsp:cNvSpPr/>
      </dsp:nvSpPr>
      <dsp:spPr>
        <a:xfrm>
          <a:off x="0" y="1146242"/>
          <a:ext cx="145389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Class II</a:t>
          </a:r>
        </a:p>
      </dsp:txBody>
      <dsp:txXfrm>
        <a:off x="53185" y="1199427"/>
        <a:ext cx="1347526" cy="983131"/>
      </dsp:txXfrm>
    </dsp:sp>
    <dsp:sp modelId="{DDB3BE7E-34DB-4ACA-8E91-1F9F3C166482}">
      <dsp:nvSpPr>
        <dsp:cNvPr id="0" name=""/>
        <dsp:cNvSpPr/>
      </dsp:nvSpPr>
      <dsp:spPr>
        <a:xfrm rot="5400000">
          <a:off x="2310447" y="1542617"/>
          <a:ext cx="871601"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No resting symptoms</a:t>
          </a:r>
        </a:p>
        <a:p>
          <a:pPr marL="114300" lvl="1" indent="-114300" algn="l" defTabSz="577850">
            <a:lnSpc>
              <a:spcPct val="90000"/>
            </a:lnSpc>
            <a:spcBef>
              <a:spcPct val="0"/>
            </a:spcBef>
            <a:spcAft>
              <a:spcPct val="15000"/>
            </a:spcAft>
            <a:buChar char="•"/>
          </a:pPr>
          <a:r>
            <a:rPr lang="en-US" sz="1300" kern="1200" dirty="0"/>
            <a:t>Symptoms with minimal exertion/ ADLs</a:t>
          </a:r>
        </a:p>
      </dsp:txBody>
      <dsp:txXfrm rot="-5400000">
        <a:off x="1453896" y="2441716"/>
        <a:ext cx="2542156" cy="786505"/>
      </dsp:txXfrm>
    </dsp:sp>
    <dsp:sp modelId="{0F4D3190-252D-49DE-BB54-A0F3C2ED3564}">
      <dsp:nvSpPr>
        <dsp:cNvPr id="0" name=""/>
        <dsp:cNvSpPr/>
      </dsp:nvSpPr>
      <dsp:spPr>
        <a:xfrm>
          <a:off x="0" y="2290219"/>
          <a:ext cx="145389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Class III</a:t>
          </a:r>
        </a:p>
      </dsp:txBody>
      <dsp:txXfrm>
        <a:off x="53185" y="2343404"/>
        <a:ext cx="1347526" cy="983131"/>
      </dsp:txXfrm>
    </dsp:sp>
    <dsp:sp modelId="{0F0EFB68-C596-42FB-8E1E-41A92DAA0226}">
      <dsp:nvSpPr>
        <dsp:cNvPr id="0" name=""/>
        <dsp:cNvSpPr/>
      </dsp:nvSpPr>
      <dsp:spPr>
        <a:xfrm rot="5400000">
          <a:off x="2310447" y="2686594"/>
          <a:ext cx="871601" cy="25847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Symptoms even at rest</a:t>
          </a:r>
        </a:p>
      </dsp:txBody>
      <dsp:txXfrm rot="-5400000">
        <a:off x="1453896" y="3585693"/>
        <a:ext cx="2542156" cy="786505"/>
      </dsp:txXfrm>
    </dsp:sp>
    <dsp:sp modelId="{478F9AB8-11D7-487A-9900-12014647E590}">
      <dsp:nvSpPr>
        <dsp:cNvPr id="0" name=""/>
        <dsp:cNvSpPr/>
      </dsp:nvSpPr>
      <dsp:spPr>
        <a:xfrm>
          <a:off x="0" y="3434195"/>
          <a:ext cx="145389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Class IV</a:t>
          </a:r>
        </a:p>
      </dsp:txBody>
      <dsp:txXfrm>
        <a:off x="53185" y="3487380"/>
        <a:ext cx="1347526" cy="983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95000-1C49-49ED-94B0-E46C0C840C60}">
      <dsp:nvSpPr>
        <dsp:cNvPr id="0" name=""/>
        <dsp:cNvSpPr/>
      </dsp:nvSpPr>
      <dsp:spPr>
        <a:xfrm>
          <a:off x="0" y="263819"/>
          <a:ext cx="8229600" cy="119854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0269" numCol="1" spcCol="1270" anchor="ctr" anchorCtr="0">
          <a:noAutofit/>
        </a:bodyPr>
        <a:lstStyle/>
        <a:p>
          <a:pPr marL="0" lvl="0" indent="0" algn="l" defTabSz="1066800">
            <a:lnSpc>
              <a:spcPct val="90000"/>
            </a:lnSpc>
            <a:spcBef>
              <a:spcPct val="0"/>
            </a:spcBef>
            <a:spcAft>
              <a:spcPct val="35000"/>
            </a:spcAft>
            <a:buNone/>
          </a:pPr>
          <a:r>
            <a:rPr lang="en-US" sz="2400" kern="1200" dirty="0"/>
            <a:t>What’s the problem?</a:t>
          </a:r>
        </a:p>
      </dsp:txBody>
      <dsp:txXfrm>
        <a:off x="0" y="563455"/>
        <a:ext cx="7929964" cy="599271"/>
      </dsp:txXfrm>
    </dsp:sp>
    <dsp:sp modelId="{A00E4A39-2D56-402F-A160-CBC326A14261}">
      <dsp:nvSpPr>
        <dsp:cNvPr id="0" name=""/>
        <dsp:cNvSpPr/>
      </dsp:nvSpPr>
      <dsp:spPr>
        <a:xfrm>
          <a:off x="0" y="1188069"/>
          <a:ext cx="2534716" cy="230883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Limited cardiac output or oxygen delivery</a:t>
          </a:r>
        </a:p>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 pulmonary vascular resistance</a:t>
          </a:r>
        </a:p>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RV under strain</a:t>
          </a:r>
        </a:p>
      </dsp:txBody>
      <dsp:txXfrm>
        <a:off x="0" y="1188069"/>
        <a:ext cx="2534716" cy="2308835"/>
      </dsp:txXfrm>
    </dsp:sp>
    <dsp:sp modelId="{32C2997E-92F8-40E3-B879-2DA1A9E833F6}">
      <dsp:nvSpPr>
        <dsp:cNvPr id="0" name=""/>
        <dsp:cNvSpPr/>
      </dsp:nvSpPr>
      <dsp:spPr>
        <a:xfrm>
          <a:off x="2534716" y="663333"/>
          <a:ext cx="5694883" cy="1198543"/>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0269" numCol="1" spcCol="1270" anchor="ctr" anchorCtr="0">
          <a:noAutofit/>
        </a:bodyPr>
        <a:lstStyle/>
        <a:p>
          <a:pPr marL="0" lvl="0" indent="0" algn="l" defTabSz="1066800">
            <a:lnSpc>
              <a:spcPct val="90000"/>
            </a:lnSpc>
            <a:spcBef>
              <a:spcPct val="0"/>
            </a:spcBef>
            <a:spcAft>
              <a:spcPct val="35000"/>
            </a:spcAft>
            <a:buNone/>
          </a:pPr>
          <a:r>
            <a:rPr lang="en-US" sz="2400" kern="1200" dirty="0"/>
            <a:t>How does it show up?</a:t>
          </a:r>
        </a:p>
      </dsp:txBody>
      <dsp:txXfrm>
        <a:off x="2534716" y="962969"/>
        <a:ext cx="5395247" cy="599271"/>
      </dsp:txXfrm>
    </dsp:sp>
    <dsp:sp modelId="{BC74B489-96C2-4E9F-98E7-E3CA31F130F9}">
      <dsp:nvSpPr>
        <dsp:cNvPr id="0" name=""/>
        <dsp:cNvSpPr/>
      </dsp:nvSpPr>
      <dsp:spPr>
        <a:xfrm>
          <a:off x="2534716" y="1587583"/>
          <a:ext cx="2534716" cy="2308835"/>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Early fatigue / dyspnea</a:t>
          </a:r>
        </a:p>
        <a:p>
          <a:pPr marL="0" lvl="0" indent="0" algn="l" defTabSz="844550">
            <a:lnSpc>
              <a:spcPct val="90000"/>
            </a:lnSpc>
            <a:spcBef>
              <a:spcPct val="0"/>
            </a:spcBef>
            <a:spcAft>
              <a:spcPct val="35000"/>
            </a:spcAft>
            <a:buFont typeface="Arial" panose="020B0604020202020204" pitchFamily="34" charset="0"/>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Desaturation (Group 3)</a:t>
          </a:r>
        </a:p>
        <a:p>
          <a:pPr marL="0" lvl="0" indent="0" algn="l" defTabSz="844550">
            <a:lnSpc>
              <a:spcPct val="90000"/>
            </a:lnSpc>
            <a:spcBef>
              <a:spcPct val="0"/>
            </a:spcBef>
            <a:spcAft>
              <a:spcPct val="35000"/>
            </a:spcAft>
            <a:buFont typeface="Arial" panose="020B0604020202020204" pitchFamily="34" charset="0"/>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Variability (Group 2)</a:t>
          </a:r>
        </a:p>
        <a:p>
          <a:pPr marL="0" lvl="0" indent="0" algn="l" defTabSz="844550">
            <a:lnSpc>
              <a:spcPct val="90000"/>
            </a:lnSpc>
            <a:spcBef>
              <a:spcPct val="0"/>
            </a:spcBef>
            <a:spcAft>
              <a:spcPct val="35000"/>
            </a:spcAft>
            <a:buFont typeface="Arial" panose="020B0604020202020204" pitchFamily="34" charset="0"/>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Lightheadedness = warning</a:t>
          </a:r>
        </a:p>
      </dsp:txBody>
      <dsp:txXfrm>
        <a:off x="2534716" y="1587583"/>
        <a:ext cx="2534716" cy="2308835"/>
      </dsp:txXfrm>
    </dsp:sp>
    <dsp:sp modelId="{DF628FDF-B2EC-43BA-91B5-F360080AF3E3}">
      <dsp:nvSpPr>
        <dsp:cNvPr id="0" name=""/>
        <dsp:cNvSpPr/>
      </dsp:nvSpPr>
      <dsp:spPr>
        <a:xfrm>
          <a:off x="5069433" y="1062848"/>
          <a:ext cx="3160166" cy="1198543"/>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0269" numCol="1" spcCol="1270" anchor="ctr" anchorCtr="0">
          <a:noAutofit/>
        </a:bodyPr>
        <a:lstStyle/>
        <a:p>
          <a:pPr marL="0" lvl="0" indent="0" algn="l" defTabSz="1066800">
            <a:lnSpc>
              <a:spcPct val="90000"/>
            </a:lnSpc>
            <a:spcBef>
              <a:spcPct val="0"/>
            </a:spcBef>
            <a:spcAft>
              <a:spcPct val="35000"/>
            </a:spcAft>
            <a:buNone/>
          </a:pPr>
          <a:r>
            <a:rPr lang="en-US" sz="2400" kern="1200" dirty="0"/>
            <a:t>What do you do?</a:t>
          </a:r>
        </a:p>
      </dsp:txBody>
      <dsp:txXfrm>
        <a:off x="5069433" y="1362484"/>
        <a:ext cx="2860530" cy="599271"/>
      </dsp:txXfrm>
    </dsp:sp>
    <dsp:sp modelId="{79B936C0-83A2-401F-9DC1-5ED28192475F}">
      <dsp:nvSpPr>
        <dsp:cNvPr id="0" name=""/>
        <dsp:cNvSpPr/>
      </dsp:nvSpPr>
      <dsp:spPr>
        <a:xfrm>
          <a:off x="5069433" y="1987097"/>
          <a:ext cx="2534716" cy="2275045"/>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I</a:t>
          </a:r>
          <a:r>
            <a:rPr lang="en-US" sz="1900" kern="1200" dirty="0"/>
            <a:t>ntensity low-moderate (RPE 3-5)</a:t>
          </a:r>
        </a:p>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I</a:t>
          </a:r>
          <a:r>
            <a:rPr lang="en-US" sz="1900" kern="1200" dirty="0"/>
            <a:t>ntervals</a:t>
          </a:r>
        </a:p>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C</a:t>
          </a:r>
          <a:r>
            <a:rPr lang="en-US" sz="1900" kern="1200" dirty="0"/>
            <a:t>ycling early</a:t>
          </a:r>
        </a:p>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O2 early if needed</a:t>
          </a:r>
        </a:p>
        <a:p>
          <a:pPr marL="0" lvl="0" indent="0" algn="l" defTabSz="844550">
            <a:lnSpc>
              <a:spcPct val="90000"/>
            </a:lnSpc>
            <a:spcBef>
              <a:spcPct val="0"/>
            </a:spcBef>
            <a:spcAft>
              <a:spcPct val="35000"/>
            </a:spcAft>
            <a:buNone/>
          </a:pP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a:t>Stop for red flags</a:t>
          </a:r>
        </a:p>
      </dsp:txBody>
      <dsp:txXfrm>
        <a:off x="5069433" y="1987097"/>
        <a:ext cx="2534716" cy="227504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8750" indent="0">
              <a:buNone/>
            </a:pPr>
            <a:r>
              <a:rPr lang="en-US" dirty="0"/>
              <a:t>Most of the pulmonary hypertension you see in rehab is not PAH. It’s patients with heart failure, COPD, interstitial lung disease… who happen to have elevated pulmonary pressures. And what that means in practice is this: these patients don’t fail because they’re deconditioned. They fail because their ability to deliver oxygen during exercise is limited.</a:t>
            </a:r>
          </a:p>
          <a:p>
            <a:pPr marL="158750" indent="0">
              <a:buNone/>
            </a:pPr>
            <a:endParaRPr lang="en-US" dirty="0"/>
          </a:p>
          <a:p>
            <a:pPr marL="158750" indent="0">
              <a:buNone/>
            </a:pPr>
            <a:r>
              <a:rPr lang="en-US" dirty="0"/>
              <a:t>So what I want to do today is not walk through guidelines. I want to give you a simple way to think about these patients: What’s the physiologic problem, how does it actually show up when you’re working with them, and what should you change in real time during rehab.</a:t>
            </a:r>
          </a:p>
          <a:p>
            <a:pPr marL="158750" indent="0">
              <a:buNone/>
            </a:pPr>
            <a:endParaRPr lang="en-US" dirty="0"/>
          </a:p>
          <a:p>
            <a:pPr marL="158750" indent="0">
              <a:buNone/>
            </a:pPr>
            <a:r>
              <a:rPr lang="en-US" dirty="0"/>
              <a:t>If you walk out with a framework you can use on your next patient, this will have been worth it.</a:t>
            </a:r>
          </a:p>
          <a:p>
            <a:pPr marL="0" lvl="0" indent="0" algn="l" rtl="0">
              <a:spcBef>
                <a:spcPts val="0"/>
              </a:spcBef>
              <a:spcAft>
                <a:spcPts val="0"/>
              </a:spcAft>
              <a:buNone/>
            </a:pPr>
            <a:endParaRPr dirty="0"/>
          </a:p>
        </p:txBody>
      </p:sp>
      <p:sp>
        <p:nvSpPr>
          <p:cNvPr id="83" name="Google Shape;83;p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These are patients with pulmonary hypertension due to lung disease. The primary limitation here is not congestion. It’s impaired gas exchange and ventilatory limitation. So when they exercise, oxygenation worsens.</a:t>
            </a:r>
          </a:p>
          <a:p>
            <a:pPr marL="158750" indent="0">
              <a:buNone/>
            </a:pPr>
            <a:endParaRPr lang="en-US" dirty="0"/>
          </a:p>
          <a:p>
            <a:pPr marL="158750" indent="0">
              <a:buNone/>
            </a:pPr>
            <a:r>
              <a:rPr lang="en-US" dirty="0"/>
              <a:t>They often desaturate, sometimes quite early. And that desaturation is expected in this population. Not all desaturation means something dangerous is happening. </a:t>
            </a:r>
          </a:p>
          <a:p>
            <a:pPr marL="158750" indent="0">
              <a:buNone/>
            </a:pPr>
            <a:endParaRPr lang="en-US" dirty="0"/>
          </a:p>
          <a:p>
            <a:pPr marL="158750" indent="0">
              <a:buNone/>
            </a:pPr>
            <a:r>
              <a:rPr lang="en-US" dirty="0"/>
              <a:t>What’s limiting them is oxygen delivery from the lungs, not fluid status. They are generally less volume-sensitive, especially early in the disease</a:t>
            </a:r>
          </a:p>
          <a:p>
            <a:pPr marL="158750" indent="0">
              <a:buNone/>
            </a:pPr>
            <a:endParaRPr lang="en-US" dirty="0"/>
          </a:p>
          <a:p>
            <a:pPr marL="158750" indent="0">
              <a:buNone/>
            </a:pPr>
            <a:r>
              <a:rPr lang="en-US" dirty="0"/>
              <a:t>If Group 2 is about congestion and volume…this is about gas exchange and oxygenation.</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61032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If you remember nothing else, remember this slide.</a:t>
            </a:r>
          </a:p>
          <a:p>
            <a:pPr marL="158750" indent="0">
              <a:buNone/>
            </a:pPr>
            <a:endParaRPr lang="en-US" dirty="0"/>
          </a:p>
          <a:p>
            <a:pPr marL="158750" indent="0">
              <a:buNone/>
            </a:pPr>
            <a:r>
              <a:rPr lang="en-US" dirty="0"/>
              <a:t>These are two very different physiologies. “Group 2 fails because it can’t move blood forward. Group 3 fails because it can’t oxygenate the blood it has.</a:t>
            </a:r>
          </a:p>
          <a:p>
            <a:pPr marL="158750" indent="0">
              <a:buNone/>
            </a:pPr>
            <a:endParaRPr lang="en-US" dirty="0"/>
          </a:p>
          <a:p>
            <a:pPr marL="158750" indent="0">
              <a:buNone/>
            </a:pPr>
            <a:r>
              <a:rPr lang="en-US" dirty="0"/>
              <a:t>Everything you see in rehab comes back to this difference. Your job is to recognize which physiology is in front of you.</a:t>
            </a:r>
          </a:p>
          <a:p>
            <a:pPr marL="158750" indent="0">
              <a:buNone/>
            </a:pPr>
            <a:endParaRPr lang="en-US" dirty="0"/>
          </a:p>
          <a:p>
            <a:pPr marL="158750" indent="0">
              <a:buNone/>
            </a:pPr>
            <a:r>
              <a:rPr lang="en-US" dirty="0"/>
              <a:t>So when you’re watching a patient exercise, you’re really asking one question…Is this a flow problem… or an oxygenation problem… or both?</a:t>
            </a:r>
          </a:p>
          <a:p>
            <a:pPr marL="158750" indent="0">
              <a:buNone/>
            </a:pPr>
            <a:endParaRPr lang="en-US" dirty="0"/>
          </a:p>
          <a:p>
            <a:pPr marL="158750" indent="0">
              <a:buNone/>
            </a:pPr>
            <a:endParaRPr lang="en-US" dirty="0"/>
          </a:p>
          <a:p>
            <a:pPr marL="158750" indent="0">
              <a:buNone/>
            </a:pPr>
            <a:endParaRPr lang="en-US" dirty="0"/>
          </a:p>
          <a:p>
            <a:endParaRPr lang="en-US" dirty="0"/>
          </a:p>
        </p:txBody>
      </p:sp>
    </p:spTree>
    <p:extLst>
      <p:ext uri="{BB962C8B-B14F-4D97-AF65-F5344CB8AC3E}">
        <p14:creationId xmlns:p14="http://schemas.microsoft.com/office/powerpoint/2010/main" val="386206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8750" indent="0">
              <a:buNone/>
            </a:pPr>
            <a:r>
              <a:rPr lang="en-US" dirty="0"/>
              <a:t>I’m not going to spend much time on diagnosis, but you need a simple framework. Think of this in three layers.</a:t>
            </a:r>
          </a:p>
          <a:p>
            <a:pPr marL="158750" indent="0">
              <a:buNone/>
            </a:pPr>
            <a:br>
              <a:rPr lang="en-US" dirty="0"/>
            </a:br>
            <a:endParaRPr lang="en-US" dirty="0"/>
          </a:p>
          <a:p>
            <a:pPr marL="158750" indent="0">
              <a:buNone/>
            </a:pPr>
            <a:r>
              <a:rPr lang="en-US" dirty="0"/>
              <a:t>Echo is your screening tool. It tells you who might have pulmonary hypertension, but it’s operator dependent and not definitive.</a:t>
            </a:r>
            <a:br>
              <a:rPr lang="en-US" dirty="0"/>
            </a:br>
            <a:endParaRPr lang="en-US" dirty="0"/>
          </a:p>
          <a:p>
            <a:pPr marL="158750" indent="0">
              <a:buNone/>
            </a:pPr>
            <a:r>
              <a:rPr lang="en-US" dirty="0"/>
              <a:t>And then right heart catheterization is the gold standard. That’s how you confirm the diagnosis and guide treatment.</a:t>
            </a:r>
          </a:p>
          <a:p>
            <a:pPr marL="158750" indent="0">
              <a:buNone/>
            </a:pPr>
            <a:endParaRPr lang="en-US" dirty="0"/>
          </a:p>
          <a:p>
            <a:pPr marL="158750" indent="0">
              <a:buNone/>
            </a:pPr>
            <a:r>
              <a:rPr lang="en-US" dirty="0"/>
              <a:t>And finally, PFTs and the six-minute walk test tell you about function. They help you understand gas exchange, track disease over time, and see how patients are responding.</a:t>
            </a:r>
            <a:br>
              <a:rPr lang="en-US" dirty="0"/>
            </a:br>
            <a:endParaRPr lang="en-US" dirty="0"/>
          </a:p>
          <a:p>
            <a:pPr marL="158750" indent="0">
              <a:buNone/>
            </a:pPr>
            <a:br>
              <a:rPr lang="en-US" dirty="0"/>
            </a:br>
            <a:endParaRPr lang="en-US" dirty="0"/>
          </a:p>
          <a:p>
            <a:pPr marL="158750" indent="0">
              <a:buNone/>
            </a:pPr>
            <a:r>
              <a:rPr lang="en-US" dirty="0"/>
              <a:t>So echo suggests it… </a:t>
            </a:r>
            <a:r>
              <a:rPr lang="en-US" dirty="0" err="1"/>
              <a:t>cath</a:t>
            </a:r>
            <a:r>
              <a:rPr lang="en-US" dirty="0"/>
              <a:t> confirms it, and functional testing shows you how it behaves</a:t>
            </a:r>
          </a:p>
          <a:p>
            <a:pPr marL="158750" indent="0">
              <a:buNone/>
            </a:pPr>
            <a:endParaRPr lang="en-US" b="1" dirty="0"/>
          </a:p>
        </p:txBody>
      </p:sp>
      <p:sp>
        <p:nvSpPr>
          <p:cNvPr id="211" name="Google Shape;211;p1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232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Survival chart is for group 1 PAH but holds up for other groups</a:t>
            </a:r>
            <a:br>
              <a:rPr lang="en-US" dirty="0"/>
            </a:br>
            <a:endParaRPr lang="en-US" dirty="0"/>
          </a:p>
          <a:p>
            <a:pPr marL="158750" indent="0">
              <a:buNone/>
            </a:pPr>
            <a:r>
              <a:rPr lang="en-US" dirty="0"/>
              <a:t>This is how we stage patients with pulmonary hypertension. It’s simple, but very powerful.</a:t>
            </a:r>
          </a:p>
          <a:p>
            <a:pPr marL="158750" indent="0">
              <a:buNone/>
            </a:pPr>
            <a:endParaRPr lang="en-US" dirty="0"/>
          </a:p>
          <a:p>
            <a:pPr marL="457200" indent="-298450"/>
            <a:r>
              <a:rPr lang="en-US" dirty="0"/>
              <a:t>Class I is asymptomatic.</a:t>
            </a:r>
          </a:p>
          <a:p>
            <a:pPr marL="457200" indent="-298450"/>
            <a:r>
              <a:rPr lang="en-US" dirty="0"/>
              <a:t>Class II means symptoms with ordinary activity. Things like walking, stairs.</a:t>
            </a:r>
          </a:p>
          <a:p>
            <a:pPr marL="457200" indent="-298450"/>
            <a:r>
              <a:rPr lang="en-US" dirty="0"/>
              <a:t>Class III means symptoms with minimal activity. Even basic daily tasks become difficult.</a:t>
            </a:r>
          </a:p>
          <a:p>
            <a:pPr marL="457200" indent="-298450"/>
            <a:r>
              <a:rPr lang="en-US" dirty="0"/>
              <a:t>Class IV is symptoms at rest.</a:t>
            </a:r>
          </a:p>
          <a:p>
            <a:pPr marL="158750" indent="0">
              <a:buNone/>
            </a:pPr>
            <a:endParaRPr lang="en-US" dirty="0"/>
          </a:p>
          <a:p>
            <a:pPr marL="158750" indent="0">
              <a:buNone/>
            </a:pPr>
            <a:r>
              <a:rPr lang="en-US" dirty="0"/>
              <a:t>This is not just a description. It’s a measure of physiologic reserve. As patients move from Class II to III to IV, their ability to increase cardiac output and deliver oxygen is progressively lost.</a:t>
            </a:r>
          </a:p>
          <a:p>
            <a:pPr marL="158750" indent="0">
              <a:buNone/>
            </a:pPr>
            <a:endParaRPr lang="en-US" dirty="0"/>
          </a:p>
          <a:p>
            <a:pPr marL="158750" indent="0">
              <a:buNone/>
            </a:pPr>
            <a:r>
              <a:rPr lang="en-US" dirty="0"/>
              <a:t>And that matters, because functional class strongly predicts survival You can see that here. As class worsens, outcomes drop significantly.</a:t>
            </a:r>
          </a:p>
          <a:p>
            <a:pPr marL="158750" indent="0">
              <a:buNone/>
            </a:pPr>
            <a:endParaRPr lang="en-US" dirty="0"/>
          </a:p>
          <a:p>
            <a:pPr marL="158750" indent="0">
              <a:buNone/>
            </a:pPr>
            <a:r>
              <a:rPr lang="en-US" dirty="0"/>
              <a:t>In rehab, you are often the ones seeing this progression first. You’re the ones who notice when a patient goes from tolerating activity… to struggling with basic tasks.</a:t>
            </a:r>
          </a:p>
          <a:p>
            <a:pPr marL="158750" indent="0">
              <a:buNone/>
            </a:pPr>
            <a:endParaRPr lang="en-US" dirty="0"/>
          </a:p>
        </p:txBody>
      </p:sp>
    </p:spTree>
    <p:extLst>
      <p:ext uri="{BB962C8B-B14F-4D97-AF65-F5344CB8AC3E}">
        <p14:creationId xmlns:p14="http://schemas.microsoft.com/office/powerpoint/2010/main" val="2254703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When you see a six-minute walk distance, don’t think distance. Think integrated physiology.</a:t>
            </a:r>
          </a:p>
          <a:p>
            <a:pPr marL="158750" indent="0">
              <a:buNone/>
            </a:pPr>
            <a:endParaRPr lang="en-US" dirty="0"/>
          </a:p>
          <a:p>
            <a:pPr marL="158750" indent="0">
              <a:buNone/>
            </a:pPr>
            <a:r>
              <a:rPr lang="en-US" dirty="0"/>
              <a:t>This is a whole-system test. You’re seeing cardiac output, pulmonary vascular limitation, oxygen delivery, and muscle efficiency all interacting in real time. That’s why it’s so powerful. It reflects how well the entire system is functioning under stress.</a:t>
            </a:r>
            <a:br>
              <a:rPr lang="en-US" dirty="0"/>
            </a:br>
            <a:endParaRPr lang="en-US" dirty="0"/>
          </a:p>
          <a:p>
            <a:pPr marL="158750" indent="0">
              <a:buNone/>
            </a:pPr>
            <a:r>
              <a:rPr lang="en-US" dirty="0"/>
              <a:t>This is one of the best real-world measures of how well the system is working. And when patients do poorly here, it’s usually because that delivery-demand equation is failing.</a:t>
            </a:r>
          </a:p>
          <a:p>
            <a:pPr marL="158750" indent="0">
              <a:buNone/>
            </a:pPr>
            <a:endParaRPr lang="en-US" dirty="0"/>
          </a:p>
          <a:p>
            <a:endParaRPr lang="en-US" dirty="0"/>
          </a:p>
        </p:txBody>
      </p:sp>
    </p:spTree>
    <p:extLst>
      <p:ext uri="{BB962C8B-B14F-4D97-AF65-F5344CB8AC3E}">
        <p14:creationId xmlns:p14="http://schemas.microsoft.com/office/powerpoint/2010/main" val="16172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By six months, the six-minute walk distance is not just a functional measure. It strongly predicts outcomes.</a:t>
            </a:r>
          </a:p>
          <a:p>
            <a:pPr marL="158750" indent="0">
              <a:buNone/>
            </a:pPr>
            <a:br>
              <a:rPr lang="en-US" dirty="0"/>
            </a:br>
            <a:r>
              <a:rPr lang="en-US" dirty="0"/>
              <a:t>Patients who walk shorter distances have higher rates of hospitalization and death. Patients who walk farther do significantly better. And this separation is not subtle. It’s a very strong signal.</a:t>
            </a:r>
          </a:p>
          <a:p>
            <a:pPr marL="158750" indent="0">
              <a:buNone/>
            </a:pPr>
            <a:endParaRPr lang="en-US" dirty="0"/>
          </a:p>
          <a:p>
            <a:pPr marL="158750" indent="0">
              <a:buNone/>
            </a:pPr>
            <a:r>
              <a:rPr lang="en-US" dirty="0"/>
              <a:t>If you look at the extremes, patients under roughly 300–350 meters do much worse…and those above 450 meters do much better.</a:t>
            </a:r>
          </a:p>
          <a:p>
            <a:endParaRPr lang="en-US" dirty="0"/>
          </a:p>
          <a:p>
            <a:pPr marL="158750" indent="0">
              <a:buNone/>
            </a:pPr>
            <a:r>
              <a:rPr lang="en-US" dirty="0"/>
              <a:t>And importantly, changes matter. A 40 to 70 meter improvement is clinically meaningful. So improving walk distance is not just about function. It’s about prognosis.</a:t>
            </a:r>
          </a:p>
          <a:p>
            <a:pPr marL="158750" indent="0">
              <a:buNone/>
            </a:pPr>
            <a:endParaRPr lang="en-US" dirty="0"/>
          </a:p>
          <a:p>
            <a:pPr marL="158750" indent="0">
              <a:buNone/>
            </a:pPr>
            <a:r>
              <a:rPr lang="en-US" dirty="0"/>
              <a:t>What you’re doing in rehab is not just improving symptoms. You’re influencing outcomes.</a:t>
            </a:r>
          </a:p>
          <a:p>
            <a:pPr marL="158750" indent="0">
              <a:buNone/>
            </a:pPr>
            <a:endParaRPr lang="en-US" dirty="0"/>
          </a:p>
          <a:p>
            <a:endParaRPr lang="en-US" dirty="0"/>
          </a:p>
        </p:txBody>
      </p:sp>
    </p:spTree>
    <p:extLst>
      <p:ext uri="{BB962C8B-B14F-4D97-AF65-F5344CB8AC3E}">
        <p14:creationId xmlns:p14="http://schemas.microsoft.com/office/powerpoint/2010/main" val="252709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Treatment depends on the underlying group. For most of your patients, that means treating the underlying heart or lung disease. Targeted pulmonary vasodilators are mainly for Group 1, but have limited roles in other groups.</a:t>
            </a:r>
          </a:p>
          <a:p>
            <a:endParaRPr lang="en-US" dirty="0"/>
          </a:p>
          <a:p>
            <a:pPr marL="158750" indent="0">
              <a:buNone/>
            </a:pPr>
            <a:r>
              <a:rPr lang="en-US" dirty="0"/>
              <a:t>So where do you fit in?  You’re not changing the underlying disease… but you are optimizing function.”</a:t>
            </a:r>
          </a:p>
          <a:p>
            <a:pPr marL="158750" indent="0">
              <a:buNone/>
            </a:pPr>
            <a:endParaRPr lang="en-US" dirty="0"/>
          </a:p>
          <a:p>
            <a:pPr marL="158750" indent="0">
              <a:buNone/>
            </a:pPr>
            <a:r>
              <a:rPr lang="en-US" dirty="0"/>
              <a:t>Rehab is about improving how well the system performs, even within those limitations.</a:t>
            </a:r>
          </a:p>
          <a:p>
            <a:pPr marL="158750" indent="0">
              <a:buNone/>
            </a:pPr>
            <a:endParaRPr lang="en-US" dirty="0"/>
          </a:p>
        </p:txBody>
      </p:sp>
    </p:spTree>
    <p:extLst>
      <p:ext uri="{BB962C8B-B14F-4D97-AF65-F5344CB8AC3E}">
        <p14:creationId xmlns:p14="http://schemas.microsoft.com/office/powerpoint/2010/main" val="308277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Now if the six-minute walk tells us how the system is performing… the next question is: what can we actually do to improve it?”</a:t>
            </a:r>
            <a:br>
              <a:rPr lang="en-US" dirty="0"/>
            </a:br>
            <a:br>
              <a:rPr lang="en-US" dirty="0"/>
            </a:br>
            <a:r>
              <a:rPr lang="en-US" dirty="0"/>
              <a:t>Think of oxygen not just as supportive therapy… but as a physiologic intervention. In low oxygen states, the lung constricts its blood vessels. That’s hypoxic pulmonary vasoconstriction. That’s helpful if it’s regional. But in diseases like COPD or ILD, it becomes global.</a:t>
            </a:r>
          </a:p>
          <a:p>
            <a:pPr marL="158750" indent="0">
              <a:buNone/>
            </a:pPr>
            <a:br>
              <a:rPr lang="en-US" dirty="0"/>
            </a:br>
            <a:r>
              <a:rPr lang="en-US" dirty="0"/>
              <a:t>That increases pulmonary vascular resistance… and increases right ventricular afterload. When we give oxygen, we’re not just improving saturation. We’re actually reversing that vasoconstriction. We lower pulmonary vascular resistance… and reduce RV strain.</a:t>
            </a:r>
          </a:p>
          <a:p>
            <a:pPr marL="158750" indent="0">
              <a:buNone/>
            </a:pPr>
            <a:br>
              <a:rPr lang="en-US" dirty="0"/>
            </a:br>
            <a:endParaRPr lang="en-US" dirty="0"/>
          </a:p>
          <a:p>
            <a:pPr marL="158750" indent="0">
              <a:buNone/>
            </a:pPr>
            <a:r>
              <a:rPr lang="en-US" dirty="0"/>
              <a:t>This effect is modest compared to targeted PAH therapies… But in Group 3 disease, especially during exertion, it’s one of the most meaningful interventions we have.</a:t>
            </a:r>
            <a:br>
              <a:rPr lang="en-US" dirty="0"/>
            </a:br>
            <a:br>
              <a:rPr lang="en-US" dirty="0"/>
            </a:br>
            <a:r>
              <a:rPr lang="en-US" dirty="0"/>
              <a:t>Oxygen is not just correcting saturation. It’s reducing RV afterload.</a:t>
            </a:r>
            <a:br>
              <a:rPr lang="en-US" dirty="0"/>
            </a:br>
            <a:br>
              <a:rPr lang="en-US" dirty="0"/>
            </a:br>
            <a:r>
              <a:rPr lang="en-US" dirty="0"/>
              <a:t>In Group 2 disease, oxygen plays a different role. The primary problem is elevated left-sided filling pressures, not pulmonary vasoconstriction. So oxygen is not a primary treatment for pulmonary hypertension in this group.  Volume optimization is</a:t>
            </a:r>
          </a:p>
          <a:p>
            <a:pPr marL="158750" indent="0">
              <a:buNone/>
            </a:pPr>
            <a:endParaRPr lang="en-US" dirty="0"/>
          </a:p>
          <a:p>
            <a:pPr marL="158750" indent="0">
              <a:buNone/>
            </a:pPr>
            <a:r>
              <a:rPr lang="en-US" dirty="0"/>
              <a:t>However, if a patient is hypoxemic, we still treat the hypoxemia. Because low oxygen can worsen pulmonary vascular resistance and increase strain on the right ventricle.</a:t>
            </a:r>
          </a:p>
          <a:p>
            <a:pPr marL="158750" indent="0">
              <a:buNone/>
            </a:pPr>
            <a:endParaRPr lang="en-US" dirty="0"/>
          </a:p>
          <a:p>
            <a:pPr marL="158750" indent="0">
              <a:buNone/>
            </a:pPr>
            <a:r>
              <a:rPr lang="en-US" dirty="0"/>
              <a:t>But if they’re short of breath without hypoxemia…Think congestion, think cardiac output, think volume status.</a:t>
            </a:r>
          </a:p>
          <a:p>
            <a:endParaRPr lang="en-US" dirty="0"/>
          </a:p>
        </p:txBody>
      </p:sp>
    </p:spTree>
    <p:extLst>
      <p:ext uri="{BB962C8B-B14F-4D97-AF65-F5344CB8AC3E}">
        <p14:creationId xmlns:p14="http://schemas.microsoft.com/office/powerpoint/2010/main" val="163856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If oxygen helps us restore some degree of oxygen delivery…Pulmonary rehab is where we actually train the system.</a:t>
            </a:r>
          </a:p>
          <a:p>
            <a:pPr marL="158750" indent="0">
              <a:buNone/>
            </a:pPr>
            <a:endParaRPr lang="en-US" dirty="0"/>
          </a:p>
          <a:p>
            <a:pPr marL="158750" indent="0">
              <a:buNone/>
            </a:pPr>
            <a:r>
              <a:rPr lang="en-US" dirty="0"/>
              <a:t>The evidence here is very consistent. Patients improve their exercise tolerance, their symptoms, and their ability to function day to day. But I want to frame this a little differently.</a:t>
            </a:r>
          </a:p>
          <a:p>
            <a:pPr marL="158750" indent="0">
              <a:buNone/>
            </a:pPr>
            <a:br>
              <a:rPr lang="en-US" dirty="0"/>
            </a:br>
            <a:endParaRPr lang="en-US" dirty="0"/>
          </a:p>
          <a:p>
            <a:pPr marL="158750" indent="0">
              <a:buNone/>
            </a:pPr>
            <a:r>
              <a:rPr lang="en-US" dirty="0"/>
              <a:t>In pulmonary hypertension, you’re not fixing the pulmonary vasculature. You’re training everything around it to work more efficiently under constraint.</a:t>
            </a:r>
            <a:br>
              <a:rPr lang="en-US" dirty="0"/>
            </a:br>
            <a:endParaRPr lang="en-US" dirty="0"/>
          </a:p>
          <a:p>
            <a:pPr marL="158750" indent="0">
              <a:buNone/>
            </a:pPr>
            <a:r>
              <a:rPr lang="en-US" dirty="0"/>
              <a:t>Peripheral muscles become more efficient. Ventilatory demand becomes better matched. And patients learn how to operate closer to their physiologic ceiling… without crashing into it. </a:t>
            </a:r>
            <a:br>
              <a:rPr lang="en-US" dirty="0"/>
            </a:br>
            <a:endParaRPr lang="en-US" dirty="0"/>
          </a:p>
          <a:p>
            <a:pPr marL="158750" indent="0">
              <a:buNone/>
            </a:pPr>
            <a:r>
              <a:rPr lang="en-US" dirty="0"/>
              <a:t>This is where you all have the biggest impact. Rehab doesn’t change the disease. It changes how the body performs with it.</a:t>
            </a:r>
          </a:p>
          <a:p>
            <a:pPr marL="158750" indent="0">
              <a:buNone/>
            </a:pPr>
            <a:endParaRPr lang="en-US" dirty="0"/>
          </a:p>
        </p:txBody>
      </p:sp>
    </p:spTree>
    <p:extLst>
      <p:ext uri="{BB962C8B-B14F-4D97-AF65-F5344CB8AC3E}">
        <p14:creationId xmlns:p14="http://schemas.microsoft.com/office/powerpoint/2010/main" val="53636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8750" indent="0">
              <a:buNone/>
            </a:pPr>
            <a:r>
              <a:rPr lang="en-US" dirty="0"/>
              <a:t>Let’s just orient ourselves to normal flow, because everything we’ll talk about builds on this. Blood comes back from the body into the right side of the heart… into the right atrium, then the right ventricle. From there, the right ventricle pumps blood forward into the pulmonary arteries… and into the lungs.</a:t>
            </a:r>
          </a:p>
          <a:p>
            <a:pPr marL="158750" indent="0">
              <a:buNone/>
            </a:pPr>
            <a:endParaRPr lang="en-US" dirty="0"/>
          </a:p>
          <a:p>
            <a:pPr marL="158750" indent="0">
              <a:buNone/>
            </a:pPr>
            <a:r>
              <a:rPr lang="en-US" dirty="0"/>
              <a:t>In the lungs, blood moves through a very large, low-pressure vascular bed… where gas exchange happens. Oxygen comes in, CO₂ goes out. Then that oxygenated blood returns to the left side of the heart… left atrium, then left ventricle…and the left ventricle pumps it out to the body.</a:t>
            </a:r>
          </a:p>
          <a:p>
            <a:pPr marL="158750" indent="0">
              <a:buNone/>
            </a:pPr>
            <a:endParaRPr lang="en-US" dirty="0"/>
          </a:p>
          <a:p>
            <a:pPr marL="158750" indent="0">
              <a:buNone/>
            </a:pPr>
            <a:r>
              <a:rPr lang="en-US" dirty="0"/>
              <a:t>So under normal conditions, this system is designed to be:</a:t>
            </a:r>
          </a:p>
          <a:p>
            <a:r>
              <a:rPr lang="en-US" b="1" dirty="0"/>
              <a:t>low resistance in the lungs</a:t>
            </a:r>
            <a:endParaRPr lang="en-US" dirty="0"/>
          </a:p>
          <a:p>
            <a:r>
              <a:rPr lang="en-US" dirty="0"/>
              <a:t>and </a:t>
            </a:r>
            <a:r>
              <a:rPr lang="en-US" b="1" dirty="0"/>
              <a:t>efficient forward flow from the right ventricle</a:t>
            </a:r>
          </a:p>
          <a:p>
            <a:pPr marL="158750" indent="0">
              <a:buNone/>
            </a:pPr>
            <a:endParaRPr lang="en-US" b="1" dirty="0"/>
          </a:p>
          <a:p>
            <a:pPr marL="158750" indent="0">
              <a:buNone/>
            </a:pPr>
            <a:r>
              <a:rPr lang="en-US" dirty="0"/>
              <a:t>And that’s the key idea to hold onto. The right ventricle is not built to pump against high pressure. It’s built for a low-resistance system. </a:t>
            </a:r>
          </a:p>
          <a:p>
            <a:pPr marL="158750" indent="0">
              <a:buNone/>
            </a:pPr>
            <a:endParaRPr lang="en-US" dirty="0"/>
          </a:p>
          <a:p>
            <a:pPr marL="158750" indent="0">
              <a:buNone/>
            </a:pPr>
            <a:r>
              <a:rPr lang="en-US" dirty="0"/>
              <a:t>Everything we call pulmonary hypertension is some version of this system becoming harder to push blood through</a:t>
            </a:r>
          </a:p>
          <a:p>
            <a:pPr marL="0" lvl="0" indent="0" algn="l" rtl="0">
              <a:spcBef>
                <a:spcPts val="0"/>
              </a:spcBef>
              <a:spcAft>
                <a:spcPts val="0"/>
              </a:spcAft>
              <a:buNone/>
            </a:pPr>
            <a:endParaRPr dirty="0"/>
          </a:p>
        </p:txBody>
      </p:sp>
      <p:sp>
        <p:nvSpPr>
          <p:cNvPr id="105" name="Google Shape;105;p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So if oxygen helps support the system during exercise… This is where rehab actually changes what the system can do.”</a:t>
            </a:r>
          </a:p>
          <a:p>
            <a:pPr marL="158750" indent="0">
              <a:buNone/>
            </a:pPr>
            <a:endParaRPr lang="en-US" dirty="0"/>
          </a:p>
          <a:p>
            <a:pPr marL="158750" indent="0">
              <a:buNone/>
            </a:pPr>
            <a:r>
              <a:rPr lang="en-US" dirty="0"/>
              <a:t>In pulmonary hypertension, cardiac output is limited. You’re not fixing that. But you </a:t>
            </a:r>
            <a:r>
              <a:rPr lang="en-US" i="1" dirty="0"/>
              <a:t>can</a:t>
            </a:r>
            <a:r>
              <a:rPr lang="en-US" dirty="0"/>
              <a:t> change how efficiently the body uses that limited delivery.</a:t>
            </a:r>
          </a:p>
          <a:p>
            <a:pPr marL="158750" indent="0">
              <a:buNone/>
            </a:pPr>
            <a:endParaRPr lang="en-US" dirty="0"/>
          </a:p>
          <a:p>
            <a:pPr marL="158750" indent="0">
              <a:buNone/>
            </a:pPr>
            <a:r>
              <a:rPr lang="en-US" dirty="0"/>
              <a:t>Muscles become more efficient. Oxygen extraction improves.</a:t>
            </a:r>
          </a:p>
          <a:p>
            <a:pPr marL="158750" indent="0">
              <a:buNone/>
            </a:pPr>
            <a:endParaRPr lang="en-US" dirty="0"/>
          </a:p>
          <a:p>
            <a:pPr marL="158750" indent="0">
              <a:buNone/>
            </a:pPr>
            <a:r>
              <a:rPr lang="en-US" dirty="0"/>
              <a:t>Patients tolerate symptoms better… and regain confidence.</a:t>
            </a:r>
          </a:p>
          <a:p>
            <a:pPr marL="158750" indent="0">
              <a:buNone/>
            </a:pPr>
            <a:endParaRPr lang="en-US" dirty="0"/>
          </a:p>
          <a:p>
            <a:pPr marL="158750" indent="0">
              <a:buNone/>
            </a:pPr>
            <a:r>
              <a:rPr lang="en-US" dirty="0"/>
              <a:t>And that combination changes how far they can go.</a:t>
            </a:r>
          </a:p>
          <a:p>
            <a:pPr marL="158750" indent="0">
              <a:buNone/>
            </a:pPr>
            <a:endParaRPr lang="en-US" dirty="0"/>
          </a:p>
          <a:p>
            <a:pPr marL="158750" indent="0">
              <a:buNone/>
            </a:pPr>
            <a:r>
              <a:rPr lang="en-US" dirty="0"/>
              <a:t>You can’t fix the pulmonary vasculature…but you can change the patient’s trajectory.</a:t>
            </a:r>
          </a:p>
          <a:p>
            <a:pPr marL="158750" indent="0">
              <a:buNone/>
            </a:pPr>
            <a:endParaRPr lang="en-US" dirty="0"/>
          </a:p>
        </p:txBody>
      </p:sp>
    </p:spTree>
    <p:extLst>
      <p:ext uri="{BB962C8B-B14F-4D97-AF65-F5344CB8AC3E}">
        <p14:creationId xmlns:p14="http://schemas.microsoft.com/office/powerpoint/2010/main" val="316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Now let’s translate the physiology we’ve reviewed into what you actually </a:t>
            </a:r>
            <a:r>
              <a:rPr lang="en-US" i="1" dirty="0"/>
              <a:t>do</a:t>
            </a:r>
            <a:r>
              <a:rPr lang="en-US" dirty="0"/>
              <a:t> in rehab.</a:t>
            </a:r>
          </a:p>
          <a:p>
            <a:pPr marL="158750" indent="0">
              <a:buNone/>
            </a:pPr>
            <a:endParaRPr lang="en-US" dirty="0"/>
          </a:p>
          <a:p>
            <a:pPr marL="158750" indent="0">
              <a:buNone/>
            </a:pPr>
            <a:r>
              <a:rPr lang="en-US" dirty="0"/>
              <a:t>First, in pulmonary hypertension, cardiac output is relatively fixed. So sustained high intensity doesn’t work well. Patients hit a ceiling quickly.</a:t>
            </a:r>
          </a:p>
          <a:p>
            <a:pPr marL="158750" indent="0">
              <a:buNone/>
            </a:pPr>
            <a:endParaRPr lang="en-US" dirty="0"/>
          </a:p>
          <a:p>
            <a:pPr marL="158750" indent="0">
              <a:buNone/>
            </a:pPr>
            <a:r>
              <a:rPr lang="en-US" dirty="0"/>
              <a:t>Second, the right ventricle is under strain. So instead of pushing continuously, interval training allows recovery and protects the RV.</a:t>
            </a:r>
          </a:p>
          <a:p>
            <a:pPr marL="158750" indent="0">
              <a:buNone/>
            </a:pPr>
            <a:endParaRPr lang="en-US" dirty="0"/>
          </a:p>
          <a:p>
            <a:pPr marL="158750" indent="0">
              <a:buNone/>
            </a:pPr>
            <a:r>
              <a:rPr lang="en-US" dirty="0"/>
              <a:t>Third, hypoxia matters. Oxygen isn’t just correcting a number… It’s a performance tool that helps maintain flow and reduce strain during exertion/</a:t>
            </a:r>
          </a:p>
          <a:p>
            <a:pPr marL="158750" indent="0">
              <a:buNone/>
            </a:pPr>
            <a:endParaRPr lang="en-US" dirty="0"/>
          </a:p>
          <a:p>
            <a:pPr marL="158750" indent="0">
              <a:buNone/>
            </a:pPr>
            <a:r>
              <a:rPr lang="en-US" dirty="0"/>
              <a:t>And finally, especially in Group 2 disease, volume status fluctuates. So expect day-to-day variability in performance. Some days will look very different than others.</a:t>
            </a:r>
          </a:p>
          <a:p>
            <a:pPr marL="158750" indent="0">
              <a:buNone/>
            </a:pPr>
            <a:endParaRPr lang="en-US" dirty="0"/>
          </a:p>
          <a:p>
            <a:pPr marL="158750" indent="0">
              <a:buNone/>
            </a:pPr>
            <a:r>
              <a:rPr lang="en-US" dirty="0"/>
              <a:t>Think of the pulmonary circulation like a highway with a bottleneck due to lane closure.</a:t>
            </a:r>
          </a:p>
          <a:p>
            <a:pPr marL="158750" indent="0">
              <a:buNone/>
            </a:pPr>
            <a:endParaRPr lang="en-US" dirty="0"/>
          </a:p>
          <a:p>
            <a:pPr marL="158750" indent="0">
              <a:buNone/>
            </a:pPr>
            <a:r>
              <a:rPr lang="en-US" dirty="0"/>
              <a:t>The # lanes are reduced… that’s pulmonary hypertension. Blood flow becomes traffic. And the right ventricle is traffic pushing into that congestion.</a:t>
            </a:r>
          </a:p>
          <a:p>
            <a:pPr marL="158750" indent="0">
              <a:buNone/>
            </a:pPr>
            <a:br>
              <a:rPr lang="en-US" dirty="0"/>
            </a:br>
            <a:endParaRPr lang="en-US" dirty="0"/>
          </a:p>
          <a:p>
            <a:pPr marL="158750" indent="0">
              <a:buNone/>
            </a:pPr>
            <a:r>
              <a:rPr lang="en-US" dirty="0"/>
              <a:t>Intervals are like letting traffic clear before sending more cars through. Oxygen adds an additional lane. And pacing controls how many cars enter at once.</a:t>
            </a:r>
          </a:p>
          <a:p>
            <a:pPr marL="158750" indent="0">
              <a:buNone/>
            </a:pPr>
            <a:endParaRPr lang="en-US" dirty="0"/>
          </a:p>
          <a:p>
            <a:pPr marL="158750" indent="0">
              <a:buNone/>
            </a:pPr>
            <a:r>
              <a:rPr lang="en-US" dirty="0"/>
              <a:t>You’re not increasing capacity… you’re managing flow through a bottleneck.</a:t>
            </a:r>
          </a:p>
          <a:p>
            <a:pPr marL="15875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09371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8750" indent="0">
              <a:buNone/>
            </a:pPr>
            <a:r>
              <a:rPr lang="en-US" dirty="0"/>
              <a:t>These patients don’t need to be pushed to their maximum. They need a consistent, repeatable, moderate stimulus that builds efficiency.</a:t>
            </a:r>
          </a:p>
          <a:p>
            <a:pPr marL="158750" indent="0">
              <a:buNone/>
            </a:pPr>
            <a:endParaRPr lang="en-US" dirty="0"/>
          </a:p>
          <a:p>
            <a:pPr marL="158750" indent="0">
              <a:buNone/>
            </a:pPr>
            <a:r>
              <a:rPr lang="en-US" dirty="0"/>
              <a:t>So intensity stays low to moderate. And you guide that with symptoms, not heart rate. RPE in that 3 to 5 range is usually where you want to live.</a:t>
            </a:r>
          </a:p>
          <a:p>
            <a:pPr marL="158750" indent="0">
              <a:buNone/>
            </a:pPr>
            <a:endParaRPr lang="en-US" dirty="0"/>
          </a:p>
          <a:p>
            <a:pPr marL="158750" indent="0">
              <a:buNone/>
            </a:pPr>
            <a:r>
              <a:rPr lang="en-US" dirty="0"/>
              <a:t>Progression should be symptom-limited and individualized. Not protocol-driven.</a:t>
            </a:r>
          </a:p>
          <a:p>
            <a:pPr marL="158750" indent="0">
              <a:buNone/>
            </a:pPr>
            <a:endParaRPr lang="en-US" dirty="0"/>
          </a:p>
          <a:p>
            <a:pPr marL="158750" indent="0">
              <a:buNone/>
            </a:pPr>
            <a:r>
              <a:rPr lang="en-US" dirty="0"/>
              <a:t>Modality matters. Cycle ergometry is often better tolerated than treadmill early on. It creates more stable loading conditions for the right ventricle. On the treadmill, you get more fluctuation in venous return and RV load. On the bike, things are more controlled.</a:t>
            </a:r>
          </a:p>
          <a:p>
            <a:pPr marL="158750" indent="0">
              <a:buNone/>
            </a:pPr>
            <a:endParaRPr lang="en-US" dirty="0"/>
          </a:p>
          <a:p>
            <a:pPr marL="158750" indent="0">
              <a:buNone/>
            </a:pPr>
            <a:r>
              <a:rPr lang="en-US" dirty="0"/>
              <a:t>Resistance training can be helpful, but with caution. The key is avoiding breath holding because that can spike pulmonary pressures very quickly.</a:t>
            </a:r>
          </a:p>
          <a:p>
            <a:pPr marL="158750" indent="0">
              <a:buNone/>
            </a:pPr>
            <a:endParaRPr lang="en-US" dirty="0"/>
          </a:p>
          <a:p>
            <a:pPr marL="158750" indent="0">
              <a:buNone/>
            </a:pPr>
            <a:r>
              <a:rPr lang="en-US" dirty="0"/>
              <a:t>Now the big one: interval training. Continuous exercise creates sustained right ventricular strain. Intervals allow partial recovery between efforts. And that makes exercise more tolerable and safer.</a:t>
            </a:r>
            <a:br>
              <a:rPr lang="en-US" dirty="0"/>
            </a:br>
            <a:endParaRPr lang="en-US" dirty="0"/>
          </a:p>
          <a:p>
            <a:pPr marL="158750" indent="0">
              <a:buNone/>
            </a:pPr>
            <a:r>
              <a:rPr lang="en-US" dirty="0"/>
              <a:t>We’re not training for peak performance. We’re training for tolerance and sustainability. And in pulmonary hypertension, pushing through symptoms isn’t heroic. It’s harmful.</a:t>
            </a:r>
          </a:p>
          <a:p>
            <a:endParaRPr lang="en-US" dirty="0"/>
          </a:p>
        </p:txBody>
      </p:sp>
      <p:sp>
        <p:nvSpPr>
          <p:cNvPr id="302" name="Google Shape;302;p2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So if that’s how we prescribe exercise in pulmonary hypertension…Let’s talk about what </a:t>
            </a:r>
            <a:r>
              <a:rPr lang="en-US" i="1" dirty="0"/>
              <a:t>not</a:t>
            </a:r>
            <a:r>
              <a:rPr lang="en-US" dirty="0"/>
              <a:t> to do.</a:t>
            </a:r>
          </a:p>
          <a:p>
            <a:pPr marL="158750" indent="0">
              <a:buNone/>
            </a:pPr>
            <a:endParaRPr lang="en-US" dirty="0"/>
          </a:p>
          <a:p>
            <a:pPr marL="158750" indent="0">
              <a:buNone/>
            </a:pPr>
            <a:r>
              <a:rPr lang="en-US" dirty="0"/>
              <a:t>Because most of the harm in this population doesn’t come from under-training…It comes from pushing in the wrong way.</a:t>
            </a:r>
          </a:p>
          <a:p>
            <a:pPr marL="158750" indent="0">
              <a:buNone/>
            </a:pPr>
            <a:endParaRPr lang="en-US" dirty="0"/>
          </a:p>
          <a:p>
            <a:pPr marL="158750" indent="0">
              <a:buNone/>
            </a:pPr>
            <a:r>
              <a:rPr lang="en-US" dirty="0"/>
              <a:t>First, don’t push through dizziness or lightheadedness. In PH, that’s not just fatigue. That’s a warning sign that cardiac output isn’t keeping up.</a:t>
            </a:r>
          </a:p>
          <a:p>
            <a:pPr marL="158750" indent="0">
              <a:buNone/>
            </a:pPr>
            <a:endParaRPr lang="en-US" dirty="0"/>
          </a:p>
          <a:p>
            <a:pPr marL="158750" indent="0">
              <a:buNone/>
            </a:pPr>
            <a:r>
              <a:rPr lang="en-US" dirty="0"/>
              <a:t>Second, don’t focus purely on heart rate targets. These patients often can’t augment cardiac output normally. So heart rate becomes an unreliable guide. Symptoms/RPE tell you more than numbers here.</a:t>
            </a:r>
          </a:p>
          <a:p>
            <a:pPr marL="158750" indent="0">
              <a:buNone/>
            </a:pPr>
            <a:endParaRPr lang="en-US" dirty="0"/>
          </a:p>
          <a:p>
            <a:pPr marL="158750" indent="0">
              <a:buNone/>
            </a:pPr>
            <a:r>
              <a:rPr lang="en-US" dirty="0"/>
              <a:t>“Third, don’t ignore desaturation trends. If oxygen levels are falling, that’s increasing pulmonary vascular resistance and right heart strain.” That’s something to act on in real time.</a:t>
            </a:r>
          </a:p>
          <a:p>
            <a:pPr marL="158750" indent="0">
              <a:buNone/>
            </a:pPr>
            <a:br>
              <a:rPr lang="en-US" dirty="0"/>
            </a:br>
            <a:endParaRPr lang="en-US" dirty="0"/>
          </a:p>
          <a:p>
            <a:pPr marL="158750" indent="0">
              <a:buNone/>
            </a:pPr>
            <a:r>
              <a:rPr lang="en-US" dirty="0"/>
              <a:t>And finally, don’t assume all fatigue is just deconditioning. Sometimes it’s the disease. Sometimes it’s volume status. Sometimes it’s right ventricular limitation.</a:t>
            </a:r>
          </a:p>
          <a:p>
            <a:pPr marL="158750" indent="0">
              <a:buNone/>
            </a:pPr>
            <a:endParaRPr lang="en-US" dirty="0"/>
          </a:p>
          <a:p>
            <a:pPr marL="158750" indent="0">
              <a:buNone/>
            </a:pPr>
            <a:r>
              <a:rPr lang="en-US" dirty="0"/>
              <a:t>So building on that idea of not pushing through warning signs…here are the situations where you stop… and escalate care.</a:t>
            </a:r>
          </a:p>
          <a:p>
            <a:pPr marL="158750" indent="0">
              <a:buNone/>
            </a:pPr>
            <a:endParaRPr lang="en-US" dirty="0"/>
          </a:p>
          <a:p>
            <a:pPr marL="158750" indent="0">
              <a:buNone/>
            </a:pPr>
            <a:r>
              <a:rPr lang="en-US" dirty="0"/>
              <a:t>First, syncope or near-syncope. In pulmonary hypertension, that’s a red flag for inadequate cardiac output. That’s not something to work through. That’s something to stop immediately. </a:t>
            </a:r>
          </a:p>
          <a:p>
            <a:pPr marL="158750" indent="0">
              <a:buNone/>
            </a:pPr>
            <a:endParaRPr lang="en-US" dirty="0"/>
          </a:p>
          <a:p>
            <a:pPr marL="158750" indent="0">
              <a:buNone/>
            </a:pPr>
            <a:r>
              <a:rPr lang="en-US" dirty="0"/>
              <a:t>Second, chest pain. This may reflect right ventricular ischemia or strain. Again, not something to push through.</a:t>
            </a:r>
          </a:p>
          <a:p>
            <a:pPr marL="158750" indent="0">
              <a:buNone/>
            </a:pPr>
            <a:endParaRPr lang="en-US" dirty="0"/>
          </a:p>
          <a:p>
            <a:pPr marL="158750" indent="0">
              <a:buNone/>
            </a:pPr>
            <a:r>
              <a:rPr lang="en-US" dirty="0"/>
              <a:t>Third, marked desaturation. If oxygen levels are dropping significantly despite support…“That’s telling you pulmonary vascular resistance is rising and the system is failing under load.</a:t>
            </a:r>
          </a:p>
          <a:p>
            <a:pPr marL="158750" indent="0">
              <a:buNone/>
            </a:pPr>
            <a:endParaRPr lang="en-US" dirty="0"/>
          </a:p>
          <a:p>
            <a:pPr marL="158750" indent="0">
              <a:buNone/>
            </a:pPr>
            <a:r>
              <a:rPr lang="en-US" dirty="0"/>
              <a:t>And finally, new edema or rapid weight gain. That’s often a sign of worsening right heart failure or volume overload. And those patients may need medical optimization before continuing rehab.</a:t>
            </a:r>
          </a:p>
          <a:p>
            <a:pPr marL="158750" indent="0">
              <a:buNone/>
            </a:pPr>
            <a:endParaRPr lang="en-US" dirty="0"/>
          </a:p>
          <a:p>
            <a:endParaRPr lang="en-US" dirty="0"/>
          </a:p>
        </p:txBody>
      </p:sp>
    </p:spTree>
    <p:extLst>
      <p:ext uri="{BB962C8B-B14F-4D97-AF65-F5344CB8AC3E}">
        <p14:creationId xmlns:p14="http://schemas.microsoft.com/office/powerpoint/2010/main" val="43868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3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8750" indent="0">
              <a:buNone/>
            </a:pPr>
            <a:r>
              <a:rPr lang="en-US" dirty="0"/>
              <a:t>Let’s bring it all together.</a:t>
            </a:r>
            <a:br>
              <a:rPr lang="en-US" dirty="0"/>
            </a:br>
            <a:endParaRPr lang="en-US" dirty="0"/>
          </a:p>
          <a:p>
            <a:pPr marL="158750" indent="0">
              <a:buNone/>
            </a:pPr>
            <a:r>
              <a:rPr lang="en-US" dirty="0"/>
              <a:t>This is the entire talk… on one slide.</a:t>
            </a:r>
          </a:p>
          <a:p>
            <a:pPr marL="158750" indent="0">
              <a:buNone/>
            </a:pPr>
            <a:endParaRPr lang="en-US" dirty="0"/>
          </a:p>
          <a:p>
            <a:pPr marL="158750" indent="0">
              <a:buNone/>
            </a:pPr>
            <a:r>
              <a:rPr lang="en-US" dirty="0"/>
              <a:t>Starting with the physiology. These patients have limited cardiac output and oxygen delivery. The system is constrained from the beginning.</a:t>
            </a:r>
          </a:p>
          <a:p>
            <a:pPr marL="158750" indent="0">
              <a:buNone/>
            </a:pPr>
            <a:endParaRPr lang="en-US" dirty="0"/>
          </a:p>
          <a:p>
            <a:pPr marL="158750" indent="0">
              <a:buNone/>
            </a:pPr>
            <a:r>
              <a:rPr lang="en-US" dirty="0"/>
              <a:t>Then recognize how that shows up. Early fatigue. Desaturation. Day-to-day variability. And symptoms like lightheadedness that you have to respect.</a:t>
            </a:r>
          </a:p>
          <a:p>
            <a:pPr marL="158750" indent="0">
              <a:buNone/>
            </a:pPr>
            <a:endParaRPr lang="en-US" dirty="0"/>
          </a:p>
          <a:p>
            <a:pPr marL="158750" indent="0">
              <a:buNone/>
            </a:pPr>
            <a:r>
              <a:rPr lang="en-US" dirty="0"/>
              <a:t>Then adjust what you do. Keep intensity low to moderate. Use intervals. Use oxygen early when needed. And let symptoms guide progression.</a:t>
            </a:r>
          </a:p>
          <a:p>
            <a:pPr marL="158750" indent="0">
              <a:buNone/>
            </a:pPr>
            <a:endParaRPr lang="en-US" dirty="0"/>
          </a:p>
          <a:p>
            <a:pPr marL="158750" indent="0">
              <a:buNone/>
            </a:pPr>
            <a:r>
              <a:rPr lang="en-US" dirty="0"/>
              <a:t>Match the workload to what the heart and lungs can deliver…Not always what the patient wants to do.</a:t>
            </a:r>
          </a:p>
          <a:p>
            <a:pPr marL="158750" indent="0">
              <a:buNone/>
            </a:pPr>
            <a:endParaRPr lang="en-US" dirty="0"/>
          </a:p>
        </p:txBody>
      </p:sp>
      <p:sp>
        <p:nvSpPr>
          <p:cNvPr id="372" name="Google Shape;372;p3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b9c068c36d_0_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g3b9c068c36d_0_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158750" indent="0">
              <a:buNone/>
            </a:pPr>
            <a:r>
              <a:rPr lang="en-US" dirty="0"/>
              <a:t>Let’s define what we mean by pulmonary hypertension. It’s a </a:t>
            </a:r>
            <a:r>
              <a:rPr lang="en-US" b="1" dirty="0"/>
              <a:t>hemodynamic diagnosis</a:t>
            </a:r>
            <a:r>
              <a:rPr lang="en-US" dirty="0"/>
              <a:t>, based on mean pulmonary artery pressure… now defined as 20 mmHg or higher.</a:t>
            </a:r>
          </a:p>
          <a:p>
            <a:pPr marL="158750" indent="0">
              <a:buNone/>
            </a:pPr>
            <a:endParaRPr lang="en-US" dirty="0"/>
          </a:p>
          <a:p>
            <a:pPr marL="158750" indent="0">
              <a:buNone/>
            </a:pPr>
            <a:r>
              <a:rPr lang="en-US" dirty="0"/>
              <a:t>So this is not a symptom-based diagnosis. Patients don’t need to look sick or feel dramatically different to meet this definition.</a:t>
            </a:r>
          </a:p>
          <a:p>
            <a:pPr marL="158750" indent="0">
              <a:buNone/>
            </a:pPr>
            <a:endParaRPr lang="en-US" dirty="0"/>
          </a:p>
          <a:p>
            <a:r>
              <a:rPr lang="en-US" dirty="0"/>
              <a:t>And one nuance that’s worth knowing: Even what used to be considered ‘borderline’ pressures… say in the low 20s, like 22, 23, 24…</a:t>
            </a:r>
            <a:br>
              <a:rPr lang="en-US" dirty="0"/>
            </a:br>
            <a:r>
              <a:rPr lang="en-US" dirty="0"/>
              <a:t>those patients actually have </a:t>
            </a:r>
            <a:r>
              <a:rPr lang="en-US" b="1" dirty="0"/>
              <a:t>higher risk over time</a:t>
            </a:r>
            <a:r>
              <a:rPr lang="en-US" dirty="0"/>
              <a:t>.</a:t>
            </a:r>
          </a:p>
          <a:p>
            <a:pPr marL="158750" indent="0">
              <a:buNone/>
            </a:pPr>
            <a:endParaRPr lang="en-US" dirty="0"/>
          </a:p>
          <a:p>
            <a:r>
              <a:rPr lang="en-US" dirty="0"/>
              <a:t>So this is not a binary normal vs abnormal situation. It’s more of a spectrum.</a:t>
            </a:r>
          </a:p>
          <a:p>
            <a:pPr marL="158750" indent="0">
              <a:buNone/>
            </a:pPr>
            <a:endParaRPr lang="en-US" dirty="0"/>
          </a:p>
          <a:p>
            <a:r>
              <a:rPr lang="en-US" dirty="0"/>
              <a:t>The other key point is that pulmonary hypertension is </a:t>
            </a:r>
            <a:r>
              <a:rPr lang="en-US" b="1" dirty="0"/>
              <a:t>not one disease</a:t>
            </a:r>
            <a:r>
              <a:rPr lang="en-US" dirty="0"/>
              <a:t>. In rehab, most of what you’re seeing is pulmonary hypertension as a consequence of:</a:t>
            </a:r>
          </a:p>
          <a:p>
            <a:r>
              <a:rPr lang="en-US" dirty="0"/>
              <a:t>left heart disease</a:t>
            </a:r>
          </a:p>
          <a:p>
            <a:r>
              <a:rPr lang="en-US" dirty="0"/>
              <a:t>or lung disease and hypoxia</a:t>
            </a:r>
          </a:p>
          <a:p>
            <a:r>
              <a:rPr lang="en-US" dirty="0"/>
              <a:t>Or some combination</a:t>
            </a:r>
          </a:p>
          <a:p>
            <a:endParaRPr lang="en-US" dirty="0"/>
          </a:p>
          <a:p>
            <a:pPr marL="158750" indent="0">
              <a:buNone/>
            </a:pPr>
            <a:r>
              <a:rPr lang="en-US" dirty="0"/>
              <a:t>And that distinction matters, because the physiology driving exercise limitation is different.</a:t>
            </a:r>
          </a:p>
          <a:p>
            <a:endParaRPr lang="en-US" dirty="0"/>
          </a:p>
          <a:p>
            <a:pPr marL="0" lvl="0" indent="0" algn="l" rtl="0">
              <a:spcBef>
                <a:spcPts val="0"/>
              </a:spcBef>
              <a:spcAft>
                <a:spcPts val="0"/>
              </a:spcAft>
              <a:buNone/>
            </a:pPr>
            <a:endParaRPr dirty="0"/>
          </a:p>
        </p:txBody>
      </p:sp>
      <p:sp>
        <p:nvSpPr>
          <p:cNvPr id="144" name="Google Shape;144;g3b9c068c36d_0_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Let’s start with precapillary disease. The key idea is simple: the problem is </a:t>
            </a:r>
            <a:r>
              <a:rPr lang="en-US" b="1" dirty="0"/>
              <a:t>before the capillary bed</a:t>
            </a:r>
            <a:r>
              <a:rPr lang="en-US" dirty="0"/>
              <a:t>.</a:t>
            </a:r>
          </a:p>
          <a:p>
            <a:pPr marL="158750" indent="0">
              <a:buNone/>
            </a:pPr>
            <a:endParaRPr lang="en-US" dirty="0"/>
          </a:p>
          <a:p>
            <a:pPr marL="158750" indent="0">
              <a:buNone/>
            </a:pPr>
            <a:r>
              <a:rPr lang="en-US" dirty="0"/>
              <a:t>In the small pulmonary arteries, resistance goes up. The vessels are narrowed and stiff. So now the right ventricle is pushing blood into a tighter system.</a:t>
            </a:r>
          </a:p>
          <a:p>
            <a:pPr marL="158750" indent="0">
              <a:buNone/>
            </a:pPr>
            <a:endParaRPr lang="en-US" dirty="0"/>
          </a:p>
          <a:p>
            <a:pPr marL="158750" indent="0">
              <a:buNone/>
            </a:pPr>
            <a:r>
              <a:rPr lang="en-US" dirty="0"/>
              <a:t>That raises pulmonary artery pressure, even though the left heart can still be completely normal. So this is a </a:t>
            </a:r>
            <a:r>
              <a:rPr lang="en-US" b="1" dirty="0"/>
              <a:t>forward resistance problem </a:t>
            </a:r>
            <a:r>
              <a:rPr lang="en-US" dirty="0"/>
              <a:t>the right heart is pushing into a high-resistance circuit.</a:t>
            </a:r>
          </a:p>
          <a:p>
            <a:endParaRPr lang="en-US" dirty="0"/>
          </a:p>
        </p:txBody>
      </p:sp>
    </p:spTree>
    <p:extLst>
      <p:ext uri="{BB962C8B-B14F-4D97-AF65-F5344CB8AC3E}">
        <p14:creationId xmlns:p14="http://schemas.microsoft.com/office/powerpoint/2010/main" val="4044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3A6CA-00FD-4811-73EA-470422265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A003D-6FDF-3BC1-1AEB-2215A77C4300}"/>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5A15EAF-9FBA-25C5-5B16-A9732154F817}"/>
              </a:ext>
            </a:extLst>
          </p:cNvPr>
          <p:cNvSpPr>
            <a:spLocks noGrp="1"/>
          </p:cNvSpPr>
          <p:nvPr>
            <p:ph type="body" idx="1"/>
          </p:nvPr>
        </p:nvSpPr>
        <p:spPr/>
        <p:txBody>
          <a:bodyPr/>
          <a:lstStyle/>
          <a:p>
            <a:pPr marL="158750" indent="0">
              <a:buNone/>
            </a:pPr>
            <a:r>
              <a:rPr lang="en-US" dirty="0"/>
              <a:t>Now contrast that with postcapillary disease. Here, the problem is </a:t>
            </a:r>
            <a:r>
              <a:rPr lang="en-US" b="1" dirty="0"/>
              <a:t>after the capillary bed</a:t>
            </a:r>
            <a:r>
              <a:rPr lang="en-US" dirty="0"/>
              <a:t>. The left heart is not accepting blood well, so pressure builds up in the left atrium. That pressure gets transmitted backward into the pulmonary veins and capillaries. So even though the pulmonary arteries themselves may be normal, the pressures are elevated because of this back-pressure.</a:t>
            </a:r>
          </a:p>
          <a:p>
            <a:pPr marL="158750" indent="0">
              <a:buNone/>
            </a:pPr>
            <a:endParaRPr lang="en-US" dirty="0"/>
          </a:p>
          <a:p>
            <a:pPr marL="158750" indent="0">
              <a:buNone/>
            </a:pPr>
            <a:r>
              <a:rPr lang="en-US" dirty="0"/>
              <a:t>So this is a </a:t>
            </a:r>
            <a:r>
              <a:rPr lang="en-US" b="1" dirty="0"/>
              <a:t>back-pressure problem - </a:t>
            </a:r>
            <a:r>
              <a:rPr lang="en-US" dirty="0"/>
              <a:t>the lungs are congested from the left heart.</a:t>
            </a:r>
          </a:p>
          <a:p>
            <a:pPr marL="158750" indent="0">
              <a:buNone/>
            </a:pPr>
            <a:endParaRPr lang="en-US" dirty="0"/>
          </a:p>
          <a:p>
            <a:pPr marL="158750" indent="0">
              <a:buNone/>
            </a:pPr>
            <a:r>
              <a:rPr lang="en-US" dirty="0"/>
              <a:t>Same number, completely different mechanism.</a:t>
            </a:r>
          </a:p>
          <a:p>
            <a:pPr marL="158750" indent="0">
              <a:buNone/>
            </a:pPr>
            <a:endParaRPr lang="en-US" dirty="0"/>
          </a:p>
          <a:p>
            <a:pPr marL="158750" indent="0">
              <a:buNone/>
            </a:pPr>
            <a:r>
              <a:rPr lang="en-US" dirty="0"/>
              <a:t>You’ll see five groups in textbooks, but for what we do, it really comes down to two mechanisms.</a:t>
            </a:r>
          </a:p>
        </p:txBody>
      </p:sp>
    </p:spTree>
    <p:extLst>
      <p:ext uri="{BB962C8B-B14F-4D97-AF65-F5344CB8AC3E}">
        <p14:creationId xmlns:p14="http://schemas.microsoft.com/office/powerpoint/2010/main" val="294024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When patients with pulmonary hypertension try to exercise, they run into a few key limitations.</a:t>
            </a:r>
          </a:p>
          <a:p>
            <a:pPr marL="158750" indent="0">
              <a:buNone/>
            </a:pPr>
            <a:endParaRPr lang="en-US" dirty="0"/>
          </a:p>
          <a:p>
            <a:pPr marL="158750" indent="0">
              <a:buNone/>
            </a:pPr>
            <a:r>
              <a:rPr lang="en-US" dirty="0"/>
              <a:t>First, the right ventricle can’t increase cardiac output the way a normal heart can. It’s already working against a high-resistance system.</a:t>
            </a:r>
          </a:p>
          <a:p>
            <a:pPr marL="158750" indent="0">
              <a:buNone/>
            </a:pPr>
            <a:endParaRPr lang="en-US" dirty="0"/>
          </a:p>
          <a:p>
            <a:pPr marL="158750" indent="0">
              <a:buNone/>
            </a:pPr>
            <a:r>
              <a:rPr lang="en-US" dirty="0"/>
              <a:t>Second, the pulmonary circulation can’t adapt to increased flow. In a healthy person, those vessels dilate and recruit. Here, they behave more like a fixed system.</a:t>
            </a:r>
          </a:p>
          <a:p>
            <a:pPr marL="158750" indent="0">
              <a:buNone/>
            </a:pPr>
            <a:endParaRPr lang="en-US" dirty="0"/>
          </a:p>
          <a:p>
            <a:pPr marL="158750" indent="0">
              <a:buNone/>
            </a:pPr>
            <a:r>
              <a:rPr lang="en-US" dirty="0"/>
              <a:t>And because of that, oxygen delivery can’t keep up with what the muscles are asking for.</a:t>
            </a:r>
          </a:p>
          <a:p>
            <a:pPr marL="158750" indent="0">
              <a:buNone/>
            </a:pPr>
            <a:endParaRPr lang="en-US" dirty="0"/>
          </a:p>
          <a:p>
            <a:pPr marL="158750" indent="0">
              <a:buNone/>
            </a:pPr>
            <a:r>
              <a:rPr lang="en-US" dirty="0"/>
              <a:t>So very quickly, demand exceeds supply, and that’s when patients feel short of breath and fatigued.</a:t>
            </a:r>
          </a:p>
          <a:p>
            <a:endParaRPr lang="en-US" dirty="0"/>
          </a:p>
          <a:p>
            <a:endParaRPr lang="en-US" dirty="0"/>
          </a:p>
        </p:txBody>
      </p:sp>
    </p:spTree>
    <p:extLst>
      <p:ext uri="{BB962C8B-B14F-4D97-AF65-F5344CB8AC3E}">
        <p14:creationId xmlns:p14="http://schemas.microsoft.com/office/powerpoint/2010/main" val="295224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Symptoms in pulmonary hypertension reflect how much reserve the right ventricle has, not just how high the pressures are.</a:t>
            </a:r>
          </a:p>
          <a:p>
            <a:pPr marL="158750" indent="0">
              <a:buNone/>
            </a:pPr>
            <a:endParaRPr lang="en-US" dirty="0"/>
          </a:p>
          <a:p>
            <a:pPr marL="158750" indent="0">
              <a:buNone/>
            </a:pPr>
            <a:r>
              <a:rPr lang="en-US" dirty="0"/>
              <a:t>So don’t just think of this as a list. Each symptom is telling you something about the physiology:</a:t>
            </a:r>
          </a:p>
          <a:p>
            <a:r>
              <a:rPr lang="en-US" dirty="0"/>
              <a:t>Dyspnea is a mismatch between what the body needs and what the system can deliver.</a:t>
            </a:r>
          </a:p>
          <a:p>
            <a:r>
              <a:rPr lang="en-US" dirty="0"/>
              <a:t>Fatigue and rapid exhaustion reflect inadequate oxygen delivery to the muscles.</a:t>
            </a:r>
          </a:p>
          <a:p>
            <a:r>
              <a:rPr lang="en-US" dirty="0"/>
              <a:t>Palpitations often reflect strain on the right heart or atrial arrhythmias. When those show up, patients can lose what little cardiac output reserve they have.</a:t>
            </a:r>
          </a:p>
          <a:p>
            <a:r>
              <a:rPr lang="en-US" dirty="0"/>
              <a:t>Hemoptysis is less common, but when it happens, it’s a red flag. That’s high-pressure pulmonary circulation or vascular injury.</a:t>
            </a:r>
          </a:p>
          <a:p>
            <a:endParaRPr lang="en-US" dirty="0"/>
          </a:p>
          <a:p>
            <a:endParaRPr lang="en-US" dirty="0"/>
          </a:p>
          <a:p>
            <a:r>
              <a:rPr lang="en-US" dirty="0"/>
              <a:t>Lightheadedness is especially important. That often means the heart cannot increase cardiac output during exercise. Lightheadedness during exercise is not deconditioning in this population. It’s a cardiac output problem until proven otherwise.</a:t>
            </a:r>
          </a:p>
          <a:p>
            <a:endParaRPr lang="en-US" dirty="0"/>
          </a:p>
          <a:p>
            <a:r>
              <a:rPr lang="en-US" dirty="0"/>
              <a:t>Edema and fluid retention are later findings. That’s right heart failure.</a:t>
            </a:r>
          </a:p>
          <a:p>
            <a:endParaRPr lang="en-US" dirty="0"/>
          </a:p>
          <a:p>
            <a:pPr marL="158750" indent="0">
              <a:buNone/>
            </a:pPr>
            <a:r>
              <a:rPr lang="en-US" dirty="0"/>
              <a:t>So what you’re seeing clinically is a spectrum, from limited reserve… to overt RV failure</a:t>
            </a:r>
          </a:p>
          <a:p>
            <a:endParaRPr lang="en-US" dirty="0"/>
          </a:p>
        </p:txBody>
      </p:sp>
    </p:spTree>
    <p:extLst>
      <p:ext uri="{BB962C8B-B14F-4D97-AF65-F5344CB8AC3E}">
        <p14:creationId xmlns:p14="http://schemas.microsoft.com/office/powerpoint/2010/main" val="26340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exam findings reflect right heart strain and volume status. This matters most when thinking about day-to-day variability</a:t>
            </a:r>
          </a:p>
        </p:txBody>
      </p:sp>
    </p:spTree>
    <p:extLst>
      <p:ext uri="{BB962C8B-B14F-4D97-AF65-F5344CB8AC3E}">
        <p14:creationId xmlns:p14="http://schemas.microsoft.com/office/powerpoint/2010/main" val="219882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In patients with pulmonary hypertension due to left heart disease, the key limitation here is not just the pulmonary circulation. It’s elevated left-sided filling pressures. So when they exercise, cardiac output is limited… but just as importantly, they develop pulmonary congestion.</a:t>
            </a:r>
          </a:p>
          <a:p>
            <a:pPr marL="158750" indent="0">
              <a:buNone/>
            </a:pPr>
            <a:endParaRPr lang="en-US" dirty="0"/>
          </a:p>
          <a:p>
            <a:pPr marL="158750" indent="0">
              <a:buNone/>
            </a:pPr>
            <a:r>
              <a:rPr lang="en-US" dirty="0"/>
              <a:t>Instead of handling increased flow, pressure backs up into the lungs. That’s why these patients are very volume sensitive.</a:t>
            </a:r>
          </a:p>
          <a:p>
            <a:pPr marL="158750" indent="0">
              <a:buNone/>
            </a:pPr>
            <a:endParaRPr lang="en-US" dirty="0"/>
          </a:p>
          <a:p>
            <a:pPr marL="158750" indent="0">
              <a:buNone/>
            </a:pPr>
            <a:r>
              <a:rPr lang="en-US" dirty="0"/>
              <a:t>On a day when they’re fluid overloaded, they’ll feel more short of breath and fatigue quickly. On a day when they’re well </a:t>
            </a:r>
            <a:r>
              <a:rPr lang="en-US" dirty="0" err="1"/>
              <a:t>diuresed</a:t>
            </a:r>
            <a:r>
              <a:rPr lang="en-US" dirty="0"/>
              <a:t>, their exercise tolerance can look completely different.</a:t>
            </a:r>
          </a:p>
          <a:p>
            <a:pPr marL="158750" indent="0">
              <a:buNone/>
            </a:pPr>
            <a:endParaRPr lang="en-US" dirty="0"/>
          </a:p>
          <a:p>
            <a:pPr marL="158750" indent="0">
              <a:buNone/>
            </a:pPr>
            <a:r>
              <a:rPr lang="en-US" dirty="0"/>
              <a:t>You may see the same patient perform very differently from one day to the next, not because they’re inconsistent… but because their physiology is different that day.</a:t>
            </a:r>
          </a:p>
          <a:p>
            <a:pPr marL="158750" indent="0">
              <a:buNone/>
            </a:pPr>
            <a:br>
              <a:rPr lang="en-US" dirty="0"/>
            </a:br>
            <a:r>
              <a:rPr lang="en-US" dirty="0"/>
              <a:t>Same patient, different day, different physiology.</a:t>
            </a:r>
          </a:p>
          <a:p>
            <a:pPr marL="158750" indent="0">
              <a:buNone/>
            </a:pPr>
            <a:endParaRPr lang="en-US" dirty="0"/>
          </a:p>
          <a:p>
            <a:endParaRPr lang="en-US" dirty="0"/>
          </a:p>
        </p:txBody>
      </p:sp>
    </p:spTree>
    <p:extLst>
      <p:ext uri="{BB962C8B-B14F-4D97-AF65-F5344CB8AC3E}">
        <p14:creationId xmlns:p14="http://schemas.microsoft.com/office/powerpoint/2010/main" val="399819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685800" y="797700"/>
            <a:ext cx="7772400" cy="2802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000" dirty="0">
                <a:solidFill>
                  <a:schemeClr val="dk1"/>
                </a:solidFill>
                <a:latin typeface="Calibri"/>
                <a:ea typeface="Calibri"/>
                <a:cs typeface="Calibri"/>
                <a:sym typeface="Calibri"/>
              </a:rPr>
              <a:t>Pulmonary Hypertension in Rehab: </a:t>
            </a:r>
            <a:br>
              <a:rPr lang="en-US" sz="4000" dirty="0">
                <a:solidFill>
                  <a:schemeClr val="dk1"/>
                </a:solidFill>
                <a:latin typeface="Calibri"/>
                <a:ea typeface="Calibri"/>
                <a:cs typeface="Calibri"/>
                <a:sym typeface="Calibri"/>
              </a:rPr>
            </a:br>
            <a:r>
              <a:rPr lang="en-US" sz="4000" dirty="0">
                <a:solidFill>
                  <a:schemeClr val="dk1"/>
                </a:solidFill>
                <a:latin typeface="Calibri"/>
                <a:ea typeface="Calibri"/>
                <a:cs typeface="Calibri"/>
                <a:sym typeface="Calibri"/>
              </a:rPr>
              <a:t>How </a:t>
            </a:r>
            <a:r>
              <a:rPr lang="en-US" sz="4000" dirty="0"/>
              <a:t>It Shows Up and What To Do</a:t>
            </a:r>
            <a:endParaRPr sz="4000" dirty="0"/>
          </a:p>
        </p:txBody>
      </p:sp>
      <p:sp>
        <p:nvSpPr>
          <p:cNvPr id="86" name="Google Shape;86;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640"/>
              </a:spcBef>
              <a:spcAft>
                <a:spcPts val="0"/>
              </a:spcAft>
              <a:buClr>
                <a:srgbClr val="888888"/>
              </a:buClr>
              <a:buSzPts val="3200"/>
              <a:buNone/>
            </a:pPr>
            <a:r>
              <a:rPr lang="en-US" dirty="0"/>
              <a:t>Jay Balachandran, MD</a:t>
            </a:r>
            <a:br>
              <a:rPr lang="en-US" dirty="0"/>
            </a:br>
            <a:r>
              <a:rPr lang="en-US" dirty="0"/>
              <a:t>Mar 20,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CA0D0-DBB2-7A6A-1D76-EA124D3D0A3E}"/>
              </a:ext>
            </a:extLst>
          </p:cNvPr>
          <p:cNvSpPr>
            <a:spLocks noGrp="1"/>
          </p:cNvSpPr>
          <p:nvPr>
            <p:ph type="title"/>
          </p:nvPr>
        </p:nvSpPr>
        <p:spPr/>
        <p:txBody>
          <a:bodyPr>
            <a:normAutofit fontScale="90000"/>
          </a:bodyPr>
          <a:lstStyle/>
          <a:p>
            <a:r>
              <a:rPr lang="en-US" dirty="0"/>
              <a:t>Implications of Pulmonary Hypertension Classification</a:t>
            </a:r>
          </a:p>
        </p:txBody>
      </p:sp>
      <p:sp>
        <p:nvSpPr>
          <p:cNvPr id="3" name="Text Placeholder 2">
            <a:extLst>
              <a:ext uri="{FF2B5EF4-FFF2-40B4-BE49-F238E27FC236}">
                <a16:creationId xmlns:a16="http://schemas.microsoft.com/office/drawing/2014/main" id="{FBDFD6AD-96AF-9368-8FAC-238AE851B553}"/>
              </a:ext>
            </a:extLst>
          </p:cNvPr>
          <p:cNvSpPr>
            <a:spLocks noGrp="1"/>
          </p:cNvSpPr>
          <p:nvPr>
            <p:ph type="body" idx="1"/>
          </p:nvPr>
        </p:nvSpPr>
        <p:spPr>
          <a:xfrm>
            <a:off x="3446584" y="1600200"/>
            <a:ext cx="5240215" cy="4525963"/>
          </a:xfrm>
        </p:spPr>
        <p:txBody>
          <a:bodyPr>
            <a:normAutofit/>
          </a:bodyPr>
          <a:lstStyle/>
          <a:p>
            <a:r>
              <a:rPr lang="en-US" dirty="0"/>
              <a:t>↑ left-sided pressures limit right heart cardiac output</a:t>
            </a:r>
          </a:p>
          <a:p>
            <a:endParaRPr lang="en-US" dirty="0"/>
          </a:p>
          <a:p>
            <a:r>
              <a:rPr lang="en-US" dirty="0"/>
              <a:t>Volume-sensitive symptoms</a:t>
            </a:r>
          </a:p>
          <a:p>
            <a:endParaRPr lang="en-US" dirty="0"/>
          </a:p>
          <a:p>
            <a:r>
              <a:rPr lang="en-US" dirty="0"/>
              <a:t>Day-to-day variability</a:t>
            </a:r>
            <a:br>
              <a:rPr lang="en-US" dirty="0"/>
            </a:br>
            <a:endParaRPr lang="en-US" dirty="0"/>
          </a:p>
          <a:p>
            <a:endParaRPr lang="en-US" dirty="0"/>
          </a:p>
          <a:p>
            <a:endParaRPr lang="en-US" dirty="0"/>
          </a:p>
        </p:txBody>
      </p:sp>
      <p:pic>
        <p:nvPicPr>
          <p:cNvPr id="4" name="New picture">
            <a:extLst>
              <a:ext uri="{FF2B5EF4-FFF2-40B4-BE49-F238E27FC236}">
                <a16:creationId xmlns:a16="http://schemas.microsoft.com/office/drawing/2014/main" id="{B66932AF-047D-D952-2F5D-80BB38E07885}"/>
              </a:ext>
            </a:extLst>
          </p:cNvPr>
          <p:cNvPicPr/>
          <p:nvPr/>
        </p:nvPicPr>
        <p:blipFill>
          <a:blip r:embed="rId3"/>
          <a:srcRect l="22033" t="33355" r="58785" b="41460"/>
          <a:stretch>
            <a:fillRect/>
          </a:stretch>
        </p:blipFill>
        <p:spPr>
          <a:xfrm>
            <a:off x="457200" y="1600200"/>
            <a:ext cx="2887250" cy="4525962"/>
          </a:xfrm>
          <a:prstGeom prst="rect">
            <a:avLst/>
          </a:prstGeom>
        </p:spPr>
      </p:pic>
      <p:sp>
        <p:nvSpPr>
          <p:cNvPr id="5" name="Rectangle 4">
            <a:extLst>
              <a:ext uri="{FF2B5EF4-FFF2-40B4-BE49-F238E27FC236}">
                <a16:creationId xmlns:a16="http://schemas.microsoft.com/office/drawing/2014/main" id="{25EBC88C-2E59-9D89-0AB9-B59C42607779}"/>
              </a:ext>
            </a:extLst>
          </p:cNvPr>
          <p:cNvSpPr/>
          <p:nvPr/>
        </p:nvSpPr>
        <p:spPr>
          <a:xfrm>
            <a:off x="1029902" y="4841508"/>
            <a:ext cx="1655546" cy="7988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61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AD822-6358-EC65-97BB-65F52F5F1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CB805-6BED-954C-DBC5-517382702051}"/>
              </a:ext>
            </a:extLst>
          </p:cNvPr>
          <p:cNvSpPr>
            <a:spLocks noGrp="1"/>
          </p:cNvSpPr>
          <p:nvPr>
            <p:ph type="title"/>
          </p:nvPr>
        </p:nvSpPr>
        <p:spPr/>
        <p:txBody>
          <a:bodyPr>
            <a:normAutofit fontScale="90000"/>
          </a:bodyPr>
          <a:lstStyle/>
          <a:p>
            <a:r>
              <a:rPr lang="en-US" dirty="0"/>
              <a:t>Implications of Pulmonary Hypertension Classification</a:t>
            </a:r>
          </a:p>
        </p:txBody>
      </p:sp>
      <p:sp>
        <p:nvSpPr>
          <p:cNvPr id="3" name="Text Placeholder 2">
            <a:extLst>
              <a:ext uri="{FF2B5EF4-FFF2-40B4-BE49-F238E27FC236}">
                <a16:creationId xmlns:a16="http://schemas.microsoft.com/office/drawing/2014/main" id="{65233AD5-C9C2-CEE8-2045-77465811C386}"/>
              </a:ext>
            </a:extLst>
          </p:cNvPr>
          <p:cNvSpPr>
            <a:spLocks noGrp="1"/>
          </p:cNvSpPr>
          <p:nvPr>
            <p:ph type="body" idx="1"/>
          </p:nvPr>
        </p:nvSpPr>
        <p:spPr>
          <a:xfrm>
            <a:off x="3446584" y="1600200"/>
            <a:ext cx="5240215" cy="4525963"/>
          </a:xfrm>
        </p:spPr>
        <p:txBody>
          <a:bodyPr>
            <a:normAutofit lnSpcReduction="10000"/>
          </a:bodyPr>
          <a:lstStyle/>
          <a:p>
            <a:r>
              <a:rPr lang="en-US" dirty="0"/>
              <a:t>Ventilatory and gas exchange limitation</a:t>
            </a:r>
          </a:p>
          <a:p>
            <a:pPr marL="114300" indent="0">
              <a:buNone/>
            </a:pPr>
            <a:endParaRPr lang="en-US" dirty="0"/>
          </a:p>
          <a:p>
            <a:r>
              <a:rPr lang="en-US" dirty="0"/>
              <a:t>Exertional hypoxemia shows up early</a:t>
            </a:r>
          </a:p>
          <a:p>
            <a:pPr marL="114300" indent="0">
              <a:buNone/>
            </a:pPr>
            <a:endParaRPr lang="en-US" dirty="0"/>
          </a:p>
          <a:p>
            <a:r>
              <a:rPr lang="en-US" dirty="0"/>
              <a:t>Symptoms are less volume-driven (until late disease)</a:t>
            </a:r>
            <a:br>
              <a:rPr lang="en-US" dirty="0"/>
            </a:br>
            <a:endParaRPr lang="en-US" dirty="0"/>
          </a:p>
          <a:p>
            <a:endParaRPr lang="en-US" dirty="0"/>
          </a:p>
          <a:p>
            <a:endParaRPr lang="en-US" dirty="0"/>
          </a:p>
        </p:txBody>
      </p:sp>
      <p:pic>
        <p:nvPicPr>
          <p:cNvPr id="4" name="New picture">
            <a:extLst>
              <a:ext uri="{FF2B5EF4-FFF2-40B4-BE49-F238E27FC236}">
                <a16:creationId xmlns:a16="http://schemas.microsoft.com/office/drawing/2014/main" id="{07A1A1F2-479B-202E-6E40-B87558B964D9}"/>
              </a:ext>
            </a:extLst>
          </p:cNvPr>
          <p:cNvPicPr/>
          <p:nvPr/>
        </p:nvPicPr>
        <p:blipFill>
          <a:blip r:embed="rId3"/>
          <a:srcRect l="40819" t="33199" r="40442" b="41616"/>
          <a:stretch>
            <a:fillRect/>
          </a:stretch>
        </p:blipFill>
        <p:spPr>
          <a:xfrm>
            <a:off x="457200" y="1600200"/>
            <a:ext cx="2820572" cy="4525962"/>
          </a:xfrm>
          <a:prstGeom prst="rect">
            <a:avLst/>
          </a:prstGeom>
        </p:spPr>
      </p:pic>
      <p:sp>
        <p:nvSpPr>
          <p:cNvPr id="5" name="Rectangle 4">
            <a:extLst>
              <a:ext uri="{FF2B5EF4-FFF2-40B4-BE49-F238E27FC236}">
                <a16:creationId xmlns:a16="http://schemas.microsoft.com/office/drawing/2014/main" id="{1ADB4C28-854D-62F2-AC71-9793C0007B79}"/>
              </a:ext>
            </a:extLst>
          </p:cNvPr>
          <p:cNvSpPr/>
          <p:nvPr/>
        </p:nvSpPr>
        <p:spPr>
          <a:xfrm>
            <a:off x="702643" y="4947386"/>
            <a:ext cx="2233062" cy="7988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36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94E0-8D5C-BD3E-AAFE-31450E3858E1}"/>
              </a:ext>
            </a:extLst>
          </p:cNvPr>
          <p:cNvSpPr>
            <a:spLocks noGrp="1"/>
          </p:cNvSpPr>
          <p:nvPr>
            <p:ph type="title"/>
          </p:nvPr>
        </p:nvSpPr>
        <p:spPr/>
        <p:txBody>
          <a:bodyPr/>
          <a:lstStyle/>
          <a:p>
            <a:r>
              <a:rPr lang="en-US" dirty="0"/>
              <a:t>Group 2 vs Group 3 PH</a:t>
            </a:r>
          </a:p>
        </p:txBody>
      </p:sp>
      <p:graphicFrame>
        <p:nvGraphicFramePr>
          <p:cNvPr id="4" name="Diagram 3">
            <a:extLst>
              <a:ext uri="{FF2B5EF4-FFF2-40B4-BE49-F238E27FC236}">
                <a16:creationId xmlns:a16="http://schemas.microsoft.com/office/drawing/2014/main" id="{7E920DDA-0C95-20F0-248D-8801163A3086}"/>
              </a:ext>
            </a:extLst>
          </p:cNvPr>
          <p:cNvGraphicFramePr/>
          <p:nvPr>
            <p:extLst>
              <p:ext uri="{D42A27DB-BD31-4B8C-83A1-F6EECF244321}">
                <p14:modId xmlns:p14="http://schemas.microsoft.com/office/powerpoint/2010/main" val="17980793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80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dirty="0">
                <a:solidFill>
                  <a:schemeClr val="dk1"/>
                </a:solidFill>
                <a:latin typeface="Calibri"/>
                <a:ea typeface="Calibri"/>
                <a:cs typeface="Calibri"/>
                <a:sym typeface="Calibri"/>
              </a:rPr>
              <a:t>PH Diagnostic Framework</a:t>
            </a:r>
            <a:endParaRPr dirty="0"/>
          </a:p>
        </p:txBody>
      </p:sp>
      <p:graphicFrame>
        <p:nvGraphicFramePr>
          <p:cNvPr id="3" name="Diagram 2">
            <a:extLst>
              <a:ext uri="{FF2B5EF4-FFF2-40B4-BE49-F238E27FC236}">
                <a16:creationId xmlns:a16="http://schemas.microsoft.com/office/drawing/2014/main" id="{17A3FED6-807D-71A5-B790-28AAB3DD3D38}"/>
              </a:ext>
            </a:extLst>
          </p:cNvPr>
          <p:cNvGraphicFramePr/>
          <p:nvPr>
            <p:extLst>
              <p:ext uri="{D42A27DB-BD31-4B8C-83A1-F6EECF244321}">
                <p14:modId xmlns:p14="http://schemas.microsoft.com/office/powerpoint/2010/main" val="3066161542"/>
              </p:ext>
            </p:extLst>
          </p:nvPr>
        </p:nvGraphicFramePr>
        <p:xfrm>
          <a:off x="457199" y="1600199"/>
          <a:ext cx="822959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56C2-7035-7C54-08A3-DC65A4291DEB}"/>
              </a:ext>
            </a:extLst>
          </p:cNvPr>
          <p:cNvSpPr>
            <a:spLocks noGrp="1"/>
          </p:cNvSpPr>
          <p:nvPr>
            <p:ph type="title"/>
          </p:nvPr>
        </p:nvSpPr>
        <p:spPr/>
        <p:txBody>
          <a:bodyPr/>
          <a:lstStyle/>
          <a:p>
            <a:r>
              <a:rPr lang="en-US" dirty="0"/>
              <a:t>PH Risk Assessment</a:t>
            </a:r>
          </a:p>
        </p:txBody>
      </p:sp>
      <p:sp>
        <p:nvSpPr>
          <p:cNvPr id="3" name="Text Placeholder 2">
            <a:extLst>
              <a:ext uri="{FF2B5EF4-FFF2-40B4-BE49-F238E27FC236}">
                <a16:creationId xmlns:a16="http://schemas.microsoft.com/office/drawing/2014/main" id="{153BF0ED-EB5C-B004-8166-461377121A26}"/>
              </a:ext>
            </a:extLst>
          </p:cNvPr>
          <p:cNvSpPr>
            <a:spLocks noGrp="1"/>
          </p:cNvSpPr>
          <p:nvPr>
            <p:ph type="body" idx="1"/>
          </p:nvPr>
        </p:nvSpPr>
        <p:spPr/>
        <p:txBody>
          <a:bodyPr>
            <a:normAutofit fontScale="92500" lnSpcReduction="10000"/>
          </a:bodyPr>
          <a:lstStyle/>
          <a:p>
            <a:pPr marL="114300" indent="0">
              <a:buNone/>
            </a:pPr>
            <a:r>
              <a:rPr lang="en-US" b="1" dirty="0"/>
              <a:t>Risk model integrates:</a:t>
            </a:r>
          </a:p>
          <a:p>
            <a:r>
              <a:rPr lang="en-US" dirty="0"/>
              <a:t>Labs- BNP/NT-</a:t>
            </a:r>
            <a:r>
              <a:rPr lang="en-US" dirty="0" err="1"/>
              <a:t>proBNP</a:t>
            </a:r>
            <a:endParaRPr lang="en-US" dirty="0"/>
          </a:p>
          <a:p>
            <a:r>
              <a:rPr lang="en-US" dirty="0"/>
              <a:t>Hemodynamics</a:t>
            </a:r>
          </a:p>
          <a:p>
            <a:r>
              <a:rPr lang="en-US" dirty="0"/>
              <a:t>Imaging</a:t>
            </a:r>
          </a:p>
          <a:p>
            <a:pPr marL="114300" indent="0">
              <a:buNone/>
            </a:pPr>
            <a:endParaRPr lang="en-US" dirty="0"/>
          </a:p>
          <a:p>
            <a:r>
              <a:rPr lang="en-US" dirty="0"/>
              <a:t>Functional class</a:t>
            </a:r>
          </a:p>
          <a:p>
            <a:r>
              <a:rPr lang="en-US" dirty="0"/>
              <a:t>6-minute walk distance</a:t>
            </a:r>
          </a:p>
          <a:p>
            <a:pPr marL="114300" indent="0">
              <a:buNone/>
            </a:pPr>
            <a:endParaRPr lang="en-US" dirty="0"/>
          </a:p>
          <a:p>
            <a:pPr marL="114300" indent="0">
              <a:buNone/>
            </a:pPr>
            <a:r>
              <a:rPr lang="en-US" b="1" dirty="0"/>
              <a:t>Goal: achieve low-risk profile.</a:t>
            </a:r>
          </a:p>
          <a:p>
            <a:pPr marL="114300" indent="0">
              <a:buNone/>
            </a:pPr>
            <a:endParaRPr lang="en-US" dirty="0"/>
          </a:p>
        </p:txBody>
      </p:sp>
      <p:graphicFrame>
        <p:nvGraphicFramePr>
          <p:cNvPr id="4" name="Diagram 3">
            <a:extLst>
              <a:ext uri="{FF2B5EF4-FFF2-40B4-BE49-F238E27FC236}">
                <a16:creationId xmlns:a16="http://schemas.microsoft.com/office/drawing/2014/main" id="{0DC99003-ADE9-47C9-7AE3-D71C5845AF4A}"/>
              </a:ext>
            </a:extLst>
          </p:cNvPr>
          <p:cNvGraphicFramePr/>
          <p:nvPr>
            <p:extLst>
              <p:ext uri="{D42A27DB-BD31-4B8C-83A1-F6EECF244321}">
                <p14:modId xmlns:p14="http://schemas.microsoft.com/office/powerpoint/2010/main" val="1156713390"/>
              </p:ext>
            </p:extLst>
          </p:nvPr>
        </p:nvGraphicFramePr>
        <p:xfrm>
          <a:off x="4648200" y="1864153"/>
          <a:ext cx="403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32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9B3F-1DB6-EA4B-27B7-1120651BAA24}"/>
              </a:ext>
            </a:extLst>
          </p:cNvPr>
          <p:cNvSpPr>
            <a:spLocks noGrp="1"/>
          </p:cNvSpPr>
          <p:nvPr>
            <p:ph type="title"/>
          </p:nvPr>
        </p:nvSpPr>
        <p:spPr/>
        <p:txBody>
          <a:bodyPr/>
          <a:lstStyle/>
          <a:p>
            <a:r>
              <a:rPr lang="en-US" dirty="0"/>
              <a:t>WHO Functional Class in PH</a:t>
            </a:r>
          </a:p>
        </p:txBody>
      </p:sp>
      <p:graphicFrame>
        <p:nvGraphicFramePr>
          <p:cNvPr id="6" name="Diagram 5">
            <a:extLst>
              <a:ext uri="{FF2B5EF4-FFF2-40B4-BE49-F238E27FC236}">
                <a16:creationId xmlns:a16="http://schemas.microsoft.com/office/drawing/2014/main" id="{3EF47CFA-3A4B-CE58-CB71-E2D5ABF4600B}"/>
              </a:ext>
            </a:extLst>
          </p:cNvPr>
          <p:cNvGraphicFramePr/>
          <p:nvPr>
            <p:extLst>
              <p:ext uri="{D42A27DB-BD31-4B8C-83A1-F6EECF244321}">
                <p14:modId xmlns:p14="http://schemas.microsoft.com/office/powerpoint/2010/main" val="374258096"/>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AF566CA8-38D3-423C-744D-C424AF4803DA}"/>
              </a:ext>
            </a:extLst>
          </p:cNvPr>
          <p:cNvPicPr>
            <a:picLocks noChangeAspect="1"/>
          </p:cNvPicPr>
          <p:nvPr/>
        </p:nvPicPr>
        <p:blipFill>
          <a:blip r:embed="rId8"/>
          <a:stretch>
            <a:fillRect/>
          </a:stretch>
        </p:blipFill>
        <p:spPr>
          <a:xfrm>
            <a:off x="4588005" y="1600199"/>
            <a:ext cx="4098796" cy="4525963"/>
          </a:xfrm>
          <a:prstGeom prst="rect">
            <a:avLst/>
          </a:prstGeom>
        </p:spPr>
      </p:pic>
      <p:sp>
        <p:nvSpPr>
          <p:cNvPr id="10" name="TextBox 9">
            <a:extLst>
              <a:ext uri="{FF2B5EF4-FFF2-40B4-BE49-F238E27FC236}">
                <a16:creationId xmlns:a16="http://schemas.microsoft.com/office/drawing/2014/main" id="{F30F3F78-5350-0C34-F669-F9E6560E019E}"/>
              </a:ext>
            </a:extLst>
          </p:cNvPr>
          <p:cNvSpPr txBox="1"/>
          <p:nvPr/>
        </p:nvSpPr>
        <p:spPr>
          <a:xfrm>
            <a:off x="6567654" y="6583362"/>
            <a:ext cx="2576346" cy="261610"/>
          </a:xfrm>
          <a:prstGeom prst="rect">
            <a:avLst/>
          </a:prstGeom>
          <a:noFill/>
        </p:spPr>
        <p:txBody>
          <a:bodyPr wrap="none" rtlCol="0">
            <a:spAutoFit/>
          </a:bodyPr>
          <a:lstStyle/>
          <a:p>
            <a:r>
              <a:rPr lang="en-US" sz="1100" dirty="0"/>
              <a:t>McLaughlin VV et al. Circulation 2002.</a:t>
            </a:r>
          </a:p>
        </p:txBody>
      </p:sp>
    </p:spTree>
    <p:extLst>
      <p:ext uri="{BB962C8B-B14F-4D97-AF65-F5344CB8AC3E}">
        <p14:creationId xmlns:p14="http://schemas.microsoft.com/office/powerpoint/2010/main" val="384741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F656-54EF-B42A-4F52-63822F0EE147}"/>
              </a:ext>
            </a:extLst>
          </p:cNvPr>
          <p:cNvSpPr>
            <a:spLocks noGrp="1"/>
          </p:cNvSpPr>
          <p:nvPr>
            <p:ph type="title"/>
          </p:nvPr>
        </p:nvSpPr>
        <p:spPr/>
        <p:txBody>
          <a:bodyPr/>
          <a:lstStyle/>
          <a:p>
            <a:r>
              <a:rPr lang="en-US" dirty="0"/>
              <a:t>6-Minute Walk Performance in PH</a:t>
            </a:r>
          </a:p>
        </p:txBody>
      </p:sp>
      <p:sp>
        <p:nvSpPr>
          <p:cNvPr id="4" name="Text Placeholder 3">
            <a:extLst>
              <a:ext uri="{FF2B5EF4-FFF2-40B4-BE49-F238E27FC236}">
                <a16:creationId xmlns:a16="http://schemas.microsoft.com/office/drawing/2014/main" id="{5F3BC363-9FEF-8434-C239-8BDDDF392391}"/>
              </a:ext>
            </a:extLst>
          </p:cNvPr>
          <p:cNvSpPr>
            <a:spLocks noGrp="1"/>
          </p:cNvSpPr>
          <p:nvPr>
            <p:ph type="body" idx="2"/>
          </p:nvPr>
        </p:nvSpPr>
        <p:spPr>
          <a:xfrm>
            <a:off x="3599848" y="1600200"/>
            <a:ext cx="5086952" cy="4525963"/>
          </a:xfrm>
        </p:spPr>
        <p:txBody>
          <a:bodyPr>
            <a:normAutofit lnSpcReduction="10000"/>
          </a:bodyPr>
          <a:lstStyle/>
          <a:p>
            <a:r>
              <a:rPr lang="en-US" dirty="0"/>
              <a:t>Not just distance</a:t>
            </a:r>
          </a:p>
          <a:p>
            <a:pPr marL="50800" indent="0">
              <a:buNone/>
            </a:pPr>
            <a:endParaRPr lang="en-US" dirty="0"/>
          </a:p>
          <a:p>
            <a:r>
              <a:rPr lang="en-US" dirty="0"/>
              <a:t>Test performance reflects:</a:t>
            </a:r>
          </a:p>
          <a:p>
            <a:pPr lvl="1"/>
            <a:r>
              <a:rPr lang="en-US" altLang="en-US" sz="2000" dirty="0">
                <a:solidFill>
                  <a:schemeClr val="tx1"/>
                </a:solidFill>
                <a:latin typeface="Arial" panose="020B0604020202020204" pitchFamily="34" charset="0"/>
              </a:rPr>
              <a:t>Cardiac output reserve (RV function)</a:t>
            </a:r>
          </a:p>
          <a:p>
            <a:pPr lvl="1"/>
            <a:r>
              <a:rPr lang="en-US" altLang="en-US" sz="2000" dirty="0">
                <a:solidFill>
                  <a:schemeClr val="tx1"/>
                </a:solidFill>
                <a:latin typeface="Arial" panose="020B0604020202020204" pitchFamily="34" charset="0"/>
              </a:rPr>
              <a:t>Pulmonary vascular limitation</a:t>
            </a:r>
          </a:p>
          <a:p>
            <a:pPr lvl="1"/>
            <a:r>
              <a:rPr lang="en-US" altLang="en-US" sz="2000" dirty="0">
                <a:solidFill>
                  <a:schemeClr val="tx1"/>
                </a:solidFill>
                <a:latin typeface="Arial" panose="020B0604020202020204" pitchFamily="34" charset="0"/>
              </a:rPr>
              <a:t>Muscle efficiency</a:t>
            </a:r>
          </a:p>
          <a:p>
            <a:pPr lvl="1"/>
            <a:r>
              <a:rPr lang="en-US" altLang="en-US" sz="2000" dirty="0">
                <a:solidFill>
                  <a:schemeClr val="tx1"/>
                </a:solidFill>
                <a:latin typeface="Arial" panose="020B0604020202020204" pitchFamily="34" charset="0"/>
              </a:rPr>
              <a:t>Oxygen delivery &amp; extraction</a:t>
            </a:r>
          </a:p>
          <a:p>
            <a:pPr lvl="1"/>
            <a:r>
              <a:rPr lang="en-US" altLang="en-US" sz="2000" dirty="0">
                <a:solidFill>
                  <a:schemeClr val="tx1"/>
                </a:solidFill>
                <a:latin typeface="Arial" panose="020B0604020202020204" pitchFamily="34" charset="0"/>
              </a:rPr>
              <a:t>Deconditioning vs conditioning</a:t>
            </a:r>
          </a:p>
          <a:p>
            <a:pPr marL="76200" indent="0" algn="ctr">
              <a:buNone/>
            </a:pPr>
            <a:br>
              <a:rPr lang="en-US" sz="2400" dirty="0">
                <a:solidFill>
                  <a:schemeClr val="tx1"/>
                </a:solidFill>
                <a:latin typeface="Arial" panose="020B0604020202020204" pitchFamily="34" charset="0"/>
              </a:rPr>
            </a:br>
            <a:r>
              <a:rPr lang="en-US" sz="2400" dirty="0">
                <a:solidFill>
                  <a:srgbClr val="FF0000"/>
                </a:solidFill>
                <a:latin typeface="Arial" panose="020B0604020202020204" pitchFamily="34" charset="0"/>
              </a:rPr>
              <a:t>*</a:t>
            </a:r>
            <a:r>
              <a:rPr lang="en-US" sz="2400" dirty="0">
                <a:solidFill>
                  <a:srgbClr val="FF0000"/>
                </a:solidFill>
              </a:rPr>
              <a:t>It’s a whole-system measure*</a:t>
            </a:r>
            <a:endParaRPr lang="en-US" altLang="en-US" sz="2400" dirty="0">
              <a:solidFill>
                <a:srgbClr val="FF0000"/>
              </a:solidFill>
              <a:latin typeface="Arial" panose="020B0604020202020204" pitchFamily="34" charset="0"/>
            </a:endParaRPr>
          </a:p>
          <a:p>
            <a:pPr lvl="1"/>
            <a:endParaRPr lang="en-US" altLang="en-US" sz="2000" dirty="0">
              <a:solidFill>
                <a:schemeClr val="tx1"/>
              </a:solidFill>
              <a:latin typeface="Arial" panose="020B0604020202020204" pitchFamily="34" charset="0"/>
            </a:endParaRPr>
          </a:p>
          <a:p>
            <a:pPr lvl="1"/>
            <a:endParaRPr lang="en-US" dirty="0"/>
          </a:p>
        </p:txBody>
      </p:sp>
      <p:pic>
        <p:nvPicPr>
          <p:cNvPr id="2050" name="Picture 2">
            <a:extLst>
              <a:ext uri="{FF2B5EF4-FFF2-40B4-BE49-F238E27FC236}">
                <a16:creationId xmlns:a16="http://schemas.microsoft.com/office/drawing/2014/main" id="{B8C03B4D-B562-9409-1027-5C93559EE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01730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AA0B-F87C-9967-426B-C9F0FBB0F34B}"/>
              </a:ext>
            </a:extLst>
          </p:cNvPr>
          <p:cNvSpPr>
            <a:spLocks noGrp="1"/>
          </p:cNvSpPr>
          <p:nvPr>
            <p:ph type="title"/>
          </p:nvPr>
        </p:nvSpPr>
        <p:spPr/>
        <p:txBody>
          <a:bodyPr/>
          <a:lstStyle/>
          <a:p>
            <a:r>
              <a:rPr lang="en-US" dirty="0"/>
              <a:t>6-Minute Walk Performance in PH</a:t>
            </a:r>
          </a:p>
        </p:txBody>
      </p:sp>
      <p:sp>
        <p:nvSpPr>
          <p:cNvPr id="8" name="Rectangle 1">
            <a:extLst>
              <a:ext uri="{FF2B5EF4-FFF2-40B4-BE49-F238E27FC236}">
                <a16:creationId xmlns:a16="http://schemas.microsoft.com/office/drawing/2014/main" id="{8C327FFF-FF1D-0027-294E-C6C8711C9CFC}"/>
              </a:ext>
            </a:extLst>
          </p:cNvPr>
          <p:cNvSpPr>
            <a:spLocks noGrp="1" noChangeArrowheads="1"/>
          </p:cNvSpPr>
          <p:nvPr>
            <p:ph type="body" idx="1"/>
          </p:nvPr>
        </p:nvSpPr>
        <p:spPr bwMode="auto">
          <a:xfrm>
            <a:off x="457200" y="5490974"/>
            <a:ext cx="81898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ClrTx/>
              <a:buSzTx/>
              <a:buNone/>
            </a:pPr>
            <a:r>
              <a:rPr kumimoji="0" lang="en-US" altLang="en-US" sz="2000" b="0" i="0" u="none" strike="noStrike" cap="none" normalizeH="0" baseline="0" dirty="0">
                <a:ln>
                  <a:noFill/>
                </a:ln>
                <a:solidFill>
                  <a:schemeClr val="tx1"/>
                </a:solidFill>
                <a:effectLst/>
                <a:latin typeface="Arial" panose="020B0604020202020204" pitchFamily="34" charset="0"/>
              </a:rPr>
              <a:t>At 6 months, patients grouped by walk distance</a:t>
            </a:r>
          </a:p>
          <a:p>
            <a:pPr marL="285750" indent="-285750"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rPr>
              <a:t>Lower distance → higher hospitalization &amp; mortality</a:t>
            </a:r>
          </a:p>
          <a:p>
            <a:pPr marL="285750" indent="-285750" eaLnBrk="0" fontAlgn="base" hangingPunct="0">
              <a:spcBef>
                <a:spcPct val="0"/>
              </a:spcBef>
              <a:spcAft>
                <a:spcPct val="0"/>
              </a:spcAft>
              <a:buClrTx/>
              <a:buSzTx/>
            </a:pPr>
            <a:r>
              <a:rPr kumimoji="0" lang="en-US" altLang="en-US" sz="2000" b="0" i="0" u="none" strike="noStrike" cap="none" normalizeH="0" baseline="0" dirty="0">
                <a:ln>
                  <a:noFill/>
                </a:ln>
                <a:solidFill>
                  <a:schemeClr val="tx1"/>
                </a:solidFill>
                <a:effectLst/>
                <a:latin typeface="Arial" panose="020B0604020202020204" pitchFamily="34" charset="0"/>
              </a:rPr>
              <a:t>Higher distance → better long-term outcomes</a:t>
            </a:r>
          </a:p>
        </p:txBody>
      </p:sp>
      <p:pic>
        <p:nvPicPr>
          <p:cNvPr id="10" name="Picture 9">
            <a:extLst>
              <a:ext uri="{FF2B5EF4-FFF2-40B4-BE49-F238E27FC236}">
                <a16:creationId xmlns:a16="http://schemas.microsoft.com/office/drawing/2014/main" id="{117C4ED0-806F-16EF-001F-7EB66D089CF9}"/>
              </a:ext>
            </a:extLst>
          </p:cNvPr>
          <p:cNvPicPr>
            <a:picLocks noChangeAspect="1"/>
          </p:cNvPicPr>
          <p:nvPr/>
        </p:nvPicPr>
        <p:blipFill>
          <a:blip r:embed="rId3"/>
          <a:stretch>
            <a:fillRect/>
          </a:stretch>
        </p:blipFill>
        <p:spPr>
          <a:xfrm>
            <a:off x="1036918" y="1251244"/>
            <a:ext cx="7030431" cy="4163006"/>
          </a:xfrm>
          <a:prstGeom prst="rect">
            <a:avLst/>
          </a:prstGeom>
        </p:spPr>
      </p:pic>
      <p:sp>
        <p:nvSpPr>
          <p:cNvPr id="11" name="TextBox 10">
            <a:extLst>
              <a:ext uri="{FF2B5EF4-FFF2-40B4-BE49-F238E27FC236}">
                <a16:creationId xmlns:a16="http://schemas.microsoft.com/office/drawing/2014/main" id="{BB483598-DCD6-7FBE-1313-B0F136CF68DC}"/>
              </a:ext>
            </a:extLst>
          </p:cNvPr>
          <p:cNvSpPr txBox="1"/>
          <p:nvPr/>
        </p:nvSpPr>
        <p:spPr>
          <a:xfrm>
            <a:off x="6567654" y="6583362"/>
            <a:ext cx="2079415" cy="261610"/>
          </a:xfrm>
          <a:prstGeom prst="rect">
            <a:avLst/>
          </a:prstGeom>
          <a:noFill/>
        </p:spPr>
        <p:txBody>
          <a:bodyPr wrap="none" rtlCol="0">
            <a:spAutoFit/>
          </a:bodyPr>
          <a:lstStyle/>
          <a:p>
            <a:r>
              <a:rPr lang="en-US" sz="1100" dirty="0"/>
              <a:t>Souza R et al. </a:t>
            </a:r>
            <a:r>
              <a:rPr lang="en-US" sz="1100" dirty="0" err="1"/>
              <a:t>Plos</a:t>
            </a:r>
            <a:r>
              <a:rPr lang="en-US" sz="1100" dirty="0"/>
              <a:t> One 2018.</a:t>
            </a:r>
          </a:p>
        </p:txBody>
      </p:sp>
    </p:spTree>
    <p:extLst>
      <p:ext uri="{BB962C8B-B14F-4D97-AF65-F5344CB8AC3E}">
        <p14:creationId xmlns:p14="http://schemas.microsoft.com/office/powerpoint/2010/main" val="275614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2664-4596-6D90-B539-CA1C8C276295}"/>
              </a:ext>
            </a:extLst>
          </p:cNvPr>
          <p:cNvSpPr>
            <a:spLocks noGrp="1"/>
          </p:cNvSpPr>
          <p:nvPr>
            <p:ph type="title"/>
          </p:nvPr>
        </p:nvSpPr>
        <p:spPr/>
        <p:txBody>
          <a:bodyPr/>
          <a:lstStyle/>
          <a:p>
            <a:r>
              <a:rPr lang="en-US" dirty="0"/>
              <a:t>PH Treatment Principles</a:t>
            </a:r>
          </a:p>
        </p:txBody>
      </p:sp>
      <p:sp>
        <p:nvSpPr>
          <p:cNvPr id="3" name="Text Placeholder 2">
            <a:extLst>
              <a:ext uri="{FF2B5EF4-FFF2-40B4-BE49-F238E27FC236}">
                <a16:creationId xmlns:a16="http://schemas.microsoft.com/office/drawing/2014/main" id="{CF4CE082-0023-9981-8629-921EFF52EE14}"/>
              </a:ext>
            </a:extLst>
          </p:cNvPr>
          <p:cNvSpPr>
            <a:spLocks noGrp="1"/>
          </p:cNvSpPr>
          <p:nvPr>
            <p:ph type="body" idx="1"/>
          </p:nvPr>
        </p:nvSpPr>
        <p:spPr/>
        <p:txBody>
          <a:bodyPr>
            <a:normAutofit fontScale="77500" lnSpcReduction="20000"/>
          </a:bodyPr>
          <a:lstStyle/>
          <a:p>
            <a:pPr marL="114300" indent="0">
              <a:buNone/>
            </a:pPr>
            <a:r>
              <a:rPr lang="en-US" dirty="0"/>
              <a:t>Management depends on </a:t>
            </a:r>
            <a:r>
              <a:rPr lang="en-US" b="1" dirty="0"/>
              <a:t>PH group:</a:t>
            </a:r>
            <a:endParaRPr lang="en-US" dirty="0"/>
          </a:p>
          <a:p>
            <a:r>
              <a:rPr lang="en-US" dirty="0"/>
              <a:t>Group 1 (PAH)</a:t>
            </a:r>
            <a:br>
              <a:rPr lang="en-US" dirty="0"/>
            </a:br>
            <a:r>
              <a:rPr lang="en-US" sz="2800" i="1" dirty="0"/>
              <a:t>Targeted vasodilator therapy</a:t>
            </a:r>
          </a:p>
          <a:p>
            <a:endParaRPr lang="en-US" dirty="0"/>
          </a:p>
          <a:p>
            <a:r>
              <a:rPr lang="en-US" dirty="0"/>
              <a:t>Group 2 (Due to heart disease)</a:t>
            </a:r>
            <a:br>
              <a:rPr lang="en-US" dirty="0"/>
            </a:br>
            <a:r>
              <a:rPr lang="en-US" sz="2800" i="1" dirty="0"/>
              <a:t>Treat underlying heart disease</a:t>
            </a:r>
          </a:p>
          <a:p>
            <a:endParaRPr lang="en-US" dirty="0"/>
          </a:p>
          <a:p>
            <a:r>
              <a:rPr lang="en-US" dirty="0"/>
              <a:t>Group 3 (Due to lung disease/ hypoxemia/ sleep disorder)</a:t>
            </a:r>
            <a:br>
              <a:rPr lang="en-US" dirty="0"/>
            </a:br>
            <a:r>
              <a:rPr lang="en-US" sz="2800" i="1" dirty="0"/>
              <a:t>Treat lung/sleep disease and hypoxia</a:t>
            </a:r>
          </a:p>
          <a:p>
            <a:endParaRPr lang="en-US" dirty="0"/>
          </a:p>
          <a:p>
            <a:r>
              <a:rPr lang="en-US" dirty="0"/>
              <a:t>Group 4 (Due to pulmonary vascular obstruction)</a:t>
            </a:r>
            <a:br>
              <a:rPr lang="en-US" dirty="0"/>
            </a:br>
            <a:r>
              <a:rPr lang="en-US" sz="2800" i="1" dirty="0"/>
              <a:t>Pulmonary endarterectomy or balloon angioplasty</a:t>
            </a:r>
          </a:p>
          <a:p>
            <a:pPr marL="114300" indent="0">
              <a:buNone/>
            </a:pPr>
            <a:endParaRPr lang="en-US" dirty="0"/>
          </a:p>
        </p:txBody>
      </p:sp>
    </p:spTree>
    <p:extLst>
      <p:ext uri="{BB962C8B-B14F-4D97-AF65-F5344CB8AC3E}">
        <p14:creationId xmlns:p14="http://schemas.microsoft.com/office/powerpoint/2010/main" val="74406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3284-DF41-5F80-A57D-05D688692133}"/>
              </a:ext>
            </a:extLst>
          </p:cNvPr>
          <p:cNvSpPr>
            <a:spLocks noGrp="1"/>
          </p:cNvSpPr>
          <p:nvPr>
            <p:ph type="title"/>
          </p:nvPr>
        </p:nvSpPr>
        <p:spPr/>
        <p:txBody>
          <a:bodyPr>
            <a:normAutofit/>
          </a:bodyPr>
          <a:lstStyle/>
          <a:p>
            <a:r>
              <a:rPr lang="en-US" sz="4000" dirty="0"/>
              <a:t>O2 in PH Removes a Constraint</a:t>
            </a:r>
          </a:p>
        </p:txBody>
      </p:sp>
      <p:sp>
        <p:nvSpPr>
          <p:cNvPr id="3" name="Text Placeholder 2">
            <a:extLst>
              <a:ext uri="{FF2B5EF4-FFF2-40B4-BE49-F238E27FC236}">
                <a16:creationId xmlns:a16="http://schemas.microsoft.com/office/drawing/2014/main" id="{628FD208-3A48-4737-4098-BB3F4393951F}"/>
              </a:ext>
            </a:extLst>
          </p:cNvPr>
          <p:cNvSpPr>
            <a:spLocks noGrp="1"/>
          </p:cNvSpPr>
          <p:nvPr>
            <p:ph type="body" idx="1"/>
          </p:nvPr>
        </p:nvSpPr>
        <p:spPr>
          <a:xfrm>
            <a:off x="3131127" y="1600200"/>
            <a:ext cx="5555673" cy="4525963"/>
          </a:xfrm>
        </p:spPr>
        <p:txBody>
          <a:bodyPr>
            <a:normAutofit/>
          </a:bodyPr>
          <a:lstStyle/>
          <a:p>
            <a:r>
              <a:rPr lang="en-US" dirty="0"/>
              <a:t>Hypoxia → </a:t>
            </a:r>
            <a:r>
              <a:rPr lang="en-US" b="1" dirty="0"/>
              <a:t>vasoconstriction</a:t>
            </a:r>
          </a:p>
          <a:p>
            <a:r>
              <a:rPr lang="en-US" dirty="0"/>
              <a:t>↑ PVR → ↑ RV afterload</a:t>
            </a:r>
            <a:br>
              <a:rPr lang="en-US" dirty="0"/>
            </a:br>
            <a:endParaRPr lang="en-US" dirty="0"/>
          </a:p>
          <a:p>
            <a:r>
              <a:rPr lang="en-US" dirty="0"/>
              <a:t>Supplemental O2</a:t>
            </a:r>
          </a:p>
          <a:p>
            <a:pPr lvl="1"/>
            <a:r>
              <a:rPr lang="en-US" dirty="0"/>
              <a:t>May ↓ pulmonary artery pressures (</a:t>
            </a:r>
            <a:r>
              <a:rPr lang="en-US" u="sng" dirty="0"/>
              <a:t>modest</a:t>
            </a:r>
            <a:r>
              <a:rPr lang="en-US" dirty="0"/>
              <a:t>)</a:t>
            </a:r>
          </a:p>
          <a:p>
            <a:pPr lvl="1"/>
            <a:r>
              <a:rPr lang="en-US" dirty="0"/>
              <a:t>↑ oxygen delivery</a:t>
            </a:r>
            <a:endParaRPr lang="en-US" b="1" dirty="0"/>
          </a:p>
          <a:p>
            <a:pPr lvl="1"/>
            <a:r>
              <a:rPr lang="en-US" dirty="0"/>
              <a:t>↑ exercise tolerance (especially Group 3)</a:t>
            </a:r>
            <a:endParaRPr lang="en-US" b="1" dirty="0"/>
          </a:p>
          <a:p>
            <a:endParaRPr lang="en-US" dirty="0"/>
          </a:p>
        </p:txBody>
      </p:sp>
      <p:sp>
        <p:nvSpPr>
          <p:cNvPr id="6" name="TextBox 5">
            <a:extLst>
              <a:ext uri="{FF2B5EF4-FFF2-40B4-BE49-F238E27FC236}">
                <a16:creationId xmlns:a16="http://schemas.microsoft.com/office/drawing/2014/main" id="{DA7595E7-57D5-962A-4267-511DD69D6C33}"/>
              </a:ext>
            </a:extLst>
          </p:cNvPr>
          <p:cNvSpPr txBox="1"/>
          <p:nvPr/>
        </p:nvSpPr>
        <p:spPr>
          <a:xfrm>
            <a:off x="6567654" y="6583362"/>
            <a:ext cx="2404826" cy="261610"/>
          </a:xfrm>
          <a:prstGeom prst="rect">
            <a:avLst/>
          </a:prstGeom>
          <a:noFill/>
        </p:spPr>
        <p:txBody>
          <a:bodyPr wrap="none" rtlCol="0">
            <a:spAutoFit/>
          </a:bodyPr>
          <a:lstStyle/>
          <a:p>
            <a:r>
              <a:rPr lang="en-US" sz="1100" dirty="0"/>
              <a:t>Griffith MJ, Evans TW, NEJM 2005.</a:t>
            </a:r>
          </a:p>
        </p:txBody>
      </p:sp>
      <p:grpSp>
        <p:nvGrpSpPr>
          <p:cNvPr id="8" name="Group 7">
            <a:extLst>
              <a:ext uri="{FF2B5EF4-FFF2-40B4-BE49-F238E27FC236}">
                <a16:creationId xmlns:a16="http://schemas.microsoft.com/office/drawing/2014/main" id="{9B59C5C1-687F-F85F-18B3-457A2D00F34F}"/>
              </a:ext>
            </a:extLst>
          </p:cNvPr>
          <p:cNvGrpSpPr/>
          <p:nvPr/>
        </p:nvGrpSpPr>
        <p:grpSpPr>
          <a:xfrm>
            <a:off x="457200" y="1417638"/>
            <a:ext cx="2382982" cy="4958379"/>
            <a:chOff x="1357745" y="1600200"/>
            <a:chExt cx="2175164" cy="4525963"/>
          </a:xfrm>
        </p:grpSpPr>
        <p:pic>
          <p:nvPicPr>
            <p:cNvPr id="5" name="Picture 4">
              <a:extLst>
                <a:ext uri="{FF2B5EF4-FFF2-40B4-BE49-F238E27FC236}">
                  <a16:creationId xmlns:a16="http://schemas.microsoft.com/office/drawing/2014/main" id="{7F985BCE-1485-BBB1-16B7-AE6CF15C841B}"/>
                </a:ext>
              </a:extLst>
            </p:cNvPr>
            <p:cNvPicPr>
              <a:picLocks noChangeAspect="1"/>
            </p:cNvPicPr>
            <p:nvPr/>
          </p:nvPicPr>
          <p:blipFill>
            <a:blip r:embed="rId3"/>
            <a:srcRect l="2730" t="3817" r="62170" b="49404"/>
            <a:stretch>
              <a:fillRect/>
            </a:stretch>
          </p:blipFill>
          <p:spPr>
            <a:xfrm>
              <a:off x="1357745" y="1600200"/>
              <a:ext cx="2175164" cy="2237509"/>
            </a:xfrm>
            <a:prstGeom prst="rect">
              <a:avLst/>
            </a:prstGeom>
          </p:spPr>
        </p:pic>
        <p:pic>
          <p:nvPicPr>
            <p:cNvPr id="7" name="Picture 6">
              <a:extLst>
                <a:ext uri="{FF2B5EF4-FFF2-40B4-BE49-F238E27FC236}">
                  <a16:creationId xmlns:a16="http://schemas.microsoft.com/office/drawing/2014/main" id="{40D95938-51F6-B3EB-BDE7-12EB9CA5600D}"/>
                </a:ext>
              </a:extLst>
            </p:cNvPr>
            <p:cNvPicPr>
              <a:picLocks noChangeAspect="1"/>
            </p:cNvPicPr>
            <p:nvPr/>
          </p:nvPicPr>
          <p:blipFill>
            <a:blip r:embed="rId3"/>
            <a:srcRect l="33820" t="3221" r="33092" b="50000"/>
            <a:stretch>
              <a:fillRect/>
            </a:stretch>
          </p:blipFill>
          <p:spPr>
            <a:xfrm>
              <a:off x="1482437" y="3888654"/>
              <a:ext cx="2050472" cy="2237509"/>
            </a:xfrm>
            <a:prstGeom prst="rect">
              <a:avLst/>
            </a:prstGeom>
          </p:spPr>
        </p:pic>
      </p:grpSp>
    </p:spTree>
    <p:extLst>
      <p:ext uri="{BB962C8B-B14F-4D97-AF65-F5344CB8AC3E}">
        <p14:creationId xmlns:p14="http://schemas.microsoft.com/office/powerpoint/2010/main" val="310515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5F86-280E-D2EA-BE1E-CE0D4F9C7F76}"/>
              </a:ext>
            </a:extLst>
          </p:cNvPr>
          <p:cNvSpPr>
            <a:spLocks noGrp="1"/>
          </p:cNvSpPr>
          <p:nvPr>
            <p:ph type="title"/>
          </p:nvPr>
        </p:nvSpPr>
        <p:spPr/>
        <p:txBody>
          <a:bodyPr/>
          <a:lstStyle/>
          <a:p>
            <a:r>
              <a:rPr lang="en-US" dirty="0"/>
              <a:t>Disclosures 	</a:t>
            </a:r>
          </a:p>
        </p:txBody>
      </p:sp>
      <p:sp>
        <p:nvSpPr>
          <p:cNvPr id="3" name="Text Placeholder 2">
            <a:extLst>
              <a:ext uri="{FF2B5EF4-FFF2-40B4-BE49-F238E27FC236}">
                <a16:creationId xmlns:a16="http://schemas.microsoft.com/office/drawing/2014/main" id="{663303E3-6F3F-CA3B-D0C2-E71665239849}"/>
              </a:ext>
            </a:extLst>
          </p:cNvPr>
          <p:cNvSpPr>
            <a:spLocks noGrp="1"/>
          </p:cNvSpPr>
          <p:nvPr>
            <p:ph type="body" idx="1"/>
          </p:nvPr>
        </p:nvSpPr>
        <p:spPr/>
        <p:txBody>
          <a:bodyPr/>
          <a:lstStyle/>
          <a:p>
            <a:r>
              <a:rPr lang="en-US" dirty="0"/>
              <a:t>None</a:t>
            </a:r>
          </a:p>
        </p:txBody>
      </p:sp>
    </p:spTree>
    <p:extLst>
      <p:ext uri="{BB962C8B-B14F-4D97-AF65-F5344CB8AC3E}">
        <p14:creationId xmlns:p14="http://schemas.microsoft.com/office/powerpoint/2010/main" val="2100458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489F-1A3D-17CE-878A-8425767DD39C}"/>
              </a:ext>
            </a:extLst>
          </p:cNvPr>
          <p:cNvSpPr>
            <a:spLocks noGrp="1"/>
          </p:cNvSpPr>
          <p:nvPr>
            <p:ph type="title"/>
          </p:nvPr>
        </p:nvSpPr>
        <p:spPr/>
        <p:txBody>
          <a:bodyPr/>
          <a:lstStyle/>
          <a:p>
            <a:r>
              <a:rPr lang="en-US" dirty="0"/>
              <a:t>O2 in PH- Who Benefits Most</a:t>
            </a:r>
          </a:p>
        </p:txBody>
      </p:sp>
      <p:sp>
        <p:nvSpPr>
          <p:cNvPr id="3" name="Text Placeholder 2">
            <a:extLst>
              <a:ext uri="{FF2B5EF4-FFF2-40B4-BE49-F238E27FC236}">
                <a16:creationId xmlns:a16="http://schemas.microsoft.com/office/drawing/2014/main" id="{C9109448-E6AB-BB3C-DECE-6737B6E79AE4}"/>
              </a:ext>
            </a:extLst>
          </p:cNvPr>
          <p:cNvSpPr>
            <a:spLocks noGrp="1"/>
          </p:cNvSpPr>
          <p:nvPr>
            <p:ph type="body" idx="1"/>
          </p:nvPr>
        </p:nvSpPr>
        <p:spPr>
          <a:xfrm>
            <a:off x="457200" y="1600200"/>
            <a:ext cx="4034118" cy="4525963"/>
          </a:xfrm>
        </p:spPr>
        <p:txBody>
          <a:bodyPr>
            <a:normAutofit fontScale="85000" lnSpcReduction="20000"/>
          </a:bodyPr>
          <a:lstStyle/>
          <a:p>
            <a:r>
              <a:rPr lang="en-US" dirty="0"/>
              <a:t>Group 3 Disease</a:t>
            </a:r>
          </a:p>
          <a:p>
            <a:r>
              <a:rPr lang="en-US" dirty="0"/>
              <a:t>Any PH with exertional desaturation</a:t>
            </a:r>
          </a:p>
          <a:p>
            <a:pPr marL="571500" lvl="1" indent="0">
              <a:buNone/>
            </a:pPr>
            <a:endParaRPr lang="en-US" dirty="0"/>
          </a:p>
          <a:p>
            <a:r>
              <a:rPr lang="en-US" dirty="0"/>
              <a:t>Goal SpO2 &gt;/= 90%</a:t>
            </a:r>
          </a:p>
          <a:p>
            <a:pPr marL="571500" lvl="1" indent="0">
              <a:buNone/>
            </a:pPr>
            <a:endParaRPr lang="en-US" dirty="0"/>
          </a:p>
          <a:p>
            <a:r>
              <a:rPr lang="en-US" dirty="0"/>
              <a:t>Limits</a:t>
            </a:r>
          </a:p>
          <a:p>
            <a:pPr lvl="1"/>
            <a:r>
              <a:rPr lang="en-US" dirty="0"/>
              <a:t>Doesn’t reverse disease</a:t>
            </a:r>
          </a:p>
          <a:p>
            <a:pPr lvl="1"/>
            <a:r>
              <a:rPr lang="en-US" dirty="0"/>
              <a:t>Less impactful in postcapillary (Group 2) disease</a:t>
            </a:r>
          </a:p>
          <a:p>
            <a:endParaRPr lang="en-US" dirty="0"/>
          </a:p>
          <a:p>
            <a:pPr marL="571500" lvl="1" indent="0">
              <a:buNone/>
            </a:pPr>
            <a:endParaRPr lang="en-US" dirty="0"/>
          </a:p>
        </p:txBody>
      </p:sp>
      <p:pic>
        <p:nvPicPr>
          <p:cNvPr id="5124" name="Picture 4" descr="1.5 Liters Continuous Flow Oxygen Concentrator With 4 Hours Inside Battery  Weight Only 1.43lbs For Travel Use - FYY-01">
            <a:extLst>
              <a:ext uri="{FF2B5EF4-FFF2-40B4-BE49-F238E27FC236}">
                <a16:creationId xmlns:a16="http://schemas.microsoft.com/office/drawing/2014/main" id="{9B814D67-457B-9875-430F-1FD1C712D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682" y="1846122"/>
            <a:ext cx="4034118" cy="40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68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E42AB81C-9265-DF90-830B-6771DE2BC6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98" r="25595" b="13919"/>
          <a:stretch>
            <a:fillRect/>
          </a:stretch>
        </p:blipFill>
        <p:spPr bwMode="auto">
          <a:xfrm>
            <a:off x="4648200" y="1600200"/>
            <a:ext cx="4038600"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12B4B5-F236-A26C-A822-E1858732A4F5}"/>
              </a:ext>
            </a:extLst>
          </p:cNvPr>
          <p:cNvSpPr>
            <a:spLocks noGrp="1"/>
          </p:cNvSpPr>
          <p:nvPr>
            <p:ph type="title"/>
          </p:nvPr>
        </p:nvSpPr>
        <p:spPr/>
        <p:txBody>
          <a:bodyPr vert="horz" lIns="91440" tIns="45720" rIns="91440" bIns="45720" rtlCol="0" anchor="ctr">
            <a:normAutofit/>
          </a:bodyPr>
          <a:lstStyle/>
          <a:p>
            <a:pPr algn="l">
              <a:lnSpc>
                <a:spcPct val="90000"/>
              </a:lnSpc>
              <a:spcBef>
                <a:spcPct val="0"/>
              </a:spcBef>
            </a:pPr>
            <a:r>
              <a:rPr lang="en-US" sz="3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What Rehab Can Improve in PH</a:t>
            </a:r>
          </a:p>
        </p:txBody>
      </p:sp>
      <p:sp>
        <p:nvSpPr>
          <p:cNvPr id="3" name="Text Placeholder 2">
            <a:extLst>
              <a:ext uri="{FF2B5EF4-FFF2-40B4-BE49-F238E27FC236}">
                <a16:creationId xmlns:a16="http://schemas.microsoft.com/office/drawing/2014/main" id="{7422A0D4-DA73-1B36-2461-3274071BE457}"/>
              </a:ext>
            </a:extLst>
          </p:cNvPr>
          <p:cNvSpPr>
            <a:spLocks noGrp="1"/>
          </p:cNvSpPr>
          <p:nvPr>
            <p:ph type="body" idx="1"/>
          </p:nvPr>
        </p:nvSpPr>
        <p:spPr/>
        <p:txBody>
          <a:bodyPr vert="horz" lIns="91440" tIns="45720" rIns="91440" bIns="45720" rtlCol="0">
            <a:normAutofit/>
          </a:bodyPr>
          <a:lstStyle/>
          <a:p>
            <a:pPr marL="0" indent="0">
              <a:lnSpc>
                <a:spcPct val="90000"/>
              </a:lnSpc>
              <a:buNone/>
            </a:pPr>
            <a:r>
              <a:rPr lang="en-US" kern="1200" dirty="0">
                <a:solidFill>
                  <a:schemeClr val="tx1"/>
                </a:solidFill>
                <a:latin typeface="Calibri" panose="020F0502020204030204" pitchFamily="34" charset="0"/>
                <a:ea typeface="Calibri" panose="020F0502020204030204" pitchFamily="34" charset="0"/>
                <a:cs typeface="Calibri" panose="020F0502020204030204" pitchFamily="34" charset="0"/>
              </a:rPr>
              <a:t>Rehab can directly improve:</a:t>
            </a:r>
          </a:p>
          <a:p>
            <a:pPr indent="-228600" fontAlgn="base">
              <a:lnSpc>
                <a:spcPct val="90000"/>
              </a:lnSpc>
              <a:spcBef>
                <a:spcPct val="0"/>
              </a:spcBef>
              <a:spcAft>
                <a:spcPct val="0"/>
              </a:spcAft>
              <a:buClrTx/>
              <a:buSzTx/>
              <a:buFont typeface="Arial" panose="020B0604020202020204" pitchFamily="34" charset="0"/>
              <a:buChar char="•"/>
            </a:pPr>
            <a:r>
              <a:rPr lang="en-US" alt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Peripheral muscle efficiency</a:t>
            </a:r>
          </a:p>
          <a:p>
            <a:pPr indent="-228600" fontAlgn="base">
              <a:lnSpc>
                <a:spcPct val="90000"/>
              </a:lnSpc>
              <a:spcBef>
                <a:spcPct val="0"/>
              </a:spcBef>
              <a:spcAft>
                <a:spcPct val="0"/>
              </a:spcAft>
              <a:buClrTx/>
              <a:buSzTx/>
              <a:buFont typeface="Arial" panose="020B0604020202020204" pitchFamily="34" charset="0"/>
              <a:buChar char="•"/>
            </a:pPr>
            <a:r>
              <a:rPr lang="en-US" alt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Oxygen extraction</a:t>
            </a:r>
          </a:p>
          <a:p>
            <a:pPr indent="-228600" fontAlgn="base">
              <a:lnSpc>
                <a:spcPct val="90000"/>
              </a:lnSpc>
              <a:spcBef>
                <a:spcPct val="0"/>
              </a:spcBef>
              <a:spcAft>
                <a:spcPct val="0"/>
              </a:spcAft>
              <a:buClrTx/>
              <a:buSzTx/>
              <a:buFont typeface="Arial" panose="020B0604020202020204" pitchFamily="34" charset="0"/>
              <a:buChar char="•"/>
            </a:pPr>
            <a:r>
              <a:rPr lang="en-US" alt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Symptom tolerance</a:t>
            </a:r>
          </a:p>
          <a:p>
            <a:pPr indent="-228600" fontAlgn="base">
              <a:lnSpc>
                <a:spcPct val="90000"/>
              </a:lnSpc>
              <a:spcBef>
                <a:spcPct val="0"/>
              </a:spcBef>
              <a:spcAft>
                <a:spcPct val="0"/>
              </a:spcAft>
              <a:buClrTx/>
              <a:buSzTx/>
              <a:buFont typeface="Arial" panose="020B0604020202020204" pitchFamily="34" charset="0"/>
              <a:buChar char="•"/>
            </a:pPr>
            <a:r>
              <a:rPr lang="en-US" alt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Patient confidence</a:t>
            </a:r>
          </a:p>
          <a:p>
            <a:pPr marL="50800" indent="-228600">
              <a:lnSpc>
                <a:spcPct val="90000"/>
              </a:lnSpc>
              <a:buFont typeface="Arial" panose="020B0604020202020204" pitchFamily="34" charset="0"/>
              <a:buChar char="•"/>
            </a:pPr>
            <a:endParaRPr lang="en-US" sz="17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90000"/>
              </a:lnSpc>
              <a:buNone/>
            </a:pPr>
            <a:r>
              <a:rPr lang="en-US" sz="2400" kern="1200" dirty="0">
                <a:solidFill>
                  <a:srgbClr val="FF0000"/>
                </a:solidFill>
                <a:latin typeface="Calibri" panose="020F0502020204030204" pitchFamily="34" charset="0"/>
                <a:ea typeface="Calibri" panose="020F0502020204030204" pitchFamily="34" charset="0"/>
                <a:cs typeface="Calibri" panose="020F0502020204030204" pitchFamily="34" charset="0"/>
              </a:rPr>
              <a:t>You can’t always fix the pulmonary vasculature, but you can alter the patient’s symptoms</a:t>
            </a:r>
          </a:p>
        </p:txBody>
      </p:sp>
    </p:spTree>
    <p:extLst>
      <p:ext uri="{BB962C8B-B14F-4D97-AF65-F5344CB8AC3E}">
        <p14:creationId xmlns:p14="http://schemas.microsoft.com/office/powerpoint/2010/main" val="34365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B1F-F53A-B3B8-B179-9E577285121B}"/>
              </a:ext>
            </a:extLst>
          </p:cNvPr>
          <p:cNvSpPr>
            <a:spLocks noGrp="1"/>
          </p:cNvSpPr>
          <p:nvPr>
            <p:ph type="title"/>
          </p:nvPr>
        </p:nvSpPr>
        <p:spPr/>
        <p:txBody>
          <a:bodyPr>
            <a:noAutofit/>
          </a:bodyPr>
          <a:lstStyle/>
          <a:p>
            <a:r>
              <a:rPr lang="en-US" sz="3800" dirty="0"/>
              <a:t>How PH Physiology Changes Rehab</a:t>
            </a:r>
          </a:p>
        </p:txBody>
      </p:sp>
      <p:sp>
        <p:nvSpPr>
          <p:cNvPr id="5" name="Text Placeholder 4">
            <a:extLst>
              <a:ext uri="{FF2B5EF4-FFF2-40B4-BE49-F238E27FC236}">
                <a16:creationId xmlns:a16="http://schemas.microsoft.com/office/drawing/2014/main" id="{8FFB5125-1C94-D9BF-CCAA-937CF175410A}"/>
              </a:ext>
            </a:extLst>
          </p:cNvPr>
          <p:cNvSpPr>
            <a:spLocks noGrp="1"/>
          </p:cNvSpPr>
          <p:nvPr>
            <p:ph type="body" idx="1"/>
          </p:nvPr>
        </p:nvSpPr>
        <p:spPr/>
        <p:txBody>
          <a:bodyPr>
            <a:normAutofit fontScale="85000" lnSpcReduction="20000"/>
          </a:bodyPr>
          <a:lstStyle/>
          <a:p>
            <a:r>
              <a:rPr lang="en-US" dirty="0"/>
              <a:t>Fixed cardiac output → avoid sustained high intensity</a:t>
            </a:r>
          </a:p>
          <a:p>
            <a:pPr marL="114300" indent="0">
              <a:buNone/>
            </a:pPr>
            <a:endParaRPr lang="en-US" dirty="0"/>
          </a:p>
          <a:p>
            <a:r>
              <a:rPr lang="en-US" dirty="0"/>
              <a:t>RV strain → favor interval training</a:t>
            </a:r>
          </a:p>
          <a:p>
            <a:pPr marL="114300" indent="0">
              <a:buNone/>
            </a:pPr>
            <a:endParaRPr lang="en-US" dirty="0"/>
          </a:p>
          <a:p>
            <a:r>
              <a:rPr lang="en-US" dirty="0"/>
              <a:t>Hypoxia → titrate oxygen early</a:t>
            </a:r>
          </a:p>
          <a:p>
            <a:endParaRPr lang="en-US" dirty="0"/>
          </a:p>
          <a:p>
            <a:r>
              <a:rPr lang="en-US" dirty="0"/>
              <a:t>Volume sensitivity (Group 2) → expect session-to-session variability</a:t>
            </a:r>
          </a:p>
        </p:txBody>
      </p:sp>
      <p:pic>
        <p:nvPicPr>
          <p:cNvPr id="9" name="Picture 2">
            <a:extLst>
              <a:ext uri="{FF2B5EF4-FFF2-40B4-BE49-F238E27FC236}">
                <a16:creationId xmlns:a16="http://schemas.microsoft.com/office/drawing/2014/main" id="{F3704A5E-40BD-D206-1097-A1BD6373D5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8" r="33579"/>
          <a:stretch>
            <a:fillRect/>
          </a:stretch>
        </p:blipFill>
        <p:spPr bwMode="auto">
          <a:xfrm>
            <a:off x="4572000" y="1896018"/>
            <a:ext cx="4024884" cy="393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28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Core Exercise Prescription Principles</a:t>
            </a:r>
            <a:endParaRPr/>
          </a:p>
        </p:txBody>
      </p:sp>
      <p:sp>
        <p:nvSpPr>
          <p:cNvPr id="305" name="Google Shape;305;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ts val="3200"/>
              <a:buChar char="•"/>
            </a:pPr>
            <a:r>
              <a:rPr lang="en-US" sz="2800" dirty="0">
                <a:solidFill>
                  <a:schemeClr val="dk1"/>
                </a:solidFill>
                <a:latin typeface="Calibri"/>
                <a:ea typeface="Calibri"/>
                <a:cs typeface="Calibri"/>
                <a:sym typeface="Calibri"/>
              </a:rPr>
              <a:t>Low to moderate intensity</a:t>
            </a:r>
            <a:endParaRPr lang="en-US" sz="2800" dirty="0"/>
          </a:p>
          <a:p>
            <a:pPr marL="342900" lvl="0" indent="-342900" algn="l" rtl="0">
              <a:spcBef>
                <a:spcPts val="0"/>
              </a:spcBef>
              <a:spcAft>
                <a:spcPts val="0"/>
              </a:spcAft>
              <a:buClr>
                <a:schemeClr val="dk1"/>
              </a:buClr>
              <a:buSzPts val="3200"/>
              <a:buChar char="•"/>
            </a:pPr>
            <a:r>
              <a:rPr lang="en-US" sz="2800" dirty="0"/>
              <a:t>Target RPE/RPD is 3-5</a:t>
            </a:r>
          </a:p>
          <a:p>
            <a:pPr marL="0" lvl="0" indent="0" algn="l" rtl="0">
              <a:spcBef>
                <a:spcPts val="0"/>
              </a:spcBef>
              <a:spcAft>
                <a:spcPts val="0"/>
              </a:spcAft>
              <a:buClr>
                <a:schemeClr val="dk1"/>
              </a:buClr>
              <a:buSzPts val="3200"/>
              <a:buNone/>
            </a:pPr>
            <a:endParaRPr lang="en-US" sz="2800" dirty="0"/>
          </a:p>
          <a:p>
            <a:pPr marL="342900" lvl="0" indent="-342900" algn="l" rtl="0">
              <a:spcBef>
                <a:spcPts val="0"/>
              </a:spcBef>
              <a:spcAft>
                <a:spcPts val="0"/>
              </a:spcAft>
              <a:buClr>
                <a:schemeClr val="dk1"/>
              </a:buClr>
              <a:buSzPts val="3200"/>
              <a:buChar char="•"/>
            </a:pPr>
            <a:r>
              <a:rPr lang="en-US" sz="2800" dirty="0">
                <a:solidFill>
                  <a:schemeClr val="dk1"/>
                </a:solidFill>
                <a:latin typeface="Calibri"/>
                <a:ea typeface="Calibri"/>
                <a:cs typeface="Calibri"/>
                <a:sym typeface="Calibri"/>
              </a:rPr>
              <a:t>Symptom-limited progression</a:t>
            </a:r>
          </a:p>
          <a:p>
            <a:pPr marL="342900" lvl="0" indent="-342900" algn="l" rtl="0">
              <a:spcBef>
                <a:spcPts val="0"/>
              </a:spcBef>
              <a:spcAft>
                <a:spcPts val="0"/>
              </a:spcAft>
              <a:buClr>
                <a:schemeClr val="dk1"/>
              </a:buClr>
              <a:buSzPts val="3200"/>
              <a:buChar char="•"/>
            </a:pPr>
            <a:r>
              <a:rPr lang="en-US" sz="2800" dirty="0">
                <a:solidFill>
                  <a:schemeClr val="dk1"/>
                </a:solidFill>
                <a:latin typeface="Calibri"/>
                <a:ea typeface="Calibri"/>
                <a:cs typeface="Calibri"/>
                <a:sym typeface="Calibri"/>
              </a:rPr>
              <a:t>Individualized goals</a:t>
            </a:r>
          </a:p>
          <a:p>
            <a:pPr marL="0" lvl="0" indent="0">
              <a:spcBef>
                <a:spcPts val="0"/>
              </a:spcBef>
              <a:buSzPts val="3200"/>
              <a:buNone/>
            </a:pPr>
            <a:endParaRPr lang="en-US" sz="2800" dirty="0"/>
          </a:p>
          <a:p>
            <a:pPr marL="342900" lvl="0">
              <a:spcBef>
                <a:spcPts val="0"/>
              </a:spcBef>
              <a:buSzPts val="3200"/>
            </a:pPr>
            <a:r>
              <a:rPr lang="en-US" sz="2800" dirty="0"/>
              <a:t>Cycle ergometry often better tolerated</a:t>
            </a:r>
          </a:p>
          <a:p>
            <a:pPr marL="342900" lvl="0">
              <a:spcBef>
                <a:spcPts val="0"/>
              </a:spcBef>
              <a:buSzPts val="3200"/>
            </a:pPr>
            <a:r>
              <a:rPr lang="en-US" sz="2800" dirty="0"/>
              <a:t>Low-workload treadmill walking</a:t>
            </a:r>
          </a:p>
          <a:p>
            <a:pPr marL="342900" lvl="0">
              <a:spcBef>
                <a:spcPts val="0"/>
              </a:spcBef>
              <a:buSzPts val="3200"/>
            </a:pPr>
            <a:r>
              <a:rPr lang="en-US" sz="2800" dirty="0"/>
              <a:t>Resistance training with caution</a:t>
            </a:r>
          </a:p>
          <a:p>
            <a:pPr marL="342900" lvl="0">
              <a:spcBef>
                <a:spcPts val="0"/>
              </a:spcBef>
              <a:buSzPts val="3200"/>
            </a:pPr>
            <a:endParaRPr lang="en-US" sz="2800" dirty="0"/>
          </a:p>
          <a:p>
            <a:pPr marL="342900" lvl="0">
              <a:spcBef>
                <a:spcPts val="0"/>
              </a:spcBef>
              <a:buSzPts val="3200"/>
            </a:pPr>
            <a:r>
              <a:rPr lang="en-US" sz="2800" dirty="0"/>
              <a:t>Interval training often better early on</a:t>
            </a:r>
          </a:p>
          <a:p>
            <a:pPr marL="800100" lvl="1">
              <a:spcBef>
                <a:spcPts val="0"/>
              </a:spcBef>
              <a:buSzPts val="3200"/>
            </a:pPr>
            <a:r>
              <a:rPr lang="en-US" sz="2400" dirty="0"/>
              <a:t>Allows partial recovery between efforts</a:t>
            </a:r>
          </a:p>
          <a:p>
            <a:pPr marL="742950" lvl="1" indent="-285750">
              <a:spcBef>
                <a:spcPts val="560"/>
              </a:spcBef>
              <a:buSzPts val="2800"/>
            </a:pPr>
            <a:r>
              <a:rPr lang="en-US" sz="2400" dirty="0"/>
              <a:t>Reduces sustained RV strain</a:t>
            </a:r>
          </a:p>
          <a:p>
            <a:pPr marL="742950" lvl="1" indent="-285750">
              <a:spcBef>
                <a:spcPts val="560"/>
              </a:spcBef>
              <a:buSzPts val="2800"/>
            </a:pPr>
            <a:r>
              <a:rPr lang="en-US" sz="2400" dirty="0"/>
              <a:t>Often improves tolerance</a:t>
            </a:r>
          </a:p>
          <a:p>
            <a:pPr marL="342900" lvl="0">
              <a:spcBef>
                <a:spcPts val="0"/>
              </a:spcBef>
              <a:buSzPts val="3200"/>
            </a:pPr>
            <a:endParaRPr lang="en-US" sz="2800" dirty="0"/>
          </a:p>
          <a:p>
            <a:pPr marL="342900" lvl="0" indent="-342900" algn="l" rtl="0">
              <a:spcBef>
                <a:spcPts val="0"/>
              </a:spcBef>
              <a:spcAft>
                <a:spcPts val="0"/>
              </a:spcAft>
              <a:buClr>
                <a:schemeClr val="dk1"/>
              </a:buClr>
              <a:buSzPts val="3200"/>
              <a:buChar char="•"/>
            </a:pPr>
            <a:endParaRPr lang="en-US" sz="2800" dirty="0">
              <a:solidFill>
                <a:schemeClr val="dk1"/>
              </a:solidFill>
              <a:latin typeface="Calibri"/>
              <a:ea typeface="Calibri"/>
              <a:cs typeface="Calibri"/>
              <a:sym typeface="Calibri"/>
            </a:endParaRPr>
          </a:p>
          <a:p>
            <a:pPr marL="342900" lvl="0" indent="-342900" algn="l" rtl="0">
              <a:spcBef>
                <a:spcPts val="0"/>
              </a:spcBef>
              <a:spcAft>
                <a:spcPts val="0"/>
              </a:spcAft>
              <a:buClr>
                <a:schemeClr val="dk1"/>
              </a:buClr>
              <a:buSzPts val="3200"/>
              <a:buChar char="•"/>
            </a:pPr>
            <a:endParaRP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5459-B6F9-6DD8-2E86-909C45B11B3C}"/>
              </a:ext>
            </a:extLst>
          </p:cNvPr>
          <p:cNvSpPr>
            <a:spLocks noGrp="1"/>
          </p:cNvSpPr>
          <p:nvPr>
            <p:ph type="title"/>
          </p:nvPr>
        </p:nvSpPr>
        <p:spPr/>
        <p:txBody>
          <a:bodyPr>
            <a:normAutofit fontScale="90000"/>
          </a:bodyPr>
          <a:lstStyle/>
          <a:p>
            <a:r>
              <a:rPr lang="en-US" dirty="0"/>
              <a:t>Unsafe Signals in PH Rehab- </a:t>
            </a:r>
            <a:br>
              <a:rPr lang="en-US" dirty="0"/>
            </a:br>
            <a:r>
              <a:rPr lang="en-US" dirty="0"/>
              <a:t>Adjust vs Stop</a:t>
            </a:r>
          </a:p>
        </p:txBody>
      </p:sp>
      <p:sp>
        <p:nvSpPr>
          <p:cNvPr id="4" name="Text Placeholder 3">
            <a:extLst>
              <a:ext uri="{FF2B5EF4-FFF2-40B4-BE49-F238E27FC236}">
                <a16:creationId xmlns:a16="http://schemas.microsoft.com/office/drawing/2014/main" id="{768E6848-5511-F102-CC73-C84823500034}"/>
              </a:ext>
            </a:extLst>
          </p:cNvPr>
          <p:cNvSpPr>
            <a:spLocks noGrp="1"/>
          </p:cNvSpPr>
          <p:nvPr>
            <p:ph type="body" idx="1"/>
          </p:nvPr>
        </p:nvSpPr>
        <p:spPr/>
        <p:txBody>
          <a:bodyPr/>
          <a:lstStyle/>
          <a:p>
            <a:r>
              <a:rPr lang="en-US" dirty="0"/>
              <a:t>ADJUST IF</a:t>
            </a:r>
          </a:p>
        </p:txBody>
      </p:sp>
      <p:sp>
        <p:nvSpPr>
          <p:cNvPr id="5" name="Text Placeholder 4">
            <a:extLst>
              <a:ext uri="{FF2B5EF4-FFF2-40B4-BE49-F238E27FC236}">
                <a16:creationId xmlns:a16="http://schemas.microsoft.com/office/drawing/2014/main" id="{EF73F843-F9C1-F4B6-59B8-E7E59E6083FB}"/>
              </a:ext>
            </a:extLst>
          </p:cNvPr>
          <p:cNvSpPr>
            <a:spLocks noGrp="1"/>
          </p:cNvSpPr>
          <p:nvPr>
            <p:ph type="body" idx="2"/>
          </p:nvPr>
        </p:nvSpPr>
        <p:spPr/>
        <p:txBody>
          <a:bodyPr>
            <a:normAutofit fontScale="92500" lnSpcReduction="10000"/>
          </a:bodyPr>
          <a:lstStyle/>
          <a:p>
            <a:pPr marL="76200" indent="0">
              <a:buNone/>
            </a:pPr>
            <a:r>
              <a:rPr lang="en-US" u="sng" dirty="0"/>
              <a:t>Findings</a:t>
            </a:r>
            <a:r>
              <a:rPr lang="en-US" dirty="0"/>
              <a:t>:</a:t>
            </a:r>
          </a:p>
          <a:p>
            <a:r>
              <a:rPr lang="en-US" dirty="0"/>
              <a:t>Mild desaturation</a:t>
            </a:r>
          </a:p>
          <a:p>
            <a:r>
              <a:rPr lang="en-US" dirty="0"/>
              <a:t>Fatigue out of proportion to exertion</a:t>
            </a:r>
          </a:p>
          <a:p>
            <a:r>
              <a:rPr lang="en-US" dirty="0"/>
              <a:t>Session-to-session variability</a:t>
            </a:r>
          </a:p>
          <a:p>
            <a:pPr marL="76200" indent="0">
              <a:buNone/>
            </a:pPr>
            <a:endParaRPr lang="en-US" dirty="0"/>
          </a:p>
          <a:p>
            <a:pPr marL="76200" indent="0">
              <a:buNone/>
            </a:pPr>
            <a:r>
              <a:rPr lang="en-US" u="sng" dirty="0"/>
              <a:t>Actions</a:t>
            </a:r>
            <a:r>
              <a:rPr lang="en-US" dirty="0"/>
              <a:t>:</a:t>
            </a:r>
          </a:p>
          <a:p>
            <a:r>
              <a:rPr lang="en-US" dirty="0"/>
              <a:t>Titrate oxygen</a:t>
            </a:r>
          </a:p>
          <a:p>
            <a:r>
              <a:rPr lang="en-US" dirty="0"/>
              <a:t>Lower intensity</a:t>
            </a:r>
          </a:p>
          <a:p>
            <a:r>
              <a:rPr lang="en-US" dirty="0"/>
              <a:t>Add intervals</a:t>
            </a:r>
          </a:p>
          <a:p>
            <a:endParaRPr lang="en-US" dirty="0"/>
          </a:p>
        </p:txBody>
      </p:sp>
      <p:sp>
        <p:nvSpPr>
          <p:cNvPr id="6" name="Text Placeholder 5">
            <a:extLst>
              <a:ext uri="{FF2B5EF4-FFF2-40B4-BE49-F238E27FC236}">
                <a16:creationId xmlns:a16="http://schemas.microsoft.com/office/drawing/2014/main" id="{00F26F1D-48A4-9378-85F2-FCF9A7410EAD}"/>
              </a:ext>
            </a:extLst>
          </p:cNvPr>
          <p:cNvSpPr>
            <a:spLocks noGrp="1"/>
          </p:cNvSpPr>
          <p:nvPr>
            <p:ph type="body" idx="3"/>
          </p:nvPr>
        </p:nvSpPr>
        <p:spPr/>
        <p:txBody>
          <a:bodyPr/>
          <a:lstStyle/>
          <a:p>
            <a:r>
              <a:rPr lang="en-US" dirty="0"/>
              <a:t>STOP IF</a:t>
            </a:r>
          </a:p>
        </p:txBody>
      </p:sp>
      <p:sp>
        <p:nvSpPr>
          <p:cNvPr id="7" name="Text Placeholder 6">
            <a:extLst>
              <a:ext uri="{FF2B5EF4-FFF2-40B4-BE49-F238E27FC236}">
                <a16:creationId xmlns:a16="http://schemas.microsoft.com/office/drawing/2014/main" id="{8C00634B-155F-1ED6-6AC0-E2B03AA44577}"/>
              </a:ext>
            </a:extLst>
          </p:cNvPr>
          <p:cNvSpPr>
            <a:spLocks noGrp="1"/>
          </p:cNvSpPr>
          <p:nvPr>
            <p:ph type="body" idx="4"/>
          </p:nvPr>
        </p:nvSpPr>
        <p:spPr/>
        <p:txBody>
          <a:bodyPr/>
          <a:lstStyle/>
          <a:p>
            <a:pPr marL="342900" lvl="0" indent="-342900">
              <a:spcBef>
                <a:spcPts val="0"/>
              </a:spcBef>
              <a:buSzPts val="3200"/>
            </a:pPr>
            <a:r>
              <a:rPr lang="en-US" sz="2200" dirty="0"/>
              <a:t>Syncope or near-syncope</a:t>
            </a:r>
          </a:p>
          <a:p>
            <a:pPr marL="342900" lvl="0" indent="-342900">
              <a:spcBef>
                <a:spcPts val="0"/>
              </a:spcBef>
              <a:buSzPts val="3200"/>
            </a:pPr>
            <a:endParaRPr lang="en-US" sz="2200" dirty="0"/>
          </a:p>
          <a:p>
            <a:pPr marL="342900" lvl="0" indent="-342900">
              <a:spcBef>
                <a:spcPts val="0"/>
              </a:spcBef>
              <a:buSzPts val="3200"/>
            </a:pPr>
            <a:r>
              <a:rPr lang="en-US" sz="2200" dirty="0"/>
              <a:t>Chest pain</a:t>
            </a:r>
          </a:p>
          <a:p>
            <a:pPr marL="342900" lvl="0" indent="-342900">
              <a:spcBef>
                <a:spcPts val="0"/>
              </a:spcBef>
              <a:buSzPts val="3200"/>
            </a:pPr>
            <a:endParaRPr lang="en-US" sz="2200" dirty="0"/>
          </a:p>
          <a:p>
            <a:pPr marL="342900" lvl="0" indent="-342900">
              <a:spcBef>
                <a:spcPts val="0"/>
              </a:spcBef>
              <a:buSzPts val="3200"/>
            </a:pPr>
            <a:r>
              <a:rPr lang="en-US" sz="2200" dirty="0"/>
              <a:t>Persistent desaturation &lt;90% despite O2 adjustment</a:t>
            </a:r>
          </a:p>
          <a:p>
            <a:pPr marL="342900" lvl="0" indent="-342900">
              <a:spcBef>
                <a:spcPts val="0"/>
              </a:spcBef>
              <a:buSzPts val="3200"/>
            </a:pPr>
            <a:endParaRPr lang="en-US" sz="2200" dirty="0"/>
          </a:p>
          <a:p>
            <a:pPr marL="342900" lvl="0" indent="-342900">
              <a:spcBef>
                <a:spcPts val="0"/>
              </a:spcBef>
              <a:buSzPts val="3200"/>
            </a:pPr>
            <a:r>
              <a:rPr lang="en-US" sz="2200" dirty="0"/>
              <a:t>New edema or rapid weight gain</a:t>
            </a:r>
          </a:p>
          <a:p>
            <a:endParaRPr lang="en-US" dirty="0"/>
          </a:p>
        </p:txBody>
      </p:sp>
      <p:pic>
        <p:nvPicPr>
          <p:cNvPr id="2050" name="Picture 2" descr="caution yellow sign.  warning with black tab, vector illustration. &#10;                         ">
            <a:extLst>
              <a:ext uri="{FF2B5EF4-FFF2-40B4-BE49-F238E27FC236}">
                <a16:creationId xmlns:a16="http://schemas.microsoft.com/office/drawing/2014/main" id="{76592320-B73C-6255-F7FB-8354EAD3C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3915"/>
            <a:ext cx="2630658" cy="9284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C620347-E7EB-4F9A-77E7-771663F6D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320" y="5523454"/>
            <a:ext cx="2011680" cy="133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3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dirty="0">
                <a:solidFill>
                  <a:schemeClr val="dk1"/>
                </a:solidFill>
                <a:latin typeface="Calibri"/>
                <a:ea typeface="Calibri"/>
                <a:cs typeface="Calibri"/>
                <a:sym typeface="Calibri"/>
              </a:rPr>
              <a:t>PH in Rehab</a:t>
            </a:r>
            <a:endParaRPr dirty="0"/>
          </a:p>
        </p:txBody>
      </p:sp>
      <p:graphicFrame>
        <p:nvGraphicFramePr>
          <p:cNvPr id="2" name="Diagram 1">
            <a:extLst>
              <a:ext uri="{FF2B5EF4-FFF2-40B4-BE49-F238E27FC236}">
                <a16:creationId xmlns:a16="http://schemas.microsoft.com/office/drawing/2014/main" id="{96104E0D-1974-2DCD-1EE5-953028DDB078}"/>
              </a:ext>
            </a:extLst>
          </p:cNvPr>
          <p:cNvGraphicFramePr/>
          <p:nvPr>
            <p:extLst>
              <p:ext uri="{D42A27DB-BD31-4B8C-83A1-F6EECF244321}">
                <p14:modId xmlns:p14="http://schemas.microsoft.com/office/powerpoint/2010/main" val="8164797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353CA09-DF9A-E8A9-48C9-7CAAB054DC9B}"/>
              </a:ext>
            </a:extLst>
          </p:cNvPr>
          <p:cNvSpPr txBox="1"/>
          <p:nvPr/>
        </p:nvSpPr>
        <p:spPr>
          <a:xfrm>
            <a:off x="457200" y="5912678"/>
            <a:ext cx="8229600" cy="707886"/>
          </a:xfrm>
          <a:prstGeom prst="rect">
            <a:avLst/>
          </a:prstGeom>
          <a:noFill/>
        </p:spPr>
        <p:txBody>
          <a:bodyPr wrap="square">
            <a:spAutoFit/>
          </a:bodyPr>
          <a:lstStyle/>
          <a:p>
            <a:pPr algn="ctr"/>
            <a:r>
              <a:rPr lang="en-US" sz="2000" b="1" dirty="0"/>
              <a:t>Match the workload to what the heart and lungs can deliver,</a:t>
            </a:r>
          </a:p>
          <a:p>
            <a:pPr algn="ctr"/>
            <a:r>
              <a:rPr lang="en-US" sz="2000" b="1" dirty="0"/>
              <a:t>not always what the patient wants to do</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he Interview Trick Question | SQL Solutions Group">
            <a:extLst>
              <a:ext uri="{FF2B5EF4-FFF2-40B4-BE49-F238E27FC236}">
                <a16:creationId xmlns:a16="http://schemas.microsoft.com/office/drawing/2014/main" id="{9E774595-5106-8ED3-40BF-189928910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86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8C98-C070-F3CE-D9A5-FF5018D64465}"/>
              </a:ext>
            </a:extLst>
          </p:cNvPr>
          <p:cNvSpPr>
            <a:spLocks noGrp="1"/>
          </p:cNvSpPr>
          <p:nvPr>
            <p:ph type="title"/>
          </p:nvPr>
        </p:nvSpPr>
        <p:spPr/>
        <p:txBody>
          <a:bodyPr/>
          <a:lstStyle/>
          <a:p>
            <a:r>
              <a:rPr lang="en-US" dirty="0"/>
              <a:t>CEU Question #1</a:t>
            </a:r>
          </a:p>
        </p:txBody>
      </p:sp>
      <p:sp>
        <p:nvSpPr>
          <p:cNvPr id="3" name="Text Placeholder 2">
            <a:extLst>
              <a:ext uri="{FF2B5EF4-FFF2-40B4-BE49-F238E27FC236}">
                <a16:creationId xmlns:a16="http://schemas.microsoft.com/office/drawing/2014/main" id="{590EC090-D0C9-D9AD-E58B-728AD2DBF0E9}"/>
              </a:ext>
            </a:extLst>
          </p:cNvPr>
          <p:cNvSpPr>
            <a:spLocks noGrp="1"/>
          </p:cNvSpPr>
          <p:nvPr>
            <p:ph type="body" idx="1"/>
          </p:nvPr>
        </p:nvSpPr>
        <p:spPr/>
        <p:txBody>
          <a:bodyPr>
            <a:normAutofit fontScale="92500" lnSpcReduction="20000"/>
          </a:bodyPr>
          <a:lstStyle/>
          <a:p>
            <a:pPr marL="114300" indent="0">
              <a:buNone/>
            </a:pPr>
            <a:r>
              <a:rPr lang="en-US" dirty="0"/>
              <a:t>A patient with pulmonary hypertension becomes lightheaded during moderate exercise in rehab. Oxygen saturation remains stable at 94%.</a:t>
            </a:r>
          </a:p>
          <a:p>
            <a:pPr marL="114300" indent="0">
              <a:buNone/>
            </a:pPr>
            <a:endParaRPr lang="en-US" dirty="0"/>
          </a:p>
          <a:p>
            <a:pPr marL="114300" indent="0">
              <a:buNone/>
            </a:pPr>
            <a:r>
              <a:rPr lang="en-US" dirty="0"/>
              <a:t>What is the most likely underlying mechanism?</a:t>
            </a:r>
          </a:p>
          <a:p>
            <a:pPr marL="114300" indent="0">
              <a:buNone/>
            </a:pPr>
            <a:endParaRPr lang="en-US" dirty="0"/>
          </a:p>
          <a:p>
            <a:pPr marL="114300" indent="0">
              <a:buNone/>
            </a:pPr>
            <a:r>
              <a:rPr lang="en-US" dirty="0"/>
              <a:t>A. Deconditioning</a:t>
            </a:r>
            <a:br>
              <a:rPr lang="en-US" dirty="0"/>
            </a:br>
            <a:r>
              <a:rPr lang="en-US" dirty="0"/>
              <a:t>B. Inadequate cardiac output response to exercise</a:t>
            </a:r>
            <a:br>
              <a:rPr lang="en-US" dirty="0"/>
            </a:br>
            <a:r>
              <a:rPr lang="en-US" dirty="0"/>
              <a:t>C. Ventilation–perfusion mismatch</a:t>
            </a:r>
            <a:br>
              <a:rPr lang="en-US" dirty="0"/>
            </a:br>
            <a:r>
              <a:rPr lang="en-US" dirty="0"/>
              <a:t>D. Exercise-induced arrhythmia limiting cardiac output</a:t>
            </a:r>
          </a:p>
          <a:p>
            <a:pPr marL="114300" indent="0">
              <a:buNone/>
            </a:pPr>
            <a:endParaRPr lang="en-US" dirty="0"/>
          </a:p>
        </p:txBody>
      </p:sp>
    </p:spTree>
    <p:extLst>
      <p:ext uri="{BB962C8B-B14F-4D97-AF65-F5344CB8AC3E}">
        <p14:creationId xmlns:p14="http://schemas.microsoft.com/office/powerpoint/2010/main" val="2440543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4AABDD-CA93-44C2-3925-2825A58D8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3C32B-9AE7-2415-2CD8-CEE70096D935}"/>
              </a:ext>
            </a:extLst>
          </p:cNvPr>
          <p:cNvSpPr>
            <a:spLocks noGrp="1"/>
          </p:cNvSpPr>
          <p:nvPr>
            <p:ph type="title"/>
          </p:nvPr>
        </p:nvSpPr>
        <p:spPr/>
        <p:txBody>
          <a:bodyPr/>
          <a:lstStyle/>
          <a:p>
            <a:r>
              <a:rPr lang="en-US" dirty="0"/>
              <a:t>CEU Question #1</a:t>
            </a:r>
          </a:p>
        </p:txBody>
      </p:sp>
      <p:sp>
        <p:nvSpPr>
          <p:cNvPr id="3" name="Text Placeholder 2">
            <a:extLst>
              <a:ext uri="{FF2B5EF4-FFF2-40B4-BE49-F238E27FC236}">
                <a16:creationId xmlns:a16="http://schemas.microsoft.com/office/drawing/2014/main" id="{B5802CAC-7EDF-52B7-44D0-FD0D5C998CF5}"/>
              </a:ext>
            </a:extLst>
          </p:cNvPr>
          <p:cNvSpPr>
            <a:spLocks noGrp="1"/>
          </p:cNvSpPr>
          <p:nvPr>
            <p:ph type="body" idx="1"/>
          </p:nvPr>
        </p:nvSpPr>
        <p:spPr/>
        <p:txBody>
          <a:bodyPr>
            <a:normAutofit fontScale="85000" lnSpcReduction="10000"/>
          </a:bodyPr>
          <a:lstStyle/>
          <a:p>
            <a:pPr marL="114300" indent="0">
              <a:buNone/>
            </a:pPr>
            <a:r>
              <a:rPr lang="en-US" dirty="0"/>
              <a:t>Which of the following patterns is most consistent with pulmonary hypertension due to lung disease (Group 3)?</a:t>
            </a:r>
          </a:p>
          <a:p>
            <a:pPr marL="114300" indent="0">
              <a:buNone/>
            </a:pPr>
            <a:endParaRPr lang="en-US" dirty="0"/>
          </a:p>
          <a:p>
            <a:pPr marL="114300" indent="0">
              <a:buNone/>
            </a:pPr>
            <a:r>
              <a:rPr lang="en-US" dirty="0"/>
              <a:t>A. Marked day-to-day variability in symptoms based on volume status</a:t>
            </a:r>
            <a:br>
              <a:rPr lang="en-US" dirty="0"/>
            </a:br>
            <a:r>
              <a:rPr lang="en-US" dirty="0"/>
              <a:t>B. Early exertional desaturation with relatively stable volume status</a:t>
            </a:r>
            <a:br>
              <a:rPr lang="en-US" dirty="0"/>
            </a:br>
            <a:r>
              <a:rPr lang="en-US" dirty="0"/>
              <a:t>C. Improvement in symptoms primarily with diuresis</a:t>
            </a:r>
            <a:br>
              <a:rPr lang="en-US" dirty="0"/>
            </a:br>
            <a:r>
              <a:rPr lang="en-US" dirty="0"/>
              <a:t>D. Minimal gas exchange abnormalities during exercise</a:t>
            </a:r>
          </a:p>
        </p:txBody>
      </p:sp>
    </p:spTree>
    <p:extLst>
      <p:ext uri="{BB962C8B-B14F-4D97-AF65-F5344CB8AC3E}">
        <p14:creationId xmlns:p14="http://schemas.microsoft.com/office/powerpoint/2010/main" val="129046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15FD-0D4C-AC1F-5725-E9B3C6878CCF}"/>
              </a:ext>
            </a:extLst>
          </p:cNvPr>
          <p:cNvSpPr>
            <a:spLocks noGrp="1"/>
          </p:cNvSpPr>
          <p:nvPr>
            <p:ph type="title"/>
          </p:nvPr>
        </p:nvSpPr>
        <p:spPr/>
        <p:txBody>
          <a:bodyPr/>
          <a:lstStyle/>
          <a:p>
            <a:r>
              <a:rPr lang="en-US" dirty="0"/>
              <a:t>CEU Question #3</a:t>
            </a:r>
          </a:p>
        </p:txBody>
      </p:sp>
      <p:sp>
        <p:nvSpPr>
          <p:cNvPr id="3" name="Text Placeholder 2">
            <a:extLst>
              <a:ext uri="{FF2B5EF4-FFF2-40B4-BE49-F238E27FC236}">
                <a16:creationId xmlns:a16="http://schemas.microsoft.com/office/drawing/2014/main" id="{0C42D926-15AF-3EAC-9242-C51592CAC864}"/>
              </a:ext>
            </a:extLst>
          </p:cNvPr>
          <p:cNvSpPr>
            <a:spLocks noGrp="1"/>
          </p:cNvSpPr>
          <p:nvPr>
            <p:ph type="body" idx="1"/>
          </p:nvPr>
        </p:nvSpPr>
        <p:spPr/>
        <p:txBody>
          <a:bodyPr>
            <a:normAutofit fontScale="85000" lnSpcReduction="10000"/>
          </a:bodyPr>
          <a:lstStyle/>
          <a:p>
            <a:pPr marL="114300" indent="0">
              <a:buNone/>
            </a:pPr>
            <a:r>
              <a:rPr lang="en-US" dirty="0"/>
              <a:t>During a rehab session on recumbent cycle, a patient with pulmonary hypertension develops persistent oxygen saturation of 88% despite oxygen titration.</a:t>
            </a:r>
          </a:p>
          <a:p>
            <a:pPr marL="114300" indent="0">
              <a:buNone/>
            </a:pPr>
            <a:endParaRPr lang="en-US" dirty="0"/>
          </a:p>
          <a:p>
            <a:pPr marL="114300" indent="0">
              <a:buNone/>
            </a:pPr>
            <a:r>
              <a:rPr lang="en-US" dirty="0"/>
              <a:t>What is the most appropriate next step?</a:t>
            </a:r>
          </a:p>
          <a:p>
            <a:pPr marL="114300" indent="0">
              <a:buNone/>
            </a:pPr>
            <a:endParaRPr lang="en-US" dirty="0"/>
          </a:p>
          <a:p>
            <a:pPr marL="114300" indent="0">
              <a:buNone/>
            </a:pPr>
            <a:r>
              <a:rPr lang="en-US" dirty="0"/>
              <a:t>A. Continue current exercise at lower intensity</a:t>
            </a:r>
            <a:br>
              <a:rPr lang="en-US" dirty="0"/>
            </a:br>
            <a:r>
              <a:rPr lang="en-US" dirty="0"/>
              <a:t>B. Switch to treadmill exercise</a:t>
            </a:r>
            <a:br>
              <a:rPr lang="en-US" dirty="0"/>
            </a:br>
            <a:r>
              <a:rPr lang="en-US" dirty="0"/>
              <a:t>C. Stop exercise and reassess</a:t>
            </a:r>
            <a:br>
              <a:rPr lang="en-US" dirty="0"/>
            </a:br>
            <a:r>
              <a:rPr lang="en-US" dirty="0"/>
              <a:t>D. Encourage the patient to push through symptoms</a:t>
            </a:r>
          </a:p>
          <a:p>
            <a:pPr marL="114300" indent="0">
              <a:buNone/>
            </a:pPr>
            <a:endParaRPr lang="en-US" dirty="0"/>
          </a:p>
        </p:txBody>
      </p:sp>
    </p:spTree>
    <p:extLst>
      <p:ext uri="{BB962C8B-B14F-4D97-AF65-F5344CB8AC3E}">
        <p14:creationId xmlns:p14="http://schemas.microsoft.com/office/powerpoint/2010/main" val="372111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950" dirty="0">
                <a:solidFill>
                  <a:schemeClr val="dk1"/>
                </a:solidFill>
                <a:latin typeface="Calibri"/>
                <a:ea typeface="Calibri"/>
                <a:cs typeface="Calibri"/>
                <a:sym typeface="Calibri"/>
              </a:rPr>
              <a:t>Pulmonary Hypertension Overview</a:t>
            </a:r>
            <a:endParaRPr sz="3950" dirty="0"/>
          </a:p>
        </p:txBody>
      </p:sp>
      <p:pic>
        <p:nvPicPr>
          <p:cNvPr id="108" name="Google Shape;108;p16"/>
          <p:cNvPicPr preferRelativeResize="0"/>
          <p:nvPr/>
        </p:nvPicPr>
        <p:blipFill>
          <a:blip r:embed="rId3">
            <a:alphaModFix/>
          </a:blip>
          <a:stretch>
            <a:fillRect/>
          </a:stretch>
        </p:blipFill>
        <p:spPr>
          <a:xfrm>
            <a:off x="66675" y="1752613"/>
            <a:ext cx="9010650" cy="4562475"/>
          </a:xfrm>
          <a:prstGeom prst="rect">
            <a:avLst/>
          </a:prstGeom>
          <a:noFill/>
          <a:ln>
            <a:noFill/>
          </a:ln>
        </p:spPr>
      </p:pic>
      <p:sp>
        <p:nvSpPr>
          <p:cNvPr id="109" name="Google Shape;109;p16"/>
          <p:cNvSpPr/>
          <p:nvPr/>
        </p:nvSpPr>
        <p:spPr>
          <a:xfrm>
            <a:off x="6728023" y="3227300"/>
            <a:ext cx="387400" cy="1229450"/>
          </a:xfrm>
          <a:custGeom>
            <a:avLst/>
            <a:gdLst/>
            <a:ahLst/>
            <a:cxnLst/>
            <a:rect l="l" t="t" r="r" b="b"/>
            <a:pathLst>
              <a:path w="15496" h="49178" extrusionOk="0">
                <a:moveTo>
                  <a:pt x="11807" y="0"/>
                </a:moveTo>
                <a:cubicBezTo>
                  <a:pt x="11295" y="1742"/>
                  <a:pt x="10681" y="8094"/>
                  <a:pt x="8734" y="10450"/>
                </a:cubicBezTo>
                <a:cubicBezTo>
                  <a:pt x="6788" y="12806"/>
                  <a:pt x="640" y="11269"/>
                  <a:pt x="128" y="14138"/>
                </a:cubicBezTo>
                <a:cubicBezTo>
                  <a:pt x="-384" y="17007"/>
                  <a:pt x="4431" y="24281"/>
                  <a:pt x="5660" y="27662"/>
                </a:cubicBezTo>
                <a:cubicBezTo>
                  <a:pt x="6889" y="31043"/>
                  <a:pt x="7504" y="31863"/>
                  <a:pt x="7504" y="34424"/>
                </a:cubicBezTo>
                <a:cubicBezTo>
                  <a:pt x="7504" y="36985"/>
                  <a:pt x="4328" y="40571"/>
                  <a:pt x="5660" y="43030"/>
                </a:cubicBezTo>
                <a:cubicBezTo>
                  <a:pt x="6992" y="45489"/>
                  <a:pt x="13857" y="48153"/>
                  <a:pt x="15496" y="49178"/>
                </a:cubicBezTo>
              </a:path>
            </a:pathLst>
          </a:custGeom>
          <a:noFill/>
          <a:ln w="152400" cap="flat" cmpd="sng">
            <a:solidFill>
              <a:srgbClr val="FF00FF"/>
            </a:solidFill>
            <a:prstDash val="solid"/>
            <a:round/>
            <a:headEnd type="none" w="med" len="med"/>
            <a:tailEnd type="none" w="med" len="med"/>
          </a:ln>
        </p:spPr>
        <p:txBody>
          <a:bodyPr/>
          <a:lstStyle/>
          <a:p>
            <a:endParaRPr lang="en-US"/>
          </a:p>
        </p:txBody>
      </p:sp>
      <p:sp>
        <p:nvSpPr>
          <p:cNvPr id="110" name="Google Shape;110;p16"/>
          <p:cNvSpPr/>
          <p:nvPr/>
        </p:nvSpPr>
        <p:spPr>
          <a:xfrm>
            <a:off x="4175322" y="2815558"/>
            <a:ext cx="2934325" cy="2692800"/>
          </a:xfrm>
          <a:custGeom>
            <a:avLst/>
            <a:gdLst/>
            <a:ahLst/>
            <a:cxnLst/>
            <a:rect l="l" t="t" r="r" b="b"/>
            <a:pathLst>
              <a:path w="117373" h="107712" extrusionOk="0">
                <a:moveTo>
                  <a:pt x="116989" y="68106"/>
                </a:moveTo>
                <a:cubicBezTo>
                  <a:pt x="115862" y="71999"/>
                  <a:pt x="120780" y="91671"/>
                  <a:pt x="110227" y="91466"/>
                </a:cubicBezTo>
                <a:cubicBezTo>
                  <a:pt x="99674" y="91261"/>
                  <a:pt x="67606" y="70975"/>
                  <a:pt x="53672" y="66877"/>
                </a:cubicBezTo>
                <a:cubicBezTo>
                  <a:pt x="39738" y="62779"/>
                  <a:pt x="29904" y="60115"/>
                  <a:pt x="26625" y="66877"/>
                </a:cubicBezTo>
                <a:cubicBezTo>
                  <a:pt x="23347" y="73639"/>
                  <a:pt x="38407" y="110830"/>
                  <a:pt x="34001" y="107449"/>
                </a:cubicBezTo>
                <a:cubicBezTo>
                  <a:pt x="29596" y="104068"/>
                  <a:pt x="1729" y="63701"/>
                  <a:pt x="192" y="46591"/>
                </a:cubicBezTo>
                <a:cubicBezTo>
                  <a:pt x="-1345" y="29481"/>
                  <a:pt x="15662" y="12474"/>
                  <a:pt x="24780" y="4790"/>
                </a:cubicBezTo>
                <a:cubicBezTo>
                  <a:pt x="33898" y="-2894"/>
                  <a:pt x="49882" y="1204"/>
                  <a:pt x="54902" y="487"/>
                </a:cubicBezTo>
              </a:path>
            </a:pathLst>
          </a:custGeom>
          <a:noFill/>
          <a:ln w="152400" cap="flat" cmpd="sng">
            <a:solidFill>
              <a:srgbClr val="FF0000"/>
            </a:solidFill>
            <a:prstDash val="solid"/>
            <a:round/>
            <a:headEnd type="none" w="med" len="med"/>
            <a:tailEnd type="none" w="med" len="med"/>
          </a:ln>
        </p:spPr>
        <p:txBody>
          <a:bodyPr/>
          <a:lstStyle/>
          <a:p>
            <a:endParaRPr lang="en-US"/>
          </a:p>
        </p:txBody>
      </p:sp>
      <p:cxnSp>
        <p:nvCxnSpPr>
          <p:cNvPr id="111" name="Google Shape;111;p16"/>
          <p:cNvCxnSpPr/>
          <p:nvPr/>
        </p:nvCxnSpPr>
        <p:spPr>
          <a:xfrm rot="5400000" flipH="1">
            <a:off x="2727875" y="3972700"/>
            <a:ext cx="2566500" cy="706800"/>
          </a:xfrm>
          <a:prstGeom prst="curvedConnector3">
            <a:avLst>
              <a:gd name="adj1" fmla="val 50000"/>
            </a:avLst>
          </a:prstGeom>
          <a:noFill/>
          <a:ln w="152400" cap="flat" cmpd="sng">
            <a:solidFill>
              <a:srgbClr val="0000FF"/>
            </a:solidFill>
            <a:prstDash val="solid"/>
            <a:round/>
            <a:headEnd type="none" w="med" len="med"/>
            <a:tailEnd type="none" w="med" len="med"/>
          </a:ln>
        </p:spPr>
      </p:cxnSp>
      <p:sp>
        <p:nvSpPr>
          <p:cNvPr id="112" name="Google Shape;112;p16"/>
          <p:cNvSpPr/>
          <p:nvPr/>
        </p:nvSpPr>
        <p:spPr>
          <a:xfrm>
            <a:off x="4349175" y="2521088"/>
            <a:ext cx="2704775" cy="3042150"/>
          </a:xfrm>
          <a:custGeom>
            <a:avLst/>
            <a:gdLst/>
            <a:ahLst/>
            <a:cxnLst/>
            <a:rect l="l" t="t" r="r" b="b"/>
            <a:pathLst>
              <a:path w="108191" h="121686" extrusionOk="0">
                <a:moveTo>
                  <a:pt x="0" y="121686"/>
                </a:moveTo>
                <a:cubicBezTo>
                  <a:pt x="2152" y="107650"/>
                  <a:pt x="3176" y="53247"/>
                  <a:pt x="12909" y="37469"/>
                </a:cubicBezTo>
                <a:cubicBezTo>
                  <a:pt x="22642" y="21691"/>
                  <a:pt x="47948" y="32551"/>
                  <a:pt x="58398" y="27018"/>
                </a:cubicBezTo>
                <a:cubicBezTo>
                  <a:pt x="68848" y="21486"/>
                  <a:pt x="68233" y="8475"/>
                  <a:pt x="75610" y="4274"/>
                </a:cubicBezTo>
                <a:cubicBezTo>
                  <a:pt x="82987" y="74"/>
                  <a:pt x="97228" y="-1566"/>
                  <a:pt x="102658" y="1815"/>
                </a:cubicBezTo>
                <a:cubicBezTo>
                  <a:pt x="108088" y="5196"/>
                  <a:pt x="107269" y="20768"/>
                  <a:pt x="108191" y="24559"/>
                </a:cubicBezTo>
              </a:path>
            </a:pathLst>
          </a:custGeom>
          <a:noFill/>
          <a:ln w="152400" cap="flat" cmpd="sng">
            <a:solidFill>
              <a:srgbClr val="0000FF"/>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10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en-US" sz="4400" dirty="0">
                <a:solidFill>
                  <a:schemeClr val="dk1"/>
                </a:solidFill>
                <a:latin typeface="Calibri"/>
                <a:ea typeface="Calibri"/>
                <a:cs typeface="Calibri"/>
                <a:sym typeface="Calibri"/>
              </a:rPr>
              <a:t>Pulmonary Hypertension Overview</a:t>
            </a:r>
            <a:endParaRPr dirty="0"/>
          </a:p>
        </p:txBody>
      </p:sp>
      <p:sp>
        <p:nvSpPr>
          <p:cNvPr id="147" name="Google Shape;147;p18"/>
          <p:cNvSpPr txBox="1">
            <a:spLocks noGrp="1"/>
          </p:cNvSpPr>
          <p:nvPr>
            <p:ph type="body" idx="1"/>
          </p:nvPr>
        </p:nvSpPr>
        <p:spPr>
          <a:xfrm>
            <a:off x="457200" y="1600200"/>
            <a:ext cx="4920648" cy="4526100"/>
          </a:xfrm>
          <a:prstGeom prst="rect">
            <a:avLst/>
          </a:prstGeom>
          <a:noFill/>
          <a:ln>
            <a:noFill/>
          </a:ln>
        </p:spPr>
        <p:txBody>
          <a:bodyPr spcFirstLastPara="1" wrap="square" lIns="91425" tIns="45700" rIns="91425" bIns="45700" anchor="t" anchorCtr="0">
            <a:normAutofit fontScale="92500" lnSpcReduction="20000"/>
          </a:bodyPr>
          <a:lstStyle/>
          <a:p>
            <a:pPr marL="342900" lvl="0" indent="-406400" algn="l" rtl="0">
              <a:spcBef>
                <a:spcPts val="560"/>
              </a:spcBef>
              <a:spcAft>
                <a:spcPts val="0"/>
              </a:spcAft>
              <a:buClr>
                <a:schemeClr val="dk1"/>
              </a:buClr>
              <a:buSzPts val="2800"/>
              <a:buChar char="•"/>
            </a:pPr>
            <a:r>
              <a:rPr lang="en-US" sz="2800" dirty="0">
                <a:solidFill>
                  <a:schemeClr val="dk1"/>
                </a:solidFill>
                <a:latin typeface="Calibri"/>
                <a:ea typeface="Calibri"/>
                <a:cs typeface="Calibri"/>
                <a:sym typeface="Calibri"/>
              </a:rPr>
              <a:t>Defined as mean pulmonary artery (</a:t>
            </a:r>
            <a:r>
              <a:rPr lang="en-US" sz="2800" dirty="0" err="1">
                <a:solidFill>
                  <a:schemeClr val="dk1"/>
                </a:solidFill>
                <a:latin typeface="Calibri"/>
                <a:ea typeface="Calibri"/>
                <a:cs typeface="Calibri"/>
                <a:sym typeface="Calibri"/>
              </a:rPr>
              <a:t>mPA</a:t>
            </a:r>
            <a:r>
              <a:rPr lang="en-US" sz="2800" dirty="0">
                <a:solidFill>
                  <a:schemeClr val="dk1"/>
                </a:solidFill>
                <a:latin typeface="Calibri"/>
                <a:ea typeface="Calibri"/>
                <a:cs typeface="Calibri"/>
                <a:sym typeface="Calibri"/>
              </a:rPr>
              <a:t>) pressure ≥ 20 mmHg </a:t>
            </a:r>
            <a:br>
              <a:rPr lang="en-US" sz="2800" dirty="0">
                <a:solidFill>
                  <a:schemeClr val="dk1"/>
                </a:solidFill>
                <a:latin typeface="Calibri"/>
                <a:ea typeface="Calibri"/>
                <a:cs typeface="Calibri"/>
                <a:sym typeface="Calibri"/>
              </a:rPr>
            </a:br>
            <a:r>
              <a:rPr lang="en-US" sz="2200" i="1" dirty="0">
                <a:solidFill>
                  <a:schemeClr val="dk1"/>
                </a:solidFill>
                <a:latin typeface="Calibri"/>
                <a:ea typeface="Calibri"/>
                <a:cs typeface="Calibri"/>
                <a:sym typeface="Calibri"/>
              </a:rPr>
              <a:t>(even “mildly increased” pressures of 20-40 mmHg carries increased risk)</a:t>
            </a:r>
            <a:endParaRPr sz="2200" i="1" dirty="0">
              <a:solidFill>
                <a:schemeClr val="dk1"/>
              </a:solidFill>
              <a:latin typeface="Calibri"/>
              <a:ea typeface="Calibri"/>
              <a:cs typeface="Calibri"/>
              <a:sym typeface="Calibri"/>
            </a:endParaRPr>
          </a:p>
          <a:p>
            <a:pPr marL="342900" lvl="0" indent="0" algn="l" rtl="0">
              <a:spcBef>
                <a:spcPts val="560"/>
              </a:spcBef>
              <a:spcAft>
                <a:spcPts val="0"/>
              </a:spcAft>
              <a:buNone/>
            </a:pPr>
            <a:endParaRPr sz="2800" dirty="0"/>
          </a:p>
          <a:p>
            <a:pPr marL="342900" lvl="0" indent="-406400" algn="l" rtl="0">
              <a:spcBef>
                <a:spcPts val="560"/>
              </a:spcBef>
              <a:spcAft>
                <a:spcPts val="0"/>
              </a:spcAft>
              <a:buClr>
                <a:schemeClr val="dk1"/>
              </a:buClr>
              <a:buSzPts val="2800"/>
              <a:buChar char="•"/>
            </a:pPr>
            <a:r>
              <a:rPr lang="en-US" sz="2800" dirty="0">
                <a:solidFill>
                  <a:schemeClr val="dk1"/>
                </a:solidFill>
                <a:latin typeface="Calibri"/>
                <a:ea typeface="Calibri"/>
                <a:cs typeface="Calibri"/>
                <a:sym typeface="Calibri"/>
              </a:rPr>
              <a:t>Hemodynamic diagnosis, not symptom-based</a:t>
            </a:r>
          </a:p>
          <a:p>
            <a:pPr marL="342900" lvl="0" indent="-406400" algn="l" rtl="0">
              <a:spcBef>
                <a:spcPts val="560"/>
              </a:spcBef>
              <a:spcAft>
                <a:spcPts val="0"/>
              </a:spcAft>
              <a:buClr>
                <a:schemeClr val="dk1"/>
              </a:buClr>
              <a:buSzPts val="2800"/>
              <a:buChar char="•"/>
            </a:pPr>
            <a:endParaRPr lang="en-US" sz="2800" dirty="0">
              <a:solidFill>
                <a:schemeClr val="dk1"/>
              </a:solidFill>
              <a:latin typeface="Calibri"/>
              <a:ea typeface="Calibri"/>
              <a:cs typeface="Calibri"/>
              <a:sym typeface="Calibri"/>
            </a:endParaRPr>
          </a:p>
          <a:p>
            <a:pPr marL="342900" lvl="0" indent="-406400" algn="l" rtl="0">
              <a:spcBef>
                <a:spcPts val="560"/>
              </a:spcBef>
              <a:spcAft>
                <a:spcPts val="0"/>
              </a:spcAft>
              <a:buClr>
                <a:schemeClr val="dk1"/>
              </a:buClr>
              <a:buSzPts val="2800"/>
              <a:buChar char="•"/>
            </a:pPr>
            <a:r>
              <a:rPr lang="en-US" sz="2800" dirty="0"/>
              <a:t>Not ONE disease but a consequence of multiple disorders</a:t>
            </a:r>
            <a:endParaRPr dirty="0"/>
          </a:p>
        </p:txBody>
      </p:sp>
      <p:pic>
        <p:nvPicPr>
          <p:cNvPr id="148" name="Google Shape;148;p18"/>
          <p:cNvPicPr preferRelativeResize="0"/>
          <p:nvPr/>
        </p:nvPicPr>
        <p:blipFill rotWithShape="1">
          <a:blip r:embed="rId3">
            <a:alphaModFix/>
          </a:blip>
          <a:srcRect l="37868"/>
          <a:stretch/>
        </p:blipFill>
        <p:spPr>
          <a:xfrm>
            <a:off x="5377848" y="1894389"/>
            <a:ext cx="3766152" cy="30692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9580-DED2-56C5-FDC1-3B6D253A605A}"/>
              </a:ext>
            </a:extLst>
          </p:cNvPr>
          <p:cNvSpPr>
            <a:spLocks noGrp="1"/>
          </p:cNvSpPr>
          <p:nvPr>
            <p:ph type="title"/>
          </p:nvPr>
        </p:nvSpPr>
        <p:spPr/>
        <p:txBody>
          <a:bodyPr>
            <a:normAutofit fontScale="90000"/>
          </a:bodyPr>
          <a:lstStyle/>
          <a:p>
            <a:r>
              <a:rPr lang="en-US" dirty="0"/>
              <a:t>Pulmonary Hypertension Mechanisms</a:t>
            </a:r>
          </a:p>
        </p:txBody>
      </p:sp>
      <p:sp>
        <p:nvSpPr>
          <p:cNvPr id="3" name="Text Placeholder 2">
            <a:extLst>
              <a:ext uri="{FF2B5EF4-FFF2-40B4-BE49-F238E27FC236}">
                <a16:creationId xmlns:a16="http://schemas.microsoft.com/office/drawing/2014/main" id="{BCCEB2D6-33DF-840D-266C-99A7D5E3FC0F}"/>
              </a:ext>
            </a:extLst>
          </p:cNvPr>
          <p:cNvSpPr>
            <a:spLocks noGrp="1"/>
          </p:cNvSpPr>
          <p:nvPr>
            <p:ph type="body" idx="1"/>
          </p:nvPr>
        </p:nvSpPr>
        <p:spPr/>
        <p:txBody>
          <a:bodyPr>
            <a:normAutofit/>
          </a:bodyPr>
          <a:lstStyle/>
          <a:p>
            <a:pPr marL="114300" indent="0">
              <a:buNone/>
            </a:pPr>
            <a:r>
              <a:rPr lang="en-US" dirty="0"/>
              <a:t>Precapillary Disease:</a:t>
            </a:r>
          </a:p>
        </p:txBody>
      </p:sp>
      <p:grpSp>
        <p:nvGrpSpPr>
          <p:cNvPr id="15" name="Group 14">
            <a:extLst>
              <a:ext uri="{FF2B5EF4-FFF2-40B4-BE49-F238E27FC236}">
                <a16:creationId xmlns:a16="http://schemas.microsoft.com/office/drawing/2014/main" id="{5BA4EE77-E573-87CE-89B3-C087028F671A}"/>
              </a:ext>
            </a:extLst>
          </p:cNvPr>
          <p:cNvGrpSpPr/>
          <p:nvPr/>
        </p:nvGrpSpPr>
        <p:grpSpPr>
          <a:xfrm>
            <a:off x="0" y="2396691"/>
            <a:ext cx="9144000" cy="2474257"/>
            <a:chOff x="0" y="2762450"/>
            <a:chExt cx="9144000" cy="2474257"/>
          </a:xfrm>
        </p:grpSpPr>
        <p:pic>
          <p:nvPicPr>
            <p:cNvPr id="5" name="Picture 4">
              <a:extLst>
                <a:ext uri="{FF2B5EF4-FFF2-40B4-BE49-F238E27FC236}">
                  <a16:creationId xmlns:a16="http://schemas.microsoft.com/office/drawing/2014/main" id="{95A7C1C5-51FF-9944-4BB0-F0EE51660BBF}"/>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2762450"/>
              <a:ext cx="9144000" cy="2259211"/>
            </a:xfrm>
            <a:prstGeom prst="rect">
              <a:avLst/>
            </a:prstGeom>
            <a:noFill/>
          </p:spPr>
        </p:pic>
        <p:sp>
          <p:nvSpPr>
            <p:cNvPr id="6" name="TextBox 5">
              <a:extLst>
                <a:ext uri="{FF2B5EF4-FFF2-40B4-BE49-F238E27FC236}">
                  <a16:creationId xmlns:a16="http://schemas.microsoft.com/office/drawing/2014/main" id="{B05F2E28-8207-C88A-FB67-D21CEC3F5958}"/>
                </a:ext>
              </a:extLst>
            </p:cNvPr>
            <p:cNvSpPr txBox="1"/>
            <p:nvPr/>
          </p:nvSpPr>
          <p:spPr>
            <a:xfrm>
              <a:off x="1357162" y="3709291"/>
              <a:ext cx="434734" cy="307777"/>
            </a:xfrm>
            <a:prstGeom prst="rect">
              <a:avLst/>
            </a:prstGeom>
            <a:noFill/>
          </p:spPr>
          <p:txBody>
            <a:bodyPr wrap="none" rtlCol="0">
              <a:spAutoFit/>
            </a:bodyPr>
            <a:lstStyle/>
            <a:p>
              <a:r>
                <a:rPr lang="en-US" dirty="0">
                  <a:solidFill>
                    <a:schemeClr val="bg1"/>
                  </a:solidFill>
                </a:rPr>
                <a:t>RA</a:t>
              </a:r>
            </a:p>
          </p:txBody>
        </p:sp>
        <p:sp>
          <p:nvSpPr>
            <p:cNvPr id="7" name="TextBox 6">
              <a:extLst>
                <a:ext uri="{FF2B5EF4-FFF2-40B4-BE49-F238E27FC236}">
                  <a16:creationId xmlns:a16="http://schemas.microsoft.com/office/drawing/2014/main" id="{08CCB2CE-EB23-80AF-2BBE-4A5DE5E7FE2B}"/>
                </a:ext>
              </a:extLst>
            </p:cNvPr>
            <p:cNvSpPr txBox="1"/>
            <p:nvPr/>
          </p:nvSpPr>
          <p:spPr>
            <a:xfrm>
              <a:off x="2337335" y="3709290"/>
              <a:ext cx="434734" cy="307777"/>
            </a:xfrm>
            <a:prstGeom prst="rect">
              <a:avLst/>
            </a:prstGeom>
            <a:noFill/>
          </p:spPr>
          <p:txBody>
            <a:bodyPr wrap="none" rtlCol="0">
              <a:spAutoFit/>
            </a:bodyPr>
            <a:lstStyle/>
            <a:p>
              <a:r>
                <a:rPr lang="en-US" dirty="0">
                  <a:solidFill>
                    <a:schemeClr val="bg1"/>
                  </a:solidFill>
                </a:rPr>
                <a:t>RV</a:t>
              </a:r>
            </a:p>
          </p:txBody>
        </p:sp>
        <p:sp>
          <p:nvSpPr>
            <p:cNvPr id="8" name="TextBox 7">
              <a:extLst>
                <a:ext uri="{FF2B5EF4-FFF2-40B4-BE49-F238E27FC236}">
                  <a16:creationId xmlns:a16="http://schemas.microsoft.com/office/drawing/2014/main" id="{DD1AFA33-01ED-1005-7698-C0F1A218A947}"/>
                </a:ext>
              </a:extLst>
            </p:cNvPr>
            <p:cNvSpPr txBox="1"/>
            <p:nvPr/>
          </p:nvSpPr>
          <p:spPr>
            <a:xfrm>
              <a:off x="3298251" y="3709289"/>
              <a:ext cx="425116" cy="307777"/>
            </a:xfrm>
            <a:prstGeom prst="rect">
              <a:avLst/>
            </a:prstGeom>
            <a:noFill/>
          </p:spPr>
          <p:txBody>
            <a:bodyPr wrap="none" rtlCol="0">
              <a:spAutoFit/>
            </a:bodyPr>
            <a:lstStyle/>
            <a:p>
              <a:r>
                <a:rPr lang="en-US" dirty="0">
                  <a:solidFill>
                    <a:schemeClr val="bg1"/>
                  </a:solidFill>
                </a:rPr>
                <a:t>PA</a:t>
              </a:r>
            </a:p>
          </p:txBody>
        </p:sp>
        <p:sp>
          <p:nvSpPr>
            <p:cNvPr id="9" name="TextBox 8">
              <a:extLst>
                <a:ext uri="{FF2B5EF4-FFF2-40B4-BE49-F238E27FC236}">
                  <a16:creationId xmlns:a16="http://schemas.microsoft.com/office/drawing/2014/main" id="{F9BF7C20-05A7-5B50-44DC-78AD9EDBA113}"/>
                </a:ext>
              </a:extLst>
            </p:cNvPr>
            <p:cNvSpPr txBox="1"/>
            <p:nvPr/>
          </p:nvSpPr>
          <p:spPr>
            <a:xfrm>
              <a:off x="5420635" y="3703110"/>
              <a:ext cx="425116" cy="307777"/>
            </a:xfrm>
            <a:prstGeom prst="rect">
              <a:avLst/>
            </a:prstGeom>
            <a:noFill/>
          </p:spPr>
          <p:txBody>
            <a:bodyPr wrap="none" rtlCol="0">
              <a:spAutoFit/>
            </a:bodyPr>
            <a:lstStyle/>
            <a:p>
              <a:r>
                <a:rPr lang="en-US" dirty="0">
                  <a:solidFill>
                    <a:schemeClr val="bg1"/>
                  </a:solidFill>
                </a:rPr>
                <a:t>PV</a:t>
              </a:r>
            </a:p>
          </p:txBody>
        </p:sp>
        <p:sp>
          <p:nvSpPr>
            <p:cNvPr id="10" name="TextBox 9">
              <a:extLst>
                <a:ext uri="{FF2B5EF4-FFF2-40B4-BE49-F238E27FC236}">
                  <a16:creationId xmlns:a16="http://schemas.microsoft.com/office/drawing/2014/main" id="{A659D9AD-6931-FCFC-274F-9466E7877BD6}"/>
                </a:ext>
              </a:extLst>
            </p:cNvPr>
            <p:cNvSpPr txBox="1"/>
            <p:nvPr/>
          </p:nvSpPr>
          <p:spPr>
            <a:xfrm>
              <a:off x="6282091" y="3703110"/>
              <a:ext cx="404278" cy="307777"/>
            </a:xfrm>
            <a:prstGeom prst="rect">
              <a:avLst/>
            </a:prstGeom>
            <a:noFill/>
          </p:spPr>
          <p:txBody>
            <a:bodyPr wrap="none" rtlCol="0">
              <a:spAutoFit/>
            </a:bodyPr>
            <a:lstStyle/>
            <a:p>
              <a:r>
                <a:rPr lang="en-US" dirty="0">
                  <a:solidFill>
                    <a:schemeClr val="bg1"/>
                  </a:solidFill>
                </a:rPr>
                <a:t>LA</a:t>
              </a:r>
            </a:p>
          </p:txBody>
        </p:sp>
        <p:sp>
          <p:nvSpPr>
            <p:cNvPr id="11" name="TextBox 10">
              <a:extLst>
                <a:ext uri="{FF2B5EF4-FFF2-40B4-BE49-F238E27FC236}">
                  <a16:creationId xmlns:a16="http://schemas.microsoft.com/office/drawing/2014/main" id="{8881D8B8-17C1-1AA9-BA1F-1FE797BA0454}"/>
                </a:ext>
              </a:extLst>
            </p:cNvPr>
            <p:cNvSpPr txBox="1"/>
            <p:nvPr/>
          </p:nvSpPr>
          <p:spPr>
            <a:xfrm>
              <a:off x="7261468" y="3710003"/>
              <a:ext cx="404278" cy="307777"/>
            </a:xfrm>
            <a:prstGeom prst="rect">
              <a:avLst/>
            </a:prstGeom>
            <a:noFill/>
          </p:spPr>
          <p:txBody>
            <a:bodyPr wrap="none" rtlCol="0">
              <a:spAutoFit/>
            </a:bodyPr>
            <a:lstStyle/>
            <a:p>
              <a:r>
                <a:rPr lang="en-US" dirty="0">
                  <a:solidFill>
                    <a:schemeClr val="bg1"/>
                  </a:solidFill>
                </a:rPr>
                <a:t>LV</a:t>
              </a:r>
            </a:p>
          </p:txBody>
        </p:sp>
        <p:sp>
          <p:nvSpPr>
            <p:cNvPr id="12" name="TextBox 11">
              <a:extLst>
                <a:ext uri="{FF2B5EF4-FFF2-40B4-BE49-F238E27FC236}">
                  <a16:creationId xmlns:a16="http://schemas.microsoft.com/office/drawing/2014/main" id="{6E2F36F0-0DA2-D217-4DDA-09132EF6FFCB}"/>
                </a:ext>
              </a:extLst>
            </p:cNvPr>
            <p:cNvSpPr txBox="1"/>
            <p:nvPr/>
          </p:nvSpPr>
          <p:spPr>
            <a:xfrm>
              <a:off x="4341810" y="4010887"/>
              <a:ext cx="513282" cy="307777"/>
            </a:xfrm>
            <a:prstGeom prst="rect">
              <a:avLst/>
            </a:prstGeom>
            <a:noFill/>
          </p:spPr>
          <p:txBody>
            <a:bodyPr wrap="none" rtlCol="0">
              <a:spAutoFit/>
            </a:bodyPr>
            <a:lstStyle/>
            <a:p>
              <a:r>
                <a:rPr lang="en-US" dirty="0">
                  <a:solidFill>
                    <a:schemeClr val="bg1"/>
                  </a:solidFill>
                </a:rPr>
                <a:t>Cap</a:t>
              </a:r>
            </a:p>
          </p:txBody>
        </p:sp>
        <p:sp>
          <p:nvSpPr>
            <p:cNvPr id="13" name="Rectangle 12">
              <a:extLst>
                <a:ext uri="{FF2B5EF4-FFF2-40B4-BE49-F238E27FC236}">
                  <a16:creationId xmlns:a16="http://schemas.microsoft.com/office/drawing/2014/main" id="{EBB66E9A-C45C-E576-D50E-D56FABC5346A}"/>
                </a:ext>
              </a:extLst>
            </p:cNvPr>
            <p:cNvSpPr/>
            <p:nvPr/>
          </p:nvSpPr>
          <p:spPr>
            <a:xfrm>
              <a:off x="1925053" y="4774131"/>
              <a:ext cx="750770" cy="430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95D5CE-9303-F83D-04D1-93039052D4D2}"/>
                </a:ext>
              </a:extLst>
            </p:cNvPr>
            <p:cNvSpPr/>
            <p:nvPr/>
          </p:nvSpPr>
          <p:spPr>
            <a:xfrm>
              <a:off x="6557220" y="4806615"/>
              <a:ext cx="750770" cy="430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D1769D23-AA07-BE37-9897-4A7E47F5EFF8}"/>
              </a:ext>
            </a:extLst>
          </p:cNvPr>
          <p:cNvSpPr/>
          <p:nvPr/>
        </p:nvSpPr>
        <p:spPr>
          <a:xfrm>
            <a:off x="3520252" y="2969478"/>
            <a:ext cx="697195" cy="9834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C2682C9B-E738-B8F7-E6E1-75114E100089}"/>
              </a:ext>
            </a:extLst>
          </p:cNvPr>
          <p:cNvSpPr/>
          <p:nvPr/>
        </p:nvSpPr>
        <p:spPr>
          <a:xfrm rot="2651020">
            <a:off x="4225169" y="2065182"/>
            <a:ext cx="492500" cy="978321"/>
          </a:xfrm>
          <a:prstGeom prst="down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0D25E23-EBB6-6856-162C-ABA091E1ABB9}"/>
              </a:ext>
            </a:extLst>
          </p:cNvPr>
          <p:cNvSpPr txBox="1"/>
          <p:nvPr/>
        </p:nvSpPr>
        <p:spPr>
          <a:xfrm>
            <a:off x="4855092" y="1865548"/>
            <a:ext cx="3630546" cy="707886"/>
          </a:xfrm>
          <a:prstGeom prst="rect">
            <a:avLst/>
          </a:prstGeom>
          <a:noFill/>
        </p:spPr>
        <p:txBody>
          <a:bodyPr wrap="square">
            <a:spAutoFit/>
          </a:bodyPr>
          <a:lstStyle/>
          <a:p>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resistance in small pulmonary arteries (arterioles)</a:t>
            </a:r>
          </a:p>
        </p:txBody>
      </p:sp>
      <p:sp>
        <p:nvSpPr>
          <p:cNvPr id="20" name="TextBox 19">
            <a:extLst>
              <a:ext uri="{FF2B5EF4-FFF2-40B4-BE49-F238E27FC236}">
                <a16:creationId xmlns:a16="http://schemas.microsoft.com/office/drawing/2014/main" id="{B88DEEA0-0BBE-F531-68A0-72FBB10B5C39}"/>
              </a:ext>
            </a:extLst>
          </p:cNvPr>
          <p:cNvSpPr txBox="1"/>
          <p:nvPr/>
        </p:nvSpPr>
        <p:spPr>
          <a:xfrm>
            <a:off x="577332" y="4340659"/>
            <a:ext cx="7528956" cy="1692771"/>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Causes</a:t>
            </a:r>
            <a:r>
              <a:rPr lang="en-US" sz="2400"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Pulmonary arterial hypertension (Group 1; rare)</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Lung disease and other causes of low oxygen (Group 3)</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Chronic pulmonary embolism (Group 4)</a:t>
            </a:r>
          </a:p>
        </p:txBody>
      </p:sp>
      <p:sp>
        <p:nvSpPr>
          <p:cNvPr id="21" name="TextBox 20">
            <a:extLst>
              <a:ext uri="{FF2B5EF4-FFF2-40B4-BE49-F238E27FC236}">
                <a16:creationId xmlns:a16="http://schemas.microsoft.com/office/drawing/2014/main" id="{09A1C545-0186-CDA8-D674-0D6ABE407666}"/>
              </a:ext>
            </a:extLst>
          </p:cNvPr>
          <p:cNvSpPr txBox="1"/>
          <p:nvPr/>
        </p:nvSpPr>
        <p:spPr>
          <a:xfrm>
            <a:off x="577332" y="6077892"/>
            <a:ext cx="7528956" cy="461665"/>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Flow problem → limits ability to increase output</a:t>
            </a:r>
          </a:p>
        </p:txBody>
      </p:sp>
    </p:spTree>
    <p:extLst>
      <p:ext uri="{BB962C8B-B14F-4D97-AF65-F5344CB8AC3E}">
        <p14:creationId xmlns:p14="http://schemas.microsoft.com/office/powerpoint/2010/main" val="411575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26" presetClass="emph" presetSubtype="0" repeatCount="indefinite" fill="remove" grpId="1" nodeType="afterEffect">
                                  <p:stCondLst>
                                    <p:cond delay="0"/>
                                  </p:stCondLst>
                                  <p:endCondLst>
                                    <p:cond evt="onNext" delay="0">
                                      <p:tgtEl>
                                        <p:sldTgt/>
                                      </p:tgtEl>
                                    </p:cond>
                                  </p:endCondLst>
                                  <p:childTnLst>
                                    <p:animEffect transition="out" filter="fade">
                                      <p:cBhvr>
                                        <p:cTn id="13" dur="500" tmFilter="0, 0; .2, .5; .8, .5; 1, 0"/>
                                        <p:tgtEl>
                                          <p:spTgt spid="16"/>
                                        </p:tgtEl>
                                      </p:cBhvr>
                                    </p:animEffect>
                                    <p:animScale>
                                      <p:cBhvr>
                                        <p:cTn id="14" dur="250" autoRev="1" fill="hold"/>
                                        <p:tgtEl>
                                          <p:spTgt spid="16"/>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A6C45-D7BB-9541-2978-E740A7451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97BD4-16AB-2B7F-A62F-5EAB3CB10E49}"/>
              </a:ext>
            </a:extLst>
          </p:cNvPr>
          <p:cNvSpPr>
            <a:spLocks noGrp="1"/>
          </p:cNvSpPr>
          <p:nvPr>
            <p:ph type="title"/>
          </p:nvPr>
        </p:nvSpPr>
        <p:spPr/>
        <p:txBody>
          <a:bodyPr>
            <a:normAutofit fontScale="90000"/>
          </a:bodyPr>
          <a:lstStyle/>
          <a:p>
            <a:r>
              <a:rPr lang="en-US" dirty="0"/>
              <a:t>Pulmonary Hypertension Mechanisms</a:t>
            </a:r>
          </a:p>
        </p:txBody>
      </p:sp>
      <p:sp>
        <p:nvSpPr>
          <p:cNvPr id="3" name="Text Placeholder 2">
            <a:extLst>
              <a:ext uri="{FF2B5EF4-FFF2-40B4-BE49-F238E27FC236}">
                <a16:creationId xmlns:a16="http://schemas.microsoft.com/office/drawing/2014/main" id="{07BC7705-3DCD-8FFA-3AB3-250A28773B91}"/>
              </a:ext>
            </a:extLst>
          </p:cNvPr>
          <p:cNvSpPr>
            <a:spLocks noGrp="1"/>
          </p:cNvSpPr>
          <p:nvPr>
            <p:ph type="body" idx="1"/>
          </p:nvPr>
        </p:nvSpPr>
        <p:spPr/>
        <p:txBody>
          <a:bodyPr>
            <a:normAutofit/>
          </a:bodyPr>
          <a:lstStyle/>
          <a:p>
            <a:pPr marL="114300" indent="0">
              <a:buNone/>
            </a:pPr>
            <a:r>
              <a:rPr lang="en-US" dirty="0"/>
              <a:t>Postcapillary Disease:</a:t>
            </a:r>
          </a:p>
        </p:txBody>
      </p:sp>
      <p:grpSp>
        <p:nvGrpSpPr>
          <p:cNvPr id="15" name="Group 14">
            <a:extLst>
              <a:ext uri="{FF2B5EF4-FFF2-40B4-BE49-F238E27FC236}">
                <a16:creationId xmlns:a16="http://schemas.microsoft.com/office/drawing/2014/main" id="{324C9901-43BC-188D-D375-261583DB478C}"/>
              </a:ext>
            </a:extLst>
          </p:cNvPr>
          <p:cNvGrpSpPr/>
          <p:nvPr/>
        </p:nvGrpSpPr>
        <p:grpSpPr>
          <a:xfrm>
            <a:off x="0" y="2396691"/>
            <a:ext cx="9144000" cy="2474257"/>
            <a:chOff x="0" y="2762450"/>
            <a:chExt cx="9144000" cy="2474257"/>
          </a:xfrm>
        </p:grpSpPr>
        <p:pic>
          <p:nvPicPr>
            <p:cNvPr id="5" name="Picture 4">
              <a:extLst>
                <a:ext uri="{FF2B5EF4-FFF2-40B4-BE49-F238E27FC236}">
                  <a16:creationId xmlns:a16="http://schemas.microsoft.com/office/drawing/2014/main" id="{C016809A-79FB-940D-ED1C-854B7CF009D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2762450"/>
              <a:ext cx="9144000" cy="2259211"/>
            </a:xfrm>
            <a:prstGeom prst="rect">
              <a:avLst/>
            </a:prstGeom>
            <a:noFill/>
          </p:spPr>
        </p:pic>
        <p:sp>
          <p:nvSpPr>
            <p:cNvPr id="6" name="TextBox 5">
              <a:extLst>
                <a:ext uri="{FF2B5EF4-FFF2-40B4-BE49-F238E27FC236}">
                  <a16:creationId xmlns:a16="http://schemas.microsoft.com/office/drawing/2014/main" id="{5C3C7FB9-361D-28BF-EBE9-71F9DE98B8A1}"/>
                </a:ext>
              </a:extLst>
            </p:cNvPr>
            <p:cNvSpPr txBox="1"/>
            <p:nvPr/>
          </p:nvSpPr>
          <p:spPr>
            <a:xfrm>
              <a:off x="1357162" y="3709291"/>
              <a:ext cx="434734" cy="307777"/>
            </a:xfrm>
            <a:prstGeom prst="rect">
              <a:avLst/>
            </a:prstGeom>
            <a:noFill/>
          </p:spPr>
          <p:txBody>
            <a:bodyPr wrap="none" rtlCol="0">
              <a:spAutoFit/>
            </a:bodyPr>
            <a:lstStyle/>
            <a:p>
              <a:r>
                <a:rPr lang="en-US" dirty="0">
                  <a:solidFill>
                    <a:schemeClr val="bg1"/>
                  </a:solidFill>
                </a:rPr>
                <a:t>RA</a:t>
              </a:r>
            </a:p>
          </p:txBody>
        </p:sp>
        <p:sp>
          <p:nvSpPr>
            <p:cNvPr id="7" name="TextBox 6">
              <a:extLst>
                <a:ext uri="{FF2B5EF4-FFF2-40B4-BE49-F238E27FC236}">
                  <a16:creationId xmlns:a16="http://schemas.microsoft.com/office/drawing/2014/main" id="{230A9944-6139-ACB9-309C-5C1C2AAC13D7}"/>
                </a:ext>
              </a:extLst>
            </p:cNvPr>
            <p:cNvSpPr txBox="1"/>
            <p:nvPr/>
          </p:nvSpPr>
          <p:spPr>
            <a:xfrm>
              <a:off x="2337335" y="3709290"/>
              <a:ext cx="434734" cy="307777"/>
            </a:xfrm>
            <a:prstGeom prst="rect">
              <a:avLst/>
            </a:prstGeom>
            <a:noFill/>
          </p:spPr>
          <p:txBody>
            <a:bodyPr wrap="none" rtlCol="0">
              <a:spAutoFit/>
            </a:bodyPr>
            <a:lstStyle/>
            <a:p>
              <a:r>
                <a:rPr lang="en-US" dirty="0">
                  <a:solidFill>
                    <a:schemeClr val="bg1"/>
                  </a:solidFill>
                </a:rPr>
                <a:t>RV</a:t>
              </a:r>
            </a:p>
          </p:txBody>
        </p:sp>
        <p:sp>
          <p:nvSpPr>
            <p:cNvPr id="8" name="TextBox 7">
              <a:extLst>
                <a:ext uri="{FF2B5EF4-FFF2-40B4-BE49-F238E27FC236}">
                  <a16:creationId xmlns:a16="http://schemas.microsoft.com/office/drawing/2014/main" id="{93374A0D-037B-1113-78DD-780AE00C429E}"/>
                </a:ext>
              </a:extLst>
            </p:cNvPr>
            <p:cNvSpPr txBox="1"/>
            <p:nvPr/>
          </p:nvSpPr>
          <p:spPr>
            <a:xfrm>
              <a:off x="3298251" y="3709289"/>
              <a:ext cx="425116" cy="307777"/>
            </a:xfrm>
            <a:prstGeom prst="rect">
              <a:avLst/>
            </a:prstGeom>
            <a:noFill/>
          </p:spPr>
          <p:txBody>
            <a:bodyPr wrap="none" rtlCol="0">
              <a:spAutoFit/>
            </a:bodyPr>
            <a:lstStyle/>
            <a:p>
              <a:r>
                <a:rPr lang="en-US" dirty="0">
                  <a:solidFill>
                    <a:schemeClr val="bg1"/>
                  </a:solidFill>
                </a:rPr>
                <a:t>PA</a:t>
              </a:r>
            </a:p>
          </p:txBody>
        </p:sp>
        <p:sp>
          <p:nvSpPr>
            <p:cNvPr id="9" name="TextBox 8">
              <a:extLst>
                <a:ext uri="{FF2B5EF4-FFF2-40B4-BE49-F238E27FC236}">
                  <a16:creationId xmlns:a16="http://schemas.microsoft.com/office/drawing/2014/main" id="{E76E3D1C-8A8F-220A-FB16-6D48507A2766}"/>
                </a:ext>
              </a:extLst>
            </p:cNvPr>
            <p:cNvSpPr txBox="1"/>
            <p:nvPr/>
          </p:nvSpPr>
          <p:spPr>
            <a:xfrm>
              <a:off x="5420635" y="3703110"/>
              <a:ext cx="425116" cy="307777"/>
            </a:xfrm>
            <a:prstGeom prst="rect">
              <a:avLst/>
            </a:prstGeom>
            <a:noFill/>
          </p:spPr>
          <p:txBody>
            <a:bodyPr wrap="none" rtlCol="0">
              <a:spAutoFit/>
            </a:bodyPr>
            <a:lstStyle/>
            <a:p>
              <a:r>
                <a:rPr lang="en-US" dirty="0">
                  <a:solidFill>
                    <a:schemeClr val="bg1"/>
                  </a:solidFill>
                </a:rPr>
                <a:t>PV</a:t>
              </a:r>
            </a:p>
          </p:txBody>
        </p:sp>
        <p:sp>
          <p:nvSpPr>
            <p:cNvPr id="10" name="TextBox 9">
              <a:extLst>
                <a:ext uri="{FF2B5EF4-FFF2-40B4-BE49-F238E27FC236}">
                  <a16:creationId xmlns:a16="http://schemas.microsoft.com/office/drawing/2014/main" id="{250A82CB-2213-1E3B-486F-FE6AF5881D74}"/>
                </a:ext>
              </a:extLst>
            </p:cNvPr>
            <p:cNvSpPr txBox="1"/>
            <p:nvPr/>
          </p:nvSpPr>
          <p:spPr>
            <a:xfrm>
              <a:off x="6282091" y="3703110"/>
              <a:ext cx="404278" cy="307777"/>
            </a:xfrm>
            <a:prstGeom prst="rect">
              <a:avLst/>
            </a:prstGeom>
            <a:noFill/>
          </p:spPr>
          <p:txBody>
            <a:bodyPr wrap="none" rtlCol="0">
              <a:spAutoFit/>
            </a:bodyPr>
            <a:lstStyle/>
            <a:p>
              <a:r>
                <a:rPr lang="en-US" dirty="0">
                  <a:solidFill>
                    <a:schemeClr val="bg1"/>
                  </a:solidFill>
                </a:rPr>
                <a:t>LA</a:t>
              </a:r>
            </a:p>
          </p:txBody>
        </p:sp>
        <p:sp>
          <p:nvSpPr>
            <p:cNvPr id="11" name="TextBox 10">
              <a:extLst>
                <a:ext uri="{FF2B5EF4-FFF2-40B4-BE49-F238E27FC236}">
                  <a16:creationId xmlns:a16="http://schemas.microsoft.com/office/drawing/2014/main" id="{E9FE2D49-806C-5EA3-27D7-9D85B48394A2}"/>
                </a:ext>
              </a:extLst>
            </p:cNvPr>
            <p:cNvSpPr txBox="1"/>
            <p:nvPr/>
          </p:nvSpPr>
          <p:spPr>
            <a:xfrm>
              <a:off x="7261468" y="3710003"/>
              <a:ext cx="404278" cy="307777"/>
            </a:xfrm>
            <a:prstGeom prst="rect">
              <a:avLst/>
            </a:prstGeom>
            <a:noFill/>
          </p:spPr>
          <p:txBody>
            <a:bodyPr wrap="none" rtlCol="0">
              <a:spAutoFit/>
            </a:bodyPr>
            <a:lstStyle/>
            <a:p>
              <a:r>
                <a:rPr lang="en-US" dirty="0">
                  <a:solidFill>
                    <a:schemeClr val="bg1"/>
                  </a:solidFill>
                </a:rPr>
                <a:t>LV</a:t>
              </a:r>
            </a:p>
          </p:txBody>
        </p:sp>
        <p:sp>
          <p:nvSpPr>
            <p:cNvPr id="12" name="TextBox 11">
              <a:extLst>
                <a:ext uri="{FF2B5EF4-FFF2-40B4-BE49-F238E27FC236}">
                  <a16:creationId xmlns:a16="http://schemas.microsoft.com/office/drawing/2014/main" id="{ACC3FB22-8D10-D8AF-59F3-A3F344B563FD}"/>
                </a:ext>
              </a:extLst>
            </p:cNvPr>
            <p:cNvSpPr txBox="1"/>
            <p:nvPr/>
          </p:nvSpPr>
          <p:spPr>
            <a:xfrm>
              <a:off x="4341810" y="4010887"/>
              <a:ext cx="513282" cy="307777"/>
            </a:xfrm>
            <a:prstGeom prst="rect">
              <a:avLst/>
            </a:prstGeom>
            <a:noFill/>
          </p:spPr>
          <p:txBody>
            <a:bodyPr wrap="none" rtlCol="0">
              <a:spAutoFit/>
            </a:bodyPr>
            <a:lstStyle/>
            <a:p>
              <a:r>
                <a:rPr lang="en-US" dirty="0">
                  <a:solidFill>
                    <a:schemeClr val="bg1"/>
                  </a:solidFill>
                </a:rPr>
                <a:t>Cap</a:t>
              </a:r>
            </a:p>
          </p:txBody>
        </p:sp>
        <p:sp>
          <p:nvSpPr>
            <p:cNvPr id="13" name="Rectangle 12">
              <a:extLst>
                <a:ext uri="{FF2B5EF4-FFF2-40B4-BE49-F238E27FC236}">
                  <a16:creationId xmlns:a16="http://schemas.microsoft.com/office/drawing/2014/main" id="{8BAB804E-AFD6-AD11-0C10-DAB4B482EDAD}"/>
                </a:ext>
              </a:extLst>
            </p:cNvPr>
            <p:cNvSpPr/>
            <p:nvPr/>
          </p:nvSpPr>
          <p:spPr>
            <a:xfrm>
              <a:off x="1925053" y="4774131"/>
              <a:ext cx="750770" cy="430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E7CA91-CB38-C3BD-8EE4-3A39F6338D40}"/>
                </a:ext>
              </a:extLst>
            </p:cNvPr>
            <p:cNvSpPr/>
            <p:nvPr/>
          </p:nvSpPr>
          <p:spPr>
            <a:xfrm>
              <a:off x="6557220" y="4806615"/>
              <a:ext cx="750770" cy="430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DED5154B-A8E6-45DF-E75C-BBC0E1E5CBC4}"/>
              </a:ext>
            </a:extLst>
          </p:cNvPr>
          <p:cNvSpPr/>
          <p:nvPr/>
        </p:nvSpPr>
        <p:spPr>
          <a:xfrm>
            <a:off x="5072037" y="2486228"/>
            <a:ext cx="3121937" cy="21064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7F68F2FD-4151-39F1-7692-7B54D5624C28}"/>
              </a:ext>
            </a:extLst>
          </p:cNvPr>
          <p:cNvSpPr/>
          <p:nvPr/>
        </p:nvSpPr>
        <p:spPr>
          <a:xfrm rot="20787231">
            <a:off x="6237980" y="1857744"/>
            <a:ext cx="492500" cy="578857"/>
          </a:xfrm>
          <a:prstGeom prst="down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9AC4445-388E-B03B-2180-59C3CA75B36B}"/>
              </a:ext>
            </a:extLst>
          </p:cNvPr>
          <p:cNvSpPr txBox="1"/>
          <p:nvPr/>
        </p:nvSpPr>
        <p:spPr>
          <a:xfrm>
            <a:off x="4707853" y="1368917"/>
            <a:ext cx="3148475" cy="707886"/>
          </a:xfrm>
          <a:prstGeom prst="rect">
            <a:avLst/>
          </a:prstGeom>
          <a:noFill/>
        </p:spPr>
        <p:txBody>
          <a:bodyPr wrap="square">
            <a:spAutoFit/>
          </a:bodyPr>
          <a:lstStyle/>
          <a:p>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back pressure from the left heart</a:t>
            </a:r>
          </a:p>
        </p:txBody>
      </p:sp>
      <p:sp>
        <p:nvSpPr>
          <p:cNvPr id="20" name="TextBox 19">
            <a:extLst>
              <a:ext uri="{FF2B5EF4-FFF2-40B4-BE49-F238E27FC236}">
                <a16:creationId xmlns:a16="http://schemas.microsoft.com/office/drawing/2014/main" id="{7FBA0BBF-B33E-2E64-C3DF-1EBA6F68B847}"/>
              </a:ext>
            </a:extLst>
          </p:cNvPr>
          <p:cNvSpPr txBox="1"/>
          <p:nvPr/>
        </p:nvSpPr>
        <p:spPr>
          <a:xfrm>
            <a:off x="577332" y="4592681"/>
            <a:ext cx="7528956" cy="1323439"/>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Causes</a:t>
            </a:r>
            <a:r>
              <a:rPr lang="en-US" sz="2400" dirty="0">
                <a:latin typeface="Calibri" panose="020F0502020204030204" pitchFamily="34" charset="0"/>
                <a:ea typeface="Calibri" panose="020F0502020204030204" pitchFamily="34" charset="0"/>
                <a:cs typeface="Calibri" panose="020F0502020204030204" pitchFamily="34" charset="0"/>
              </a:rPr>
              <a:t>: (Group 2)</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Left heart failure (HFpEF, </a:t>
            </a:r>
            <a:r>
              <a:rPr lang="en-US" sz="2400" dirty="0" err="1">
                <a:latin typeface="Calibri" panose="020F0502020204030204" pitchFamily="34" charset="0"/>
                <a:ea typeface="Calibri" panose="020F0502020204030204" pitchFamily="34" charset="0"/>
                <a:cs typeface="Calibri" panose="020F0502020204030204" pitchFamily="34" charset="0"/>
              </a:rPr>
              <a:t>HFrEF</a:t>
            </a:r>
            <a:r>
              <a:rPr lang="en-US"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Valvular heart disease</a:t>
            </a:r>
          </a:p>
        </p:txBody>
      </p:sp>
      <p:sp>
        <p:nvSpPr>
          <p:cNvPr id="18" name="TextBox 17">
            <a:extLst>
              <a:ext uri="{FF2B5EF4-FFF2-40B4-BE49-F238E27FC236}">
                <a16:creationId xmlns:a16="http://schemas.microsoft.com/office/drawing/2014/main" id="{E403F388-7789-DD45-D9F8-9ACA7566579D}"/>
              </a:ext>
            </a:extLst>
          </p:cNvPr>
          <p:cNvSpPr txBox="1"/>
          <p:nvPr/>
        </p:nvSpPr>
        <p:spPr>
          <a:xfrm>
            <a:off x="577332" y="6077892"/>
            <a:ext cx="7528956" cy="461665"/>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Back-pressure problem → volume-sensitive system</a:t>
            </a:r>
          </a:p>
        </p:txBody>
      </p:sp>
    </p:spTree>
    <p:extLst>
      <p:ext uri="{BB962C8B-B14F-4D97-AF65-F5344CB8AC3E}">
        <p14:creationId xmlns:p14="http://schemas.microsoft.com/office/powerpoint/2010/main" val="42816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A78F-784B-06A0-52A4-84EA9703192B}"/>
              </a:ext>
            </a:extLst>
          </p:cNvPr>
          <p:cNvSpPr>
            <a:spLocks noGrp="1"/>
          </p:cNvSpPr>
          <p:nvPr>
            <p:ph type="title"/>
          </p:nvPr>
        </p:nvSpPr>
        <p:spPr/>
        <p:txBody>
          <a:bodyPr/>
          <a:lstStyle/>
          <a:p>
            <a:r>
              <a:rPr lang="en-US" dirty="0"/>
              <a:t>PH- A Problem of Oxygen Delivery</a:t>
            </a:r>
          </a:p>
        </p:txBody>
      </p:sp>
      <p:sp>
        <p:nvSpPr>
          <p:cNvPr id="3" name="Text Placeholder 2">
            <a:extLst>
              <a:ext uri="{FF2B5EF4-FFF2-40B4-BE49-F238E27FC236}">
                <a16:creationId xmlns:a16="http://schemas.microsoft.com/office/drawing/2014/main" id="{D8151FD1-8846-608C-63AA-FB7E2E3A3A80}"/>
              </a:ext>
            </a:extLst>
          </p:cNvPr>
          <p:cNvSpPr>
            <a:spLocks noGrp="1"/>
          </p:cNvSpPr>
          <p:nvPr>
            <p:ph type="body" idx="1"/>
          </p:nvPr>
        </p:nvSpPr>
        <p:spPr>
          <a:xfrm>
            <a:off x="457200" y="1600200"/>
            <a:ext cx="3828309" cy="4525963"/>
          </a:xfrm>
        </p:spPr>
        <p:txBody>
          <a:bodyPr>
            <a:normAutofit fontScale="85000" lnSpcReduction="10000"/>
          </a:bodyPr>
          <a:lstStyle/>
          <a:p>
            <a:r>
              <a:rPr lang="en-US" dirty="0"/>
              <a:t>RV cannot increase cardiac output with exercise</a:t>
            </a:r>
          </a:p>
          <a:p>
            <a:endParaRPr lang="en-US" dirty="0"/>
          </a:p>
          <a:p>
            <a:r>
              <a:rPr lang="en-US" dirty="0"/>
              <a:t>Pulmonary circulation cannot adapt to increased flow</a:t>
            </a:r>
          </a:p>
          <a:p>
            <a:endParaRPr lang="en-US" dirty="0"/>
          </a:p>
          <a:p>
            <a:r>
              <a:rPr lang="en-US" dirty="0"/>
              <a:t>Oxygen delivery cannot meet muscle demand</a:t>
            </a:r>
          </a:p>
          <a:p>
            <a:endParaRPr lang="en-US" dirty="0"/>
          </a:p>
          <a:p>
            <a:endParaRPr lang="en-US" dirty="0"/>
          </a:p>
        </p:txBody>
      </p:sp>
      <p:pic>
        <p:nvPicPr>
          <p:cNvPr id="1026" name="Picture 2" descr="Shortness of breath">
            <a:extLst>
              <a:ext uri="{FF2B5EF4-FFF2-40B4-BE49-F238E27FC236}">
                <a16:creationId xmlns:a16="http://schemas.microsoft.com/office/drawing/2014/main" id="{D646B2C3-CE70-EDCD-6B56-5441C96AA6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941"/>
          <a:stretch>
            <a:fillRect/>
          </a:stretch>
        </p:blipFill>
        <p:spPr bwMode="auto">
          <a:xfrm>
            <a:off x="4285509" y="1600200"/>
            <a:ext cx="440129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74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6C44-D976-6C3E-DCD5-682FEAF89C23}"/>
              </a:ext>
            </a:extLst>
          </p:cNvPr>
          <p:cNvSpPr>
            <a:spLocks noGrp="1"/>
          </p:cNvSpPr>
          <p:nvPr>
            <p:ph type="title"/>
          </p:nvPr>
        </p:nvSpPr>
        <p:spPr/>
        <p:txBody>
          <a:bodyPr>
            <a:normAutofit fontScale="90000"/>
          </a:bodyPr>
          <a:lstStyle/>
          <a:p>
            <a:r>
              <a:rPr lang="en-US" dirty="0"/>
              <a:t>Pulmonary Hypertension Symptoms</a:t>
            </a:r>
          </a:p>
        </p:txBody>
      </p:sp>
      <p:pic>
        <p:nvPicPr>
          <p:cNvPr id="4" name="New picture">
            <a:extLst>
              <a:ext uri="{FF2B5EF4-FFF2-40B4-BE49-F238E27FC236}">
                <a16:creationId xmlns:a16="http://schemas.microsoft.com/office/drawing/2014/main" id="{9ED7DFED-137D-1975-70C9-7F120E617EDB}"/>
              </a:ext>
            </a:extLst>
          </p:cNvPr>
          <p:cNvPicPr/>
          <p:nvPr/>
        </p:nvPicPr>
        <p:blipFill>
          <a:blip r:embed="rId3"/>
          <a:srcRect l="25547" t="14306" r="7416" b="55334"/>
          <a:stretch>
            <a:fillRect/>
          </a:stretch>
        </p:blipFill>
        <p:spPr>
          <a:xfrm>
            <a:off x="1736856" y="1647701"/>
            <a:ext cx="5670287" cy="2568040"/>
          </a:xfrm>
          <a:prstGeom prst="rect">
            <a:avLst/>
          </a:prstGeom>
        </p:spPr>
      </p:pic>
      <p:sp>
        <p:nvSpPr>
          <p:cNvPr id="5" name="TextBox 4">
            <a:extLst>
              <a:ext uri="{FF2B5EF4-FFF2-40B4-BE49-F238E27FC236}">
                <a16:creationId xmlns:a16="http://schemas.microsoft.com/office/drawing/2014/main" id="{0B3AEE70-94EA-75D8-FC8C-710C9DA4AEA5}"/>
              </a:ext>
            </a:extLst>
          </p:cNvPr>
          <p:cNvSpPr txBox="1"/>
          <p:nvPr/>
        </p:nvSpPr>
        <p:spPr>
          <a:xfrm>
            <a:off x="457200" y="4445804"/>
            <a:ext cx="7962405" cy="1569660"/>
          </a:xfrm>
          <a:prstGeom prst="rect">
            <a:avLst/>
          </a:prstGeom>
          <a:noFill/>
        </p:spPr>
        <p:txBody>
          <a:bodyPr wrap="square" rtlCol="0">
            <a:spAutoFit/>
          </a:bodyPr>
          <a:lstStyle/>
          <a:p>
            <a:r>
              <a:rPr lang="en-US" sz="2400" b="1" dirty="0">
                <a:solidFill>
                  <a:srgbClr val="FF0000"/>
                </a:solidFill>
              </a:rPr>
              <a:t>WARNING SYMPTOMS</a:t>
            </a:r>
          </a:p>
          <a:p>
            <a:pPr marL="285750" indent="-285750">
              <a:buFont typeface="Arial" panose="020B0604020202020204" pitchFamily="34" charset="0"/>
              <a:buChar char="•"/>
            </a:pPr>
            <a:r>
              <a:rPr lang="en-US" sz="2400" dirty="0">
                <a:solidFill>
                  <a:srgbClr val="FF0000"/>
                </a:solidFill>
              </a:rPr>
              <a:t>Fluid retention indicates right heart strain</a:t>
            </a:r>
          </a:p>
          <a:p>
            <a:pPr marL="285750" indent="-285750">
              <a:buFont typeface="Arial" panose="020B0604020202020204" pitchFamily="34" charset="0"/>
              <a:buChar char="•"/>
            </a:pPr>
            <a:r>
              <a:rPr lang="en-US" sz="2400" dirty="0">
                <a:solidFill>
                  <a:srgbClr val="FF0000"/>
                </a:solidFill>
              </a:rPr>
              <a:t>Exertional lightheadedness, syncope suggest severely limited cardiac output</a:t>
            </a:r>
          </a:p>
        </p:txBody>
      </p:sp>
    </p:spTree>
    <p:extLst>
      <p:ext uri="{BB962C8B-B14F-4D97-AF65-F5344CB8AC3E}">
        <p14:creationId xmlns:p14="http://schemas.microsoft.com/office/powerpoint/2010/main" val="32883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FC63-B72A-EE31-590C-A9026E9B29B4}"/>
              </a:ext>
            </a:extLst>
          </p:cNvPr>
          <p:cNvSpPr>
            <a:spLocks noGrp="1"/>
          </p:cNvSpPr>
          <p:nvPr>
            <p:ph type="title"/>
          </p:nvPr>
        </p:nvSpPr>
        <p:spPr/>
        <p:txBody>
          <a:bodyPr>
            <a:normAutofit/>
          </a:bodyPr>
          <a:lstStyle/>
          <a:p>
            <a:r>
              <a:rPr lang="en-US" dirty="0"/>
              <a:t>Pulmonary Hypertension Exam</a:t>
            </a:r>
          </a:p>
        </p:txBody>
      </p:sp>
      <p:pic>
        <p:nvPicPr>
          <p:cNvPr id="4" name="New picture">
            <a:extLst>
              <a:ext uri="{FF2B5EF4-FFF2-40B4-BE49-F238E27FC236}">
                <a16:creationId xmlns:a16="http://schemas.microsoft.com/office/drawing/2014/main" id="{3FFF6BC6-7C96-8F6A-3097-7E6662EA3ECC}"/>
              </a:ext>
            </a:extLst>
          </p:cNvPr>
          <p:cNvPicPr/>
          <p:nvPr/>
        </p:nvPicPr>
        <p:blipFill>
          <a:blip r:embed="rId3"/>
          <a:stretch>
            <a:fillRect/>
          </a:stretch>
        </p:blipFill>
        <p:spPr>
          <a:xfrm>
            <a:off x="1306286" y="1170086"/>
            <a:ext cx="6531428" cy="5586974"/>
          </a:xfrm>
          <a:prstGeom prst="rect">
            <a:avLst/>
          </a:prstGeom>
        </p:spPr>
      </p:pic>
    </p:spTree>
    <p:extLst>
      <p:ext uri="{BB962C8B-B14F-4D97-AF65-F5344CB8AC3E}">
        <p14:creationId xmlns:p14="http://schemas.microsoft.com/office/powerpoint/2010/main" val="34381817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4335</Words>
  <Application>Microsoft Office PowerPoint</Application>
  <PresentationFormat>On-screen Show (4:3)</PresentationFormat>
  <Paragraphs>454</Paragraphs>
  <Slides>29</Slides>
  <Notes>24</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Arial</vt:lpstr>
      <vt:lpstr>Office Theme</vt:lpstr>
      <vt:lpstr>Pulmonary Hypertension in Rehab:  How It Shows Up and What To Do</vt:lpstr>
      <vt:lpstr>Disclosures  </vt:lpstr>
      <vt:lpstr>Pulmonary Hypertension Overview</vt:lpstr>
      <vt:lpstr>Pulmonary Hypertension Overview</vt:lpstr>
      <vt:lpstr>Pulmonary Hypertension Mechanisms</vt:lpstr>
      <vt:lpstr>Pulmonary Hypertension Mechanisms</vt:lpstr>
      <vt:lpstr>PH- A Problem of Oxygen Delivery</vt:lpstr>
      <vt:lpstr>Pulmonary Hypertension Symptoms</vt:lpstr>
      <vt:lpstr>Pulmonary Hypertension Exam</vt:lpstr>
      <vt:lpstr>Implications of Pulmonary Hypertension Classification</vt:lpstr>
      <vt:lpstr>Implications of Pulmonary Hypertension Classification</vt:lpstr>
      <vt:lpstr>Group 2 vs Group 3 PH</vt:lpstr>
      <vt:lpstr>PH Diagnostic Framework</vt:lpstr>
      <vt:lpstr>PH Risk Assessment</vt:lpstr>
      <vt:lpstr>WHO Functional Class in PH</vt:lpstr>
      <vt:lpstr>6-Minute Walk Performance in PH</vt:lpstr>
      <vt:lpstr>6-Minute Walk Performance in PH</vt:lpstr>
      <vt:lpstr>PH Treatment Principles</vt:lpstr>
      <vt:lpstr>O2 in PH Removes a Constraint</vt:lpstr>
      <vt:lpstr>O2 in PH- Who Benefits Most</vt:lpstr>
      <vt:lpstr>What Rehab Can Improve in PH</vt:lpstr>
      <vt:lpstr>How PH Physiology Changes Rehab</vt:lpstr>
      <vt:lpstr>Core Exercise Prescription Principles</vt:lpstr>
      <vt:lpstr>Unsafe Signals in PH Rehab-  Adjust vs Stop</vt:lpstr>
      <vt:lpstr>PH in Rehab</vt:lpstr>
      <vt:lpstr>PowerPoint Presentation</vt:lpstr>
      <vt:lpstr>CEU Question #1</vt:lpstr>
      <vt:lpstr>CEU Question #1</vt:lpstr>
      <vt:lpstr>CEU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Jay Balachandran</cp:lastModifiedBy>
  <cp:revision>32</cp:revision>
  <dcterms:modified xsi:type="dcterms:W3CDTF">2026-03-20T05:59:25Z</dcterms:modified>
</cp:coreProperties>
</file>