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E91CB8-BB98-470C-8A2F-52058541698F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AF8EB8-7741-4173-9EC0-8E78F68B175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815967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en-US" sz="11500" dirty="0" smtClean="0"/>
              <a:t>SPE</a:t>
            </a:r>
            <a:endParaRPr lang="en-US" sz="11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2428868"/>
            <a:ext cx="8603456" cy="428628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Oman Session</a:t>
            </a:r>
          </a:p>
          <a:p>
            <a:pPr algn="ctr"/>
            <a:r>
              <a:rPr lang="en-US" sz="3600" b="1" dirty="0" smtClean="0"/>
              <a:t>The 2012 Panel Event</a:t>
            </a:r>
          </a:p>
          <a:p>
            <a:pPr algn="ctr"/>
            <a:endParaRPr lang="en-US" sz="3600" b="1" dirty="0" smtClean="0"/>
          </a:p>
          <a:p>
            <a:pPr algn="ctr"/>
            <a:r>
              <a:rPr lang="en-US" sz="3600" b="1" dirty="0" smtClean="0"/>
              <a:t> "Women in Oman's </a:t>
            </a:r>
          </a:p>
          <a:p>
            <a:pPr algn="ctr"/>
            <a:r>
              <a:rPr lang="en-US" sz="3600" b="1" dirty="0" smtClean="0"/>
              <a:t>Oil &amp; Gas Industry</a:t>
            </a:r>
          </a:p>
          <a:p>
            <a:pPr algn="ctr"/>
            <a:r>
              <a:rPr lang="en-US" sz="3600" b="1" dirty="0" smtClean="0"/>
              <a:t>Challenges &amp; Future" 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71472" y="1571612"/>
            <a:ext cx="8572528" cy="4857784"/>
          </a:xfrm>
        </p:spPr>
        <p:txBody>
          <a:bodyPr>
            <a:normAutofit/>
          </a:bodyPr>
          <a:lstStyle/>
          <a:p>
            <a:pPr marL="742950" indent="-742950" algn="l">
              <a:buFont typeface="Wingdings" pitchFamily="2" charset="2"/>
              <a:buChar char="v"/>
            </a:pPr>
            <a:r>
              <a:rPr lang="en-US" sz="4000" dirty="0" smtClean="0"/>
              <a:t> Introduction</a:t>
            </a:r>
          </a:p>
          <a:p>
            <a:pPr marL="742950" indent="-742950" algn="l">
              <a:buFont typeface="Wingdings" pitchFamily="2" charset="2"/>
              <a:buChar char="v"/>
            </a:pPr>
            <a:r>
              <a:rPr lang="en-US" sz="4000" dirty="0" smtClean="0"/>
              <a:t> Oil </a:t>
            </a:r>
            <a:r>
              <a:rPr lang="en-US" sz="4000" dirty="0" smtClean="0"/>
              <a:t>&amp; Gas Industry in </a:t>
            </a:r>
            <a:r>
              <a:rPr lang="en-US" sz="4000" dirty="0" smtClean="0"/>
              <a:t>Oman</a:t>
            </a:r>
          </a:p>
          <a:p>
            <a:pPr marL="742950" indent="-742950" algn="l">
              <a:buFont typeface="Wingdings" pitchFamily="2" charset="2"/>
              <a:buChar char="v"/>
            </a:pPr>
            <a:r>
              <a:rPr lang="en-US" sz="4000" dirty="0" smtClean="0"/>
              <a:t> Opportunities</a:t>
            </a:r>
            <a:endParaRPr lang="en-US" sz="4000" dirty="0" smtClean="0"/>
          </a:p>
          <a:p>
            <a:pPr marL="514350" indent="-514350" algn="l">
              <a:buFont typeface="Wingdings" pitchFamily="2" charset="2"/>
              <a:buChar char="v"/>
            </a:pPr>
            <a:r>
              <a:rPr lang="en-US" sz="3300" dirty="0" smtClean="0"/>
              <a:t>    </a:t>
            </a:r>
            <a:r>
              <a:rPr lang="en-US" sz="3600" dirty="0" smtClean="0"/>
              <a:t>How </a:t>
            </a:r>
            <a:r>
              <a:rPr lang="en-US" sz="3600" dirty="0" smtClean="0"/>
              <a:t>can a woman make it to the </a:t>
            </a:r>
            <a:r>
              <a:rPr lang="en-US" sz="3600" dirty="0" smtClean="0"/>
              <a:t>top</a:t>
            </a:r>
            <a:endParaRPr lang="en-US" sz="3300" dirty="0" smtClean="0"/>
          </a:p>
          <a:p>
            <a:pPr marL="742950" indent="-742950" algn="l">
              <a:buFont typeface="Wingdings" pitchFamily="2" charset="2"/>
              <a:buChar char="v"/>
            </a:pPr>
            <a:r>
              <a:rPr lang="en-US" sz="4000" dirty="0" smtClean="0"/>
              <a:t> Challenges</a:t>
            </a:r>
            <a:endParaRPr lang="en-US" sz="4000" dirty="0" smtClean="0"/>
          </a:p>
          <a:p>
            <a:pPr marL="742950" indent="-742950" algn="l">
              <a:buFont typeface="Wingdings" pitchFamily="2" charset="2"/>
              <a:buChar char="v"/>
            </a:pPr>
            <a:r>
              <a:rPr lang="en-US" sz="4000" dirty="0" smtClean="0"/>
              <a:t> Future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071546"/>
            <a:ext cx="7851648" cy="985846"/>
          </a:xfrm>
        </p:spPr>
        <p:txBody>
          <a:bodyPr/>
          <a:lstStyle/>
          <a:p>
            <a:pPr algn="l"/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00034" y="2428868"/>
            <a:ext cx="7854696" cy="1752600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 Moza </a:t>
            </a:r>
            <a:r>
              <a:rPr lang="en-US" dirty="0" smtClean="0"/>
              <a:t>Al </a:t>
            </a:r>
            <a:r>
              <a:rPr lang="en-US" dirty="0" err="1" smtClean="0"/>
              <a:t>Adawi</a:t>
            </a:r>
            <a:r>
              <a:rPr lang="en-US" dirty="0" smtClean="0"/>
              <a:t>, COO </a:t>
            </a:r>
            <a:r>
              <a:rPr lang="en-US" dirty="0" err="1" smtClean="0"/>
              <a:t>Daleel</a:t>
            </a:r>
            <a:r>
              <a:rPr lang="en-US" dirty="0" smtClean="0"/>
              <a:t> Petroleum.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dirty="0" err="1" smtClean="0"/>
              <a:t>BSc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MSc</a:t>
            </a:r>
            <a:r>
              <a:rPr lang="en-US" dirty="0" smtClean="0"/>
              <a:t> in Petroleum Engineering.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 1</a:t>
            </a:r>
            <a:r>
              <a:rPr lang="en-US" baseline="30000" dirty="0" smtClean="0"/>
              <a:t>st</a:t>
            </a:r>
            <a:r>
              <a:rPr lang="en-US" dirty="0" smtClean="0"/>
              <a:t> Omani </a:t>
            </a:r>
            <a:r>
              <a:rPr lang="en-US" dirty="0" smtClean="0"/>
              <a:t>Lady Petroleum Engineer in PDO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 30 years in Oil </a:t>
            </a:r>
            <a:r>
              <a:rPr lang="en-US" dirty="0" smtClean="0"/>
              <a:t>&amp; Gas Industry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28662" y="4168824"/>
            <a:ext cx="7358114" cy="233201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21208" lvl="0" indent="-457200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v"/>
            </a:pPr>
            <a:r>
              <a:rPr lang="en-US" sz="2400" dirty="0" smtClean="0"/>
              <a:t>Reservoir Engineer in PDO, 8 years</a:t>
            </a:r>
          </a:p>
          <a:p>
            <a:pPr marL="521208" lvl="0" indent="-457200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v"/>
            </a:pPr>
            <a:r>
              <a:rPr lang="en-US" sz="2400" dirty="0" smtClean="0"/>
              <a:t>Petroleum Eng. Expert in MOG, 8 years</a:t>
            </a:r>
          </a:p>
          <a:p>
            <a:pPr marL="521208" lvl="0" indent="-457200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v"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D.G,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Oil &amp; Gas Dev. &amp; Prod. MOG, 8 years</a:t>
            </a:r>
          </a:p>
          <a:p>
            <a:pPr marL="521208" lvl="0" indent="-457200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v"/>
            </a:pPr>
            <a:r>
              <a:rPr lang="en-US" sz="2400" baseline="0" dirty="0" smtClean="0"/>
              <a:t>COO,</a:t>
            </a:r>
            <a:r>
              <a:rPr lang="en-US" sz="2400" dirty="0" smtClean="0"/>
              <a:t> </a:t>
            </a:r>
            <a:r>
              <a:rPr lang="en-US" sz="2400" dirty="0" err="1" smtClean="0"/>
              <a:t>Daleel</a:t>
            </a:r>
            <a:r>
              <a:rPr lang="en-US" sz="2400" dirty="0" smtClean="0"/>
              <a:t> Petroleum, 6 years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14" y="857232"/>
            <a:ext cx="8786842" cy="1057284"/>
          </a:xfrm>
        </p:spPr>
        <p:txBody>
          <a:bodyPr/>
          <a:lstStyle/>
          <a:p>
            <a:pPr algn="l"/>
            <a:r>
              <a:rPr lang="en-US" b="1" dirty="0" smtClean="0"/>
              <a:t>Oil &amp; Gas Industry In Oman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85720" y="2285992"/>
            <a:ext cx="7854696" cy="4357718"/>
          </a:xfrm>
        </p:spPr>
        <p:txBody>
          <a:bodyPr>
            <a:normAutofit/>
          </a:bodyPr>
          <a:lstStyle/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/>
              <a:t>Oil &amp; Gas, the engine of Oman’s economy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/>
              <a:t>The most advanced sector</a:t>
            </a:r>
          </a:p>
          <a:p>
            <a:pPr marL="514350" indent="-514350" algn="l">
              <a:buFont typeface="Wingdings" pitchFamily="2" charset="2"/>
              <a:buChar char="v"/>
            </a:pPr>
            <a:endParaRPr lang="en-US" dirty="0" smtClean="0"/>
          </a:p>
          <a:p>
            <a:pPr marL="514350" indent="-514350" algn="l">
              <a:buFont typeface="Wingdings" pitchFamily="2" charset="2"/>
              <a:buChar char="v"/>
            </a:pPr>
            <a:endParaRPr lang="en-US" dirty="0" smtClean="0"/>
          </a:p>
          <a:p>
            <a:pPr marL="514350" indent="-514350" algn="l">
              <a:buFont typeface="Wingdings" pitchFamily="2" charset="2"/>
              <a:buChar char="v"/>
            </a:pPr>
            <a:endParaRPr lang="en-US" dirty="0" smtClean="0"/>
          </a:p>
          <a:p>
            <a:pPr marL="514350" indent="-514350" algn="l">
              <a:buFont typeface="Wingdings" pitchFamily="2" charset="2"/>
              <a:buChar char="v"/>
            </a:pPr>
            <a:endParaRPr lang="en-US" dirty="0" smtClean="0"/>
          </a:p>
          <a:p>
            <a:pPr marL="514350" indent="-514350" algn="l">
              <a:buFont typeface="Wingdings" pitchFamily="2" charset="2"/>
              <a:buChar char="v"/>
            </a:pPr>
            <a:endParaRPr lang="en-US" dirty="0" smtClean="0"/>
          </a:p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/>
              <a:t>Interesting geological formations &amp; challenging reservoirs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00100" y="3311568"/>
            <a:ext cx="7358114" cy="233201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lvl="0" indent="-384048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en-US" sz="2400" dirty="0" smtClean="0"/>
              <a:t>Well Structured</a:t>
            </a:r>
          </a:p>
          <a:p>
            <a:pPr marL="448056" lvl="0" indent="-384048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en-US" sz="2400" dirty="0" smtClean="0"/>
              <a:t>Rich in experience &amp; Know how</a:t>
            </a:r>
          </a:p>
          <a:p>
            <a:pPr marL="448056" lvl="0" indent="-384048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Excellent Training Programs</a:t>
            </a:r>
            <a:endParaRPr kumimoji="0" lang="en-US" sz="24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lvl="0" indent="-384048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en-US" sz="2400" baseline="0" dirty="0" smtClean="0"/>
              <a:t>Advanced Technology application</a:t>
            </a:r>
          </a:p>
          <a:p>
            <a:pPr marL="448056" lvl="0" indent="-384048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en-US" sz="2400" dirty="0" smtClean="0"/>
              <a:t>Diverse workforce</a:t>
            </a:r>
          </a:p>
          <a:p>
            <a:pPr marL="448056" lvl="0" indent="-384048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00108"/>
            <a:ext cx="7851648" cy="700094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/>
              <a:t>O</a:t>
            </a:r>
            <a:r>
              <a:rPr lang="en-US" b="1" dirty="0" smtClean="0"/>
              <a:t>pp</a:t>
            </a:r>
            <a:r>
              <a:rPr lang="en-US" sz="4800" b="1" dirty="0" smtClean="0"/>
              <a:t>ortunities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33400" y="1928802"/>
            <a:ext cx="8324880" cy="4714908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Wingdings" pitchFamily="2" charset="2"/>
              <a:buChar char="v"/>
            </a:pPr>
            <a:r>
              <a:rPr lang="en-US" sz="2800" dirty="0" smtClean="0"/>
              <a:t> Equal </a:t>
            </a:r>
            <a:r>
              <a:rPr lang="en-US" sz="2800" dirty="0" smtClean="0"/>
              <a:t>educational opportunities allow acquiring </a:t>
            </a:r>
            <a:r>
              <a:rPr lang="en-US" sz="2800" dirty="0" smtClean="0"/>
              <a:t>    the </a:t>
            </a:r>
            <a:r>
              <a:rPr lang="en-US" sz="2800" dirty="0" smtClean="0"/>
              <a:t>necessary </a:t>
            </a:r>
            <a:r>
              <a:rPr lang="en-US" sz="2800" dirty="0" smtClean="0"/>
              <a:t>qualifications</a:t>
            </a:r>
          </a:p>
          <a:p>
            <a:pPr marL="514350" indent="-514350" algn="just">
              <a:buFont typeface="Wingdings" pitchFamily="2" charset="2"/>
              <a:buChar char="v"/>
            </a:pPr>
            <a:endParaRPr lang="en-US" sz="2800" dirty="0" smtClean="0"/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sz="2800" dirty="0" smtClean="0"/>
              <a:t> The </a:t>
            </a:r>
            <a:r>
              <a:rPr lang="en-US" sz="2800" dirty="0" smtClean="0"/>
              <a:t>many facets of this industry provides job opportunities at all levels</a:t>
            </a:r>
            <a:r>
              <a:rPr lang="en-US" sz="2800" dirty="0" smtClean="0"/>
              <a:t>.</a:t>
            </a:r>
          </a:p>
          <a:p>
            <a:pPr marL="514350" indent="-514350" algn="just">
              <a:buFont typeface="Wingdings" pitchFamily="2" charset="2"/>
              <a:buChar char="v"/>
            </a:pPr>
            <a:endParaRPr lang="en-US" sz="2800" dirty="0" smtClean="0"/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sz="2800" dirty="0" smtClean="0"/>
              <a:t> The </a:t>
            </a:r>
            <a:r>
              <a:rPr lang="en-US" sz="2800" dirty="0" smtClean="0"/>
              <a:t>structured training programs/ mentoring </a:t>
            </a:r>
            <a:r>
              <a:rPr lang="en-US" sz="2800" dirty="0" smtClean="0"/>
              <a:t>   ensures </a:t>
            </a:r>
            <a:r>
              <a:rPr lang="en-US" sz="2800" dirty="0" smtClean="0"/>
              <a:t>building  skilled &amp; competent workforce</a:t>
            </a:r>
            <a:r>
              <a:rPr lang="en-US" sz="2800" dirty="0" smtClean="0"/>
              <a:t>.</a:t>
            </a:r>
          </a:p>
          <a:p>
            <a:pPr marL="514350" indent="-514350" algn="just">
              <a:buFont typeface="Wingdings" pitchFamily="2" charset="2"/>
              <a:buChar char="v"/>
            </a:pPr>
            <a:endParaRPr lang="en-US" sz="2800" dirty="0" smtClean="0"/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sz="2800" dirty="0" smtClean="0"/>
              <a:t> Reasonable </a:t>
            </a:r>
            <a:r>
              <a:rPr lang="en-US" sz="2800" dirty="0" smtClean="0"/>
              <a:t>carriers progression.</a:t>
            </a:r>
          </a:p>
          <a:p>
            <a:pPr marL="514350" indent="-514350" algn="just">
              <a:buFont typeface="Wingdings" pitchFamily="2" charset="2"/>
              <a:buChar char="v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585914"/>
            <a:ext cx="8858312" cy="700078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How can a woman make it to the top</a:t>
            </a:r>
            <a:br>
              <a:rPr lang="en-US" sz="4400" b="1" dirty="0" smtClean="0"/>
            </a:b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33400" y="1714488"/>
            <a:ext cx="8610600" cy="5000660"/>
          </a:xfrm>
        </p:spPr>
        <p:txBody>
          <a:bodyPr>
            <a:normAutofit/>
          </a:bodyPr>
          <a:lstStyle/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Expect &amp; Accept to work hard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Embrace job challenges with Positive attitude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Be Proactive &amp; do your job well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Be a team player &amp; learn from others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It taken patience / persistence to find &amp; advance the right carrier path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Never stop learning &amp; be flexible &amp; open to ideas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Communication skills crucial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dirty="0" smtClean="0"/>
              <a:t>Family support very important</a:t>
            </a:r>
          </a:p>
          <a:p>
            <a:pPr marL="514350" indent="-514350" algn="just"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00174"/>
            <a:ext cx="7851648" cy="1143008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smtClean="0"/>
              <a:t>Challenges</a:t>
            </a: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00034" y="2143116"/>
            <a:ext cx="8429684" cy="4786346"/>
          </a:xfrm>
        </p:spPr>
        <p:txBody>
          <a:bodyPr>
            <a:noAutofit/>
          </a:bodyPr>
          <a:lstStyle/>
          <a:p>
            <a:pPr marL="514350" indent="-514350" algn="l">
              <a:buFont typeface="Wingdings" pitchFamily="2" charset="2"/>
              <a:buChar char="v"/>
            </a:pPr>
            <a:r>
              <a:rPr lang="en-US" sz="2800" dirty="0" smtClean="0"/>
              <a:t>Tough </a:t>
            </a:r>
            <a:r>
              <a:rPr lang="en-US" sz="2800" dirty="0" smtClean="0"/>
              <a:t>job environment at times.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en-US" sz="2800" dirty="0" smtClean="0"/>
              <a:t>Make dominance might create hostile environment.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en-US" sz="2800" dirty="0" smtClean="0"/>
              <a:t>Work/ life balance – family obligations vs. work demand.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en-US" sz="2800" dirty="0" smtClean="0"/>
              <a:t>Earning acceptance / integrity from colleagues, supervisors etc. might not be easy.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en-US" sz="2800" dirty="0" smtClean="0"/>
              <a:t>Strict family norms &amp; lack of family support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1014394"/>
            <a:ext cx="7851648" cy="842970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/>
              <a:t>Future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33400" y="2285992"/>
            <a:ext cx="7854696" cy="3714776"/>
          </a:xfrm>
        </p:spPr>
        <p:txBody>
          <a:bodyPr>
            <a:normAutofit/>
          </a:bodyPr>
          <a:lstStyle/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/>
              <a:t>The future can only be better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/>
              <a:t>There is already precedence regarding women carriers hence more understanding / acceptance from the society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/>
              <a:t>New technology could facilitate better ways of working.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/>
              <a:t>Oil &amp; Gas industry still going strong hence further carrier opportunities for 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128" y="2314580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/>
              <a:t>Thanks</a:t>
            </a:r>
            <a:endParaRPr lang="en-US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360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SPE</vt:lpstr>
      <vt:lpstr>Slide 2</vt:lpstr>
      <vt:lpstr>Introduction</vt:lpstr>
      <vt:lpstr>Oil &amp; Gas Industry In Oman</vt:lpstr>
      <vt:lpstr>Opportunities</vt:lpstr>
      <vt:lpstr>How can a woman make it to the top </vt:lpstr>
      <vt:lpstr>Challenges </vt:lpstr>
      <vt:lpstr>Future</vt:lpstr>
      <vt:lpstr>Thanks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</dc:title>
  <dc:creator>iman.lamki</dc:creator>
  <cp:lastModifiedBy>iman.lamki</cp:lastModifiedBy>
  <cp:revision>31</cp:revision>
  <dcterms:created xsi:type="dcterms:W3CDTF">2012-06-13T03:57:23Z</dcterms:created>
  <dcterms:modified xsi:type="dcterms:W3CDTF">2012-06-13T10:35:53Z</dcterms:modified>
</cp:coreProperties>
</file>