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2" r:id="rId7"/>
    <p:sldId id="263" r:id="rId8"/>
    <p:sldId id="261"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47" autoAdjust="0"/>
  </p:normalViewPr>
  <p:slideViewPr>
    <p:cSldViewPr>
      <p:cViewPr varScale="1">
        <p:scale>
          <a:sx n="66" d="100"/>
          <a:sy n="6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A5CE46F-834C-4A8E-A44D-4484E2E30A8E}" type="datetimeFigureOut">
              <a:rPr lang="en-US"/>
              <a:pPr>
                <a:defRPr/>
              </a:pPr>
              <a:t>10/28/2010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7DCE7C5-10E0-4DA7-B818-216BBD7DCC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Good (morning/afternoon/evening)!  I’m (name, title), here to tell you about The RTF, a charitable foundation of IAAP, what we’re doing and how you can help.</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AA3405-9A7E-42AB-8092-6638B777AEC2}"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fall, we’re focusing on our mission statement: (click) “To provide assistance for housing to administrative professionals age 55 &amp; older who are in need.”</a:t>
            </a:r>
          </a:p>
          <a:p>
            <a:pPr eaLnBrk="1" hangingPunct="1">
              <a:spcBef>
                <a:spcPct val="0"/>
              </a:spcBef>
            </a:pPr>
            <a:endParaRPr lang="en-US" smtClean="0"/>
          </a:p>
          <a:p>
            <a:pPr eaLnBrk="1" hangingPunct="1">
              <a:spcBef>
                <a:spcPct val="0"/>
              </a:spcBef>
            </a:pPr>
            <a:r>
              <a:rPr lang="en-US" smtClean="0"/>
              <a:t>What does that mean? Quite simply, it means that the RTF is here to help. Anyone who needs housing assistance and meets the guidelines determined by governmental agencies such as the HUD Public Housing/Section 8 Income Limits (for U.S. residents) or the Canadian Council on Social Development Poverty Lines and lives in a retirement community is eligible for consideration.</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A25E9F-FEA3-4FB7-9BE2-34283C6A89FB}"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help as many admins as we can, we’re focused on our new initiative: Admin to Admin: Helping our Own.</a:t>
            </a:r>
          </a:p>
          <a:p>
            <a:pPr eaLnBrk="1" hangingPunct="1">
              <a:spcBef>
                <a:spcPct val="0"/>
              </a:spcBef>
            </a:pPr>
            <a:endParaRPr lang="en-US" smtClean="0"/>
          </a:p>
          <a:p>
            <a:pPr eaLnBrk="1" hangingPunct="1">
              <a:spcBef>
                <a:spcPct val="0"/>
              </a:spcBef>
            </a:pPr>
            <a:r>
              <a:rPr lang="en-US" smtClean="0"/>
              <a:t>We want to support as many admins as we can at the highest level we can. </a:t>
            </a:r>
          </a:p>
          <a:p>
            <a:pPr eaLnBrk="1" hangingPunct="1">
              <a:spcBef>
                <a:spcPct val="0"/>
              </a:spcBef>
            </a:pPr>
            <a:endParaRPr lang="en-US" smtClean="0"/>
          </a:p>
          <a:p>
            <a:pPr eaLnBrk="1" hangingPunct="1">
              <a:spcBef>
                <a:spcPct val="0"/>
              </a:spcBef>
            </a:pPr>
            <a:r>
              <a:rPr lang="en-US" smtClean="0"/>
              <a:t>To do that, we need one person’s help, and that’s you!</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AD015-52C7-4371-B930-E5F7B5C03200}"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does it take for us to support one admin through our Housing Subsidy program? Let’s do the math: our average recipient receives approximately (click) $600  per month (click) for the awarded year.</a:t>
            </a:r>
          </a:p>
          <a:p>
            <a:pPr eaLnBrk="1" hangingPunct="1">
              <a:spcBef>
                <a:spcPct val="0"/>
              </a:spcBef>
            </a:pPr>
            <a:endParaRPr lang="en-US" smtClean="0"/>
          </a:p>
          <a:p>
            <a:pPr eaLnBrk="1" hangingPunct="1">
              <a:spcBef>
                <a:spcPct val="0"/>
              </a:spcBef>
            </a:pPr>
            <a:r>
              <a:rPr lang="en-US" smtClean="0"/>
              <a:t>That adds up to about $7,200 per year, per recipient.</a:t>
            </a:r>
          </a:p>
          <a:p>
            <a:pPr eaLnBrk="1" hangingPunct="1">
              <a:spcBef>
                <a:spcPct val="0"/>
              </a:spcBef>
            </a:pPr>
            <a:endParaRPr lang="en-US" smtClean="0"/>
          </a:p>
          <a:p>
            <a:pPr eaLnBrk="1" hangingPunct="1">
              <a:spcBef>
                <a:spcPct val="0"/>
              </a:spcBef>
            </a:pPr>
            <a:r>
              <a:rPr lang="en-US" smtClean="0"/>
              <a:t>Our awards are based on the money we have available and the number of applications received, but going on past awards… you can see that we need to be ready to help!</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BEE18-4901-4AFC-AFEF-B8109AE3ED53}"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that’s where you come in.  Our foundation was founded by, is supported by, and helps IAAP members.</a:t>
            </a:r>
          </a:p>
          <a:p>
            <a:pPr eaLnBrk="1" hangingPunct="1">
              <a:spcBef>
                <a:spcPct val="0"/>
              </a:spcBef>
            </a:pPr>
            <a:endParaRPr lang="en-US" smtClean="0"/>
          </a:p>
          <a:p>
            <a:pPr eaLnBrk="1" hangingPunct="1">
              <a:spcBef>
                <a:spcPct val="0"/>
              </a:spcBef>
            </a:pPr>
            <a:r>
              <a:rPr lang="en-US" smtClean="0"/>
              <a:t>We’ve been working all year to let people know about our Housing Subsidy program, and we want to be sure we don’t have to turn away a single applicant because of funding. We continue to need your support.</a:t>
            </a:r>
          </a:p>
          <a:p>
            <a:pPr eaLnBrk="1" hangingPunct="1">
              <a:spcBef>
                <a:spcPct val="0"/>
              </a:spcBef>
            </a:pPr>
            <a:endParaRPr lang="en-US" smtClean="0"/>
          </a:p>
          <a:p>
            <a:pPr eaLnBrk="1" hangingPunct="1">
              <a:spcBef>
                <a:spcPct val="0"/>
              </a:spcBef>
            </a:pPr>
            <a:r>
              <a:rPr lang="en-US" smtClean="0"/>
              <a:t>How can you help? Quite simply, make a donation. Your donation, through the (click) Family of Givers program, helps everyone.  </a:t>
            </a:r>
          </a:p>
          <a:p>
            <a:pPr eaLnBrk="1" hangingPunct="1">
              <a:spcBef>
                <a:spcPct val="0"/>
              </a:spcBef>
            </a:pPr>
            <a:endParaRPr lang="en-US" smtClean="0"/>
          </a:p>
          <a:p>
            <a:pPr eaLnBrk="1" hangingPunct="1">
              <a:spcBef>
                <a:spcPct val="0"/>
              </a:spcBef>
            </a:pPr>
            <a:r>
              <a:rPr lang="en-US" smtClean="0"/>
              <a:t>(click) First, your donation is completely tax-deductible. </a:t>
            </a:r>
          </a:p>
          <a:p>
            <a:pPr eaLnBrk="1" hangingPunct="1">
              <a:spcBef>
                <a:spcPct val="0"/>
              </a:spcBef>
            </a:pPr>
            <a:r>
              <a:rPr lang="en-US" smtClean="0"/>
              <a:t>(click) Second, your donation is tracked toward individual awards in our Family of Givers program.</a:t>
            </a:r>
          </a:p>
          <a:p>
            <a:pPr eaLnBrk="1" hangingPunct="1">
              <a:spcBef>
                <a:spcPct val="0"/>
              </a:spcBef>
            </a:pPr>
            <a:r>
              <a:rPr lang="en-US" smtClean="0"/>
              <a:t>(click) Third, your donation is also tracked and counted toward your chapter and division’s totals in our year-end awards, presented at IAAP’s Education Forum &amp; Annual Meeting each year.</a:t>
            </a:r>
          </a:p>
          <a:p>
            <a:pPr eaLnBrk="1" hangingPunct="1">
              <a:spcBef>
                <a:spcPct val="0"/>
              </a:spcBef>
            </a:pPr>
            <a:r>
              <a:rPr lang="en-US" smtClean="0"/>
              <a:t>(click) Finally, your donation goes to help admins in need.</a:t>
            </a:r>
          </a:p>
          <a:p>
            <a:pPr eaLnBrk="1" hangingPunct="1">
              <a:spcBef>
                <a:spcPct val="0"/>
              </a:spcBef>
            </a:pPr>
            <a:endParaRPr lang="en-US" smtClean="0"/>
          </a:p>
          <a:p>
            <a:pPr eaLnBrk="1" hangingPunct="1">
              <a:spcBef>
                <a:spcPct val="0"/>
              </a:spcBef>
            </a:pPr>
            <a:r>
              <a:rPr lang="en-US" smtClean="0"/>
              <a:t>Does your money work any harder anywhere else?</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D33C7-0D46-4B9D-A090-5E982E4D0071}"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 sure to visit the RTF website at http://www.iaap-rtf.org/ - we have enjoyed a new look and feel this year with easier to find information. Please remember to share with your members the importance of the RTF. There is an expanded section on FAQs and contact information. Please take the time to explore the opportunities that the Trust provides to the Administrative professional.</a:t>
            </a:r>
          </a:p>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461467-53E3-470A-9D45-91B748846009}"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&lt;CLICK&gt;</a:t>
            </a:r>
            <a:r>
              <a:rPr lang="en-US" smtClean="0"/>
              <a:t> </a:t>
            </a:r>
          </a:p>
          <a:p>
            <a:pPr eaLnBrk="1" hangingPunct="1">
              <a:spcBef>
                <a:spcPct val="0"/>
              </a:spcBef>
            </a:pPr>
            <a:r>
              <a:rPr lang="en-US" smtClean="0"/>
              <a:t>There is a listing of your District’s RTF representative on the website.</a:t>
            </a:r>
          </a:p>
          <a:p>
            <a:pPr eaLnBrk="1" hangingPunct="1">
              <a:spcBef>
                <a:spcPct val="0"/>
              </a:spcBef>
            </a:pPr>
            <a:endParaRPr lang="en-US" smtClean="0"/>
          </a:p>
          <a:p>
            <a:pPr eaLnBrk="1" hangingPunct="1">
              <a:spcBef>
                <a:spcPct val="0"/>
              </a:spcBef>
            </a:pPr>
            <a:r>
              <a:rPr lang="en-US" smtClean="0"/>
              <a:t>There is a link to each Trustee located in the RTF Directory within the Members Place at the IAAP web site.</a:t>
            </a:r>
          </a:p>
          <a:p>
            <a:pPr eaLnBrk="1" hangingPunct="1">
              <a:spcBef>
                <a:spcPct val="0"/>
              </a:spcBef>
            </a:pPr>
            <a:endParaRPr lang="en-US" smtClean="0"/>
          </a:p>
          <a:p>
            <a:pPr eaLnBrk="1" hangingPunct="1">
              <a:spcBef>
                <a:spcPct val="0"/>
              </a:spcBef>
            </a:pPr>
            <a:r>
              <a:rPr lang="en-US" smtClean="0"/>
              <a:t>Sue Tuff – IAAP’s Controller is the one consistent person regarding the Trust – she has been directly involved for numerous years. </a:t>
            </a:r>
          </a:p>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B2D4BB-8D0D-4128-BF5E-67F1937BECBA}"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that’s why I’m here. The Retirement Trust Foundation is founded by admins, supported by admins, with the goal of helping admins.</a:t>
            </a:r>
          </a:p>
          <a:p>
            <a:pPr eaLnBrk="1" hangingPunct="1">
              <a:spcBef>
                <a:spcPct val="0"/>
              </a:spcBef>
            </a:pPr>
            <a:endParaRPr lang="en-US" smtClean="0"/>
          </a:p>
          <a:p>
            <a:pPr eaLnBrk="1" hangingPunct="1">
              <a:spcBef>
                <a:spcPct val="0"/>
              </a:spcBef>
            </a:pPr>
            <a:r>
              <a:rPr lang="en-US" smtClean="0"/>
              <a:t>On behalf of The RTF, thank you for your time and continued support over the years. I hope you’ll join us in our mission of “helping our own” this year. </a:t>
            </a:r>
          </a:p>
          <a:p>
            <a:pPr eaLnBrk="1" hangingPunct="1">
              <a:spcBef>
                <a:spcPct val="0"/>
              </a:spcBef>
            </a:pPr>
            <a:endParaRPr lang="en-US" smtClean="0"/>
          </a:p>
          <a:p>
            <a:pPr eaLnBrk="1" hangingPunct="1">
              <a:spcBef>
                <a:spcPct val="0"/>
              </a:spcBef>
            </a:pPr>
            <a:r>
              <a:rPr lang="en-US" smtClean="0"/>
              <a:t>To make a donation, apply for assistance or find out more, visit us on the web at iaap-rtf.org.</a:t>
            </a:r>
          </a:p>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1D37B6-5CFE-4B34-B74A-FE5064235BFB}" type="slidenum">
              <a:rPr lang="en-US"/>
              <a:pPr fontAlgn="base">
                <a:spcBef>
                  <a:spcPct val="0"/>
                </a:spcBef>
                <a:spcAft>
                  <a:spcPct val="0"/>
                </a:spcAft>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5366B1-35F8-4A48-B1F1-563C12EAA437}"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AC242-7FC6-4346-8592-E6AA463C6B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CEE520-29F6-4176-8CC5-7F49A5154491}"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356AC2-5ECE-4DB0-89E9-D39C4E11F0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8248F4-6874-4842-AB24-9BA82E223446}"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F90AF9-2DCB-41C7-ADB3-F73525D31B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502874-F59A-4F64-9F06-E0856F72D2E1}"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FC966D-5C34-4660-851F-A6F6ED7D79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31C5FA-478D-4EF0-B508-486EA334170C}"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149B35-7518-454D-8BEA-E73AACEF1B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87E4A1-1D70-4B5C-A754-2DE68912F784}"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4B04D7-4DE7-4475-9927-669DA34051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C51343-9F80-45B0-9737-E5F6EC541AD8}" type="datetimeFigureOut">
              <a:rPr lang="en-US"/>
              <a:pPr>
                <a:defRPr/>
              </a:pPr>
              <a:t>10/28/2010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F008A0-59E0-487F-8B17-A75E548377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1149A-0867-4CC2-9165-36AD698B545C}" type="datetimeFigureOut">
              <a:rPr lang="en-US"/>
              <a:pPr>
                <a:defRPr/>
              </a:pPr>
              <a:t>10/28/2010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403B97-02B4-437D-B051-328F1C028B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AC5627-01D7-4D88-8DE4-7A2474A95E8C}" type="datetimeFigureOut">
              <a:rPr lang="en-US"/>
              <a:pPr>
                <a:defRPr/>
              </a:pPr>
              <a:t>10/28/2010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E46E23-A170-492A-96CE-5FEB7609AE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21230C-6BF4-45D4-835E-CB8BA2593FA6}"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E418F-474A-40C0-86F5-8386194299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A53FF1-4B26-45D6-88C6-428C39C17C1A}"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A45D43-261C-4095-9282-C83F46C699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D882891-F5B8-4B7B-B89F-65EFA9DECC68}" type="datetimeFigureOut">
              <a:rPr lang="en-US"/>
              <a:pPr>
                <a:defRPr/>
              </a:pPr>
              <a:t>10/28/2010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F2379C2-7752-42A8-8673-B8F350DB49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thetrustjpg.jpg"/>
          <p:cNvPicPr>
            <a:picLocks noChangeAspect="1"/>
          </p:cNvPicPr>
          <p:nvPr/>
        </p:nvPicPr>
        <p:blipFill>
          <a:blip r:embed="rId3"/>
          <a:srcRect/>
          <a:stretch>
            <a:fillRect/>
          </a:stretch>
        </p:blipFill>
        <p:spPr bwMode="auto">
          <a:xfrm>
            <a:off x="2667000" y="1981200"/>
            <a:ext cx="3657600" cy="2365375"/>
          </a:xfrm>
          <a:prstGeom prst="rect">
            <a:avLst/>
          </a:prstGeom>
          <a:noFill/>
          <a:ln w="9525">
            <a:noFill/>
            <a:miter lim="800000"/>
            <a:headEnd/>
            <a:tailEnd/>
          </a:ln>
        </p:spPr>
      </p:pic>
      <p:pic>
        <p:nvPicPr>
          <p:cNvPr id="14338" name="Picture 6" descr="water.jpg"/>
          <p:cNvPicPr>
            <a:picLocks noChangeAspect="1"/>
          </p:cNvPicPr>
          <p:nvPr/>
        </p:nvPicPr>
        <p:blipFill>
          <a:blip r:embed="rId4"/>
          <a:srcRect/>
          <a:stretch>
            <a:fillRect/>
          </a:stretch>
        </p:blipFill>
        <p:spPr bwMode="auto">
          <a:xfrm>
            <a:off x="0" y="0"/>
            <a:ext cx="517525" cy="6858000"/>
          </a:xfrm>
          <a:prstGeom prst="rect">
            <a:avLst/>
          </a:prstGeom>
          <a:noFill/>
          <a:ln w="9525">
            <a:noFill/>
            <a:miter lim="800000"/>
            <a:headEnd/>
            <a:tailEnd/>
          </a:ln>
        </p:spPr>
      </p:pic>
      <p:pic>
        <p:nvPicPr>
          <p:cNvPr id="12" name="Picture 11" descr="wood.jpg"/>
          <p:cNvPicPr>
            <a:picLocks noChangeAspect="1"/>
          </p:cNvPicPr>
          <p:nvPr/>
        </p:nvPicPr>
        <p:blipFill>
          <a:blip r:embed="rId5"/>
          <a:stretch>
            <a:fillRect/>
          </a:stretch>
        </p:blipFill>
        <p:spPr>
          <a:xfrm>
            <a:off x="457200" y="0"/>
            <a:ext cx="536575" cy="6858000"/>
          </a:xfrm>
          <a:prstGeom prst="rect">
            <a:avLst/>
          </a:prstGeom>
          <a:effectLst>
            <a:outerShdw blurRad="50800" dist="38100" algn="l" rotWithShape="0">
              <a:prstClr val="black">
                <a:alpha val="40000"/>
              </a:prstClr>
            </a:outerShdw>
          </a:effectLst>
        </p:spPr>
      </p:pic>
      <p:pic>
        <p:nvPicPr>
          <p:cNvPr id="13" name="Picture 12" descr="leaf.jpg"/>
          <p:cNvPicPr>
            <a:picLocks noChangeAspect="1"/>
          </p:cNvPicPr>
          <p:nvPr/>
        </p:nvPicPr>
        <p:blipFill>
          <a:blip r:embed="rId6"/>
          <a:stretch>
            <a:fillRect/>
          </a:stretch>
        </p:blipFill>
        <p:spPr>
          <a:xfrm>
            <a:off x="8077200" y="0"/>
            <a:ext cx="560388" cy="6858000"/>
          </a:xfrm>
          <a:prstGeom prst="rect">
            <a:avLst/>
          </a:prstGeom>
          <a:effectLst>
            <a:outerShdw blurRad="50800" dist="38100" dir="10800000" algn="r" rotWithShape="0">
              <a:prstClr val="black">
                <a:alpha val="40000"/>
              </a:prstClr>
            </a:outerShdw>
          </a:effectLst>
        </p:spPr>
      </p:pic>
      <p:pic>
        <p:nvPicPr>
          <p:cNvPr id="14341" name="Picture 10" descr="bamboo.jpg"/>
          <p:cNvPicPr>
            <a:picLocks noChangeAspect="1"/>
          </p:cNvPicPr>
          <p:nvPr/>
        </p:nvPicPr>
        <p:blipFill>
          <a:blip r:embed="rId7"/>
          <a:srcRect/>
          <a:stretch>
            <a:fillRect/>
          </a:stretch>
        </p:blipFill>
        <p:spPr bwMode="auto">
          <a:xfrm>
            <a:off x="8572500" y="0"/>
            <a:ext cx="571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00200" y="1219200"/>
            <a:ext cx="6553200" cy="3786188"/>
          </a:xfrm>
          <a:prstGeom prst="rect">
            <a:avLst/>
          </a:prstGeom>
          <a:noFill/>
          <a:ln w="9525">
            <a:noFill/>
            <a:miter lim="800000"/>
            <a:headEnd/>
            <a:tailEnd/>
          </a:ln>
        </p:spPr>
        <p:txBody>
          <a:bodyPr>
            <a:spAutoFit/>
          </a:bodyPr>
          <a:lstStyle/>
          <a:p>
            <a:r>
              <a:rPr lang="en-US" sz="4800">
                <a:latin typeface="Calibri" pitchFamily="34" charset="0"/>
              </a:rPr>
              <a:t>“To provide housing assistance to administrative professionals age 55 &amp; older who are in need.”</a:t>
            </a:r>
          </a:p>
        </p:txBody>
      </p:sp>
      <p:pic>
        <p:nvPicPr>
          <p:cNvPr id="16386" name="Picture 4" descr="thetrustjpg.jpg"/>
          <p:cNvPicPr>
            <a:picLocks noChangeAspect="1"/>
          </p:cNvPicPr>
          <p:nvPr/>
        </p:nvPicPr>
        <p:blipFill>
          <a:blip r:embed="rId3"/>
          <a:srcRect/>
          <a:stretch>
            <a:fillRect/>
          </a:stretch>
        </p:blipFill>
        <p:spPr bwMode="auto">
          <a:xfrm>
            <a:off x="7086600" y="5410200"/>
            <a:ext cx="1838325" cy="1189038"/>
          </a:xfrm>
          <a:prstGeom prst="rect">
            <a:avLst/>
          </a:prstGeom>
          <a:noFill/>
          <a:ln w="9525">
            <a:noFill/>
            <a:miter lim="800000"/>
            <a:headEnd/>
            <a:tailEnd/>
          </a:ln>
        </p:spPr>
      </p:pic>
      <p:pic>
        <p:nvPicPr>
          <p:cNvPr id="6" name="Picture 5" descr="leaf.jpg"/>
          <p:cNvPicPr>
            <a:picLocks noChangeAspect="1"/>
          </p:cNvPicPr>
          <p:nvPr/>
        </p:nvPicPr>
        <p:blipFill>
          <a:blip r:embed="rId4"/>
          <a:stretch>
            <a:fillRect/>
          </a:stretch>
        </p:blipFill>
        <p:spPr>
          <a:xfrm>
            <a:off x="0" y="0"/>
            <a:ext cx="560388" cy="6858000"/>
          </a:xfrm>
          <a:prstGeom prst="rect">
            <a:avLst/>
          </a:prstGeom>
          <a:effectLst>
            <a:outerShdw blurRad="50800" dist="38100" algn="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min_to_admin.jpg"/>
          <p:cNvPicPr>
            <a:picLocks noChangeAspect="1"/>
          </p:cNvPicPr>
          <p:nvPr/>
        </p:nvPicPr>
        <p:blipFill>
          <a:blip r:embed="rId3" cstate="print"/>
          <a:stretch>
            <a:fillRect/>
          </a:stretch>
        </p:blipFill>
        <p:spPr>
          <a:xfrm>
            <a:off x="1752600" y="2743200"/>
            <a:ext cx="6324600" cy="1298448"/>
          </a:xfrm>
          <a:prstGeom prst="rect">
            <a:avLst/>
          </a:prstGeom>
          <a:effectLst>
            <a:reflection blurRad="6350" stA="52000" endA="300" endPos="35000" dir="5400000" sy="-100000" algn="bl" rotWithShape="0"/>
          </a:effectLst>
        </p:spPr>
      </p:pic>
      <p:pic>
        <p:nvPicPr>
          <p:cNvPr id="6" name="Picture 5" descr="bamboo.jpg"/>
          <p:cNvPicPr>
            <a:picLocks noChangeAspect="1"/>
          </p:cNvPicPr>
          <p:nvPr/>
        </p:nvPicPr>
        <p:blipFill>
          <a:blip r:embed="rId4"/>
          <a:stretch>
            <a:fillRect/>
          </a:stretch>
        </p:blipFill>
        <p:spPr>
          <a:xfrm>
            <a:off x="0" y="0"/>
            <a:ext cx="609600" cy="6858000"/>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thetrustjpg.jpg"/>
          <p:cNvPicPr>
            <a:picLocks noChangeAspect="1"/>
          </p:cNvPicPr>
          <p:nvPr/>
        </p:nvPicPr>
        <p:blipFill>
          <a:blip r:embed="rId3"/>
          <a:srcRect/>
          <a:stretch>
            <a:fillRect/>
          </a:stretch>
        </p:blipFill>
        <p:spPr bwMode="auto">
          <a:xfrm>
            <a:off x="7086600" y="5410200"/>
            <a:ext cx="1838325" cy="1189038"/>
          </a:xfrm>
          <a:prstGeom prst="rect">
            <a:avLst/>
          </a:prstGeom>
          <a:noFill/>
          <a:ln w="9525">
            <a:noFill/>
            <a:miter lim="800000"/>
            <a:headEnd/>
            <a:tailEnd/>
          </a:ln>
        </p:spPr>
      </p:pic>
      <p:sp>
        <p:nvSpPr>
          <p:cNvPr id="5" name="TextBox 4"/>
          <p:cNvSpPr txBox="1">
            <a:spLocks noChangeArrowheads="1"/>
          </p:cNvSpPr>
          <p:nvPr/>
        </p:nvSpPr>
        <p:spPr bwMode="auto">
          <a:xfrm>
            <a:off x="1219200" y="762000"/>
            <a:ext cx="2362200" cy="1108075"/>
          </a:xfrm>
          <a:prstGeom prst="rect">
            <a:avLst/>
          </a:prstGeom>
          <a:noFill/>
          <a:ln w="9525">
            <a:noFill/>
            <a:miter lim="800000"/>
            <a:headEnd/>
            <a:tailEnd/>
          </a:ln>
        </p:spPr>
        <p:txBody>
          <a:bodyPr>
            <a:spAutoFit/>
          </a:bodyPr>
          <a:lstStyle/>
          <a:p>
            <a:r>
              <a:rPr lang="en-US" sz="6600">
                <a:latin typeface="Calibri" pitchFamily="34" charset="0"/>
              </a:rPr>
              <a:t>$600</a:t>
            </a:r>
          </a:p>
        </p:txBody>
      </p:sp>
      <p:sp>
        <p:nvSpPr>
          <p:cNvPr id="7" name="TextBox 6"/>
          <p:cNvSpPr txBox="1">
            <a:spLocks noChangeArrowheads="1"/>
          </p:cNvSpPr>
          <p:nvPr/>
        </p:nvSpPr>
        <p:spPr bwMode="auto">
          <a:xfrm>
            <a:off x="5791200" y="4038600"/>
            <a:ext cx="2819400" cy="1200150"/>
          </a:xfrm>
          <a:prstGeom prst="rect">
            <a:avLst/>
          </a:prstGeom>
          <a:noFill/>
          <a:ln w="9525">
            <a:noFill/>
            <a:miter lim="800000"/>
            <a:headEnd/>
            <a:tailEnd/>
          </a:ln>
        </p:spPr>
        <p:txBody>
          <a:bodyPr>
            <a:spAutoFit/>
          </a:bodyPr>
          <a:lstStyle/>
          <a:p>
            <a:r>
              <a:rPr lang="en-US" sz="7200">
                <a:latin typeface="Calibri" pitchFamily="34" charset="0"/>
              </a:rPr>
              <a:t>$7,200 </a:t>
            </a:r>
            <a:endParaRPr lang="en-US">
              <a:latin typeface="Calibri" pitchFamily="34" charset="0"/>
            </a:endParaRPr>
          </a:p>
        </p:txBody>
      </p:sp>
      <p:pic>
        <p:nvPicPr>
          <p:cNvPr id="8" name="Picture 7" descr="wood.jpg"/>
          <p:cNvPicPr>
            <a:picLocks noChangeAspect="1"/>
          </p:cNvPicPr>
          <p:nvPr/>
        </p:nvPicPr>
        <p:blipFill>
          <a:blip r:embed="rId4"/>
          <a:stretch>
            <a:fillRect/>
          </a:stretch>
        </p:blipFill>
        <p:spPr>
          <a:xfrm>
            <a:off x="0" y="0"/>
            <a:ext cx="533400" cy="6858000"/>
          </a:xfrm>
          <a:prstGeom prst="rect">
            <a:avLst/>
          </a:prstGeom>
          <a:effectLst>
            <a:outerShdw blurRad="50800" dist="38100" algn="l" rotWithShape="0">
              <a:prstClr val="black">
                <a:alpha val="40000"/>
              </a:prstClr>
            </a:outerShdw>
          </a:effectLst>
        </p:spPr>
      </p:pic>
      <p:pic>
        <p:nvPicPr>
          <p:cNvPr id="9" name="Picture 8" descr="Project_calendar.jpg"/>
          <p:cNvPicPr>
            <a:picLocks noChangeAspect="1"/>
          </p:cNvPicPr>
          <p:nvPr/>
        </p:nvPicPr>
        <p:blipFill>
          <a:blip r:embed="rId5"/>
          <a:srcRect/>
          <a:stretch>
            <a:fillRect/>
          </a:stretch>
        </p:blipFill>
        <p:spPr bwMode="auto">
          <a:xfrm>
            <a:off x="2438400" y="1676400"/>
            <a:ext cx="3530600" cy="2647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thetrustjpg.jpg"/>
          <p:cNvPicPr>
            <a:picLocks noChangeAspect="1"/>
          </p:cNvPicPr>
          <p:nvPr/>
        </p:nvPicPr>
        <p:blipFill>
          <a:blip r:embed="rId3"/>
          <a:srcRect/>
          <a:stretch>
            <a:fillRect/>
          </a:stretch>
        </p:blipFill>
        <p:spPr bwMode="auto">
          <a:xfrm>
            <a:off x="7086600" y="5410200"/>
            <a:ext cx="1838325" cy="1189038"/>
          </a:xfrm>
          <a:prstGeom prst="rect">
            <a:avLst/>
          </a:prstGeom>
          <a:noFill/>
          <a:ln w="9525">
            <a:noFill/>
            <a:miter lim="800000"/>
            <a:headEnd/>
            <a:tailEnd/>
          </a:ln>
        </p:spPr>
      </p:pic>
      <p:sp>
        <p:nvSpPr>
          <p:cNvPr id="7" name="TextBox 6"/>
          <p:cNvSpPr txBox="1">
            <a:spLocks noChangeArrowheads="1"/>
          </p:cNvSpPr>
          <p:nvPr/>
        </p:nvSpPr>
        <p:spPr bwMode="auto">
          <a:xfrm>
            <a:off x="685800" y="990600"/>
            <a:ext cx="3657600" cy="584200"/>
          </a:xfrm>
          <a:prstGeom prst="rect">
            <a:avLst/>
          </a:prstGeom>
          <a:noFill/>
          <a:ln w="9525">
            <a:noFill/>
            <a:miter lim="800000"/>
            <a:headEnd/>
            <a:tailEnd/>
          </a:ln>
        </p:spPr>
        <p:txBody>
          <a:bodyPr>
            <a:spAutoFit/>
          </a:bodyPr>
          <a:lstStyle/>
          <a:p>
            <a:r>
              <a:rPr lang="en-US" sz="3200">
                <a:latin typeface="Calibri" pitchFamily="34" charset="0"/>
              </a:rPr>
              <a:t>Tax Deductible</a:t>
            </a:r>
          </a:p>
        </p:txBody>
      </p:sp>
      <p:sp>
        <p:nvSpPr>
          <p:cNvPr id="8" name="TextBox 7"/>
          <p:cNvSpPr txBox="1">
            <a:spLocks noChangeArrowheads="1"/>
          </p:cNvSpPr>
          <p:nvPr/>
        </p:nvSpPr>
        <p:spPr bwMode="auto">
          <a:xfrm>
            <a:off x="990600" y="1981200"/>
            <a:ext cx="5562600" cy="584200"/>
          </a:xfrm>
          <a:prstGeom prst="rect">
            <a:avLst/>
          </a:prstGeom>
          <a:noFill/>
          <a:ln w="9525">
            <a:noFill/>
            <a:miter lim="800000"/>
            <a:headEnd/>
            <a:tailEnd/>
          </a:ln>
        </p:spPr>
        <p:txBody>
          <a:bodyPr>
            <a:spAutoFit/>
          </a:bodyPr>
          <a:lstStyle/>
          <a:p>
            <a:r>
              <a:rPr lang="en-US" sz="3200">
                <a:latin typeface="Calibri" pitchFamily="34" charset="0"/>
              </a:rPr>
              <a:t>Family of Givers</a:t>
            </a:r>
          </a:p>
        </p:txBody>
      </p:sp>
      <p:sp>
        <p:nvSpPr>
          <p:cNvPr id="9" name="TextBox 8"/>
          <p:cNvSpPr txBox="1">
            <a:spLocks noChangeArrowheads="1"/>
          </p:cNvSpPr>
          <p:nvPr/>
        </p:nvSpPr>
        <p:spPr bwMode="auto">
          <a:xfrm>
            <a:off x="1676400" y="2895600"/>
            <a:ext cx="5257800" cy="584200"/>
          </a:xfrm>
          <a:prstGeom prst="rect">
            <a:avLst/>
          </a:prstGeom>
          <a:noFill/>
          <a:ln w="9525">
            <a:noFill/>
            <a:miter lim="800000"/>
            <a:headEnd/>
            <a:tailEnd/>
          </a:ln>
        </p:spPr>
        <p:txBody>
          <a:bodyPr>
            <a:spAutoFit/>
          </a:bodyPr>
          <a:lstStyle/>
          <a:p>
            <a:r>
              <a:rPr lang="en-US" sz="3200">
                <a:latin typeface="Calibri" pitchFamily="34" charset="0"/>
              </a:rPr>
              <a:t>Chapter &amp; Division Awards</a:t>
            </a:r>
          </a:p>
        </p:txBody>
      </p:sp>
      <p:sp>
        <p:nvSpPr>
          <p:cNvPr id="10" name="TextBox 9"/>
          <p:cNvSpPr txBox="1">
            <a:spLocks noChangeArrowheads="1"/>
          </p:cNvSpPr>
          <p:nvPr/>
        </p:nvSpPr>
        <p:spPr bwMode="auto">
          <a:xfrm>
            <a:off x="2133600" y="3886200"/>
            <a:ext cx="6858000" cy="584200"/>
          </a:xfrm>
          <a:prstGeom prst="rect">
            <a:avLst/>
          </a:prstGeom>
          <a:noFill/>
          <a:ln w="9525">
            <a:noFill/>
            <a:miter lim="800000"/>
            <a:headEnd/>
            <a:tailEnd/>
          </a:ln>
        </p:spPr>
        <p:txBody>
          <a:bodyPr>
            <a:spAutoFit/>
          </a:bodyPr>
          <a:lstStyle/>
          <a:p>
            <a:r>
              <a:rPr lang="en-US" sz="3200">
                <a:latin typeface="Calibri" pitchFamily="34" charset="0"/>
              </a:rPr>
              <a:t>Housing Assistance for Admins in Need</a:t>
            </a:r>
          </a:p>
        </p:txBody>
      </p:sp>
      <p:pic>
        <p:nvPicPr>
          <p:cNvPr id="11" name="Picture 10" descr="water.jpg"/>
          <p:cNvPicPr>
            <a:picLocks noChangeAspect="1"/>
          </p:cNvPicPr>
          <p:nvPr/>
        </p:nvPicPr>
        <p:blipFill>
          <a:blip r:embed="rId4"/>
          <a:stretch>
            <a:fillRect/>
          </a:stretch>
        </p:blipFill>
        <p:spPr>
          <a:xfrm>
            <a:off x="0" y="0"/>
            <a:ext cx="533400" cy="6858000"/>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wer.jpg"/>
          <p:cNvPicPr>
            <a:picLocks noChangeAspect="1"/>
          </p:cNvPicPr>
          <p:nvPr/>
        </p:nvPicPr>
        <p:blipFill>
          <a:blip r:embed="rId3"/>
          <a:stretch>
            <a:fillRect/>
          </a:stretch>
        </p:blipFill>
        <p:spPr>
          <a:xfrm>
            <a:off x="0" y="0"/>
            <a:ext cx="560388" cy="6858000"/>
          </a:xfrm>
          <a:prstGeom prst="rect">
            <a:avLst/>
          </a:prstGeom>
          <a:effectLst>
            <a:outerShdw blurRad="50800" dist="38100" algn="l" rotWithShape="0">
              <a:prstClr val="black">
                <a:alpha val="40000"/>
              </a:prstClr>
            </a:outerShdw>
          </a:effectLst>
        </p:spPr>
      </p:pic>
      <p:sp>
        <p:nvSpPr>
          <p:cNvPr id="24578" name="TextBox 5"/>
          <p:cNvSpPr txBox="1">
            <a:spLocks noChangeArrowheads="1"/>
          </p:cNvSpPr>
          <p:nvPr/>
        </p:nvSpPr>
        <p:spPr bwMode="auto">
          <a:xfrm>
            <a:off x="2438400" y="5638800"/>
            <a:ext cx="4572000" cy="830263"/>
          </a:xfrm>
          <a:prstGeom prst="rect">
            <a:avLst/>
          </a:prstGeom>
          <a:noFill/>
          <a:ln w="9525">
            <a:noFill/>
            <a:miter lim="800000"/>
            <a:headEnd/>
            <a:tailEnd/>
          </a:ln>
        </p:spPr>
        <p:txBody>
          <a:bodyPr>
            <a:spAutoFit/>
          </a:bodyPr>
          <a:lstStyle/>
          <a:p>
            <a:r>
              <a:rPr lang="en-US" sz="4800">
                <a:latin typeface="Calibri" pitchFamily="34" charset="0"/>
              </a:rPr>
              <a:t>www.iaap-rtf.org</a:t>
            </a:r>
          </a:p>
        </p:txBody>
      </p:sp>
      <p:pic>
        <p:nvPicPr>
          <p:cNvPr id="24579" name="Picture 6" descr="ss.jpg"/>
          <p:cNvPicPr>
            <a:picLocks noChangeAspect="1"/>
          </p:cNvPicPr>
          <p:nvPr/>
        </p:nvPicPr>
        <p:blipFill>
          <a:blip r:embed="rId4"/>
          <a:srcRect/>
          <a:stretch>
            <a:fillRect/>
          </a:stretch>
        </p:blipFill>
        <p:spPr bwMode="auto">
          <a:xfrm>
            <a:off x="2209800" y="381000"/>
            <a:ext cx="4975225"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mboo.jpg"/>
          <p:cNvPicPr>
            <a:picLocks noChangeAspect="1"/>
          </p:cNvPicPr>
          <p:nvPr/>
        </p:nvPicPr>
        <p:blipFill>
          <a:blip r:embed="rId3"/>
          <a:stretch>
            <a:fillRect/>
          </a:stretch>
        </p:blipFill>
        <p:spPr>
          <a:xfrm>
            <a:off x="0" y="0"/>
            <a:ext cx="609600" cy="6858000"/>
          </a:xfrm>
          <a:prstGeom prst="rect">
            <a:avLst/>
          </a:prstGeom>
          <a:effectLst>
            <a:outerShdw blurRad="50800" dist="38100" algn="l" rotWithShape="0">
              <a:prstClr val="black">
                <a:alpha val="40000"/>
              </a:prstClr>
            </a:outerShdw>
          </a:effectLst>
        </p:spPr>
      </p:pic>
      <p:sp>
        <p:nvSpPr>
          <p:cNvPr id="26626" name="Rectangle 2"/>
          <p:cNvSpPr>
            <a:spLocks noGrp="1" noChangeArrowheads="1"/>
          </p:cNvSpPr>
          <p:nvPr>
            <p:ph type="title"/>
          </p:nvPr>
        </p:nvSpPr>
        <p:spPr>
          <a:xfrm>
            <a:off x="1295400" y="1066800"/>
            <a:ext cx="6705600" cy="1143000"/>
          </a:xfrm>
        </p:spPr>
        <p:txBody>
          <a:bodyPr/>
          <a:lstStyle/>
          <a:p>
            <a:pPr eaLnBrk="1" hangingPunct="1"/>
            <a:r>
              <a:rPr lang="en-US" smtClean="0"/>
              <a:t>For More Information</a:t>
            </a:r>
          </a:p>
        </p:txBody>
      </p:sp>
      <p:sp>
        <p:nvSpPr>
          <p:cNvPr id="6" name="Rectangle 3"/>
          <p:cNvSpPr>
            <a:spLocks noChangeArrowheads="1"/>
          </p:cNvSpPr>
          <p:nvPr/>
        </p:nvSpPr>
        <p:spPr bwMode="auto">
          <a:xfrm>
            <a:off x="2209800" y="2286000"/>
            <a:ext cx="5486400" cy="3657600"/>
          </a:xfrm>
          <a:prstGeom prst="rect">
            <a:avLst/>
          </a:prstGeom>
          <a:noFill/>
          <a:ln w="9525">
            <a:noFill/>
            <a:miter lim="800000"/>
            <a:headEnd/>
            <a:tailEnd/>
          </a:ln>
        </p:spPr>
        <p:txBody>
          <a:bodyPr/>
          <a:lstStyle/>
          <a:p>
            <a:pPr>
              <a:lnSpc>
                <a:spcPct val="90000"/>
              </a:lnSpc>
              <a:spcBef>
                <a:spcPct val="20000"/>
              </a:spcBef>
              <a:buFontTx/>
              <a:buChar char="•"/>
            </a:pPr>
            <a:r>
              <a:rPr lang="en-US" sz="3200">
                <a:latin typeface="Calibri" pitchFamily="34" charset="0"/>
              </a:rPr>
              <a:t> </a:t>
            </a:r>
            <a:r>
              <a:rPr lang="en-US" sz="2800">
                <a:latin typeface="Calibri" pitchFamily="34" charset="0"/>
              </a:rPr>
              <a:t>RTF Committee Representative</a:t>
            </a:r>
          </a:p>
          <a:p>
            <a:pPr>
              <a:lnSpc>
                <a:spcPct val="90000"/>
              </a:lnSpc>
              <a:spcBef>
                <a:spcPct val="20000"/>
              </a:spcBef>
              <a:buFontTx/>
              <a:buChar char="•"/>
            </a:pPr>
            <a:r>
              <a:rPr lang="en-US" sz="2800">
                <a:latin typeface="Calibri" pitchFamily="34" charset="0"/>
              </a:rPr>
              <a:t> RTF Trustees</a:t>
            </a:r>
            <a:endParaRPr lang="en-US" sz="2000">
              <a:latin typeface="Calibri" pitchFamily="34" charset="0"/>
            </a:endParaRPr>
          </a:p>
          <a:p>
            <a:pPr lvl="1">
              <a:lnSpc>
                <a:spcPct val="90000"/>
              </a:lnSpc>
              <a:spcBef>
                <a:spcPct val="20000"/>
              </a:spcBef>
              <a:buFontTx/>
              <a:buChar char="•"/>
            </a:pPr>
            <a:r>
              <a:rPr lang="en-US" sz="2000">
                <a:latin typeface="Calibri" pitchFamily="34" charset="0"/>
              </a:rPr>
              <a:t> Kelly Reggio, CAP, Chairman</a:t>
            </a:r>
          </a:p>
          <a:p>
            <a:pPr lvl="1">
              <a:lnSpc>
                <a:spcPct val="90000"/>
              </a:lnSpc>
              <a:spcBef>
                <a:spcPct val="20000"/>
              </a:spcBef>
              <a:buFontTx/>
              <a:buChar char="•"/>
            </a:pPr>
            <a:r>
              <a:rPr lang="en-US" sz="2000">
                <a:latin typeface="Calibri" pitchFamily="34" charset="0"/>
              </a:rPr>
              <a:t> Lynda Boulay, CPS/CAP, Vice-Chairman</a:t>
            </a:r>
          </a:p>
          <a:p>
            <a:pPr lvl="1">
              <a:lnSpc>
                <a:spcPct val="90000"/>
              </a:lnSpc>
              <a:spcBef>
                <a:spcPct val="20000"/>
              </a:spcBef>
              <a:buFontTx/>
              <a:buChar char="•"/>
            </a:pPr>
            <a:r>
              <a:rPr lang="en-US" sz="2000">
                <a:latin typeface="Calibri" pitchFamily="34" charset="0"/>
              </a:rPr>
              <a:t> Kathy Hampton, CPS/CAP, Secretary</a:t>
            </a:r>
          </a:p>
          <a:p>
            <a:pPr lvl="1">
              <a:lnSpc>
                <a:spcPct val="90000"/>
              </a:lnSpc>
              <a:spcBef>
                <a:spcPct val="20000"/>
              </a:spcBef>
              <a:buFontTx/>
              <a:buChar char="•"/>
            </a:pPr>
            <a:r>
              <a:rPr lang="en-US" sz="2000">
                <a:latin typeface="Calibri" pitchFamily="34" charset="0"/>
              </a:rPr>
              <a:t> Carolyn Prather, CPS, RTFC Liaison</a:t>
            </a:r>
          </a:p>
          <a:p>
            <a:pPr lvl="1">
              <a:lnSpc>
                <a:spcPct val="90000"/>
              </a:lnSpc>
              <a:spcBef>
                <a:spcPct val="20000"/>
              </a:spcBef>
              <a:buFontTx/>
              <a:buChar char="•"/>
            </a:pPr>
            <a:r>
              <a:rPr lang="en-US" sz="2000">
                <a:latin typeface="Calibri" pitchFamily="34" charset="0"/>
              </a:rPr>
              <a:t> Mary Ramsay-Drow, CPS/CAP, Trustee</a:t>
            </a:r>
          </a:p>
          <a:p>
            <a:pPr lvl="1">
              <a:lnSpc>
                <a:spcPct val="90000"/>
              </a:lnSpc>
              <a:spcBef>
                <a:spcPct val="20000"/>
              </a:spcBef>
              <a:buFontTx/>
              <a:buChar char="•"/>
            </a:pPr>
            <a:r>
              <a:rPr lang="en-US" sz="2000">
                <a:latin typeface="Calibri" pitchFamily="34" charset="0"/>
              </a:rPr>
              <a:t> Judie Yannarelli, CPS/CAP, Treasurer</a:t>
            </a:r>
          </a:p>
          <a:p>
            <a:pPr>
              <a:lnSpc>
                <a:spcPct val="90000"/>
              </a:lnSpc>
              <a:spcBef>
                <a:spcPct val="20000"/>
              </a:spcBef>
              <a:buFontTx/>
              <a:buChar char="•"/>
            </a:pPr>
            <a:r>
              <a:rPr lang="en-US" sz="2800">
                <a:latin typeface="Calibri" pitchFamily="34" charset="0"/>
              </a:rPr>
              <a:t> IAAP’s Controller, Sue Tuff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dmin_to_admin.jpg"/>
          <p:cNvPicPr>
            <a:picLocks noChangeAspect="1"/>
          </p:cNvPicPr>
          <p:nvPr/>
        </p:nvPicPr>
        <p:blipFill>
          <a:blip r:embed="rId3" cstate="print"/>
          <a:stretch>
            <a:fillRect/>
          </a:stretch>
        </p:blipFill>
        <p:spPr>
          <a:xfrm>
            <a:off x="1295400" y="1676400"/>
            <a:ext cx="6324600" cy="1298448"/>
          </a:xfrm>
          <a:prstGeom prst="rect">
            <a:avLst/>
          </a:prstGeom>
          <a:effectLst>
            <a:reflection blurRad="6350" stA="52000" endA="300" endPos="35000" dir="5400000" sy="-100000" algn="bl" rotWithShape="0"/>
          </a:effectLst>
        </p:spPr>
      </p:pic>
      <p:sp>
        <p:nvSpPr>
          <p:cNvPr id="28675" name="TextBox 6"/>
          <p:cNvSpPr txBox="1">
            <a:spLocks noChangeArrowheads="1"/>
          </p:cNvSpPr>
          <p:nvPr/>
        </p:nvSpPr>
        <p:spPr bwMode="auto">
          <a:xfrm>
            <a:off x="1981200" y="4191000"/>
            <a:ext cx="5486400" cy="1016000"/>
          </a:xfrm>
          <a:prstGeom prst="rect">
            <a:avLst/>
          </a:prstGeom>
          <a:noFill/>
          <a:ln w="9525">
            <a:noFill/>
            <a:miter lim="800000"/>
            <a:headEnd/>
            <a:tailEnd/>
          </a:ln>
        </p:spPr>
        <p:txBody>
          <a:bodyPr>
            <a:spAutoFit/>
          </a:bodyPr>
          <a:lstStyle/>
          <a:p>
            <a:r>
              <a:rPr lang="en-US" sz="6000">
                <a:latin typeface="Calibri" pitchFamily="34" charset="0"/>
              </a:rPr>
              <a:t>www.iaap-rtf.org</a:t>
            </a:r>
          </a:p>
        </p:txBody>
      </p:sp>
      <p:pic>
        <p:nvPicPr>
          <p:cNvPr id="28676" name="Picture 5" descr="water.jpg"/>
          <p:cNvPicPr>
            <a:picLocks noChangeAspect="1"/>
          </p:cNvPicPr>
          <p:nvPr/>
        </p:nvPicPr>
        <p:blipFill>
          <a:blip r:embed="rId4"/>
          <a:srcRect/>
          <a:stretch>
            <a:fillRect/>
          </a:stretch>
        </p:blipFill>
        <p:spPr bwMode="auto">
          <a:xfrm>
            <a:off x="0" y="0"/>
            <a:ext cx="517525" cy="6858000"/>
          </a:xfrm>
          <a:prstGeom prst="rect">
            <a:avLst/>
          </a:prstGeom>
          <a:noFill/>
          <a:ln w="9525">
            <a:noFill/>
            <a:miter lim="800000"/>
            <a:headEnd/>
            <a:tailEnd/>
          </a:ln>
        </p:spPr>
      </p:pic>
      <p:pic>
        <p:nvPicPr>
          <p:cNvPr id="8" name="Picture 7" descr="wood.jpg"/>
          <p:cNvPicPr>
            <a:picLocks noChangeAspect="1"/>
          </p:cNvPicPr>
          <p:nvPr/>
        </p:nvPicPr>
        <p:blipFill>
          <a:blip r:embed="rId5"/>
          <a:stretch>
            <a:fillRect/>
          </a:stretch>
        </p:blipFill>
        <p:spPr>
          <a:xfrm>
            <a:off x="457200" y="0"/>
            <a:ext cx="536575" cy="6858000"/>
          </a:xfrm>
          <a:prstGeom prst="rect">
            <a:avLst/>
          </a:prstGeom>
          <a:effectLst>
            <a:outerShdw blurRad="50800" dist="38100" algn="l" rotWithShape="0">
              <a:prstClr val="black">
                <a:alpha val="40000"/>
              </a:prstClr>
            </a:outerShdw>
          </a:effectLst>
        </p:spPr>
      </p:pic>
      <p:pic>
        <p:nvPicPr>
          <p:cNvPr id="9" name="Picture 8" descr="leaf.jpg"/>
          <p:cNvPicPr>
            <a:picLocks noChangeAspect="1"/>
          </p:cNvPicPr>
          <p:nvPr/>
        </p:nvPicPr>
        <p:blipFill>
          <a:blip r:embed="rId6"/>
          <a:stretch>
            <a:fillRect/>
          </a:stretch>
        </p:blipFill>
        <p:spPr>
          <a:xfrm>
            <a:off x="8077200" y="0"/>
            <a:ext cx="560388" cy="6858000"/>
          </a:xfrm>
          <a:prstGeom prst="rect">
            <a:avLst/>
          </a:prstGeom>
          <a:effectLst>
            <a:outerShdw blurRad="50800" dist="38100" dir="10800000" algn="r" rotWithShape="0">
              <a:prstClr val="black">
                <a:alpha val="40000"/>
              </a:prstClr>
            </a:outerShdw>
          </a:effectLst>
        </p:spPr>
      </p:pic>
      <p:pic>
        <p:nvPicPr>
          <p:cNvPr id="28679" name="Picture 9" descr="bamboo.jpg"/>
          <p:cNvPicPr>
            <a:picLocks noChangeAspect="1"/>
          </p:cNvPicPr>
          <p:nvPr/>
        </p:nvPicPr>
        <p:blipFill>
          <a:blip r:embed="rId7"/>
          <a:srcRect/>
          <a:stretch>
            <a:fillRect/>
          </a:stretch>
        </p:blipFill>
        <p:spPr bwMode="auto">
          <a:xfrm>
            <a:off x="8572500" y="0"/>
            <a:ext cx="571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638</Words>
  <Application>Microsoft Office PowerPoint</Application>
  <PresentationFormat>On-screen Show (4:3)</PresentationFormat>
  <Paragraphs>65</Paragraphs>
  <Slides>8</Slides>
  <Notes>8</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For More Information</vt:lpstr>
      <vt:lpstr>Slide 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aensm</dc:creator>
  <cp:lastModifiedBy>joannemurphy</cp:lastModifiedBy>
  <cp:revision>15</cp:revision>
  <dcterms:created xsi:type="dcterms:W3CDTF">2010-09-15T20:49:48Z</dcterms:created>
  <dcterms:modified xsi:type="dcterms:W3CDTF">2010-10-28T14:44:21Z</dcterms:modified>
</cp:coreProperties>
</file>