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5" r:id="rId6"/>
    <p:sldId id="266" r:id="rId7"/>
    <p:sldId id="259" r:id="rId8"/>
    <p:sldId id="269" r:id="rId9"/>
    <p:sldId id="260" r:id="rId10"/>
    <p:sldId id="268" r:id="rId11"/>
    <p:sldId id="263" r:id="rId12"/>
    <p:sldId id="264" r:id="rId13"/>
    <p:sldId id="267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4"/>
  <c:chart>
    <c:autoTitleDeleted val="1"/>
    <c:view3D>
      <c:rAngAx val="1"/>
    </c:view3D>
    <c:sideWall>
      <c:spPr>
        <a:gradFill rotWithShape="1">
          <a:gsLst>
            <a:gs pos="0">
              <a:schemeClr val="dk1">
                <a:tint val="73000"/>
                <a:satMod val="150000"/>
              </a:schemeClr>
            </a:gs>
            <a:gs pos="25000">
              <a:schemeClr val="dk1">
                <a:tint val="96000"/>
                <a:shade val="80000"/>
                <a:satMod val="105000"/>
              </a:schemeClr>
            </a:gs>
            <a:gs pos="38000">
              <a:schemeClr val="dk1">
                <a:tint val="96000"/>
                <a:shade val="59000"/>
                <a:satMod val="120000"/>
              </a:schemeClr>
            </a:gs>
            <a:gs pos="55000">
              <a:schemeClr val="dk1">
                <a:shade val="57000"/>
                <a:satMod val="120000"/>
              </a:schemeClr>
            </a:gs>
            <a:gs pos="80000">
              <a:schemeClr val="dk1">
                <a:shade val="56000"/>
                <a:satMod val="145000"/>
              </a:schemeClr>
            </a:gs>
            <a:gs pos="88000">
              <a:schemeClr val="dk1">
                <a:shade val="63000"/>
                <a:satMod val="160000"/>
              </a:schemeClr>
            </a:gs>
            <a:gs pos="100000">
              <a:schemeClr val="dk1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dk1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dk1">
              <a:shade val="30000"/>
              <a:satMod val="200000"/>
            </a:schemeClr>
          </a:contourClr>
        </a:sp3d>
      </c:spPr>
    </c:sideWall>
    <c:backWall>
      <c:spPr>
        <a:gradFill rotWithShape="1">
          <a:gsLst>
            <a:gs pos="0">
              <a:schemeClr val="dk1">
                <a:tint val="73000"/>
                <a:satMod val="150000"/>
              </a:schemeClr>
            </a:gs>
            <a:gs pos="25000">
              <a:schemeClr val="dk1">
                <a:tint val="96000"/>
                <a:shade val="80000"/>
                <a:satMod val="105000"/>
              </a:schemeClr>
            </a:gs>
            <a:gs pos="38000">
              <a:schemeClr val="dk1">
                <a:tint val="96000"/>
                <a:shade val="59000"/>
                <a:satMod val="120000"/>
              </a:schemeClr>
            </a:gs>
            <a:gs pos="55000">
              <a:schemeClr val="dk1">
                <a:shade val="57000"/>
                <a:satMod val="120000"/>
              </a:schemeClr>
            </a:gs>
            <a:gs pos="80000">
              <a:schemeClr val="dk1">
                <a:shade val="56000"/>
                <a:satMod val="145000"/>
              </a:schemeClr>
            </a:gs>
            <a:gs pos="88000">
              <a:schemeClr val="dk1">
                <a:shade val="63000"/>
                <a:satMod val="160000"/>
              </a:schemeClr>
            </a:gs>
            <a:gs pos="100000">
              <a:schemeClr val="dk1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dk1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dk1">
              <a:shade val="30000"/>
              <a:satMod val="200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13183968075419153"/>
          <c:y val="3.1848470701152445E-2"/>
          <c:w val="0.6944714499973218"/>
          <c:h val="0.82451999718071045"/>
        </c:manualLayout>
      </c:layout>
      <c:bar3DChart>
        <c:barDir val="col"/>
        <c:grouping val="percentStacked"/>
        <c:ser>
          <c:idx val="0"/>
          <c:order val="0"/>
          <c:tx>
            <c:strRef>
              <c:f>Sheet1!$A$1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Sheet1!$A$2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Internet</c:v>
                </c:pt>
              </c:strCache>
            </c:strRef>
          </c:tx>
          <c:val>
            <c:numRef>
              <c:f>Sheet1!$B$2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Ads</c:v>
                </c:pt>
              </c:strCache>
            </c:strRef>
          </c:tx>
          <c:val>
            <c:numRef>
              <c:f>Sheet1!$C$2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Networking</c:v>
                </c:pt>
              </c:strCache>
            </c:strRef>
          </c:tx>
          <c:val>
            <c:numRef>
              <c:f>Sheet1!$D$2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hape val="pyramid"/>
        <c:axId val="86700800"/>
        <c:axId val="86702336"/>
        <c:axId val="0"/>
      </c:bar3DChart>
      <c:catAx>
        <c:axId val="86700800"/>
        <c:scaling>
          <c:orientation val="minMax"/>
        </c:scaling>
        <c:delete val="1"/>
        <c:axPos val="b"/>
        <c:tickLblPos val="none"/>
        <c:crossAx val="86702336"/>
        <c:crosses val="autoZero"/>
        <c:auto val="1"/>
        <c:lblAlgn val="ctr"/>
        <c:lblOffset val="100"/>
      </c:catAx>
      <c:valAx>
        <c:axId val="86702336"/>
        <c:scaling>
          <c:orientation val="minMax"/>
        </c:scaling>
        <c:delete val="1"/>
        <c:axPos val="l"/>
        <c:numFmt formatCode="0%" sourceLinked="1"/>
        <c:tickLblPos val="none"/>
        <c:crossAx val="86700800"/>
        <c:crosses val="autoZero"/>
        <c:crossBetween val="between"/>
      </c:valAx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81736403058313412"/>
          <c:y val="3.3122303867939705E-2"/>
          <c:w val="0.16518546788794275"/>
          <c:h val="0.62217234210708305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4"/>
  <c:chart>
    <c:view3D>
      <c:rAngAx val="1"/>
    </c:view3D>
    <c:sideWall>
      <c:spPr>
        <a:gradFill rotWithShape="1">
          <a:gsLst>
            <a:gs pos="0">
              <a:schemeClr val="dk1">
                <a:tint val="73000"/>
                <a:satMod val="150000"/>
              </a:schemeClr>
            </a:gs>
            <a:gs pos="25000">
              <a:schemeClr val="dk1">
                <a:tint val="96000"/>
                <a:shade val="80000"/>
                <a:satMod val="105000"/>
              </a:schemeClr>
            </a:gs>
            <a:gs pos="38000">
              <a:schemeClr val="dk1">
                <a:tint val="96000"/>
                <a:shade val="59000"/>
                <a:satMod val="120000"/>
              </a:schemeClr>
            </a:gs>
            <a:gs pos="55000">
              <a:schemeClr val="dk1">
                <a:shade val="57000"/>
                <a:satMod val="120000"/>
              </a:schemeClr>
            </a:gs>
            <a:gs pos="80000">
              <a:schemeClr val="dk1">
                <a:shade val="56000"/>
                <a:satMod val="145000"/>
              </a:schemeClr>
            </a:gs>
            <a:gs pos="88000">
              <a:schemeClr val="dk1">
                <a:shade val="63000"/>
                <a:satMod val="160000"/>
              </a:schemeClr>
            </a:gs>
            <a:gs pos="100000">
              <a:schemeClr val="dk1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dk1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dk1">
              <a:shade val="30000"/>
              <a:satMod val="200000"/>
            </a:schemeClr>
          </a:contourClr>
        </a:sp3d>
      </c:spPr>
    </c:sideWall>
    <c:backWall>
      <c:spPr>
        <a:gradFill rotWithShape="1">
          <a:gsLst>
            <a:gs pos="0">
              <a:schemeClr val="dk1">
                <a:tint val="73000"/>
                <a:satMod val="150000"/>
              </a:schemeClr>
            </a:gs>
            <a:gs pos="25000">
              <a:schemeClr val="dk1">
                <a:tint val="96000"/>
                <a:shade val="80000"/>
                <a:satMod val="105000"/>
              </a:schemeClr>
            </a:gs>
            <a:gs pos="38000">
              <a:schemeClr val="dk1">
                <a:tint val="96000"/>
                <a:shade val="59000"/>
                <a:satMod val="120000"/>
              </a:schemeClr>
            </a:gs>
            <a:gs pos="55000">
              <a:schemeClr val="dk1">
                <a:shade val="57000"/>
                <a:satMod val="120000"/>
              </a:schemeClr>
            </a:gs>
            <a:gs pos="80000">
              <a:schemeClr val="dk1">
                <a:shade val="56000"/>
                <a:satMod val="145000"/>
              </a:schemeClr>
            </a:gs>
            <a:gs pos="88000">
              <a:schemeClr val="dk1">
                <a:shade val="63000"/>
                <a:satMod val="160000"/>
              </a:schemeClr>
            </a:gs>
            <a:gs pos="100000">
              <a:schemeClr val="dk1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dk1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dk1">
              <a:shade val="30000"/>
              <a:satMod val="200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13183968075419158"/>
          <c:y val="3.1848470701152438E-2"/>
          <c:w val="0.69447144999732158"/>
          <c:h val="0.82451999718071045"/>
        </c:manualLayout>
      </c:layout>
      <c:bar3DChart>
        <c:barDir val="col"/>
        <c:grouping val="percentStacked"/>
        <c:ser>
          <c:idx val="0"/>
          <c:order val="0"/>
          <c:tx>
            <c:strRef>
              <c:f>Sheet1!$A$1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Sheet1!$A$2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Internet</c:v>
                </c:pt>
              </c:strCache>
            </c:strRef>
          </c:tx>
          <c:val>
            <c:numRef>
              <c:f>Sheet1!$B$2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Ads</c:v>
                </c:pt>
              </c:strCache>
            </c:strRef>
          </c:tx>
          <c:val>
            <c:numRef>
              <c:f>Sheet1!$C$2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Networking</c:v>
                </c:pt>
              </c:strCache>
            </c:strRef>
          </c:tx>
          <c:val>
            <c:numRef>
              <c:f>Sheet1!$D$2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shape val="pyramid"/>
        <c:axId val="87004288"/>
        <c:axId val="87005824"/>
        <c:axId val="0"/>
      </c:bar3DChart>
      <c:catAx>
        <c:axId val="87004288"/>
        <c:scaling>
          <c:orientation val="minMax"/>
        </c:scaling>
        <c:delete val="1"/>
        <c:axPos val="b"/>
        <c:tickLblPos val="none"/>
        <c:crossAx val="87005824"/>
        <c:crosses val="autoZero"/>
        <c:auto val="1"/>
        <c:lblAlgn val="ctr"/>
        <c:lblOffset val="100"/>
      </c:catAx>
      <c:valAx>
        <c:axId val="87005824"/>
        <c:scaling>
          <c:orientation val="minMax"/>
        </c:scaling>
        <c:delete val="1"/>
        <c:axPos val="l"/>
        <c:numFmt formatCode="0%" sourceLinked="1"/>
        <c:tickLblPos val="none"/>
        <c:crossAx val="87004288"/>
        <c:crosses val="autoZero"/>
        <c:crossBetween val="between"/>
      </c:valAx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81736403058313434"/>
          <c:y val="3.3122303867939705E-2"/>
          <c:w val="0.16518546788794275"/>
          <c:h val="0.62217234210708305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8F4BB-E6C2-48D2-9B90-B212C173AB24}" type="datetimeFigureOut">
              <a:rPr lang="en-US" smtClean="0"/>
              <a:pPr/>
              <a:t>9/14/2011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DC462-8E2E-4D21-BBDE-43C35497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D002-7A17-4EF8-B999-FE62B1058A65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0FC4-4CE5-4B47-A4FF-2F7B86E11EE6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5202-8E25-410B-93D1-459B2BDD0D3B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BCAD-2A47-4113-8500-CED2D28DC51C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D6BD-0458-4D00-AC0F-4DD7CBBAD984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963-AB07-40F8-90CA-17752D43413B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E0E9F-B9FA-4FA1-9B19-B965708D71F2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1EEB-9029-494C-A565-EFC75A91AB95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51FD-5724-45E3-B1B1-6A93E1D06A12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C092-8668-447B-AD3A-D95F549E13F6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D2869F6-62C6-40CF-B62F-8035DCFA1FA4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19076F2-2E11-4C96-8DEE-BDE72D60F780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E04BEA1-4F11-49DB-AFEA-6018A87FE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ransition>
    <p:push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Personal Networking for Professional Success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Beth Smedley</a:t>
            </a:r>
          </a:p>
          <a:p>
            <a:r>
              <a:rPr lang="en-US" dirty="0" smtClean="0"/>
              <a:t>Career Transitions at CPCC</a:t>
            </a:r>
            <a:endParaRPr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 Stand by the 		food! </a:t>
            </a:r>
            <a:endParaRPr lang="en-US" sz="6600" dirty="0"/>
          </a:p>
        </p:txBody>
      </p:sp>
    </p:spTree>
  </p:cSld>
  <p:clrMapOvr>
    <a:masterClrMapping/>
  </p:clrMapOvr>
  <p:transition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20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Be curious about others</a:t>
            </a:r>
          </a:p>
          <a:p>
            <a:r>
              <a:rPr lang="en-US" sz="3600" dirty="0" smtClean="0"/>
              <a:t>Learn the art of conversation</a:t>
            </a:r>
          </a:p>
          <a:p>
            <a:endParaRPr lang="en-US" sz="3600" dirty="0" smtClean="0"/>
          </a:p>
          <a:p>
            <a:r>
              <a:rPr lang="en-US" sz="3600" dirty="0" smtClean="0"/>
              <a:t>Ask open ended questions</a:t>
            </a:r>
          </a:p>
          <a:p>
            <a:endParaRPr lang="en-US" sz="3600" dirty="0" smtClean="0"/>
          </a:p>
          <a:p>
            <a:r>
              <a:rPr lang="en-US" sz="3600" dirty="0" smtClean="0"/>
              <a:t>Listen to cues to continue conversation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Learn to talk about yourself</a:t>
            </a:r>
          </a:p>
          <a:p>
            <a:pPr lvl="1"/>
            <a:r>
              <a:rPr lang="en-US" dirty="0" smtClean="0"/>
              <a:t>Do cool stuff</a:t>
            </a:r>
          </a:p>
          <a:p>
            <a:pPr lvl="1"/>
            <a:r>
              <a:rPr lang="en-US" dirty="0" smtClean="0"/>
              <a:t>(but don’t brag)</a:t>
            </a:r>
          </a:p>
          <a:p>
            <a:pPr lvl="1"/>
            <a:endParaRPr lang="en-US" dirty="0" smtClean="0"/>
          </a:p>
          <a:p>
            <a:pPr marL="722313" lvl="1" indent="-665163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Invite people for coffee or lunch</a:t>
            </a:r>
          </a:p>
          <a:p>
            <a:endParaRPr lang="en-US" sz="4000" dirty="0" smtClean="0"/>
          </a:p>
          <a:p>
            <a:r>
              <a:rPr lang="en-US" sz="4000" dirty="0" smtClean="0"/>
              <a:t>Think quality of contacts over quantity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  <p:transition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Tools</a:t>
            </a:r>
          </a:p>
          <a:p>
            <a:r>
              <a:rPr lang="en-US" dirty="0" smtClean="0"/>
              <a:t>Wear a name tag</a:t>
            </a:r>
          </a:p>
          <a:p>
            <a:r>
              <a:rPr lang="en-US" dirty="0" smtClean="0"/>
              <a:t>Use your business cards</a:t>
            </a:r>
          </a:p>
          <a:p>
            <a:r>
              <a:rPr lang="en-US" dirty="0" smtClean="0"/>
              <a:t>Make notes on others’ business cards</a:t>
            </a:r>
          </a:p>
          <a:p>
            <a:r>
              <a:rPr lang="en-US" dirty="0" smtClean="0"/>
              <a:t>Keep a networking calendar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relevant organizations</a:t>
            </a:r>
          </a:p>
          <a:p>
            <a:r>
              <a:rPr lang="en-US" dirty="0" smtClean="0"/>
              <a:t>Work colleagues</a:t>
            </a:r>
          </a:p>
          <a:p>
            <a:r>
              <a:rPr lang="en-US" dirty="0" smtClean="0"/>
              <a:t>Civic and volunteer organizations</a:t>
            </a:r>
          </a:p>
          <a:p>
            <a:r>
              <a:rPr lang="en-US" dirty="0" smtClean="0"/>
              <a:t>Place of worship</a:t>
            </a:r>
          </a:p>
          <a:p>
            <a:r>
              <a:rPr lang="en-US" dirty="0" smtClean="0"/>
              <a:t>Check out social media/social networking sites online</a:t>
            </a:r>
          </a:p>
          <a:p>
            <a:r>
              <a:rPr lang="en-US" dirty="0" smtClean="0"/>
              <a:t>Doctor, dentist, grocery store… everywhere…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1981200"/>
            <a:ext cx="6480048" cy="3657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Beth Smedley</a:t>
            </a:r>
            <a:br>
              <a:rPr lang="en-US" sz="2800" dirty="0" smtClean="0"/>
            </a:br>
            <a:r>
              <a:rPr lang="en-US" sz="2800" dirty="0" smtClean="0"/>
              <a:t>Career Transitions COUNSELOR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Central Piedmont Community College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704-330-6551</a:t>
            </a:r>
            <a:br>
              <a:rPr lang="en-US" sz="2800" dirty="0" smtClean="0"/>
            </a:br>
            <a:r>
              <a:rPr lang="en-US" sz="2800" cap="none" dirty="0" smtClean="0">
                <a:latin typeface="+mn-lt"/>
              </a:rPr>
              <a:t>beth.smedley@cpcc.edu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Networking:</a:t>
            </a:r>
            <a:br>
              <a:rPr lang="en-US" dirty="0" smtClean="0"/>
            </a:br>
            <a:r>
              <a:rPr lang="en-US" dirty="0" smtClean="0"/>
              <a:t>[net-</a:t>
            </a:r>
            <a:r>
              <a:rPr lang="en-US" dirty="0" err="1" smtClean="0"/>
              <a:t>wur</a:t>
            </a:r>
            <a:r>
              <a:rPr lang="en-US" dirty="0" smtClean="0"/>
              <a:t>-king]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practice of gathering of contacts: </a:t>
            </a:r>
            <a:r>
              <a:rPr lang="en-US" dirty="0" smtClean="0"/>
              <a:t>the process or practice of building up or maintaining informal relationships, especially with people whose friendship could bring advantages such as job or business opportunities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169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Also known as:</a:t>
            </a:r>
          </a:p>
          <a:p>
            <a:r>
              <a:rPr lang="en-US" dirty="0" smtClean="0"/>
              <a:t>Dull conversations followed by someone handing you a business card.</a:t>
            </a:r>
          </a:p>
          <a:p>
            <a:r>
              <a:rPr lang="en-US" dirty="0" smtClean="0"/>
              <a:t>Banquet food and hand shaking.</a:t>
            </a:r>
          </a:p>
          <a:p>
            <a:r>
              <a:rPr lang="en-US" dirty="0" smtClean="0"/>
              <a:t>A necessary evil for getting ahead in the business world.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5029200"/>
            <a:ext cx="685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Something that can actually be fun and beneficial to your career.</a:t>
            </a:r>
          </a:p>
          <a:p>
            <a:endParaRPr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/>
              <a:t>“It’s </a:t>
            </a:r>
            <a:r>
              <a:rPr lang="en-US" sz="6600" dirty="0" smtClean="0">
                <a:solidFill>
                  <a:srgbClr val="FFFF00"/>
                </a:solidFill>
              </a:rPr>
              <a:t>not what </a:t>
            </a:r>
            <a:r>
              <a:rPr lang="en-US" sz="6600" dirty="0" smtClean="0"/>
              <a:t>you know, it’s </a:t>
            </a:r>
            <a:r>
              <a:rPr lang="en-US" sz="6600" dirty="0" smtClean="0">
                <a:solidFill>
                  <a:srgbClr val="FFFF00"/>
                </a:solidFill>
              </a:rPr>
              <a:t>who</a:t>
            </a:r>
            <a:r>
              <a:rPr lang="en-US" sz="6600" dirty="0" smtClean="0"/>
              <a:t> you know.”</a:t>
            </a:r>
            <a:endParaRPr lang="en-US" sz="66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7630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5562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How People Look for Work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7630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5562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How Employers Hire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An investment of your time.</a:t>
            </a:r>
            <a:endParaRPr lang="en-US" sz="400" dirty="0" smtClean="0"/>
          </a:p>
          <a:p>
            <a:r>
              <a:rPr lang="en-US" sz="4800" dirty="0" smtClean="0"/>
              <a:t>You get in what you put out.</a:t>
            </a:r>
          </a:p>
          <a:p>
            <a:r>
              <a:rPr lang="en-US" sz="4800" dirty="0" smtClean="0">
                <a:solidFill>
                  <a:srgbClr val="FFFF00"/>
                </a:solidFill>
              </a:rPr>
              <a:t>Do not get discouraged</a:t>
            </a:r>
            <a:r>
              <a:rPr lang="en-US" sz="4800" dirty="0" smtClean="0"/>
              <a:t>.</a:t>
            </a:r>
            <a:endParaRPr lang="en-US" sz="48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6000" dirty="0" smtClean="0">
                <a:solidFill>
                  <a:srgbClr val="FFFF00"/>
                </a:solidFill>
              </a:rPr>
              <a:t>Know your intention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do you hope to get out of a networking contact?</a:t>
            </a:r>
          </a:p>
        </p:txBody>
      </p:sp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000" dirty="0" smtClean="0"/>
              <a:t>Pick and choose the groups and venues that </a:t>
            </a:r>
            <a:r>
              <a:rPr lang="en-US" sz="6000" dirty="0" smtClean="0">
                <a:solidFill>
                  <a:srgbClr val="FFFF00"/>
                </a:solidFill>
              </a:rPr>
              <a:t>you</a:t>
            </a:r>
            <a:r>
              <a:rPr lang="en-US" sz="6000" dirty="0" smtClean="0"/>
              <a:t> </a:t>
            </a:r>
            <a:r>
              <a:rPr lang="en-US" sz="6000" dirty="0" smtClean="0">
                <a:solidFill>
                  <a:srgbClr val="FFFF00"/>
                </a:solidFill>
              </a:rPr>
              <a:t>like</a:t>
            </a:r>
            <a:r>
              <a:rPr lang="en-US" sz="60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459</TotalTime>
  <Words>239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Technic</vt:lpstr>
      <vt:lpstr>Personal Networking for Professional Success </vt:lpstr>
      <vt:lpstr>Networking: [net-wur-king]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Networking</vt:lpstr>
      <vt:lpstr>Beth Smedley Career Transitions COUNSELOR  Central Piedmont Community College  704-330-6551 beth.smedley@cpcc.edu</vt:lpstr>
    </vt:vector>
  </TitlesOfParts>
  <Company>CPCC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</dc:title>
  <dc:creator>SEC4505E</dc:creator>
  <cp:lastModifiedBy>vjones</cp:lastModifiedBy>
  <cp:revision>30</cp:revision>
  <dcterms:created xsi:type="dcterms:W3CDTF">2011-05-17T17:40:21Z</dcterms:created>
  <dcterms:modified xsi:type="dcterms:W3CDTF">2011-09-14T13:29:48Z</dcterms:modified>
</cp:coreProperties>
</file>