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4" r:id="rId1"/>
  </p:sldMasterIdLst>
  <p:notesMasterIdLst>
    <p:notesMasterId r:id="rId18"/>
  </p:notesMasterIdLst>
  <p:handoutMasterIdLst>
    <p:handoutMasterId r:id="rId19"/>
  </p:handoutMasterIdLst>
  <p:sldIdLst>
    <p:sldId id="1471" r:id="rId2"/>
    <p:sldId id="1478" r:id="rId3"/>
    <p:sldId id="1481" r:id="rId4"/>
    <p:sldId id="1483" r:id="rId5"/>
    <p:sldId id="1484" r:id="rId6"/>
    <p:sldId id="1517" r:id="rId7"/>
    <p:sldId id="1514" r:id="rId8"/>
    <p:sldId id="1515" r:id="rId9"/>
    <p:sldId id="1516" r:id="rId10"/>
    <p:sldId id="1511" r:id="rId11"/>
    <p:sldId id="1512" r:id="rId12"/>
    <p:sldId id="1493" r:id="rId13"/>
    <p:sldId id="1265" r:id="rId14"/>
    <p:sldId id="1520" r:id="rId15"/>
    <p:sldId id="1521" r:id="rId16"/>
    <p:sldId id="1523" r:id="rId17"/>
  </p:sldIdLst>
  <p:sldSz cx="9144000" cy="6858000" type="screen4x3"/>
  <p:notesSz cx="7023100" cy="9309100"/>
  <p:defaultTextStyle>
    <a:defPPr>
      <a:defRPr lang="en-US"/>
    </a:defPPr>
    <a:lvl1pPr algn="l" rtl="0" fontAlgn="base">
      <a:spcBef>
        <a:spcPct val="0"/>
      </a:spcBef>
      <a:spcAft>
        <a:spcPct val="0"/>
      </a:spcAft>
      <a:defRPr sz="4000" b="1" kern="1200">
        <a:solidFill>
          <a:schemeClr val="tx1"/>
        </a:solidFill>
        <a:latin typeface="Arial" charset="0"/>
        <a:ea typeface="+mn-ea"/>
        <a:cs typeface="+mn-cs"/>
      </a:defRPr>
    </a:lvl1pPr>
    <a:lvl2pPr marL="457200" algn="l" rtl="0" fontAlgn="base">
      <a:spcBef>
        <a:spcPct val="0"/>
      </a:spcBef>
      <a:spcAft>
        <a:spcPct val="0"/>
      </a:spcAft>
      <a:defRPr sz="4000" b="1" kern="1200">
        <a:solidFill>
          <a:schemeClr val="tx1"/>
        </a:solidFill>
        <a:latin typeface="Arial" charset="0"/>
        <a:ea typeface="+mn-ea"/>
        <a:cs typeface="+mn-cs"/>
      </a:defRPr>
    </a:lvl2pPr>
    <a:lvl3pPr marL="914400" algn="l" rtl="0" fontAlgn="base">
      <a:spcBef>
        <a:spcPct val="0"/>
      </a:spcBef>
      <a:spcAft>
        <a:spcPct val="0"/>
      </a:spcAft>
      <a:defRPr sz="4000" b="1" kern="1200">
        <a:solidFill>
          <a:schemeClr val="tx1"/>
        </a:solidFill>
        <a:latin typeface="Arial" charset="0"/>
        <a:ea typeface="+mn-ea"/>
        <a:cs typeface="+mn-cs"/>
      </a:defRPr>
    </a:lvl3pPr>
    <a:lvl4pPr marL="1371600" algn="l" rtl="0" fontAlgn="base">
      <a:spcBef>
        <a:spcPct val="0"/>
      </a:spcBef>
      <a:spcAft>
        <a:spcPct val="0"/>
      </a:spcAft>
      <a:defRPr sz="4000" b="1" kern="1200">
        <a:solidFill>
          <a:schemeClr val="tx1"/>
        </a:solidFill>
        <a:latin typeface="Arial" charset="0"/>
        <a:ea typeface="+mn-ea"/>
        <a:cs typeface="+mn-cs"/>
      </a:defRPr>
    </a:lvl4pPr>
    <a:lvl5pPr marL="1828800" algn="l" rtl="0" fontAlgn="base">
      <a:spcBef>
        <a:spcPct val="0"/>
      </a:spcBef>
      <a:spcAft>
        <a:spcPct val="0"/>
      </a:spcAft>
      <a:defRPr sz="4000" b="1" kern="1200">
        <a:solidFill>
          <a:schemeClr val="tx1"/>
        </a:solidFill>
        <a:latin typeface="Arial" charset="0"/>
        <a:ea typeface="+mn-ea"/>
        <a:cs typeface="+mn-cs"/>
      </a:defRPr>
    </a:lvl5pPr>
    <a:lvl6pPr marL="2286000" algn="l" defTabSz="914400" rtl="0" eaLnBrk="1" latinLnBrk="0" hangingPunct="1">
      <a:defRPr sz="4000" b="1" kern="1200">
        <a:solidFill>
          <a:schemeClr val="tx1"/>
        </a:solidFill>
        <a:latin typeface="Arial" charset="0"/>
        <a:ea typeface="+mn-ea"/>
        <a:cs typeface="+mn-cs"/>
      </a:defRPr>
    </a:lvl6pPr>
    <a:lvl7pPr marL="2743200" algn="l" defTabSz="914400" rtl="0" eaLnBrk="1" latinLnBrk="0" hangingPunct="1">
      <a:defRPr sz="4000" b="1" kern="1200">
        <a:solidFill>
          <a:schemeClr val="tx1"/>
        </a:solidFill>
        <a:latin typeface="Arial" charset="0"/>
        <a:ea typeface="+mn-ea"/>
        <a:cs typeface="+mn-cs"/>
      </a:defRPr>
    </a:lvl7pPr>
    <a:lvl8pPr marL="3200400" algn="l" defTabSz="914400" rtl="0" eaLnBrk="1" latinLnBrk="0" hangingPunct="1">
      <a:defRPr sz="4000" b="1" kern="1200">
        <a:solidFill>
          <a:schemeClr val="tx1"/>
        </a:solidFill>
        <a:latin typeface="Arial" charset="0"/>
        <a:ea typeface="+mn-ea"/>
        <a:cs typeface="+mn-cs"/>
      </a:defRPr>
    </a:lvl8pPr>
    <a:lvl9pPr marL="3657600" algn="l" defTabSz="914400" rtl="0" eaLnBrk="1" latinLnBrk="0" hangingPunct="1">
      <a:defRPr sz="4000" b="1"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a:srgbClr val="CCECFF"/>
    <a:srgbClr val="969696"/>
    <a:srgbClr val="FABF8E"/>
    <a:srgbClr val="FFC7AB"/>
    <a:srgbClr val="FFD8C5"/>
    <a:srgbClr val="FFB48F"/>
    <a:srgbClr val="0000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762" autoAdjust="0"/>
    <p:restoredTop sz="76663" autoAdjust="0"/>
  </p:normalViewPr>
  <p:slideViewPr>
    <p:cSldViewPr snapToGrid="0">
      <p:cViewPr varScale="1">
        <p:scale>
          <a:sx n="93" d="100"/>
          <a:sy n="93" d="100"/>
        </p:scale>
        <p:origin x="-240" y="-102"/>
      </p:cViewPr>
      <p:guideLst>
        <p:guide orient="horz" pos="1810"/>
        <p:guide orient="horz" pos="3276"/>
        <p:guide pos="26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60" d="100"/>
          <a:sy n="60" d="100"/>
        </p:scale>
        <p:origin x="-1740" y="-66"/>
      </p:cViewPr>
      <p:guideLst>
        <p:guide orient="horz" pos="2932"/>
        <p:guide pos="2212"/>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43343" cy="464183"/>
          </a:xfrm>
          <a:prstGeom prst="rect">
            <a:avLst/>
          </a:prstGeom>
          <a:noFill/>
          <a:ln w="9525">
            <a:noFill/>
            <a:miter lim="800000"/>
            <a:headEnd/>
            <a:tailEnd/>
          </a:ln>
          <a:effectLst/>
        </p:spPr>
        <p:txBody>
          <a:bodyPr vert="horz" wrap="square" lIns="93257" tIns="46631" rIns="93257" bIns="46631" numCol="1" anchor="t" anchorCtr="0" compatLnSpc="1">
            <a:prstTxWarp prst="textNoShape">
              <a:avLst/>
            </a:prstTxWarp>
          </a:bodyPr>
          <a:lstStyle>
            <a:lvl1pPr defTabSz="932484">
              <a:defRPr sz="1200" b="0"/>
            </a:lvl1pPr>
          </a:lstStyle>
          <a:p>
            <a:pPr>
              <a:defRPr/>
            </a:pPr>
            <a:endParaRPr lang="en-US"/>
          </a:p>
        </p:txBody>
      </p:sp>
      <p:sp>
        <p:nvSpPr>
          <p:cNvPr id="4099" name="Rectangle 3"/>
          <p:cNvSpPr>
            <a:spLocks noGrp="1" noChangeArrowheads="1"/>
          </p:cNvSpPr>
          <p:nvPr>
            <p:ph type="dt" sz="quarter" idx="1"/>
          </p:nvPr>
        </p:nvSpPr>
        <p:spPr bwMode="auto">
          <a:xfrm>
            <a:off x="3979757" y="0"/>
            <a:ext cx="3043343" cy="464183"/>
          </a:xfrm>
          <a:prstGeom prst="rect">
            <a:avLst/>
          </a:prstGeom>
          <a:noFill/>
          <a:ln w="9525">
            <a:noFill/>
            <a:miter lim="800000"/>
            <a:headEnd/>
            <a:tailEnd/>
          </a:ln>
          <a:effectLst/>
        </p:spPr>
        <p:txBody>
          <a:bodyPr vert="horz" wrap="square" lIns="93257" tIns="46631" rIns="93257" bIns="46631" numCol="1" anchor="t" anchorCtr="0" compatLnSpc="1">
            <a:prstTxWarp prst="textNoShape">
              <a:avLst/>
            </a:prstTxWarp>
          </a:bodyPr>
          <a:lstStyle>
            <a:lvl1pPr algn="r" defTabSz="932484">
              <a:defRPr sz="1200" b="0"/>
            </a:lvl1pPr>
          </a:lstStyle>
          <a:p>
            <a:pPr>
              <a:defRPr/>
            </a:pPr>
            <a:endParaRPr lang="en-US"/>
          </a:p>
        </p:txBody>
      </p:sp>
      <p:sp>
        <p:nvSpPr>
          <p:cNvPr id="4100" name="Rectangle 4"/>
          <p:cNvSpPr>
            <a:spLocks noGrp="1" noChangeArrowheads="1"/>
          </p:cNvSpPr>
          <p:nvPr>
            <p:ph type="ftr" sz="quarter" idx="2"/>
          </p:nvPr>
        </p:nvSpPr>
        <p:spPr bwMode="auto">
          <a:xfrm>
            <a:off x="0" y="8844917"/>
            <a:ext cx="3043343" cy="464183"/>
          </a:xfrm>
          <a:prstGeom prst="rect">
            <a:avLst/>
          </a:prstGeom>
          <a:noFill/>
          <a:ln w="9525">
            <a:noFill/>
            <a:miter lim="800000"/>
            <a:headEnd/>
            <a:tailEnd/>
          </a:ln>
          <a:effectLst/>
        </p:spPr>
        <p:txBody>
          <a:bodyPr vert="horz" wrap="square" lIns="93257" tIns="46631" rIns="93257" bIns="46631" numCol="1" anchor="b" anchorCtr="0" compatLnSpc="1">
            <a:prstTxWarp prst="textNoShape">
              <a:avLst/>
            </a:prstTxWarp>
          </a:bodyPr>
          <a:lstStyle>
            <a:lvl1pPr defTabSz="932484">
              <a:defRPr sz="1200" b="0"/>
            </a:lvl1pPr>
          </a:lstStyle>
          <a:p>
            <a:pPr>
              <a:defRPr/>
            </a:pPr>
            <a:endParaRPr lang="en-US"/>
          </a:p>
        </p:txBody>
      </p:sp>
      <p:sp>
        <p:nvSpPr>
          <p:cNvPr id="4101" name="Rectangle 5"/>
          <p:cNvSpPr>
            <a:spLocks noGrp="1" noChangeArrowheads="1"/>
          </p:cNvSpPr>
          <p:nvPr>
            <p:ph type="sldNum" sz="quarter" idx="3"/>
          </p:nvPr>
        </p:nvSpPr>
        <p:spPr bwMode="auto">
          <a:xfrm>
            <a:off x="3979757" y="8844917"/>
            <a:ext cx="3043343" cy="464183"/>
          </a:xfrm>
          <a:prstGeom prst="rect">
            <a:avLst/>
          </a:prstGeom>
          <a:noFill/>
          <a:ln w="9525">
            <a:noFill/>
            <a:miter lim="800000"/>
            <a:headEnd/>
            <a:tailEnd/>
          </a:ln>
          <a:effectLst/>
        </p:spPr>
        <p:txBody>
          <a:bodyPr vert="horz" wrap="square" lIns="93257" tIns="46631" rIns="93257" bIns="46631" numCol="1" anchor="b" anchorCtr="0" compatLnSpc="1">
            <a:prstTxWarp prst="textNoShape">
              <a:avLst/>
            </a:prstTxWarp>
          </a:bodyPr>
          <a:lstStyle>
            <a:lvl1pPr algn="r" defTabSz="932484">
              <a:defRPr sz="1200" b="0"/>
            </a:lvl1pPr>
          </a:lstStyle>
          <a:p>
            <a:pPr>
              <a:defRPr/>
            </a:pPr>
            <a:fld id="{98A1D123-FCDE-4CCC-9D62-5F1A96004044}"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3064478" cy="457825"/>
          </a:xfrm>
          <a:prstGeom prst="rect">
            <a:avLst/>
          </a:prstGeom>
          <a:noFill/>
          <a:ln w="9525">
            <a:noFill/>
            <a:miter lim="800000"/>
            <a:headEnd/>
            <a:tailEnd/>
          </a:ln>
          <a:effectLst/>
        </p:spPr>
        <p:txBody>
          <a:bodyPr vert="horz" wrap="square" lIns="91807" tIns="45905" rIns="91807" bIns="45905" numCol="1" anchor="t" anchorCtr="0" compatLnSpc="1">
            <a:prstTxWarp prst="textNoShape">
              <a:avLst/>
            </a:prstTxWarp>
          </a:bodyPr>
          <a:lstStyle>
            <a:lvl1pPr defTabSz="916434">
              <a:defRPr sz="1200" b="0"/>
            </a:lvl1pPr>
          </a:lstStyle>
          <a:p>
            <a:pPr>
              <a:defRPr/>
            </a:pPr>
            <a:endParaRPr lang="en-US"/>
          </a:p>
        </p:txBody>
      </p:sp>
      <p:sp>
        <p:nvSpPr>
          <p:cNvPr id="6147" name="Rectangle 3"/>
          <p:cNvSpPr>
            <a:spLocks noGrp="1" noChangeArrowheads="1"/>
          </p:cNvSpPr>
          <p:nvPr>
            <p:ph type="dt" idx="1"/>
          </p:nvPr>
        </p:nvSpPr>
        <p:spPr bwMode="auto">
          <a:xfrm>
            <a:off x="3984635" y="0"/>
            <a:ext cx="3064477" cy="457825"/>
          </a:xfrm>
          <a:prstGeom prst="rect">
            <a:avLst/>
          </a:prstGeom>
          <a:noFill/>
          <a:ln w="9525">
            <a:noFill/>
            <a:miter lim="800000"/>
            <a:headEnd/>
            <a:tailEnd/>
          </a:ln>
          <a:effectLst/>
        </p:spPr>
        <p:txBody>
          <a:bodyPr vert="horz" wrap="square" lIns="91807" tIns="45905" rIns="91807" bIns="45905" numCol="1" anchor="t" anchorCtr="0" compatLnSpc="1">
            <a:prstTxWarp prst="textNoShape">
              <a:avLst/>
            </a:prstTxWarp>
          </a:bodyPr>
          <a:lstStyle>
            <a:lvl1pPr algn="r" defTabSz="916434">
              <a:defRPr sz="1200" b="0"/>
            </a:lvl1pPr>
          </a:lstStyle>
          <a:p>
            <a:pPr>
              <a:defRPr/>
            </a:pPr>
            <a:endParaRPr lang="en-US"/>
          </a:p>
        </p:txBody>
      </p:sp>
      <p:sp>
        <p:nvSpPr>
          <p:cNvPr id="55300" name="Rectangle 4"/>
          <p:cNvSpPr>
            <a:spLocks noGrp="1" noRot="1" noChangeAspect="1" noChangeArrowheads="1" noTextEdit="1"/>
          </p:cNvSpPr>
          <p:nvPr>
            <p:ph type="sldImg" idx="2"/>
          </p:nvPr>
        </p:nvSpPr>
        <p:spPr bwMode="auto">
          <a:xfrm>
            <a:off x="1138238" y="690563"/>
            <a:ext cx="4694237" cy="3519487"/>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920156" y="4438355"/>
            <a:ext cx="5132391" cy="4207854"/>
          </a:xfrm>
          <a:prstGeom prst="rect">
            <a:avLst/>
          </a:prstGeom>
          <a:noFill/>
          <a:ln w="9525">
            <a:noFill/>
            <a:miter lim="800000"/>
            <a:headEnd/>
            <a:tailEnd/>
          </a:ln>
          <a:effectLst/>
        </p:spPr>
        <p:txBody>
          <a:bodyPr vert="horz" wrap="square" lIns="91807" tIns="45905" rIns="91807" bIns="45905"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150" name="Rectangle 6"/>
          <p:cNvSpPr>
            <a:spLocks noGrp="1" noChangeArrowheads="1"/>
          </p:cNvSpPr>
          <p:nvPr>
            <p:ph type="ftr" sz="quarter" idx="4"/>
          </p:nvPr>
        </p:nvSpPr>
        <p:spPr bwMode="auto">
          <a:xfrm>
            <a:off x="0" y="8875121"/>
            <a:ext cx="3064478" cy="459414"/>
          </a:xfrm>
          <a:prstGeom prst="rect">
            <a:avLst/>
          </a:prstGeom>
          <a:noFill/>
          <a:ln w="9525">
            <a:noFill/>
            <a:miter lim="800000"/>
            <a:headEnd/>
            <a:tailEnd/>
          </a:ln>
          <a:effectLst/>
        </p:spPr>
        <p:txBody>
          <a:bodyPr vert="horz" wrap="square" lIns="91807" tIns="45905" rIns="91807" bIns="45905" numCol="1" anchor="b" anchorCtr="0" compatLnSpc="1">
            <a:prstTxWarp prst="textNoShape">
              <a:avLst/>
            </a:prstTxWarp>
          </a:bodyPr>
          <a:lstStyle>
            <a:lvl1pPr defTabSz="916434">
              <a:defRPr sz="1200" b="0"/>
            </a:lvl1pPr>
          </a:lstStyle>
          <a:p>
            <a:pPr>
              <a:defRPr/>
            </a:pPr>
            <a:endParaRPr lang="en-US"/>
          </a:p>
        </p:txBody>
      </p:sp>
      <p:sp>
        <p:nvSpPr>
          <p:cNvPr id="6151" name="Rectangle 7"/>
          <p:cNvSpPr>
            <a:spLocks noGrp="1" noChangeArrowheads="1"/>
          </p:cNvSpPr>
          <p:nvPr>
            <p:ph type="sldNum" sz="quarter" idx="5"/>
          </p:nvPr>
        </p:nvSpPr>
        <p:spPr bwMode="auto">
          <a:xfrm>
            <a:off x="3984635" y="8875121"/>
            <a:ext cx="3064477" cy="459414"/>
          </a:xfrm>
          <a:prstGeom prst="rect">
            <a:avLst/>
          </a:prstGeom>
          <a:noFill/>
          <a:ln w="9525">
            <a:noFill/>
            <a:miter lim="800000"/>
            <a:headEnd/>
            <a:tailEnd/>
          </a:ln>
          <a:effectLst/>
        </p:spPr>
        <p:txBody>
          <a:bodyPr vert="horz" wrap="square" lIns="91807" tIns="45905" rIns="91807" bIns="45905" numCol="1" anchor="b" anchorCtr="0" compatLnSpc="1">
            <a:prstTxWarp prst="textNoShape">
              <a:avLst/>
            </a:prstTxWarp>
          </a:bodyPr>
          <a:lstStyle>
            <a:lvl1pPr algn="r" defTabSz="916434">
              <a:defRPr sz="1200" b="0"/>
            </a:lvl1pPr>
          </a:lstStyle>
          <a:p>
            <a:pPr>
              <a:defRPr/>
            </a:pPr>
            <a:fld id="{1F3D7170-6A2F-4360-9A14-B054B6563684}"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A805C4B7-82AE-4E96-B567-251656798222}" type="slidenum">
              <a:rPr lang="en-US" smtClean="0"/>
              <a:pPr/>
              <a:t>1</a:t>
            </a:fld>
            <a:endParaRPr lang="en-US" smtClean="0"/>
          </a:p>
        </p:txBody>
      </p:sp>
      <p:sp>
        <p:nvSpPr>
          <p:cNvPr id="56323" name="Rectangle 1026"/>
          <p:cNvSpPr>
            <a:spLocks noGrp="1" noRot="1" noChangeAspect="1" noChangeArrowheads="1" noTextEdit="1"/>
          </p:cNvSpPr>
          <p:nvPr>
            <p:ph type="sldImg"/>
          </p:nvPr>
        </p:nvSpPr>
        <p:spPr>
          <a:ln/>
        </p:spPr>
      </p:sp>
      <p:sp>
        <p:nvSpPr>
          <p:cNvPr id="56324" name="Rectangle 1027"/>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800" dirty="0"/>
          </a:p>
        </p:txBody>
      </p:sp>
      <p:sp>
        <p:nvSpPr>
          <p:cNvPr id="4" name="Slide Number Placeholder 3"/>
          <p:cNvSpPr>
            <a:spLocks noGrp="1"/>
          </p:cNvSpPr>
          <p:nvPr>
            <p:ph type="sldNum" sz="quarter" idx="10"/>
          </p:nvPr>
        </p:nvSpPr>
        <p:spPr/>
        <p:txBody>
          <a:bodyPr/>
          <a:lstStyle/>
          <a:p>
            <a:pPr>
              <a:defRPr/>
            </a:pPr>
            <a:fld id="{1F3D7170-6A2F-4360-9A14-B054B6563684}" type="slidenum">
              <a:rPr lang="en-US" smtClean="0"/>
              <a:pPr>
                <a:defRPr/>
              </a:pPr>
              <a:t>16</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800" dirty="0" smtClean="0"/>
              <a:t>Here are the</a:t>
            </a:r>
            <a:r>
              <a:rPr lang="en-US" sz="1800" baseline="0" dirty="0" smtClean="0"/>
              <a:t> Pikes Peak Chapter’s Strength’s, Weaknesses, Opportunities, and Treats that we came up with </a:t>
            </a:r>
            <a:r>
              <a:rPr lang="en-US" sz="1800" dirty="0" smtClean="0"/>
              <a:t>at our April 2010 Chapter meeting.</a:t>
            </a:r>
            <a:r>
              <a:rPr lang="en-US" sz="1800" baseline="0" dirty="0" smtClean="0"/>
              <a:t>  We broke out into four groups to work on capturing the Chapter strength’s, weaknesses, opportunities, and threats.</a:t>
            </a:r>
            <a:endParaRPr lang="en-US" sz="1800" dirty="0"/>
          </a:p>
        </p:txBody>
      </p:sp>
      <p:sp>
        <p:nvSpPr>
          <p:cNvPr id="4" name="Slide Number Placeholder 3"/>
          <p:cNvSpPr>
            <a:spLocks noGrp="1"/>
          </p:cNvSpPr>
          <p:nvPr>
            <p:ph type="sldNum" sz="quarter" idx="10"/>
          </p:nvPr>
        </p:nvSpPr>
        <p:spPr/>
        <p:txBody>
          <a:bodyPr/>
          <a:lstStyle/>
          <a:p>
            <a:pPr>
              <a:defRPr/>
            </a:pPr>
            <a:fld id="{1F3D7170-6A2F-4360-9A14-B054B6563684}" type="slidenum">
              <a:rPr lang="en-US" smtClean="0"/>
              <a:pPr>
                <a:defRPr/>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Char char="•"/>
              <a:defRPr/>
            </a:pPr>
            <a:r>
              <a:rPr lang="en-US" sz="1800" b="0" dirty="0" smtClean="0">
                <a:effectLst>
                  <a:outerShdw blurRad="38100" dist="38100" dir="2700000" algn="tl">
                    <a:srgbClr val="C0C0C0"/>
                  </a:outerShdw>
                </a:effectLst>
              </a:rPr>
              <a:t>Puts everything about the organization into a single context for comparability and planning</a:t>
            </a:r>
          </a:p>
          <a:p>
            <a:pPr>
              <a:buFontTx/>
              <a:buChar char="•"/>
              <a:defRPr/>
            </a:pPr>
            <a:r>
              <a:rPr lang="en-US" sz="1800" b="0" dirty="0" smtClean="0">
                <a:effectLst>
                  <a:outerShdw blurRad="38100" dist="38100" dir="2700000" algn="tl">
                    <a:srgbClr val="C0C0C0"/>
                  </a:outerShdw>
                </a:effectLst>
              </a:rPr>
              <a:t> Descriptive about the organization as well as the overall environment</a:t>
            </a:r>
          </a:p>
          <a:p>
            <a:pPr>
              <a:buFontTx/>
              <a:buChar char="•"/>
              <a:defRPr/>
            </a:pPr>
            <a:r>
              <a:rPr lang="en-US" sz="1800" b="0" dirty="0" smtClean="0">
                <a:effectLst>
                  <a:outerShdw blurRad="38100" dist="38100" dir="2700000" algn="tl">
                    <a:srgbClr val="C0C0C0"/>
                  </a:outerShdw>
                </a:effectLst>
              </a:rPr>
              <a:t> Include information about relationships –customers, suppliers, partners, . . . </a:t>
            </a:r>
          </a:p>
          <a:p>
            <a:pPr>
              <a:buFontTx/>
              <a:buChar char="•"/>
              <a:defRPr/>
            </a:pPr>
            <a:r>
              <a:rPr lang="en-US" sz="1800" b="0" dirty="0" smtClean="0">
                <a:effectLst>
                  <a:outerShdw blurRad="38100" dist="38100" dir="2700000" algn="tl">
                    <a:srgbClr val="C0C0C0"/>
                  </a:outerShdw>
                </a:effectLst>
              </a:rPr>
              <a:t> Preferred format is the Organizational Profile</a:t>
            </a:r>
          </a:p>
          <a:p>
            <a:pPr>
              <a:buFontTx/>
              <a:buNone/>
              <a:defRPr/>
            </a:pPr>
            <a:endParaRPr lang="en-US" sz="1800" b="0" dirty="0" smtClean="0">
              <a:effectLst>
                <a:outerShdw blurRad="38100" dist="38100" dir="2700000" algn="tl">
                  <a:srgbClr val="C0C0C0"/>
                </a:outerShdw>
              </a:effectLst>
            </a:endParaRPr>
          </a:p>
          <a:p>
            <a:pPr>
              <a:buFontTx/>
              <a:buNone/>
              <a:defRPr/>
            </a:pPr>
            <a:r>
              <a:rPr lang="en-US" sz="1800" b="0" dirty="0" smtClean="0">
                <a:effectLst>
                  <a:outerShdw blurRad="38100" dist="38100" dir="2700000" algn="tl">
                    <a:srgbClr val="C0C0C0"/>
                  </a:outerShdw>
                </a:effectLst>
              </a:rPr>
              <a:t>These</a:t>
            </a:r>
            <a:r>
              <a:rPr lang="en-US" sz="1800" b="0" baseline="0" dirty="0" smtClean="0">
                <a:effectLst>
                  <a:outerShdw blurRad="38100" dist="38100" dir="2700000" algn="tl">
                    <a:srgbClr val="C0C0C0"/>
                  </a:outerShdw>
                </a:effectLst>
              </a:rPr>
              <a:t> bullet points are taken off of our 2009-2010 year-end-survey.  </a:t>
            </a:r>
            <a:endParaRPr lang="en-US" sz="1800" b="0" dirty="0" smtClean="0">
              <a:effectLst>
                <a:outerShdw blurRad="38100" dist="38100" dir="2700000" algn="tl">
                  <a:srgbClr val="C0C0C0"/>
                </a:outerShdw>
              </a:effectLst>
            </a:endParaRPr>
          </a:p>
          <a:p>
            <a:pPr>
              <a:defRPr/>
            </a:pPr>
            <a:r>
              <a:rPr lang="en-US" sz="1800" b="0" dirty="0" smtClean="0">
                <a:effectLst>
                  <a:outerShdw blurRad="38100" dist="38100" dir="2700000" algn="tl">
                    <a:srgbClr val="C0C0C0"/>
                  </a:outerShdw>
                </a:effectLst>
              </a:rPr>
              <a:t> </a:t>
            </a:r>
          </a:p>
          <a:p>
            <a:endParaRPr lang="en-US" sz="1800" dirty="0"/>
          </a:p>
        </p:txBody>
      </p:sp>
      <p:sp>
        <p:nvSpPr>
          <p:cNvPr id="4" name="Slide Number Placeholder 3"/>
          <p:cNvSpPr>
            <a:spLocks noGrp="1"/>
          </p:cNvSpPr>
          <p:nvPr>
            <p:ph type="sldNum" sz="quarter" idx="10"/>
          </p:nvPr>
        </p:nvSpPr>
        <p:spPr/>
        <p:txBody>
          <a:bodyPr/>
          <a:lstStyle/>
          <a:p>
            <a:pPr>
              <a:defRPr/>
            </a:pPr>
            <a:fld id="{1F3D7170-6A2F-4360-9A14-B054B6563684}" type="slidenum">
              <a:rPr lang="en-US" smtClean="0"/>
              <a:pPr>
                <a:defRPr/>
              </a:pPr>
              <a:t>7</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Char char="•"/>
              <a:defRPr/>
            </a:pPr>
            <a:r>
              <a:rPr lang="en-US" sz="1200" b="0" dirty="0" smtClean="0">
                <a:effectLst>
                  <a:outerShdw blurRad="38100" dist="38100" dir="2700000" algn="tl">
                    <a:srgbClr val="C0C0C0"/>
                  </a:outerShdw>
                </a:effectLst>
              </a:rPr>
              <a:t> </a:t>
            </a:r>
            <a:r>
              <a:rPr lang="en-US" sz="1800" b="0" dirty="0" smtClean="0">
                <a:effectLst>
                  <a:outerShdw blurRad="38100" dist="38100" dir="2700000" algn="tl">
                    <a:srgbClr val="C0C0C0"/>
                  </a:outerShdw>
                </a:effectLst>
              </a:rPr>
              <a:t>Captures the essence of why the organization exists – Who we are, what we do  </a:t>
            </a:r>
          </a:p>
          <a:p>
            <a:pPr>
              <a:buFontTx/>
              <a:buChar char="•"/>
              <a:defRPr/>
            </a:pPr>
            <a:r>
              <a:rPr lang="en-US" sz="1800" b="0" dirty="0" smtClean="0">
                <a:effectLst>
                  <a:outerShdw blurRad="38100" dist="38100" dir="2700000" algn="tl">
                    <a:srgbClr val="C0C0C0"/>
                  </a:outerShdw>
                </a:effectLst>
              </a:rPr>
              <a:t> Explains the basic needs that we fulfill</a:t>
            </a:r>
          </a:p>
          <a:p>
            <a:pPr>
              <a:buFontTx/>
              <a:buChar char="•"/>
              <a:defRPr/>
            </a:pPr>
            <a:r>
              <a:rPr lang="en-US" sz="1800" b="0" dirty="0" smtClean="0">
                <a:effectLst>
                  <a:outerShdw blurRad="38100" dist="38100" dir="2700000" algn="tl">
                    <a:srgbClr val="C0C0C0"/>
                  </a:outerShdw>
                </a:effectLst>
              </a:rPr>
              <a:t> Expresses the core values of the organization</a:t>
            </a:r>
          </a:p>
          <a:p>
            <a:pPr>
              <a:buFontTx/>
              <a:buChar char="•"/>
              <a:defRPr/>
            </a:pPr>
            <a:r>
              <a:rPr lang="en-US" sz="1800" b="0" dirty="0" smtClean="0">
                <a:effectLst>
                  <a:outerShdw blurRad="38100" dist="38100" dir="2700000" algn="tl">
                    <a:srgbClr val="C0C0C0"/>
                  </a:outerShdw>
                </a:effectLst>
              </a:rPr>
              <a:t> Easy to understand</a:t>
            </a:r>
          </a:p>
          <a:p>
            <a:pPr>
              <a:buFontTx/>
              <a:buChar char="•"/>
              <a:defRPr/>
            </a:pPr>
            <a:r>
              <a:rPr lang="en-US" sz="1800" b="0" dirty="0" smtClean="0">
                <a:effectLst>
                  <a:outerShdw blurRad="38100" dist="38100" dir="2700000" algn="tl">
                    <a:srgbClr val="C0C0C0"/>
                  </a:outerShdw>
                </a:effectLst>
              </a:rPr>
              <a:t>To convey the unique nature of our organization and the role we play that differentiates us from others  </a:t>
            </a:r>
          </a:p>
          <a:p>
            <a:pPr>
              <a:buFontTx/>
              <a:buChar char="•"/>
              <a:defRPr/>
            </a:pPr>
            <a:endParaRPr lang="en-US" sz="1800" b="0" dirty="0" smtClean="0">
              <a:effectLst>
                <a:outerShdw blurRad="38100" dist="38100" dir="2700000" algn="tl">
                  <a:srgbClr val="C0C0C0"/>
                </a:outerShdw>
              </a:effectLst>
            </a:endParaRPr>
          </a:p>
          <a:p>
            <a:endParaRPr lang="en-US" sz="1800" dirty="0"/>
          </a:p>
        </p:txBody>
      </p:sp>
      <p:sp>
        <p:nvSpPr>
          <p:cNvPr id="4" name="Slide Number Placeholder 3"/>
          <p:cNvSpPr>
            <a:spLocks noGrp="1"/>
          </p:cNvSpPr>
          <p:nvPr>
            <p:ph type="sldNum" sz="quarter" idx="10"/>
          </p:nvPr>
        </p:nvSpPr>
        <p:spPr/>
        <p:txBody>
          <a:bodyPr/>
          <a:lstStyle/>
          <a:p>
            <a:pPr>
              <a:defRPr/>
            </a:pPr>
            <a:fld id="{1F3D7170-6A2F-4360-9A14-B054B6563684}" type="slidenum">
              <a:rPr lang="en-US" smtClean="0"/>
              <a:pPr>
                <a:defRPr/>
              </a:pPr>
              <a:t>10</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Char char="•"/>
              <a:defRPr/>
            </a:pPr>
            <a:r>
              <a:rPr lang="en-US" sz="1800" b="0" dirty="0" smtClean="0">
                <a:effectLst>
                  <a:outerShdw blurRad="38100" dist="38100" dir="2700000" algn="tl">
                    <a:srgbClr val="C0C0C0"/>
                  </a:outerShdw>
                </a:effectLst>
              </a:rPr>
              <a:t> How our organization wants to be perceived in the future – what success looks like </a:t>
            </a:r>
          </a:p>
          <a:p>
            <a:pPr>
              <a:buFontTx/>
              <a:buChar char="•"/>
              <a:defRPr/>
            </a:pPr>
            <a:r>
              <a:rPr lang="en-US" sz="1800" b="0" dirty="0" smtClean="0">
                <a:effectLst>
                  <a:outerShdw blurRad="38100" dist="38100" dir="2700000" algn="tl">
                    <a:srgbClr val="C0C0C0"/>
                  </a:outerShdw>
                </a:effectLst>
              </a:rPr>
              <a:t> An expression of the desired end state </a:t>
            </a:r>
          </a:p>
          <a:p>
            <a:pPr>
              <a:buFontTx/>
              <a:buChar char="•"/>
              <a:defRPr/>
            </a:pPr>
            <a:r>
              <a:rPr lang="en-US" sz="1800" b="0" dirty="0" smtClean="0">
                <a:effectLst>
                  <a:outerShdw blurRad="38100" dist="38100" dir="2700000" algn="tl">
                    <a:srgbClr val="C0C0C0"/>
                  </a:outerShdw>
                </a:effectLst>
              </a:rPr>
              <a:t> Challenges everyone to reach for something significant – inspires a compelling future</a:t>
            </a:r>
          </a:p>
          <a:p>
            <a:pPr>
              <a:buFontTx/>
              <a:buChar char="•"/>
              <a:defRPr/>
            </a:pPr>
            <a:r>
              <a:rPr lang="en-US" sz="1800" b="0" dirty="0" smtClean="0">
                <a:effectLst>
                  <a:outerShdw blurRad="38100" dist="38100" dir="2700000" algn="tl">
                    <a:srgbClr val="C0C0C0"/>
                  </a:outerShdw>
                </a:effectLst>
              </a:rPr>
              <a:t> Provides a long-term focus for our entire organization</a:t>
            </a:r>
          </a:p>
          <a:p>
            <a:pPr>
              <a:defRPr/>
            </a:pPr>
            <a:endParaRPr lang="en-US" sz="1800" b="0" dirty="0" smtClean="0">
              <a:effectLst>
                <a:outerShdw blurRad="38100" dist="38100" dir="2700000" algn="tl">
                  <a:srgbClr val="C0C0C0"/>
                </a:outerShdw>
              </a:effectLst>
            </a:endParaRPr>
          </a:p>
          <a:p>
            <a:endParaRPr lang="en-US" sz="1800" dirty="0"/>
          </a:p>
        </p:txBody>
      </p:sp>
      <p:sp>
        <p:nvSpPr>
          <p:cNvPr id="4" name="Slide Number Placeholder 3"/>
          <p:cNvSpPr>
            <a:spLocks noGrp="1"/>
          </p:cNvSpPr>
          <p:nvPr>
            <p:ph type="sldNum" sz="quarter" idx="10"/>
          </p:nvPr>
        </p:nvSpPr>
        <p:spPr/>
        <p:txBody>
          <a:bodyPr/>
          <a:lstStyle/>
          <a:p>
            <a:pPr>
              <a:defRPr/>
            </a:pPr>
            <a:fld id="{1F3D7170-6A2F-4360-9A14-B054B6563684}" type="slidenum">
              <a:rPr lang="en-US" smtClean="0"/>
              <a:pPr>
                <a:defRPr/>
              </a:pPr>
              <a:t>11</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None/>
              <a:defRPr/>
            </a:pPr>
            <a:r>
              <a:rPr lang="en-US" sz="1800" b="0" dirty="0" smtClean="0">
                <a:effectLst>
                  <a:outerShdw blurRad="38100" dist="38100" dir="2700000" algn="tl">
                    <a:srgbClr val="C0C0C0"/>
                  </a:outerShdw>
                </a:effectLst>
              </a:rPr>
              <a:t>These</a:t>
            </a:r>
            <a:r>
              <a:rPr lang="en-US" sz="1800" b="0" baseline="0" dirty="0" smtClean="0">
                <a:effectLst>
                  <a:outerShdw blurRad="38100" dist="38100" dir="2700000" algn="tl">
                    <a:srgbClr val="C0C0C0"/>
                  </a:outerShdw>
                </a:effectLst>
              </a:rPr>
              <a:t> are directly off the International HQ page as we will keep these the same as they really cut to the core of who we are.</a:t>
            </a:r>
            <a:endParaRPr lang="en-US" sz="1800" b="0" dirty="0" smtClean="0">
              <a:effectLst>
                <a:outerShdw blurRad="38100" dist="38100" dir="2700000" algn="tl">
                  <a:srgbClr val="C0C0C0"/>
                </a:outerShdw>
              </a:effectLst>
            </a:endParaRPr>
          </a:p>
        </p:txBody>
      </p:sp>
      <p:sp>
        <p:nvSpPr>
          <p:cNvPr id="4" name="Slide Number Placeholder 3"/>
          <p:cNvSpPr>
            <a:spLocks noGrp="1"/>
          </p:cNvSpPr>
          <p:nvPr>
            <p:ph type="sldNum" sz="quarter" idx="10"/>
          </p:nvPr>
        </p:nvSpPr>
        <p:spPr/>
        <p:txBody>
          <a:bodyPr/>
          <a:lstStyle/>
          <a:p>
            <a:pPr>
              <a:defRPr/>
            </a:pPr>
            <a:fld id="{1F3D7170-6A2F-4360-9A14-B054B6563684}" type="slidenum">
              <a:rPr lang="en-US" smtClean="0"/>
              <a:pPr>
                <a:defRPr/>
              </a:pPr>
              <a:t>12</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800" dirty="0" smtClean="0"/>
              <a:t>Here are our</a:t>
            </a:r>
            <a:r>
              <a:rPr lang="en-US" sz="1800" baseline="0" dirty="0" smtClean="0"/>
              <a:t> milestones for the Pikes Peak Chapter to work towards in this chapter’s year.  The Strategic Ad HOC Committee appointed points of contacts to work and monitor the progress of each goal.</a:t>
            </a:r>
            <a:endParaRPr lang="en-US" sz="1800" dirty="0"/>
          </a:p>
        </p:txBody>
      </p:sp>
      <p:sp>
        <p:nvSpPr>
          <p:cNvPr id="4" name="Slide Number Placeholder 3"/>
          <p:cNvSpPr>
            <a:spLocks noGrp="1"/>
          </p:cNvSpPr>
          <p:nvPr>
            <p:ph type="sldNum" sz="quarter" idx="10"/>
          </p:nvPr>
        </p:nvSpPr>
        <p:spPr/>
        <p:txBody>
          <a:bodyPr/>
          <a:lstStyle/>
          <a:p>
            <a:pPr>
              <a:defRPr/>
            </a:pPr>
            <a:fld id="{1F3D7170-6A2F-4360-9A14-B054B6563684}" type="slidenum">
              <a:rPr lang="en-US" smtClean="0"/>
              <a:pPr>
                <a:defRPr/>
              </a:pPr>
              <a:t>13</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800" dirty="0"/>
          </a:p>
        </p:txBody>
      </p:sp>
      <p:sp>
        <p:nvSpPr>
          <p:cNvPr id="4" name="Slide Number Placeholder 3"/>
          <p:cNvSpPr>
            <a:spLocks noGrp="1"/>
          </p:cNvSpPr>
          <p:nvPr>
            <p:ph type="sldNum" sz="quarter" idx="10"/>
          </p:nvPr>
        </p:nvSpPr>
        <p:spPr/>
        <p:txBody>
          <a:bodyPr/>
          <a:lstStyle/>
          <a:p>
            <a:pPr>
              <a:defRPr/>
            </a:pPr>
            <a:fld id="{1F3D7170-6A2F-4360-9A14-B054B6563684}" type="slidenum">
              <a:rPr lang="en-US" smtClean="0"/>
              <a:pPr>
                <a:defRPr/>
              </a:pPr>
              <a:t>14</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800" dirty="0"/>
          </a:p>
        </p:txBody>
      </p:sp>
      <p:sp>
        <p:nvSpPr>
          <p:cNvPr id="4" name="Slide Number Placeholder 3"/>
          <p:cNvSpPr>
            <a:spLocks noGrp="1"/>
          </p:cNvSpPr>
          <p:nvPr>
            <p:ph type="sldNum" sz="quarter" idx="10"/>
          </p:nvPr>
        </p:nvSpPr>
        <p:spPr/>
        <p:txBody>
          <a:bodyPr/>
          <a:lstStyle/>
          <a:p>
            <a:pPr>
              <a:defRPr/>
            </a:pPr>
            <a:fld id="{1F3D7170-6A2F-4360-9A14-B054B6563684}" type="slidenum">
              <a:rPr lang="en-US" smtClean="0"/>
              <a:pPr>
                <a:defRPr/>
              </a:pPr>
              <a:t>15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ext Box 3"/>
          <p:cNvSpPr txBox="1">
            <a:spLocks noChangeArrowheads="1"/>
          </p:cNvSpPr>
          <p:nvPr/>
        </p:nvSpPr>
        <p:spPr bwMode="auto">
          <a:xfrm>
            <a:off x="7734300" y="228600"/>
            <a:ext cx="1104900" cy="457200"/>
          </a:xfrm>
          <a:prstGeom prst="rect">
            <a:avLst/>
          </a:prstGeom>
          <a:noFill/>
          <a:ln w="9525">
            <a:noFill/>
            <a:miter lim="800000"/>
            <a:headEnd/>
            <a:tailEnd/>
          </a:ln>
          <a:effectLst/>
        </p:spPr>
        <p:txBody>
          <a:bodyPr>
            <a:spAutoFit/>
          </a:bodyPr>
          <a:lstStyle/>
          <a:p>
            <a:pPr>
              <a:spcBef>
                <a:spcPct val="50000"/>
              </a:spcBef>
              <a:defRPr/>
            </a:pPr>
            <a:endParaRPr lang="en-US" sz="2400" b="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6"/>
          <p:cNvSpPr>
            <a:spLocks noGrp="1" noChangeArrowheads="1"/>
          </p:cNvSpPr>
          <p:nvPr>
            <p:ph type="dt" sz="half" idx="10"/>
          </p:nvPr>
        </p:nvSpPr>
        <p:spPr>
          <a:ln/>
        </p:spPr>
        <p:txBody>
          <a:bodyPr/>
          <a:lstStyle>
            <a:lvl1pPr>
              <a:defRPr/>
            </a:lvl1pPr>
          </a:lstStyle>
          <a:p>
            <a:pPr>
              <a:defRPr/>
            </a:pPr>
            <a:r>
              <a:rPr lang="en-US"/>
              <a:t>Matt H. Evans, matt@exinfm.com</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0"/>
            <a:ext cx="2286000" cy="61261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0"/>
            <a:ext cx="6705600" cy="61261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6"/>
          <p:cNvSpPr>
            <a:spLocks noGrp="1" noChangeArrowheads="1"/>
          </p:cNvSpPr>
          <p:nvPr>
            <p:ph type="dt" sz="half" idx="10"/>
          </p:nvPr>
        </p:nvSpPr>
        <p:spPr>
          <a:ln/>
        </p:spPr>
        <p:txBody>
          <a:bodyPr/>
          <a:lstStyle>
            <a:lvl1pPr>
              <a:defRPr/>
            </a:lvl1pPr>
          </a:lstStyle>
          <a:p>
            <a:pPr>
              <a:defRPr/>
            </a:pPr>
            <a:r>
              <a:rPr lang="en-US"/>
              <a:t>Matt H. Evans, matt@exinfm.com</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6"/>
          <p:cNvSpPr>
            <a:spLocks noGrp="1" noChangeArrowheads="1"/>
          </p:cNvSpPr>
          <p:nvPr>
            <p:ph type="dt" sz="half" idx="10"/>
          </p:nvPr>
        </p:nvSpPr>
        <p:spPr>
          <a:ln/>
        </p:spPr>
        <p:txBody>
          <a:bodyPr/>
          <a:lstStyle>
            <a:lvl1pPr>
              <a:defRPr/>
            </a:lvl1pPr>
          </a:lstStyle>
          <a:p>
            <a:pPr>
              <a:defRPr/>
            </a:pPr>
            <a:r>
              <a:rPr lang="en-US"/>
              <a:t>Matt H. Evans, matt@exinfm.com</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6"/>
          <p:cNvSpPr>
            <a:spLocks noGrp="1" noChangeArrowheads="1"/>
          </p:cNvSpPr>
          <p:nvPr>
            <p:ph type="dt" sz="half" idx="10"/>
          </p:nvPr>
        </p:nvSpPr>
        <p:spPr>
          <a:ln/>
        </p:spPr>
        <p:txBody>
          <a:bodyPr/>
          <a:lstStyle>
            <a:lvl1pPr>
              <a:defRPr/>
            </a:lvl1pPr>
          </a:lstStyle>
          <a:p>
            <a:pPr>
              <a:defRPr/>
            </a:pPr>
            <a:r>
              <a:rPr lang="en-US"/>
              <a:t>Matt H. Evans, matt@exinfm.com</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6"/>
          <p:cNvSpPr>
            <a:spLocks noGrp="1" noChangeArrowheads="1"/>
          </p:cNvSpPr>
          <p:nvPr>
            <p:ph type="dt" sz="half" idx="10"/>
          </p:nvPr>
        </p:nvSpPr>
        <p:spPr>
          <a:ln/>
        </p:spPr>
        <p:txBody>
          <a:bodyPr/>
          <a:lstStyle>
            <a:lvl1pPr>
              <a:defRPr/>
            </a:lvl1pPr>
          </a:lstStyle>
          <a:p>
            <a:pPr>
              <a:defRPr/>
            </a:pPr>
            <a:r>
              <a:rPr lang="en-US"/>
              <a:t>Matt H. Evans, matt@exinfm.com</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6"/>
          <p:cNvSpPr>
            <a:spLocks noGrp="1" noChangeArrowheads="1"/>
          </p:cNvSpPr>
          <p:nvPr>
            <p:ph type="dt" sz="half" idx="10"/>
          </p:nvPr>
        </p:nvSpPr>
        <p:spPr>
          <a:ln/>
        </p:spPr>
        <p:txBody>
          <a:bodyPr/>
          <a:lstStyle>
            <a:lvl1pPr>
              <a:defRPr/>
            </a:lvl1pPr>
          </a:lstStyle>
          <a:p>
            <a:pPr>
              <a:defRPr/>
            </a:pPr>
            <a:r>
              <a:rPr lang="en-US"/>
              <a:t>Matt H. Evans, matt@exinfm.com</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6"/>
          <p:cNvSpPr>
            <a:spLocks noGrp="1" noChangeArrowheads="1"/>
          </p:cNvSpPr>
          <p:nvPr>
            <p:ph type="dt" sz="half" idx="10"/>
          </p:nvPr>
        </p:nvSpPr>
        <p:spPr>
          <a:ln/>
        </p:spPr>
        <p:txBody>
          <a:bodyPr/>
          <a:lstStyle>
            <a:lvl1pPr>
              <a:defRPr/>
            </a:lvl1pPr>
          </a:lstStyle>
          <a:p>
            <a:pPr>
              <a:defRPr/>
            </a:pPr>
            <a:r>
              <a:rPr lang="en-US"/>
              <a:t>Matt H. Evans, matt@exinfm.com</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6"/>
          <p:cNvSpPr>
            <a:spLocks noGrp="1" noChangeArrowheads="1"/>
          </p:cNvSpPr>
          <p:nvPr>
            <p:ph type="dt" sz="half" idx="10"/>
          </p:nvPr>
        </p:nvSpPr>
        <p:spPr>
          <a:ln/>
        </p:spPr>
        <p:txBody>
          <a:bodyPr/>
          <a:lstStyle>
            <a:lvl1pPr>
              <a:defRPr/>
            </a:lvl1pPr>
          </a:lstStyle>
          <a:p>
            <a:pPr>
              <a:defRPr/>
            </a:pPr>
            <a:r>
              <a:rPr lang="en-US"/>
              <a:t>Matt H. Evans, matt@exinfm.com</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6"/>
          <p:cNvSpPr>
            <a:spLocks noGrp="1" noChangeArrowheads="1"/>
          </p:cNvSpPr>
          <p:nvPr>
            <p:ph type="dt" sz="half" idx="10"/>
          </p:nvPr>
        </p:nvSpPr>
        <p:spPr>
          <a:ln/>
        </p:spPr>
        <p:txBody>
          <a:bodyPr/>
          <a:lstStyle>
            <a:lvl1pPr>
              <a:defRPr/>
            </a:lvl1pPr>
          </a:lstStyle>
          <a:p>
            <a:pPr>
              <a:defRPr/>
            </a:pPr>
            <a:r>
              <a:rPr lang="en-US"/>
              <a:t>Matt H. Evans, matt@exinfm.com</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6"/>
          <p:cNvSpPr>
            <a:spLocks noGrp="1" noChangeArrowheads="1"/>
          </p:cNvSpPr>
          <p:nvPr>
            <p:ph type="dt" sz="half" idx="10"/>
          </p:nvPr>
        </p:nvSpPr>
        <p:spPr>
          <a:ln/>
        </p:spPr>
        <p:txBody>
          <a:bodyPr/>
          <a:lstStyle>
            <a:lvl1pPr>
              <a:defRPr/>
            </a:lvl1pPr>
          </a:lstStyle>
          <a:p>
            <a:pPr>
              <a:defRPr/>
            </a:pPr>
            <a:r>
              <a:rPr lang="en-US"/>
              <a:t>Matt H. Evans, matt@exinfm.com</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05859" name="Rectangle 3" descr="Canvas"/>
          <p:cNvSpPr>
            <a:spLocks noGrp="1" noChangeArrowheads="1"/>
          </p:cNvSpPr>
          <p:nvPr>
            <p:ph type="title"/>
          </p:nvPr>
        </p:nvSpPr>
        <p:spPr bwMode="auto">
          <a:xfrm>
            <a:off x="0" y="0"/>
            <a:ext cx="9144000" cy="1219200"/>
          </a:xfrm>
          <a:prstGeom prst="rect">
            <a:avLst/>
          </a:prstGeom>
          <a:blipFill dpi="0" rotWithShape="0">
            <a:blip r:embed="rId13" cstate="print"/>
            <a:srcRect/>
            <a:tile tx="0" ty="0" sx="100000" sy="100000" flip="none" algn="tl"/>
          </a:blip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EDIT –  CAPS FONT 28 ARIAL</a:t>
            </a:r>
          </a:p>
        </p:txBody>
      </p:sp>
      <p:sp>
        <p:nvSpPr>
          <p:cNvPr id="505863" name="Text Box 7"/>
          <p:cNvSpPr txBox="1">
            <a:spLocks noChangeArrowheads="1"/>
          </p:cNvSpPr>
          <p:nvPr/>
        </p:nvSpPr>
        <p:spPr bwMode="auto">
          <a:xfrm>
            <a:off x="7658100" y="228600"/>
            <a:ext cx="1104900" cy="457200"/>
          </a:xfrm>
          <a:prstGeom prst="rect">
            <a:avLst/>
          </a:prstGeom>
          <a:noFill/>
          <a:ln w="9525">
            <a:noFill/>
            <a:miter lim="800000"/>
            <a:headEnd/>
            <a:tailEnd/>
          </a:ln>
          <a:effectLst/>
        </p:spPr>
        <p:txBody>
          <a:bodyPr>
            <a:spAutoFit/>
          </a:bodyPr>
          <a:lstStyle/>
          <a:p>
            <a:pPr>
              <a:spcBef>
                <a:spcPct val="50000"/>
              </a:spcBef>
              <a:defRPr/>
            </a:pPr>
            <a:endParaRPr lang="en-US" sz="2400" b="0"/>
          </a:p>
        </p:txBody>
      </p:sp>
      <p:sp>
        <p:nvSpPr>
          <p:cNvPr id="505866" name="Text Box 10"/>
          <p:cNvSpPr txBox="1">
            <a:spLocks noChangeArrowheads="1"/>
          </p:cNvSpPr>
          <p:nvPr/>
        </p:nvSpPr>
        <p:spPr bwMode="auto">
          <a:xfrm>
            <a:off x="7658100" y="228600"/>
            <a:ext cx="1104900" cy="457200"/>
          </a:xfrm>
          <a:prstGeom prst="rect">
            <a:avLst/>
          </a:prstGeom>
          <a:noFill/>
          <a:ln w="9525">
            <a:noFill/>
            <a:miter lim="800000"/>
            <a:headEnd/>
            <a:tailEnd/>
          </a:ln>
          <a:effectLst/>
        </p:spPr>
        <p:txBody>
          <a:bodyPr>
            <a:spAutoFit/>
          </a:bodyPr>
          <a:lstStyle/>
          <a:p>
            <a:pPr>
              <a:spcBef>
                <a:spcPct val="50000"/>
              </a:spcBef>
              <a:defRPr/>
            </a:pPr>
            <a:endParaRPr lang="en-US" sz="2400" b="0"/>
          </a:p>
        </p:txBody>
      </p:sp>
      <p:sp>
        <p:nvSpPr>
          <p:cNvPr id="505869" name="Text Box 13"/>
          <p:cNvSpPr txBox="1">
            <a:spLocks noChangeArrowheads="1"/>
          </p:cNvSpPr>
          <p:nvPr userDrawn="1"/>
        </p:nvSpPr>
        <p:spPr bwMode="auto">
          <a:xfrm>
            <a:off x="8680450" y="6440488"/>
            <a:ext cx="433388" cy="336550"/>
          </a:xfrm>
          <a:prstGeom prst="rect">
            <a:avLst/>
          </a:prstGeom>
          <a:noFill/>
          <a:ln w="9525">
            <a:noFill/>
            <a:miter lim="800000"/>
            <a:headEnd/>
            <a:tailEnd/>
          </a:ln>
          <a:effectLst/>
        </p:spPr>
        <p:txBody>
          <a:bodyPr wrap="none">
            <a:spAutoFit/>
          </a:bodyPr>
          <a:lstStyle/>
          <a:p>
            <a:pPr>
              <a:defRPr/>
            </a:pPr>
            <a:fld id="{1F91757E-5735-4BA2-BFFC-0EB4ED5CE694}" type="slidenum">
              <a:rPr lang="en-US" sz="1600"/>
              <a:pPr>
                <a:defRPr/>
              </a:pPr>
              <a:t>‹#›</a:t>
            </a:fld>
            <a:endParaRPr lang="en-US" sz="1600"/>
          </a:p>
        </p:txBody>
      </p:sp>
      <p:sp>
        <p:nvSpPr>
          <p:cNvPr id="505872" name="Rectangle 16"/>
          <p:cNvSpPr>
            <a:spLocks noGrp="1" noChangeArrowheads="1"/>
          </p:cNvSpPr>
          <p:nvPr>
            <p:ph type="dt" sz="half" idx="2"/>
          </p:nvPr>
        </p:nvSpPr>
        <p:spPr bwMode="auto">
          <a:xfrm>
            <a:off x="254000" y="6629400"/>
            <a:ext cx="4122738"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b="0">
                <a:solidFill>
                  <a:srgbClr val="800000"/>
                </a:solidFill>
              </a:defRPr>
            </a:lvl1pPr>
          </a:lstStyle>
          <a:p>
            <a:pPr>
              <a:defRPr/>
            </a:pPr>
            <a:r>
              <a:rPr lang="en-US"/>
              <a:t>Matt H. Evans, matt@exinfm.com</a:t>
            </a:r>
          </a:p>
        </p:txBody>
      </p:sp>
    </p:spTree>
  </p:cSld>
  <p:clrMap bg1="lt1" tx1="dk1" bg2="lt2" tx2="dk2" accent1="accent1" accent2="accent2" accent3="accent3" accent4="accent4" accent5="accent5" accent6="accent6" hlink="hlink" folHlink="folHlink"/>
  <p:sldLayoutIdLst>
    <p:sldLayoutId id="2147483725"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hf sldNum="0" hdr="0" ftr="0"/>
  <p:txStyles>
    <p:titleStyle>
      <a:lvl1pPr algn="ctr" rtl="0" eaLnBrk="0" fontAlgn="base" hangingPunct="0">
        <a:spcBef>
          <a:spcPct val="0"/>
        </a:spcBef>
        <a:spcAft>
          <a:spcPct val="0"/>
        </a:spcAft>
        <a:defRPr sz="2800" b="1">
          <a:solidFill>
            <a:srgbClr val="800000"/>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2800" b="1">
          <a:solidFill>
            <a:srgbClr val="800000"/>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2800" b="1">
          <a:solidFill>
            <a:srgbClr val="800000"/>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2800" b="1">
          <a:solidFill>
            <a:srgbClr val="800000"/>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2800" b="1">
          <a:solidFill>
            <a:srgbClr val="800000"/>
          </a:solidFill>
          <a:effectLst>
            <a:outerShdw blurRad="38100" dist="38100" dir="2700000" algn="tl">
              <a:srgbClr val="000000"/>
            </a:outerShdw>
          </a:effectLst>
          <a:latin typeface="Arial" charset="0"/>
        </a:defRPr>
      </a:lvl5pPr>
      <a:lvl6pPr marL="457200" algn="ctr" rtl="0" fontAlgn="base">
        <a:spcBef>
          <a:spcPct val="0"/>
        </a:spcBef>
        <a:spcAft>
          <a:spcPct val="0"/>
        </a:spcAft>
        <a:defRPr sz="2800" b="1">
          <a:solidFill>
            <a:srgbClr val="800000"/>
          </a:solidFill>
          <a:effectLst>
            <a:outerShdw blurRad="38100" dist="38100" dir="2700000" algn="tl">
              <a:srgbClr val="000000"/>
            </a:outerShdw>
          </a:effectLst>
          <a:latin typeface="Arial" charset="0"/>
        </a:defRPr>
      </a:lvl6pPr>
      <a:lvl7pPr marL="914400" algn="ctr" rtl="0" fontAlgn="base">
        <a:spcBef>
          <a:spcPct val="0"/>
        </a:spcBef>
        <a:spcAft>
          <a:spcPct val="0"/>
        </a:spcAft>
        <a:defRPr sz="2800" b="1">
          <a:solidFill>
            <a:srgbClr val="800000"/>
          </a:solidFill>
          <a:effectLst>
            <a:outerShdw blurRad="38100" dist="38100" dir="2700000" algn="tl">
              <a:srgbClr val="000000"/>
            </a:outerShdw>
          </a:effectLst>
          <a:latin typeface="Arial" charset="0"/>
        </a:defRPr>
      </a:lvl7pPr>
      <a:lvl8pPr marL="1371600" algn="ctr" rtl="0" fontAlgn="base">
        <a:spcBef>
          <a:spcPct val="0"/>
        </a:spcBef>
        <a:spcAft>
          <a:spcPct val="0"/>
        </a:spcAft>
        <a:defRPr sz="2800" b="1">
          <a:solidFill>
            <a:srgbClr val="800000"/>
          </a:solidFill>
          <a:effectLst>
            <a:outerShdw blurRad="38100" dist="38100" dir="2700000" algn="tl">
              <a:srgbClr val="000000"/>
            </a:outerShdw>
          </a:effectLst>
          <a:latin typeface="Arial" charset="0"/>
        </a:defRPr>
      </a:lvl8pPr>
      <a:lvl9pPr marL="1828800" algn="ctr" rtl="0" fontAlgn="base">
        <a:spcBef>
          <a:spcPct val="0"/>
        </a:spcBef>
        <a:spcAft>
          <a:spcPct val="0"/>
        </a:spcAft>
        <a:defRPr sz="2800" b="1">
          <a:solidFill>
            <a:srgbClr val="800000"/>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har char="•"/>
        <a:defRPr sz="28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b="1">
          <a:solidFill>
            <a:schemeClr val="tx1"/>
          </a:solidFill>
          <a:latin typeface="+mn-lt"/>
        </a:defRPr>
      </a:lvl2pPr>
      <a:lvl3pPr marL="1143000" indent="-228600" algn="l" rtl="0" eaLnBrk="0" fontAlgn="base" hangingPunct="0">
        <a:spcBef>
          <a:spcPct val="20000"/>
        </a:spcBef>
        <a:spcAft>
          <a:spcPct val="0"/>
        </a:spcAft>
        <a:buChar char="•"/>
        <a:defRPr sz="2800" b="1">
          <a:solidFill>
            <a:schemeClr val="tx1"/>
          </a:solidFill>
          <a:latin typeface="+mn-lt"/>
        </a:defRPr>
      </a:lvl3pPr>
      <a:lvl4pPr marL="1600200" indent="-228600" algn="l" rtl="0" eaLnBrk="0" fontAlgn="base" hangingPunct="0">
        <a:spcBef>
          <a:spcPct val="20000"/>
        </a:spcBef>
        <a:spcAft>
          <a:spcPct val="0"/>
        </a:spcAft>
        <a:buChar char="–"/>
        <a:defRPr sz="2800" b="1">
          <a:solidFill>
            <a:schemeClr val="tx1"/>
          </a:solidFill>
          <a:latin typeface="+mn-lt"/>
        </a:defRPr>
      </a:lvl4pPr>
      <a:lvl5pPr marL="2057400" indent="-228600" algn="l" rtl="0" eaLnBrk="0" fontAlgn="base" hangingPunct="0">
        <a:spcBef>
          <a:spcPct val="20000"/>
        </a:spcBef>
        <a:spcAft>
          <a:spcPct val="0"/>
        </a:spcAft>
        <a:buChar char="»"/>
        <a:defRPr sz="2800" b="1">
          <a:solidFill>
            <a:schemeClr val="tx1"/>
          </a:solidFill>
          <a:latin typeface="+mn-lt"/>
        </a:defRPr>
      </a:lvl5pPr>
      <a:lvl6pPr marL="2514600" indent="-228600" algn="l" rtl="0" fontAlgn="base">
        <a:spcBef>
          <a:spcPct val="20000"/>
        </a:spcBef>
        <a:spcAft>
          <a:spcPct val="0"/>
        </a:spcAft>
        <a:buChar char="»"/>
        <a:defRPr sz="2800" b="1">
          <a:solidFill>
            <a:schemeClr val="tx1"/>
          </a:solidFill>
          <a:latin typeface="+mn-lt"/>
        </a:defRPr>
      </a:lvl6pPr>
      <a:lvl7pPr marL="2971800" indent="-228600" algn="l" rtl="0" fontAlgn="base">
        <a:spcBef>
          <a:spcPct val="20000"/>
        </a:spcBef>
        <a:spcAft>
          <a:spcPct val="0"/>
        </a:spcAft>
        <a:buChar char="»"/>
        <a:defRPr sz="2800" b="1">
          <a:solidFill>
            <a:schemeClr val="tx1"/>
          </a:solidFill>
          <a:latin typeface="+mn-lt"/>
        </a:defRPr>
      </a:lvl7pPr>
      <a:lvl8pPr marL="3429000" indent="-228600" algn="l" rtl="0" fontAlgn="base">
        <a:spcBef>
          <a:spcPct val="20000"/>
        </a:spcBef>
        <a:spcAft>
          <a:spcPct val="0"/>
        </a:spcAft>
        <a:buChar char="»"/>
        <a:defRPr sz="2800" b="1">
          <a:solidFill>
            <a:schemeClr val="tx1"/>
          </a:solidFill>
          <a:latin typeface="+mn-lt"/>
        </a:defRPr>
      </a:lvl8pPr>
      <a:lvl9pPr marL="3886200" indent="-228600" algn="l" rtl="0" fontAlgn="base">
        <a:spcBef>
          <a:spcPct val="20000"/>
        </a:spcBef>
        <a:spcAft>
          <a:spcPct val="0"/>
        </a:spcAft>
        <a:buChar char="»"/>
        <a:defRPr sz="28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tile tx="0" ty="0" sx="100000" sy="100000" flip="none" algn="tl"/>
        </a:blipFill>
        <a:effectLst/>
      </p:bgPr>
    </p:bg>
    <p:spTree>
      <p:nvGrpSpPr>
        <p:cNvPr id="1" name=""/>
        <p:cNvGrpSpPr/>
        <p:nvPr/>
      </p:nvGrpSpPr>
      <p:grpSpPr>
        <a:xfrm>
          <a:off x="0" y="0"/>
          <a:ext cx="0" cy="0"/>
          <a:chOff x="0" y="0"/>
          <a:chExt cx="0" cy="0"/>
        </a:xfrm>
      </p:grpSpPr>
      <p:sp>
        <p:nvSpPr>
          <p:cNvPr id="3075" name="Rectangle 3" descr="Canvas"/>
          <p:cNvSpPr>
            <a:spLocks noGrp="1" noChangeArrowheads="1"/>
          </p:cNvSpPr>
          <p:nvPr>
            <p:ph type="body" idx="1"/>
          </p:nvPr>
        </p:nvSpPr>
        <p:spPr bwMode="auto">
          <a:xfrm>
            <a:off x="847725" y="731838"/>
            <a:ext cx="7772400" cy="4532312"/>
          </a:xfrm>
          <a:blipFill dpi="0" rotWithShape="0">
            <a:blip r:embed="rId3" cstate="print"/>
            <a:srcRect/>
            <a:tile tx="0" ty="0" sx="100000" sy="100000" flip="none" algn="tl"/>
          </a:blipFill>
          <a:ln>
            <a:miter lim="800000"/>
            <a:headEnd/>
            <a:tailEnd/>
          </a:ln>
        </p:spPr>
        <p:txBody>
          <a:bodyPr vert="horz" wrap="square" lIns="91440" tIns="45720" rIns="91440" bIns="45720" numCol="1" anchor="t" anchorCtr="0" compatLnSpc="1">
            <a:prstTxWarp prst="textNoShape">
              <a:avLst/>
            </a:prstTxWarp>
          </a:bodyPr>
          <a:lstStyle/>
          <a:p>
            <a:pPr algn="ctr" eaLnBrk="1" hangingPunct="1">
              <a:buFontTx/>
              <a:buNone/>
            </a:pPr>
            <a:r>
              <a:rPr lang="en-US" sz="4800" dirty="0" smtClean="0">
                <a:solidFill>
                  <a:srgbClr val="800000"/>
                </a:solidFill>
              </a:rPr>
              <a:t>Strategic Plan</a:t>
            </a:r>
          </a:p>
          <a:p>
            <a:pPr algn="ctr" eaLnBrk="1" hangingPunct="1">
              <a:buFontTx/>
              <a:buNone/>
            </a:pPr>
            <a:r>
              <a:rPr lang="en-US" sz="4800" dirty="0" smtClean="0">
                <a:solidFill>
                  <a:srgbClr val="800000"/>
                </a:solidFill>
              </a:rPr>
              <a:t>Pikes Peak Chapter</a:t>
            </a:r>
          </a:p>
          <a:p>
            <a:pPr algn="ctr" eaLnBrk="1" hangingPunct="1">
              <a:buFontTx/>
              <a:buNone/>
            </a:pPr>
            <a:r>
              <a:rPr lang="en-US" sz="4800" dirty="0" smtClean="0">
                <a:solidFill>
                  <a:srgbClr val="800000"/>
                </a:solidFill>
              </a:rPr>
              <a:t>2010-2011</a:t>
            </a:r>
            <a:endParaRPr lang="en-US" sz="4400" dirty="0" smtClean="0">
              <a:solidFill>
                <a:srgbClr val="800000"/>
              </a:solidFill>
            </a:endParaRPr>
          </a:p>
          <a:p>
            <a:pPr eaLnBrk="1" hangingPunct="1">
              <a:buFontTx/>
              <a:buNone/>
            </a:pPr>
            <a:endParaRPr lang="en-US" sz="3600" dirty="0" smtClean="0">
              <a:solidFill>
                <a:srgbClr val="800000"/>
              </a:solidFill>
            </a:endParaRPr>
          </a:p>
        </p:txBody>
      </p:sp>
      <p:pic>
        <p:nvPicPr>
          <p:cNvPr id="3076" name="Picture 3" descr="Pikes_Peak_Chp (2).jpg"/>
          <p:cNvPicPr>
            <a:picLocks noChangeAspect="1"/>
          </p:cNvPicPr>
          <p:nvPr/>
        </p:nvPicPr>
        <p:blipFill>
          <a:blip r:embed="rId4" cstate="print"/>
          <a:srcRect/>
          <a:stretch>
            <a:fillRect/>
          </a:stretch>
        </p:blipFill>
        <p:spPr bwMode="auto">
          <a:xfrm>
            <a:off x="1554163" y="3544888"/>
            <a:ext cx="3403600" cy="2743200"/>
          </a:xfrm>
          <a:prstGeom prst="rect">
            <a:avLst/>
          </a:prstGeom>
          <a:noFill/>
          <a:ln w="9525">
            <a:noFill/>
            <a:miter lim="800000"/>
            <a:headEnd/>
            <a:tailEnd/>
          </a:ln>
        </p:spPr>
      </p:pic>
      <p:pic>
        <p:nvPicPr>
          <p:cNvPr id="3077" name="Picture 5" descr="PP Passion.JPG"/>
          <p:cNvPicPr>
            <a:picLocks noChangeAspect="1"/>
          </p:cNvPicPr>
          <p:nvPr/>
        </p:nvPicPr>
        <p:blipFill>
          <a:blip r:embed="rId5" cstate="print"/>
          <a:srcRect/>
          <a:stretch>
            <a:fillRect/>
          </a:stretch>
        </p:blipFill>
        <p:spPr bwMode="auto">
          <a:xfrm>
            <a:off x="5176838" y="4232275"/>
            <a:ext cx="2809875" cy="1168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3186" name="Rectangle 2" descr="Canvas"/>
          <p:cNvSpPr>
            <a:spLocks noGrp="1" noChangeArrowheads="1"/>
          </p:cNvSpPr>
          <p:nvPr>
            <p:ph type="title"/>
          </p:nvPr>
        </p:nvSpPr>
        <p:spPr/>
        <p:txBody>
          <a:bodyPr/>
          <a:lstStyle/>
          <a:p>
            <a:pPr eaLnBrk="1" hangingPunct="1">
              <a:defRPr/>
            </a:pPr>
            <a:r>
              <a:rPr lang="en-US" dirty="0" smtClean="0"/>
              <a:t>Pikes Peak Chapter</a:t>
            </a:r>
            <a:br>
              <a:rPr lang="en-US" dirty="0" smtClean="0"/>
            </a:br>
            <a:r>
              <a:rPr lang="en-US" dirty="0" smtClean="0"/>
              <a:t>Mission Statement</a:t>
            </a:r>
          </a:p>
        </p:txBody>
      </p:sp>
      <p:grpSp>
        <p:nvGrpSpPr>
          <p:cNvPr id="21508" name="Group 4"/>
          <p:cNvGrpSpPr>
            <a:grpSpLocks/>
          </p:cNvGrpSpPr>
          <p:nvPr/>
        </p:nvGrpSpPr>
        <p:grpSpPr bwMode="auto">
          <a:xfrm>
            <a:off x="7553325" y="0"/>
            <a:ext cx="1590675" cy="1158875"/>
            <a:chOff x="1632" y="2880"/>
            <a:chExt cx="1200" cy="1008"/>
          </a:xfrm>
        </p:grpSpPr>
        <p:sp>
          <p:nvSpPr>
            <p:cNvPr id="2013189" name="Rectangle 5"/>
            <p:cNvSpPr>
              <a:spLocks noChangeArrowheads="1"/>
            </p:cNvSpPr>
            <p:nvPr/>
          </p:nvSpPr>
          <p:spPr bwMode="auto">
            <a:xfrm>
              <a:off x="1632" y="2880"/>
              <a:ext cx="1008" cy="1008"/>
            </a:xfrm>
            <a:prstGeom prst="rect">
              <a:avLst/>
            </a:prstGeom>
            <a:solidFill>
              <a:srgbClr val="FFCC00"/>
            </a:solidFill>
            <a:ln w="9525">
              <a:noFill/>
              <a:miter lim="800000"/>
              <a:headEnd/>
              <a:tailEnd/>
            </a:ln>
            <a:effectLst>
              <a:outerShdw dist="107763" dir="2700000" algn="ctr" rotWithShape="0">
                <a:srgbClr val="C0C0C0"/>
              </a:outerShdw>
            </a:effectLst>
          </p:spPr>
          <p:txBody>
            <a:bodyPr wrap="none" anchor="ctr"/>
            <a:lstStyle/>
            <a:p>
              <a:pPr>
                <a:defRPr/>
              </a:pPr>
              <a:endParaRPr lang="en-US"/>
            </a:p>
          </p:txBody>
        </p:sp>
        <p:sp>
          <p:nvSpPr>
            <p:cNvPr id="21513" name="AutoShape 6"/>
            <p:cNvSpPr>
              <a:spLocks noChangeArrowheads="1"/>
            </p:cNvSpPr>
            <p:nvPr/>
          </p:nvSpPr>
          <p:spPr bwMode="auto">
            <a:xfrm>
              <a:off x="2544" y="3000"/>
              <a:ext cx="288" cy="768"/>
            </a:xfrm>
            <a:prstGeom prst="rightArrow">
              <a:avLst>
                <a:gd name="adj1" fmla="val 50000"/>
                <a:gd name="adj2" fmla="val 25000"/>
              </a:avLst>
            </a:prstGeom>
            <a:solidFill>
              <a:srgbClr val="FFCC00"/>
            </a:solidFill>
            <a:ln w="9525">
              <a:noFill/>
              <a:miter lim="800000"/>
              <a:headEnd/>
              <a:tailEnd/>
            </a:ln>
          </p:spPr>
          <p:txBody>
            <a:bodyPr wrap="none" anchor="ctr"/>
            <a:lstStyle/>
            <a:p>
              <a:endParaRPr lang="en-US"/>
            </a:p>
          </p:txBody>
        </p:sp>
      </p:grpSp>
      <p:sp>
        <p:nvSpPr>
          <p:cNvPr id="21509" name="Rectangle 7"/>
          <p:cNvSpPr>
            <a:spLocks noChangeArrowheads="1"/>
          </p:cNvSpPr>
          <p:nvPr/>
        </p:nvSpPr>
        <p:spPr bwMode="auto">
          <a:xfrm>
            <a:off x="7462838" y="341313"/>
            <a:ext cx="1452562" cy="457200"/>
          </a:xfrm>
          <a:prstGeom prst="rect">
            <a:avLst/>
          </a:prstGeom>
          <a:noFill/>
          <a:ln w="9525">
            <a:noFill/>
            <a:miter lim="800000"/>
            <a:headEnd/>
            <a:tailEnd/>
          </a:ln>
        </p:spPr>
        <p:txBody>
          <a:bodyPr>
            <a:spAutoFit/>
          </a:bodyPr>
          <a:lstStyle/>
          <a:p>
            <a:pPr algn="ctr"/>
            <a:r>
              <a:rPr lang="en-US" sz="2400">
                <a:solidFill>
                  <a:schemeClr val="accent2"/>
                </a:solidFill>
                <a:latin typeface="Arial Narrow" pitchFamily="34" charset="0"/>
              </a:rPr>
              <a:t>C</a:t>
            </a:r>
            <a:r>
              <a:rPr lang="en-US" sz="1600">
                <a:latin typeface="Arial Narrow" pitchFamily="34" charset="0"/>
              </a:rPr>
              <a:t>omponents</a:t>
            </a:r>
          </a:p>
        </p:txBody>
      </p:sp>
      <p:sp>
        <p:nvSpPr>
          <p:cNvPr id="2013192" name="Rectangle 8"/>
          <p:cNvSpPr>
            <a:spLocks noChangeArrowheads="1"/>
          </p:cNvSpPr>
          <p:nvPr/>
        </p:nvSpPr>
        <p:spPr bwMode="auto">
          <a:xfrm>
            <a:off x="307975" y="1920875"/>
            <a:ext cx="8467725" cy="4352925"/>
          </a:xfrm>
          <a:prstGeom prst="rect">
            <a:avLst/>
          </a:prstGeom>
          <a:noFill/>
          <a:ln w="9525">
            <a:noFill/>
            <a:miter lim="800000"/>
            <a:headEnd/>
            <a:tailEnd/>
          </a:ln>
          <a:effectLst/>
        </p:spPr>
        <p:txBody>
          <a:bodyPr/>
          <a:lstStyle/>
          <a:p>
            <a:pPr algn="ctr">
              <a:defRPr/>
            </a:pPr>
            <a:r>
              <a:rPr lang="en-US" sz="3200" dirty="0">
                <a:effectLst>
                  <a:outerShdw blurRad="38100" dist="38100" dir="2700000" algn="tl">
                    <a:srgbClr val="C0C0C0"/>
                  </a:outerShdw>
                </a:effectLst>
              </a:rPr>
              <a:t>To enhance the value, image, development, and influence of administrative professionals in </a:t>
            </a:r>
            <a:r>
              <a:rPr lang="en-US" sz="3200" dirty="0" smtClean="0">
                <a:effectLst>
                  <a:outerShdw blurRad="38100" dist="38100" dir="2700000" algn="tl">
                    <a:srgbClr val="C0C0C0"/>
                  </a:outerShdw>
                </a:effectLst>
              </a:rPr>
              <a:t>the</a:t>
            </a:r>
          </a:p>
          <a:p>
            <a:pPr algn="ctr">
              <a:defRPr/>
            </a:pPr>
            <a:r>
              <a:rPr lang="en-US" sz="3200" dirty="0" smtClean="0">
                <a:effectLst>
                  <a:outerShdw blurRad="38100" dist="38100" dir="2700000" algn="tl">
                    <a:srgbClr val="C0C0C0"/>
                  </a:outerShdw>
                </a:effectLst>
              </a:rPr>
              <a:t>Pikes </a:t>
            </a:r>
            <a:r>
              <a:rPr lang="en-US" sz="3200" dirty="0">
                <a:effectLst>
                  <a:outerShdw blurRad="38100" dist="38100" dir="2700000" algn="tl">
                    <a:srgbClr val="C0C0C0"/>
                  </a:outerShdw>
                </a:effectLst>
              </a:rPr>
              <a:t>Peak </a:t>
            </a:r>
            <a:r>
              <a:rPr lang="en-US" sz="3200" dirty="0" smtClean="0">
                <a:effectLst>
                  <a:outerShdw blurRad="38100" dist="38100" dir="2700000" algn="tl">
                    <a:srgbClr val="C0C0C0"/>
                  </a:outerShdw>
                </a:effectLst>
              </a:rPr>
              <a:t>Region</a:t>
            </a:r>
            <a:endParaRPr lang="en-US" sz="2800" b="0" dirty="0">
              <a:effectLst>
                <a:outerShdw blurRad="38100" dist="38100" dir="2700000" algn="tl">
                  <a:srgbClr val="C0C0C0"/>
                </a:outerShdw>
              </a:effectLst>
            </a:endParaRPr>
          </a:p>
        </p:txBody>
      </p:sp>
      <p:pic>
        <p:nvPicPr>
          <p:cNvPr id="21511" name="Picture 8" descr="PP Passion.JPG"/>
          <p:cNvPicPr>
            <a:picLocks noChangeAspect="1"/>
          </p:cNvPicPr>
          <p:nvPr/>
        </p:nvPicPr>
        <p:blipFill>
          <a:blip r:embed="rId3" cstate="print"/>
          <a:srcRect/>
          <a:stretch>
            <a:fillRect/>
          </a:stretch>
        </p:blipFill>
        <p:spPr bwMode="auto">
          <a:xfrm>
            <a:off x="282575" y="261938"/>
            <a:ext cx="1760538" cy="7334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3426" name="Rectangle 2" descr="Canvas"/>
          <p:cNvSpPr>
            <a:spLocks noGrp="1" noChangeArrowheads="1"/>
          </p:cNvSpPr>
          <p:nvPr>
            <p:ph type="title"/>
          </p:nvPr>
        </p:nvSpPr>
        <p:spPr/>
        <p:txBody>
          <a:bodyPr/>
          <a:lstStyle/>
          <a:p>
            <a:pPr eaLnBrk="1" hangingPunct="1">
              <a:defRPr/>
            </a:pPr>
            <a:r>
              <a:rPr lang="en-US" dirty="0" smtClean="0"/>
              <a:t>Pikes Peak Chapter</a:t>
            </a:r>
            <a:br>
              <a:rPr lang="en-US" dirty="0" smtClean="0"/>
            </a:br>
            <a:r>
              <a:rPr lang="en-US" dirty="0" smtClean="0"/>
              <a:t>Vision</a:t>
            </a:r>
          </a:p>
        </p:txBody>
      </p:sp>
      <p:grpSp>
        <p:nvGrpSpPr>
          <p:cNvPr id="24580" name="Group 3"/>
          <p:cNvGrpSpPr>
            <a:grpSpLocks/>
          </p:cNvGrpSpPr>
          <p:nvPr/>
        </p:nvGrpSpPr>
        <p:grpSpPr bwMode="auto">
          <a:xfrm>
            <a:off x="7553325" y="0"/>
            <a:ext cx="1590675" cy="1158875"/>
            <a:chOff x="1632" y="2880"/>
            <a:chExt cx="1200" cy="1008"/>
          </a:xfrm>
        </p:grpSpPr>
        <p:sp>
          <p:nvSpPr>
            <p:cNvPr id="2023428" name="Rectangle 4"/>
            <p:cNvSpPr>
              <a:spLocks noChangeArrowheads="1"/>
            </p:cNvSpPr>
            <p:nvPr/>
          </p:nvSpPr>
          <p:spPr bwMode="auto">
            <a:xfrm>
              <a:off x="1632" y="2880"/>
              <a:ext cx="1008" cy="1008"/>
            </a:xfrm>
            <a:prstGeom prst="rect">
              <a:avLst/>
            </a:prstGeom>
            <a:solidFill>
              <a:srgbClr val="FFCC00"/>
            </a:solidFill>
            <a:ln w="9525">
              <a:noFill/>
              <a:miter lim="800000"/>
              <a:headEnd/>
              <a:tailEnd/>
            </a:ln>
            <a:effectLst>
              <a:outerShdw dist="107763" dir="2700000" algn="ctr" rotWithShape="0">
                <a:srgbClr val="C0C0C0"/>
              </a:outerShdw>
            </a:effectLst>
          </p:spPr>
          <p:txBody>
            <a:bodyPr wrap="none" anchor="ctr"/>
            <a:lstStyle/>
            <a:p>
              <a:pPr>
                <a:defRPr/>
              </a:pPr>
              <a:endParaRPr lang="en-US"/>
            </a:p>
          </p:txBody>
        </p:sp>
        <p:sp>
          <p:nvSpPr>
            <p:cNvPr id="24585" name="AutoShape 5"/>
            <p:cNvSpPr>
              <a:spLocks noChangeArrowheads="1"/>
            </p:cNvSpPr>
            <p:nvPr/>
          </p:nvSpPr>
          <p:spPr bwMode="auto">
            <a:xfrm>
              <a:off x="2544" y="3000"/>
              <a:ext cx="288" cy="768"/>
            </a:xfrm>
            <a:prstGeom prst="rightArrow">
              <a:avLst>
                <a:gd name="adj1" fmla="val 50000"/>
                <a:gd name="adj2" fmla="val 25000"/>
              </a:avLst>
            </a:prstGeom>
            <a:solidFill>
              <a:srgbClr val="FFCC00"/>
            </a:solidFill>
            <a:ln w="9525">
              <a:noFill/>
              <a:miter lim="800000"/>
              <a:headEnd/>
              <a:tailEnd/>
            </a:ln>
          </p:spPr>
          <p:txBody>
            <a:bodyPr wrap="none" anchor="ctr"/>
            <a:lstStyle/>
            <a:p>
              <a:endParaRPr lang="en-US"/>
            </a:p>
          </p:txBody>
        </p:sp>
      </p:grpSp>
      <p:sp>
        <p:nvSpPr>
          <p:cNvPr id="24581" name="Rectangle 6"/>
          <p:cNvSpPr>
            <a:spLocks noChangeArrowheads="1"/>
          </p:cNvSpPr>
          <p:nvPr/>
        </p:nvSpPr>
        <p:spPr bwMode="auto">
          <a:xfrm>
            <a:off x="7462838" y="341313"/>
            <a:ext cx="1452562" cy="457200"/>
          </a:xfrm>
          <a:prstGeom prst="rect">
            <a:avLst/>
          </a:prstGeom>
          <a:noFill/>
          <a:ln w="9525">
            <a:noFill/>
            <a:miter lim="800000"/>
            <a:headEnd/>
            <a:tailEnd/>
          </a:ln>
        </p:spPr>
        <p:txBody>
          <a:bodyPr>
            <a:spAutoFit/>
          </a:bodyPr>
          <a:lstStyle/>
          <a:p>
            <a:pPr algn="ctr"/>
            <a:r>
              <a:rPr lang="en-US" sz="2400">
                <a:solidFill>
                  <a:schemeClr val="accent2"/>
                </a:solidFill>
                <a:latin typeface="Arial Narrow" pitchFamily="34" charset="0"/>
              </a:rPr>
              <a:t>C</a:t>
            </a:r>
            <a:r>
              <a:rPr lang="en-US" sz="1600">
                <a:latin typeface="Arial Narrow" pitchFamily="34" charset="0"/>
              </a:rPr>
              <a:t>omponents</a:t>
            </a:r>
          </a:p>
        </p:txBody>
      </p:sp>
      <p:sp>
        <p:nvSpPr>
          <p:cNvPr id="2023431" name="Rectangle 7"/>
          <p:cNvSpPr>
            <a:spLocks noChangeArrowheads="1"/>
          </p:cNvSpPr>
          <p:nvPr/>
        </p:nvSpPr>
        <p:spPr bwMode="auto">
          <a:xfrm>
            <a:off x="333375" y="2073275"/>
            <a:ext cx="8467725" cy="4352925"/>
          </a:xfrm>
          <a:prstGeom prst="rect">
            <a:avLst/>
          </a:prstGeom>
          <a:noFill/>
          <a:ln w="9525">
            <a:noFill/>
            <a:miter lim="800000"/>
            <a:headEnd/>
            <a:tailEnd/>
          </a:ln>
          <a:effectLst/>
        </p:spPr>
        <p:txBody>
          <a:bodyPr/>
          <a:lstStyle/>
          <a:p>
            <a:pPr algn="ctr">
              <a:defRPr/>
            </a:pPr>
            <a:r>
              <a:rPr lang="en-US" sz="3200" dirty="0">
                <a:effectLst>
                  <a:outerShdw blurRad="38100" dist="38100" dir="2700000" algn="tl">
                    <a:srgbClr val="C0C0C0"/>
                  </a:outerShdw>
                </a:effectLst>
              </a:rPr>
              <a:t>To be the thriving focal point </a:t>
            </a:r>
            <a:r>
              <a:rPr lang="en-US" sz="3200" dirty="0" smtClean="0">
                <a:effectLst>
                  <a:outerShdw blurRad="38100" dist="38100" dir="2700000" algn="tl">
                    <a:srgbClr val="C0C0C0"/>
                  </a:outerShdw>
                </a:effectLst>
              </a:rPr>
              <a:t>for</a:t>
            </a:r>
          </a:p>
          <a:p>
            <a:pPr algn="ctr">
              <a:defRPr/>
            </a:pPr>
            <a:r>
              <a:rPr lang="en-US" sz="3200" dirty="0" smtClean="0">
                <a:effectLst>
                  <a:outerShdw blurRad="38100" dist="38100" dir="2700000" algn="tl">
                    <a:srgbClr val="C0C0C0"/>
                  </a:outerShdw>
                </a:effectLst>
              </a:rPr>
              <a:t>leadership, development</a:t>
            </a:r>
            <a:r>
              <a:rPr lang="en-US" sz="3200" dirty="0">
                <a:effectLst>
                  <a:outerShdw blurRad="38100" dist="38100" dir="2700000" algn="tl">
                    <a:srgbClr val="C0C0C0"/>
                  </a:outerShdw>
                </a:effectLst>
              </a:rPr>
              <a:t>, and networking </a:t>
            </a:r>
            <a:r>
              <a:rPr lang="en-US" sz="3200" dirty="0" smtClean="0">
                <a:effectLst>
                  <a:outerShdw blurRad="38100" dist="38100" dir="2700000" algn="tl">
                    <a:srgbClr val="C0C0C0"/>
                  </a:outerShdw>
                </a:effectLst>
              </a:rPr>
              <a:t>for administrative </a:t>
            </a:r>
            <a:r>
              <a:rPr lang="en-US" sz="3200" dirty="0">
                <a:effectLst>
                  <a:outerShdw blurRad="38100" dist="38100" dir="2700000" algn="tl">
                    <a:srgbClr val="C0C0C0"/>
                  </a:outerShdw>
                </a:effectLst>
              </a:rPr>
              <a:t>professionals</a:t>
            </a:r>
          </a:p>
        </p:txBody>
      </p:sp>
      <p:pic>
        <p:nvPicPr>
          <p:cNvPr id="24583" name="Picture 8" descr="PP Passion.JPG"/>
          <p:cNvPicPr>
            <a:picLocks noChangeAspect="1"/>
          </p:cNvPicPr>
          <p:nvPr/>
        </p:nvPicPr>
        <p:blipFill>
          <a:blip r:embed="rId3" cstate="print"/>
          <a:srcRect/>
          <a:stretch>
            <a:fillRect/>
          </a:stretch>
        </p:blipFill>
        <p:spPr bwMode="auto">
          <a:xfrm>
            <a:off x="292100" y="252413"/>
            <a:ext cx="1762125" cy="7318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1378" name="Rectangle 2" descr="Canvas"/>
          <p:cNvSpPr>
            <a:spLocks noGrp="1" noChangeArrowheads="1"/>
          </p:cNvSpPr>
          <p:nvPr>
            <p:ph type="title"/>
          </p:nvPr>
        </p:nvSpPr>
        <p:spPr/>
        <p:txBody>
          <a:bodyPr/>
          <a:lstStyle/>
          <a:p>
            <a:pPr eaLnBrk="1" hangingPunct="1">
              <a:defRPr/>
            </a:pPr>
            <a:r>
              <a:rPr lang="en-US" dirty="0" smtClean="0"/>
              <a:t>Core Values</a:t>
            </a:r>
          </a:p>
        </p:txBody>
      </p:sp>
      <p:grpSp>
        <p:nvGrpSpPr>
          <p:cNvPr id="25604" name="Group 3"/>
          <p:cNvGrpSpPr>
            <a:grpSpLocks/>
          </p:cNvGrpSpPr>
          <p:nvPr/>
        </p:nvGrpSpPr>
        <p:grpSpPr bwMode="auto">
          <a:xfrm>
            <a:off x="7553325" y="0"/>
            <a:ext cx="1590675" cy="1158875"/>
            <a:chOff x="1632" y="2880"/>
            <a:chExt cx="1200" cy="1008"/>
          </a:xfrm>
        </p:grpSpPr>
        <p:sp>
          <p:nvSpPr>
            <p:cNvPr id="2021380" name="Rectangle 4"/>
            <p:cNvSpPr>
              <a:spLocks noChangeArrowheads="1"/>
            </p:cNvSpPr>
            <p:nvPr/>
          </p:nvSpPr>
          <p:spPr bwMode="auto">
            <a:xfrm>
              <a:off x="1632" y="2880"/>
              <a:ext cx="1008" cy="1008"/>
            </a:xfrm>
            <a:prstGeom prst="rect">
              <a:avLst/>
            </a:prstGeom>
            <a:solidFill>
              <a:srgbClr val="FFCC00"/>
            </a:solidFill>
            <a:ln w="9525">
              <a:noFill/>
              <a:miter lim="800000"/>
              <a:headEnd/>
              <a:tailEnd/>
            </a:ln>
            <a:effectLst>
              <a:outerShdw dist="107763" dir="2700000" algn="ctr" rotWithShape="0">
                <a:srgbClr val="C0C0C0"/>
              </a:outerShdw>
            </a:effectLst>
          </p:spPr>
          <p:txBody>
            <a:bodyPr wrap="none" anchor="ctr"/>
            <a:lstStyle/>
            <a:p>
              <a:pPr>
                <a:defRPr/>
              </a:pPr>
              <a:endParaRPr lang="en-US"/>
            </a:p>
          </p:txBody>
        </p:sp>
        <p:sp>
          <p:nvSpPr>
            <p:cNvPr id="25609" name="AutoShape 5"/>
            <p:cNvSpPr>
              <a:spLocks noChangeArrowheads="1"/>
            </p:cNvSpPr>
            <p:nvPr/>
          </p:nvSpPr>
          <p:spPr bwMode="auto">
            <a:xfrm>
              <a:off x="2544" y="3000"/>
              <a:ext cx="288" cy="768"/>
            </a:xfrm>
            <a:prstGeom prst="rightArrow">
              <a:avLst>
                <a:gd name="adj1" fmla="val 50000"/>
                <a:gd name="adj2" fmla="val 25000"/>
              </a:avLst>
            </a:prstGeom>
            <a:solidFill>
              <a:srgbClr val="FFCC00"/>
            </a:solidFill>
            <a:ln w="9525">
              <a:noFill/>
              <a:miter lim="800000"/>
              <a:headEnd/>
              <a:tailEnd/>
            </a:ln>
          </p:spPr>
          <p:txBody>
            <a:bodyPr wrap="none" anchor="ctr"/>
            <a:lstStyle/>
            <a:p>
              <a:endParaRPr lang="en-US"/>
            </a:p>
          </p:txBody>
        </p:sp>
      </p:grpSp>
      <p:sp>
        <p:nvSpPr>
          <p:cNvPr id="25605" name="Rectangle 6"/>
          <p:cNvSpPr>
            <a:spLocks noChangeArrowheads="1"/>
          </p:cNvSpPr>
          <p:nvPr/>
        </p:nvSpPr>
        <p:spPr bwMode="auto">
          <a:xfrm>
            <a:off x="7462838" y="341313"/>
            <a:ext cx="1452562" cy="457200"/>
          </a:xfrm>
          <a:prstGeom prst="rect">
            <a:avLst/>
          </a:prstGeom>
          <a:noFill/>
          <a:ln w="9525">
            <a:noFill/>
            <a:miter lim="800000"/>
            <a:headEnd/>
            <a:tailEnd/>
          </a:ln>
        </p:spPr>
        <p:txBody>
          <a:bodyPr>
            <a:spAutoFit/>
          </a:bodyPr>
          <a:lstStyle/>
          <a:p>
            <a:pPr algn="ctr"/>
            <a:r>
              <a:rPr lang="en-US" sz="2400">
                <a:solidFill>
                  <a:schemeClr val="accent2"/>
                </a:solidFill>
                <a:latin typeface="Arial Narrow" pitchFamily="34" charset="0"/>
              </a:rPr>
              <a:t>C</a:t>
            </a:r>
            <a:r>
              <a:rPr lang="en-US" sz="1600">
                <a:latin typeface="Arial Narrow" pitchFamily="34" charset="0"/>
              </a:rPr>
              <a:t>omponents</a:t>
            </a:r>
          </a:p>
        </p:txBody>
      </p:sp>
      <p:sp>
        <p:nvSpPr>
          <p:cNvPr id="2021383" name="Rectangle 7"/>
          <p:cNvSpPr>
            <a:spLocks noChangeArrowheads="1"/>
          </p:cNvSpPr>
          <p:nvPr/>
        </p:nvSpPr>
        <p:spPr bwMode="auto">
          <a:xfrm>
            <a:off x="309563" y="1287463"/>
            <a:ext cx="8467725" cy="5132387"/>
          </a:xfrm>
          <a:prstGeom prst="rect">
            <a:avLst/>
          </a:prstGeom>
          <a:noFill/>
          <a:ln w="9525">
            <a:noFill/>
            <a:miter lim="800000"/>
            <a:headEnd/>
            <a:tailEnd/>
          </a:ln>
          <a:effectLst/>
        </p:spPr>
        <p:txBody>
          <a:bodyPr/>
          <a:lstStyle/>
          <a:p>
            <a:pPr>
              <a:buFontTx/>
              <a:buChar char="•"/>
              <a:defRPr/>
            </a:pPr>
            <a:endParaRPr lang="en-US" sz="2800" b="0" dirty="0">
              <a:effectLst>
                <a:outerShdw blurRad="38100" dist="38100" dir="2700000" algn="tl">
                  <a:srgbClr val="C0C0C0"/>
                </a:outerShdw>
              </a:effectLst>
            </a:endParaRPr>
          </a:p>
        </p:txBody>
      </p:sp>
      <p:pic>
        <p:nvPicPr>
          <p:cNvPr id="25607" name="Picture 8" descr="PP Passion.JPG"/>
          <p:cNvPicPr>
            <a:picLocks noChangeAspect="1"/>
          </p:cNvPicPr>
          <p:nvPr/>
        </p:nvPicPr>
        <p:blipFill>
          <a:blip r:embed="rId3" cstate="print"/>
          <a:srcRect/>
          <a:stretch>
            <a:fillRect/>
          </a:stretch>
        </p:blipFill>
        <p:spPr bwMode="auto">
          <a:xfrm>
            <a:off x="174625" y="241300"/>
            <a:ext cx="1762125" cy="733425"/>
          </a:xfrm>
          <a:prstGeom prst="rect">
            <a:avLst/>
          </a:prstGeom>
          <a:noFill/>
          <a:ln w="9525">
            <a:noFill/>
            <a:miter lim="800000"/>
            <a:headEnd/>
            <a:tailEnd/>
          </a:ln>
        </p:spPr>
      </p:pic>
      <p:sp>
        <p:nvSpPr>
          <p:cNvPr id="11" name="TextBox 10"/>
          <p:cNvSpPr txBox="1"/>
          <p:nvPr/>
        </p:nvSpPr>
        <p:spPr>
          <a:xfrm>
            <a:off x="431260" y="1244600"/>
            <a:ext cx="8204740" cy="5016758"/>
          </a:xfrm>
          <a:prstGeom prst="rect">
            <a:avLst/>
          </a:prstGeom>
          <a:noFill/>
        </p:spPr>
        <p:txBody>
          <a:bodyPr wrap="square" rtlCol="0">
            <a:spAutoFit/>
          </a:bodyPr>
          <a:lstStyle/>
          <a:p>
            <a:pPr>
              <a:buFont typeface="Arial" pitchFamily="34" charset="0"/>
              <a:buChar char="•"/>
            </a:pPr>
            <a:r>
              <a:rPr lang="en-US" sz="2000" dirty="0" smtClean="0"/>
              <a:t>Integrity</a:t>
            </a:r>
            <a:r>
              <a:rPr lang="en-US" sz="1800" dirty="0" smtClean="0"/>
              <a:t> – We demonstrate this cornerstone of our profession through honesty, accountability and high ethical standards.</a:t>
            </a:r>
          </a:p>
          <a:p>
            <a:endParaRPr lang="en-US" sz="1800" dirty="0" smtClean="0"/>
          </a:p>
          <a:p>
            <a:pPr>
              <a:buFont typeface="Arial" pitchFamily="34" charset="0"/>
              <a:buChar char="•"/>
            </a:pPr>
            <a:r>
              <a:rPr lang="en-US" sz="2000" dirty="0" smtClean="0"/>
              <a:t>Respect </a:t>
            </a:r>
            <a:r>
              <a:rPr lang="en-US" sz="1800" dirty="0" smtClean="0"/>
              <a:t>– We create respect within our profession and association through listening, understanding and acknowledging member feedback. </a:t>
            </a:r>
          </a:p>
          <a:p>
            <a:endParaRPr lang="en-US" sz="1800" dirty="0" smtClean="0"/>
          </a:p>
          <a:p>
            <a:pPr>
              <a:buFont typeface="Arial" pitchFamily="34" charset="0"/>
              <a:buChar char="•"/>
            </a:pPr>
            <a:r>
              <a:rPr lang="en-US" sz="2000" dirty="0" smtClean="0"/>
              <a:t>Adaptability</a:t>
            </a:r>
            <a:r>
              <a:rPr lang="en-US" sz="1800" dirty="0" smtClean="0"/>
              <a:t> – We ensure the success of our association by embracing positive change and by nurturing diversity, creativity and visionary thinking.</a:t>
            </a:r>
          </a:p>
          <a:p>
            <a:endParaRPr lang="en-US" sz="1800" dirty="0" smtClean="0"/>
          </a:p>
          <a:p>
            <a:pPr>
              <a:buFont typeface="Arial" pitchFamily="34" charset="0"/>
              <a:buChar char="•"/>
            </a:pPr>
            <a:r>
              <a:rPr lang="en-US" sz="2000" dirty="0" smtClean="0"/>
              <a:t>Communication</a:t>
            </a:r>
            <a:r>
              <a:rPr lang="en-US" sz="2400" dirty="0" smtClean="0"/>
              <a:t> </a:t>
            </a:r>
            <a:r>
              <a:rPr lang="en-US" sz="1800" dirty="0" smtClean="0"/>
              <a:t>– We cultivate and maintain excellence by remaining approachable at all levels, communicating openly and building strong relationships. </a:t>
            </a:r>
          </a:p>
          <a:p>
            <a:endParaRPr lang="en-US" sz="1800" dirty="0" smtClean="0"/>
          </a:p>
          <a:p>
            <a:pPr>
              <a:buFont typeface="Arial" pitchFamily="34" charset="0"/>
              <a:buChar char="•"/>
            </a:pPr>
            <a:r>
              <a:rPr lang="en-US" sz="2000" dirty="0" smtClean="0"/>
              <a:t>Commitment </a:t>
            </a:r>
            <a:r>
              <a:rPr lang="en-US" sz="1800" dirty="0" smtClean="0"/>
              <a:t>– We are steadfast in our goals to develop learning opportunities for career-minded administrative professionals and to strengthen efficiency and effectiveness</a:t>
            </a:r>
            <a:endParaRPr lang="en-US" sz="18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8578" name="Rectangle 1026" descr="Canvas"/>
          <p:cNvSpPr>
            <a:spLocks noGrp="1" noChangeArrowheads="1"/>
          </p:cNvSpPr>
          <p:nvPr>
            <p:ph type="title"/>
          </p:nvPr>
        </p:nvSpPr>
        <p:spPr/>
        <p:txBody>
          <a:bodyPr/>
          <a:lstStyle/>
          <a:p>
            <a:pPr eaLnBrk="1" hangingPunct="1">
              <a:defRPr/>
            </a:pPr>
            <a:r>
              <a:rPr lang="en-US" dirty="0" smtClean="0"/>
              <a:t>Objectives for Short Term</a:t>
            </a:r>
            <a:br>
              <a:rPr lang="en-US" dirty="0" smtClean="0"/>
            </a:br>
            <a:r>
              <a:rPr lang="en-US" dirty="0" smtClean="0"/>
              <a:t>Goals – 1 year</a:t>
            </a:r>
          </a:p>
        </p:txBody>
      </p:sp>
      <p:sp>
        <p:nvSpPr>
          <p:cNvPr id="1688582" name="Rectangle 1030"/>
          <p:cNvSpPr>
            <a:spLocks noGrp="1" noChangeArrowheads="1"/>
          </p:cNvSpPr>
          <p:nvPr>
            <p:ph type="body" idx="1"/>
          </p:nvPr>
        </p:nvSpPr>
        <p:spPr bwMode="auto">
          <a:xfrm>
            <a:off x="330200" y="1447800"/>
            <a:ext cx="8458200" cy="4902200"/>
          </a:xfrm>
          <a:ln>
            <a:miter lim="800000"/>
            <a:headEnd/>
            <a:tailEnd/>
          </a:ln>
        </p:spPr>
        <p:txBody>
          <a:bodyPr vert="horz" wrap="square" lIns="91440" tIns="45720" rIns="91440" bIns="45720" numCol="1" anchor="t" anchorCtr="0" compatLnSpc="1">
            <a:prstTxWarp prst="textNoShape">
              <a:avLst/>
            </a:prstTxWarp>
          </a:bodyPr>
          <a:lstStyle/>
          <a:p>
            <a:pPr eaLnBrk="1" hangingPunct="1">
              <a:defRPr/>
            </a:pPr>
            <a:r>
              <a:rPr lang="en-US" sz="2000" dirty="0" smtClean="0"/>
              <a:t>Membership Growth by 10%     POC: Marilyn Sullivan </a:t>
            </a:r>
            <a:r>
              <a:rPr lang="en-US" sz="2000" dirty="0" smtClean="0"/>
              <a:t>CPS</a:t>
            </a:r>
            <a:endParaRPr lang="en-US" sz="2000" dirty="0" smtClean="0"/>
          </a:p>
          <a:p>
            <a:pPr lvl="1" eaLnBrk="1" hangingPunct="1">
              <a:defRPr/>
            </a:pPr>
            <a:r>
              <a:rPr lang="en-US" sz="1800" b="0" dirty="0" smtClean="0"/>
              <a:t>Recruit </a:t>
            </a:r>
            <a:r>
              <a:rPr lang="en-US" sz="1800" b="0" dirty="0" smtClean="0"/>
              <a:t>8 new members from July </a:t>
            </a:r>
            <a:r>
              <a:rPr lang="en-US" sz="1800" b="0" dirty="0" smtClean="0"/>
              <a:t>1, 2010 </a:t>
            </a:r>
            <a:r>
              <a:rPr lang="en-US" sz="1800" b="0" dirty="0" smtClean="0"/>
              <a:t>- June 30, 2011</a:t>
            </a:r>
            <a:r>
              <a:rPr lang="en-US" sz="1800" dirty="0" smtClean="0"/>
              <a:t> </a:t>
            </a:r>
          </a:p>
          <a:p>
            <a:pPr lvl="1" eaLnBrk="1" hangingPunct="1">
              <a:defRPr/>
            </a:pPr>
            <a:r>
              <a:rPr lang="en-US" sz="1800" b="0" dirty="0" smtClean="0"/>
              <a:t>Hold two EYC’s (Membership Drives) in the months of October and April</a:t>
            </a:r>
            <a:r>
              <a:rPr lang="en-US" sz="1800" dirty="0" smtClean="0"/>
              <a:t> </a:t>
            </a:r>
          </a:p>
          <a:p>
            <a:pPr lvl="1" eaLnBrk="1" hangingPunct="1">
              <a:defRPr/>
            </a:pPr>
            <a:r>
              <a:rPr lang="en-US" sz="1800" b="0" dirty="0" smtClean="0"/>
              <a:t>Work </a:t>
            </a:r>
            <a:r>
              <a:rPr lang="en-US" sz="1800" b="0" dirty="0" smtClean="0"/>
              <a:t>on </a:t>
            </a:r>
            <a:r>
              <a:rPr lang="en-US" sz="1800" b="0" dirty="0" smtClean="0"/>
              <a:t>a presentation to be given during APW on ROI and Membership</a:t>
            </a:r>
            <a:r>
              <a:rPr lang="en-US" sz="1800" dirty="0" smtClean="0"/>
              <a:t> </a:t>
            </a:r>
          </a:p>
          <a:p>
            <a:pPr lvl="1" eaLnBrk="1" hangingPunct="1">
              <a:defRPr/>
            </a:pPr>
            <a:r>
              <a:rPr lang="en-US" sz="1800" b="0" dirty="0" smtClean="0"/>
              <a:t>Increase the media exposure (</a:t>
            </a:r>
            <a:r>
              <a:rPr lang="en-US" sz="1800" b="0" dirty="0" err="1" smtClean="0"/>
              <a:t>facebook</a:t>
            </a:r>
            <a:r>
              <a:rPr lang="en-US" sz="1800" b="0" dirty="0" smtClean="0"/>
              <a:t>, twitter, TV, radio, and newspapers)</a:t>
            </a:r>
            <a:r>
              <a:rPr lang="en-US" sz="1800" dirty="0" smtClean="0"/>
              <a:t> </a:t>
            </a:r>
          </a:p>
          <a:p>
            <a:pPr lvl="1" eaLnBrk="1" hangingPunct="1">
              <a:defRPr/>
            </a:pPr>
            <a:r>
              <a:rPr lang="en-US" sz="1800" b="0" dirty="0" smtClean="0"/>
              <a:t>Put together a challenge or contest to membership to bring a guest to EYC/chapter meetings (each member that brings a guest will receive a ticket, if the guest joins, the member receives another ticket; will have drawings possibly twice a year for a prize)</a:t>
            </a:r>
            <a:r>
              <a:rPr lang="en-US" sz="1800" dirty="0" smtClean="0"/>
              <a:t> </a:t>
            </a:r>
          </a:p>
        </p:txBody>
      </p:sp>
      <p:grpSp>
        <p:nvGrpSpPr>
          <p:cNvPr id="31749" name="Group 1031"/>
          <p:cNvGrpSpPr>
            <a:grpSpLocks/>
          </p:cNvGrpSpPr>
          <p:nvPr/>
        </p:nvGrpSpPr>
        <p:grpSpPr bwMode="auto">
          <a:xfrm>
            <a:off x="7553325" y="0"/>
            <a:ext cx="1590675" cy="1158875"/>
            <a:chOff x="1632" y="2880"/>
            <a:chExt cx="1200" cy="1008"/>
          </a:xfrm>
        </p:grpSpPr>
        <p:sp>
          <p:nvSpPr>
            <p:cNvPr id="1688584" name="Rectangle 1032"/>
            <p:cNvSpPr>
              <a:spLocks noChangeArrowheads="1"/>
            </p:cNvSpPr>
            <p:nvPr/>
          </p:nvSpPr>
          <p:spPr bwMode="auto">
            <a:xfrm>
              <a:off x="1632" y="2880"/>
              <a:ext cx="1008" cy="1008"/>
            </a:xfrm>
            <a:prstGeom prst="rect">
              <a:avLst/>
            </a:prstGeom>
            <a:solidFill>
              <a:srgbClr val="FFCC00"/>
            </a:solidFill>
            <a:ln w="9525">
              <a:noFill/>
              <a:miter lim="800000"/>
              <a:headEnd/>
              <a:tailEnd/>
            </a:ln>
            <a:effectLst>
              <a:outerShdw dist="107763" dir="2700000" algn="ctr" rotWithShape="0">
                <a:srgbClr val="C0C0C0"/>
              </a:outerShdw>
            </a:effectLst>
          </p:spPr>
          <p:txBody>
            <a:bodyPr wrap="none" anchor="ctr"/>
            <a:lstStyle/>
            <a:p>
              <a:pPr>
                <a:defRPr/>
              </a:pPr>
              <a:endParaRPr lang="en-US"/>
            </a:p>
          </p:txBody>
        </p:sp>
        <p:sp>
          <p:nvSpPr>
            <p:cNvPr id="31753" name="AutoShape 1033"/>
            <p:cNvSpPr>
              <a:spLocks noChangeArrowheads="1"/>
            </p:cNvSpPr>
            <p:nvPr/>
          </p:nvSpPr>
          <p:spPr bwMode="auto">
            <a:xfrm>
              <a:off x="2544" y="3000"/>
              <a:ext cx="288" cy="768"/>
            </a:xfrm>
            <a:prstGeom prst="rightArrow">
              <a:avLst>
                <a:gd name="adj1" fmla="val 50000"/>
                <a:gd name="adj2" fmla="val 25000"/>
              </a:avLst>
            </a:prstGeom>
            <a:solidFill>
              <a:srgbClr val="FFCC00"/>
            </a:solidFill>
            <a:ln w="9525">
              <a:noFill/>
              <a:miter lim="800000"/>
              <a:headEnd/>
              <a:tailEnd/>
            </a:ln>
          </p:spPr>
          <p:txBody>
            <a:bodyPr wrap="none" anchor="ctr"/>
            <a:lstStyle/>
            <a:p>
              <a:endParaRPr lang="en-US"/>
            </a:p>
          </p:txBody>
        </p:sp>
      </p:grpSp>
      <p:sp>
        <p:nvSpPr>
          <p:cNvPr id="31750" name="Rectangle 1034"/>
          <p:cNvSpPr>
            <a:spLocks noChangeArrowheads="1"/>
          </p:cNvSpPr>
          <p:nvPr/>
        </p:nvSpPr>
        <p:spPr bwMode="auto">
          <a:xfrm>
            <a:off x="7462838" y="341313"/>
            <a:ext cx="1452562" cy="457200"/>
          </a:xfrm>
          <a:prstGeom prst="rect">
            <a:avLst/>
          </a:prstGeom>
          <a:noFill/>
          <a:ln w="9525">
            <a:noFill/>
            <a:miter lim="800000"/>
            <a:headEnd/>
            <a:tailEnd/>
          </a:ln>
        </p:spPr>
        <p:txBody>
          <a:bodyPr>
            <a:spAutoFit/>
          </a:bodyPr>
          <a:lstStyle/>
          <a:p>
            <a:pPr algn="ctr"/>
            <a:r>
              <a:rPr lang="en-US" sz="2400">
                <a:solidFill>
                  <a:schemeClr val="accent2"/>
                </a:solidFill>
                <a:latin typeface="Arial Narrow" pitchFamily="34" charset="0"/>
              </a:rPr>
              <a:t>C</a:t>
            </a:r>
            <a:r>
              <a:rPr lang="en-US" sz="1600">
                <a:latin typeface="Arial Narrow" pitchFamily="34" charset="0"/>
              </a:rPr>
              <a:t>omponents</a:t>
            </a:r>
          </a:p>
        </p:txBody>
      </p:sp>
      <p:pic>
        <p:nvPicPr>
          <p:cNvPr id="31751" name="Picture 8" descr="PP Passion.JPG"/>
          <p:cNvPicPr>
            <a:picLocks noChangeAspect="1"/>
          </p:cNvPicPr>
          <p:nvPr/>
        </p:nvPicPr>
        <p:blipFill>
          <a:blip r:embed="rId3" cstate="print"/>
          <a:srcRect/>
          <a:stretch>
            <a:fillRect/>
          </a:stretch>
        </p:blipFill>
        <p:spPr bwMode="auto">
          <a:xfrm>
            <a:off x="261938" y="280988"/>
            <a:ext cx="1762125" cy="7334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8578" name="Rectangle 1026" descr="Canvas"/>
          <p:cNvSpPr>
            <a:spLocks noGrp="1" noChangeArrowheads="1"/>
          </p:cNvSpPr>
          <p:nvPr>
            <p:ph type="title"/>
          </p:nvPr>
        </p:nvSpPr>
        <p:spPr/>
        <p:txBody>
          <a:bodyPr/>
          <a:lstStyle/>
          <a:p>
            <a:pPr eaLnBrk="1" hangingPunct="1">
              <a:defRPr/>
            </a:pPr>
            <a:r>
              <a:rPr lang="en-US" dirty="0" smtClean="0"/>
              <a:t>Objectives for Short Term</a:t>
            </a:r>
            <a:br>
              <a:rPr lang="en-US" dirty="0" smtClean="0"/>
            </a:br>
            <a:r>
              <a:rPr lang="en-US" dirty="0" smtClean="0"/>
              <a:t>Goals – 1 year </a:t>
            </a:r>
          </a:p>
        </p:txBody>
      </p:sp>
      <p:sp>
        <p:nvSpPr>
          <p:cNvPr id="1688582" name="Rectangle 1030"/>
          <p:cNvSpPr>
            <a:spLocks noGrp="1" noChangeArrowheads="1"/>
          </p:cNvSpPr>
          <p:nvPr>
            <p:ph type="body" idx="1"/>
          </p:nvPr>
        </p:nvSpPr>
        <p:spPr bwMode="auto">
          <a:xfrm>
            <a:off x="330200" y="1447800"/>
            <a:ext cx="8458200" cy="5105400"/>
          </a:xfrm>
          <a:ln>
            <a:miter lim="800000"/>
            <a:headEnd/>
            <a:tailEnd/>
          </a:ln>
        </p:spPr>
        <p:txBody>
          <a:bodyPr vert="horz" wrap="square" lIns="91440" tIns="45720" rIns="91440" bIns="45720" numCol="1" anchor="t" anchorCtr="0" compatLnSpc="1">
            <a:prstTxWarp prst="textNoShape">
              <a:avLst/>
            </a:prstTxWarp>
          </a:bodyPr>
          <a:lstStyle/>
          <a:p>
            <a:pPr eaLnBrk="1" hangingPunct="1">
              <a:defRPr/>
            </a:pPr>
            <a:r>
              <a:rPr lang="en-US" sz="2000" dirty="0" smtClean="0"/>
              <a:t>Membership Retention-Maintain 90%    POC: Paula O’Keefe, CPS/CAP</a:t>
            </a:r>
          </a:p>
          <a:p>
            <a:pPr lvl="1" eaLnBrk="1" hangingPunct="1">
              <a:defRPr/>
            </a:pPr>
            <a:r>
              <a:rPr lang="en-US" sz="1600" b="0" dirty="0" smtClean="0"/>
              <a:t>Membership </a:t>
            </a:r>
            <a:r>
              <a:rPr lang="en-US" sz="1600" b="0" dirty="0" smtClean="0"/>
              <a:t>Committee will call every Chapter Member to build a relationship, engage and encourage them to come to meetings/events, or find out why they don’t come.</a:t>
            </a:r>
            <a:r>
              <a:rPr lang="en-US" sz="1600" dirty="0" smtClean="0"/>
              <a:t> </a:t>
            </a:r>
          </a:p>
          <a:p>
            <a:pPr lvl="1" eaLnBrk="1" hangingPunct="1">
              <a:defRPr/>
            </a:pPr>
            <a:r>
              <a:rPr lang="en-US" sz="1600" b="0" dirty="0" smtClean="0"/>
              <a:t>Membership Committee will contact members that have missed two meetings in a row to find out their status</a:t>
            </a:r>
          </a:p>
          <a:p>
            <a:pPr lvl="1" eaLnBrk="1" hangingPunct="1">
              <a:defRPr/>
            </a:pPr>
            <a:r>
              <a:rPr lang="en-US" sz="1600" b="0" dirty="0" smtClean="0"/>
              <a:t>Membership Committee will call the members two months before their renewal date</a:t>
            </a:r>
            <a:r>
              <a:rPr lang="en-US" sz="1600" dirty="0" smtClean="0"/>
              <a:t> </a:t>
            </a:r>
          </a:p>
          <a:p>
            <a:pPr lvl="1" eaLnBrk="1" hangingPunct="1">
              <a:defRPr/>
            </a:pPr>
            <a:r>
              <a:rPr lang="en-US" sz="1600" b="0" dirty="0" smtClean="0"/>
              <a:t>President - Elect will call each member that </a:t>
            </a:r>
            <a:r>
              <a:rPr lang="en-US" sz="1600" b="0" dirty="0" smtClean="0"/>
              <a:t>shows </a:t>
            </a:r>
            <a:r>
              <a:rPr lang="en-US" sz="1600" b="0" dirty="0" smtClean="0"/>
              <a:t>up on the second billing</a:t>
            </a:r>
            <a:r>
              <a:rPr lang="en-US" sz="1600" dirty="0" smtClean="0"/>
              <a:t> </a:t>
            </a:r>
            <a:r>
              <a:rPr lang="en-US" sz="1600" b="0" dirty="0" smtClean="0"/>
              <a:t>report</a:t>
            </a:r>
            <a:endParaRPr lang="en-US" sz="1600" dirty="0" smtClean="0"/>
          </a:p>
          <a:p>
            <a:pPr eaLnBrk="1" hangingPunct="1">
              <a:defRPr/>
            </a:pPr>
            <a:r>
              <a:rPr lang="en-US" sz="2000" dirty="0" smtClean="0"/>
              <a:t>Increase Web Community Usage    POC:  Aubree Lujan CPS/CAP</a:t>
            </a:r>
          </a:p>
          <a:p>
            <a:pPr lvl="1" eaLnBrk="1" hangingPunct="1">
              <a:defRPr/>
            </a:pPr>
            <a:r>
              <a:rPr lang="en-US" sz="1600" b="0" dirty="0" smtClean="0"/>
              <a:t>Will have a program/training at one of the chapter meetings</a:t>
            </a:r>
            <a:r>
              <a:rPr lang="en-US" sz="1600" dirty="0" smtClean="0"/>
              <a:t> </a:t>
            </a:r>
          </a:p>
          <a:p>
            <a:pPr lvl="1" eaLnBrk="1" hangingPunct="1">
              <a:defRPr/>
            </a:pPr>
            <a:r>
              <a:rPr lang="en-US" sz="1600" b="0" dirty="0" smtClean="0"/>
              <a:t>Developing hands-on one-on-one training sessions at the monthly meetings for those that need assistance (members will bring in laptops with WIFI for their use)</a:t>
            </a:r>
            <a:r>
              <a:rPr lang="en-US" sz="1600" dirty="0" smtClean="0"/>
              <a:t> </a:t>
            </a:r>
          </a:p>
          <a:p>
            <a:pPr lvl="1" eaLnBrk="1" hangingPunct="1">
              <a:defRPr/>
            </a:pPr>
            <a:r>
              <a:rPr lang="en-US" sz="1600" b="0" dirty="0" smtClean="0"/>
              <a:t>Direct more information to the Website </a:t>
            </a:r>
            <a:r>
              <a:rPr lang="en-US" sz="1600" b="0" dirty="0" smtClean="0"/>
              <a:t>(challenge </a:t>
            </a:r>
            <a:r>
              <a:rPr lang="en-US" sz="1600" b="0" dirty="0" smtClean="0"/>
              <a:t>members at the meetings, put a question in newsletter.  The answer will be posted on the website)</a:t>
            </a:r>
            <a:r>
              <a:rPr lang="en-US" sz="1600" dirty="0" smtClean="0"/>
              <a:t> </a:t>
            </a:r>
          </a:p>
          <a:p>
            <a:pPr lvl="1" eaLnBrk="1" hangingPunct="1">
              <a:defRPr/>
            </a:pPr>
            <a:r>
              <a:rPr lang="en-US" sz="1600" b="0" dirty="0" smtClean="0"/>
              <a:t>Webmaster to report </a:t>
            </a:r>
            <a:r>
              <a:rPr lang="en-US" sz="1600" b="0" dirty="0" smtClean="0"/>
              <a:t>to the chapter President monthly </a:t>
            </a:r>
            <a:r>
              <a:rPr lang="en-US" sz="1600" b="0" dirty="0" smtClean="0"/>
              <a:t>on </a:t>
            </a:r>
            <a:r>
              <a:rPr lang="en-US" sz="1600" b="0" dirty="0" smtClean="0"/>
              <a:t>the volume usage </a:t>
            </a:r>
            <a:endParaRPr lang="en-US" sz="1600" b="0" dirty="0" smtClean="0">
              <a:effectLst>
                <a:outerShdw blurRad="38100" dist="38100" dir="2700000" algn="tl">
                  <a:srgbClr val="C0C0C0"/>
                </a:outerShdw>
              </a:effectLst>
            </a:endParaRPr>
          </a:p>
        </p:txBody>
      </p:sp>
      <p:grpSp>
        <p:nvGrpSpPr>
          <p:cNvPr id="2" name="Group 1031"/>
          <p:cNvGrpSpPr>
            <a:grpSpLocks/>
          </p:cNvGrpSpPr>
          <p:nvPr/>
        </p:nvGrpSpPr>
        <p:grpSpPr bwMode="auto">
          <a:xfrm>
            <a:off x="7553325" y="0"/>
            <a:ext cx="1590675" cy="1158875"/>
            <a:chOff x="1632" y="2880"/>
            <a:chExt cx="1200" cy="1008"/>
          </a:xfrm>
        </p:grpSpPr>
        <p:sp>
          <p:nvSpPr>
            <p:cNvPr id="1688584" name="Rectangle 1032"/>
            <p:cNvSpPr>
              <a:spLocks noChangeArrowheads="1"/>
            </p:cNvSpPr>
            <p:nvPr/>
          </p:nvSpPr>
          <p:spPr bwMode="auto">
            <a:xfrm>
              <a:off x="1632" y="2880"/>
              <a:ext cx="1008" cy="1008"/>
            </a:xfrm>
            <a:prstGeom prst="rect">
              <a:avLst/>
            </a:prstGeom>
            <a:solidFill>
              <a:srgbClr val="FFCC00"/>
            </a:solidFill>
            <a:ln w="9525">
              <a:noFill/>
              <a:miter lim="800000"/>
              <a:headEnd/>
              <a:tailEnd/>
            </a:ln>
            <a:effectLst>
              <a:outerShdw dist="107763" dir="2700000" algn="ctr" rotWithShape="0">
                <a:srgbClr val="C0C0C0"/>
              </a:outerShdw>
            </a:effectLst>
          </p:spPr>
          <p:txBody>
            <a:bodyPr wrap="none" anchor="ctr"/>
            <a:lstStyle/>
            <a:p>
              <a:pPr>
                <a:defRPr/>
              </a:pPr>
              <a:endParaRPr lang="en-US"/>
            </a:p>
          </p:txBody>
        </p:sp>
        <p:sp>
          <p:nvSpPr>
            <p:cNvPr id="31753" name="AutoShape 1033"/>
            <p:cNvSpPr>
              <a:spLocks noChangeArrowheads="1"/>
            </p:cNvSpPr>
            <p:nvPr/>
          </p:nvSpPr>
          <p:spPr bwMode="auto">
            <a:xfrm>
              <a:off x="2544" y="3000"/>
              <a:ext cx="288" cy="768"/>
            </a:xfrm>
            <a:prstGeom prst="rightArrow">
              <a:avLst>
                <a:gd name="adj1" fmla="val 50000"/>
                <a:gd name="adj2" fmla="val 25000"/>
              </a:avLst>
            </a:prstGeom>
            <a:solidFill>
              <a:srgbClr val="FFCC00"/>
            </a:solidFill>
            <a:ln w="9525">
              <a:noFill/>
              <a:miter lim="800000"/>
              <a:headEnd/>
              <a:tailEnd/>
            </a:ln>
          </p:spPr>
          <p:txBody>
            <a:bodyPr wrap="none" anchor="ctr"/>
            <a:lstStyle/>
            <a:p>
              <a:endParaRPr lang="en-US"/>
            </a:p>
          </p:txBody>
        </p:sp>
      </p:grpSp>
      <p:sp>
        <p:nvSpPr>
          <p:cNvPr id="31750" name="Rectangle 1034"/>
          <p:cNvSpPr>
            <a:spLocks noChangeArrowheads="1"/>
          </p:cNvSpPr>
          <p:nvPr/>
        </p:nvSpPr>
        <p:spPr bwMode="auto">
          <a:xfrm>
            <a:off x="7462838" y="341313"/>
            <a:ext cx="1452562" cy="457200"/>
          </a:xfrm>
          <a:prstGeom prst="rect">
            <a:avLst/>
          </a:prstGeom>
          <a:noFill/>
          <a:ln w="9525">
            <a:noFill/>
            <a:miter lim="800000"/>
            <a:headEnd/>
            <a:tailEnd/>
          </a:ln>
        </p:spPr>
        <p:txBody>
          <a:bodyPr>
            <a:spAutoFit/>
          </a:bodyPr>
          <a:lstStyle/>
          <a:p>
            <a:pPr algn="ctr"/>
            <a:r>
              <a:rPr lang="en-US" sz="2400" dirty="0">
                <a:solidFill>
                  <a:schemeClr val="accent2"/>
                </a:solidFill>
                <a:latin typeface="Arial Narrow" pitchFamily="34" charset="0"/>
              </a:rPr>
              <a:t>C</a:t>
            </a:r>
            <a:r>
              <a:rPr lang="en-US" sz="1600" dirty="0">
                <a:latin typeface="Arial Narrow" pitchFamily="34" charset="0"/>
              </a:rPr>
              <a:t>omponents</a:t>
            </a:r>
          </a:p>
        </p:txBody>
      </p:sp>
      <p:pic>
        <p:nvPicPr>
          <p:cNvPr id="31751" name="Picture 8" descr="PP Passion.JPG"/>
          <p:cNvPicPr>
            <a:picLocks noChangeAspect="1"/>
          </p:cNvPicPr>
          <p:nvPr/>
        </p:nvPicPr>
        <p:blipFill>
          <a:blip r:embed="rId3" cstate="print"/>
          <a:srcRect/>
          <a:stretch>
            <a:fillRect/>
          </a:stretch>
        </p:blipFill>
        <p:spPr bwMode="auto">
          <a:xfrm>
            <a:off x="261938" y="280988"/>
            <a:ext cx="1762125" cy="7334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8578" name="Rectangle 1026" descr="Canvas"/>
          <p:cNvSpPr>
            <a:spLocks noGrp="1" noChangeArrowheads="1"/>
          </p:cNvSpPr>
          <p:nvPr>
            <p:ph type="title"/>
          </p:nvPr>
        </p:nvSpPr>
        <p:spPr/>
        <p:txBody>
          <a:bodyPr/>
          <a:lstStyle/>
          <a:p>
            <a:pPr eaLnBrk="1" hangingPunct="1">
              <a:defRPr/>
            </a:pPr>
            <a:r>
              <a:rPr lang="en-US" dirty="0" smtClean="0"/>
              <a:t>Objectives for Long Term</a:t>
            </a:r>
            <a:br>
              <a:rPr lang="en-US" dirty="0" smtClean="0"/>
            </a:br>
            <a:r>
              <a:rPr lang="en-US" dirty="0" smtClean="0"/>
              <a:t>Goals – 2 to 3 years </a:t>
            </a:r>
          </a:p>
        </p:txBody>
      </p:sp>
      <p:sp>
        <p:nvSpPr>
          <p:cNvPr id="1688582" name="Rectangle 1030"/>
          <p:cNvSpPr>
            <a:spLocks noGrp="1" noChangeArrowheads="1"/>
          </p:cNvSpPr>
          <p:nvPr>
            <p:ph type="body" idx="1"/>
          </p:nvPr>
        </p:nvSpPr>
        <p:spPr bwMode="auto">
          <a:xfrm>
            <a:off x="330200" y="1447800"/>
            <a:ext cx="8458200" cy="4978400"/>
          </a:xfrm>
          <a:ln>
            <a:miter lim="800000"/>
            <a:headEnd/>
            <a:tailEnd/>
          </a:ln>
        </p:spPr>
        <p:txBody>
          <a:bodyPr vert="horz" wrap="square" lIns="91440" tIns="45720" rIns="91440" bIns="45720" numCol="1" anchor="t" anchorCtr="0" compatLnSpc="1">
            <a:prstTxWarp prst="textNoShape">
              <a:avLst/>
            </a:prstTxWarp>
          </a:bodyPr>
          <a:lstStyle/>
          <a:p>
            <a:pPr eaLnBrk="1" hangingPunct="1">
              <a:defRPr/>
            </a:pPr>
            <a:r>
              <a:rPr lang="en-US" sz="2000" dirty="0" smtClean="0"/>
              <a:t>Develop a presentation to give to businesses and develop key personnel to deliver the message</a:t>
            </a:r>
          </a:p>
          <a:p>
            <a:pPr eaLnBrk="1" hangingPunct="1">
              <a:buNone/>
              <a:defRPr/>
            </a:pPr>
            <a:r>
              <a:rPr lang="en-US" sz="2000" dirty="0" smtClean="0"/>
              <a:t>     POC:  Marilyn Sullivan CPS, Carol Hardin CPS/CAP, and Eileen Verosko CPS</a:t>
            </a:r>
          </a:p>
          <a:p>
            <a:pPr lvl="1" eaLnBrk="1" hangingPunct="1">
              <a:defRPr/>
            </a:pPr>
            <a:r>
              <a:rPr lang="en-US" sz="1600" b="0" dirty="0" smtClean="0"/>
              <a:t>Develop a brochure to handout to the Executives at APW</a:t>
            </a:r>
            <a:r>
              <a:rPr lang="en-US" sz="1600" dirty="0" smtClean="0"/>
              <a:t> </a:t>
            </a:r>
          </a:p>
          <a:p>
            <a:pPr lvl="1" eaLnBrk="1" hangingPunct="1">
              <a:defRPr/>
            </a:pPr>
            <a:r>
              <a:rPr lang="en-US" sz="1600" b="0" dirty="0" smtClean="0"/>
              <a:t>Investigate the feasibility of producing a promotional DVD/CD “What is in it for me and my executive”</a:t>
            </a:r>
            <a:r>
              <a:rPr lang="en-US" sz="1600" dirty="0" smtClean="0"/>
              <a:t> </a:t>
            </a:r>
          </a:p>
          <a:p>
            <a:pPr eaLnBrk="1" hangingPunct="1">
              <a:defRPr/>
            </a:pPr>
            <a:r>
              <a:rPr lang="en-US" sz="2000" dirty="0" smtClean="0"/>
              <a:t>Increase interaction with Corporate Sponsors</a:t>
            </a:r>
          </a:p>
          <a:p>
            <a:pPr eaLnBrk="1" hangingPunct="1">
              <a:buNone/>
              <a:defRPr/>
            </a:pPr>
            <a:r>
              <a:rPr lang="en-US" sz="2000" dirty="0" smtClean="0"/>
              <a:t>     POC: Cheryl Sanfilippo, and Bobbie Pratts, CPS/CAP</a:t>
            </a:r>
          </a:p>
          <a:p>
            <a:pPr lvl="1" eaLnBrk="1" hangingPunct="1">
              <a:defRPr/>
            </a:pPr>
            <a:r>
              <a:rPr lang="en-US" sz="1600" b="0" dirty="0" smtClean="0"/>
              <a:t>Invite them to one of our chapter meetings</a:t>
            </a:r>
            <a:r>
              <a:rPr lang="en-US" sz="1600" dirty="0" smtClean="0"/>
              <a:t> </a:t>
            </a:r>
          </a:p>
          <a:p>
            <a:pPr lvl="1" eaLnBrk="1" hangingPunct="1">
              <a:defRPr/>
            </a:pPr>
            <a:r>
              <a:rPr lang="en-US" sz="1600" b="0" dirty="0" smtClean="0"/>
              <a:t>Schedule an after work social with the corporate sponsors</a:t>
            </a:r>
            <a:r>
              <a:rPr lang="en-US" sz="1600" dirty="0" smtClean="0"/>
              <a:t> </a:t>
            </a:r>
          </a:p>
          <a:p>
            <a:pPr lvl="1" eaLnBrk="1" hangingPunct="1">
              <a:defRPr/>
            </a:pPr>
            <a:r>
              <a:rPr lang="en-US" sz="1600" b="0" dirty="0" smtClean="0"/>
              <a:t>Send thank you </a:t>
            </a:r>
            <a:r>
              <a:rPr lang="en-US" sz="1600" b="0" dirty="0" smtClean="0"/>
              <a:t>letter/post </a:t>
            </a:r>
            <a:r>
              <a:rPr lang="en-US" sz="1600" b="0" dirty="0" smtClean="0"/>
              <a:t>card or combine </a:t>
            </a:r>
            <a:r>
              <a:rPr lang="en-US" sz="1600" b="0" dirty="0" smtClean="0"/>
              <a:t>invitation to any chapter events </a:t>
            </a:r>
            <a:endParaRPr lang="en-US" sz="1600" dirty="0" smtClean="0"/>
          </a:p>
        </p:txBody>
      </p:sp>
      <p:grpSp>
        <p:nvGrpSpPr>
          <p:cNvPr id="2" name="Group 1031"/>
          <p:cNvGrpSpPr>
            <a:grpSpLocks/>
          </p:cNvGrpSpPr>
          <p:nvPr/>
        </p:nvGrpSpPr>
        <p:grpSpPr bwMode="auto">
          <a:xfrm>
            <a:off x="7553325" y="0"/>
            <a:ext cx="1590675" cy="1158875"/>
            <a:chOff x="1632" y="2880"/>
            <a:chExt cx="1200" cy="1008"/>
          </a:xfrm>
        </p:grpSpPr>
        <p:sp>
          <p:nvSpPr>
            <p:cNvPr id="1688584" name="Rectangle 1032"/>
            <p:cNvSpPr>
              <a:spLocks noChangeArrowheads="1"/>
            </p:cNvSpPr>
            <p:nvPr/>
          </p:nvSpPr>
          <p:spPr bwMode="auto">
            <a:xfrm>
              <a:off x="1632" y="2880"/>
              <a:ext cx="1008" cy="1008"/>
            </a:xfrm>
            <a:prstGeom prst="rect">
              <a:avLst/>
            </a:prstGeom>
            <a:solidFill>
              <a:srgbClr val="FFCC00"/>
            </a:solidFill>
            <a:ln w="9525">
              <a:noFill/>
              <a:miter lim="800000"/>
              <a:headEnd/>
              <a:tailEnd/>
            </a:ln>
            <a:effectLst>
              <a:outerShdw dist="107763" dir="2700000" algn="ctr" rotWithShape="0">
                <a:srgbClr val="C0C0C0"/>
              </a:outerShdw>
            </a:effectLst>
          </p:spPr>
          <p:txBody>
            <a:bodyPr wrap="none" anchor="ctr"/>
            <a:lstStyle/>
            <a:p>
              <a:pPr>
                <a:defRPr/>
              </a:pPr>
              <a:endParaRPr lang="en-US"/>
            </a:p>
          </p:txBody>
        </p:sp>
        <p:sp>
          <p:nvSpPr>
            <p:cNvPr id="31753" name="AutoShape 1033"/>
            <p:cNvSpPr>
              <a:spLocks noChangeArrowheads="1"/>
            </p:cNvSpPr>
            <p:nvPr/>
          </p:nvSpPr>
          <p:spPr bwMode="auto">
            <a:xfrm>
              <a:off x="2544" y="3000"/>
              <a:ext cx="288" cy="768"/>
            </a:xfrm>
            <a:prstGeom prst="rightArrow">
              <a:avLst>
                <a:gd name="adj1" fmla="val 50000"/>
                <a:gd name="adj2" fmla="val 25000"/>
              </a:avLst>
            </a:prstGeom>
            <a:solidFill>
              <a:srgbClr val="FFCC00"/>
            </a:solidFill>
            <a:ln w="9525">
              <a:noFill/>
              <a:miter lim="800000"/>
              <a:headEnd/>
              <a:tailEnd/>
            </a:ln>
          </p:spPr>
          <p:txBody>
            <a:bodyPr wrap="none" anchor="ctr"/>
            <a:lstStyle/>
            <a:p>
              <a:endParaRPr lang="en-US"/>
            </a:p>
          </p:txBody>
        </p:sp>
      </p:grpSp>
      <p:sp>
        <p:nvSpPr>
          <p:cNvPr id="31750" name="Rectangle 1034"/>
          <p:cNvSpPr>
            <a:spLocks noChangeArrowheads="1"/>
          </p:cNvSpPr>
          <p:nvPr/>
        </p:nvSpPr>
        <p:spPr bwMode="auto">
          <a:xfrm>
            <a:off x="7462838" y="341313"/>
            <a:ext cx="1452562" cy="457200"/>
          </a:xfrm>
          <a:prstGeom prst="rect">
            <a:avLst/>
          </a:prstGeom>
          <a:noFill/>
          <a:ln w="9525">
            <a:noFill/>
            <a:miter lim="800000"/>
            <a:headEnd/>
            <a:tailEnd/>
          </a:ln>
        </p:spPr>
        <p:txBody>
          <a:bodyPr>
            <a:spAutoFit/>
          </a:bodyPr>
          <a:lstStyle/>
          <a:p>
            <a:pPr algn="ctr"/>
            <a:r>
              <a:rPr lang="en-US" sz="2400">
                <a:solidFill>
                  <a:schemeClr val="accent2"/>
                </a:solidFill>
                <a:latin typeface="Arial Narrow" pitchFamily="34" charset="0"/>
              </a:rPr>
              <a:t>C</a:t>
            </a:r>
            <a:r>
              <a:rPr lang="en-US" sz="1600">
                <a:latin typeface="Arial Narrow" pitchFamily="34" charset="0"/>
              </a:rPr>
              <a:t>omponents</a:t>
            </a:r>
          </a:p>
        </p:txBody>
      </p:sp>
      <p:pic>
        <p:nvPicPr>
          <p:cNvPr id="31751" name="Picture 8" descr="PP Passion.JPG"/>
          <p:cNvPicPr>
            <a:picLocks noChangeAspect="1"/>
          </p:cNvPicPr>
          <p:nvPr/>
        </p:nvPicPr>
        <p:blipFill>
          <a:blip r:embed="rId3" cstate="print"/>
          <a:srcRect/>
          <a:stretch>
            <a:fillRect/>
          </a:stretch>
        </p:blipFill>
        <p:spPr bwMode="auto">
          <a:xfrm>
            <a:off x="261938" y="280988"/>
            <a:ext cx="1762125" cy="7334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8578" name="Rectangle 1026" descr="Canvas"/>
          <p:cNvSpPr>
            <a:spLocks noGrp="1" noChangeArrowheads="1"/>
          </p:cNvSpPr>
          <p:nvPr>
            <p:ph type="title"/>
          </p:nvPr>
        </p:nvSpPr>
        <p:spPr/>
        <p:txBody>
          <a:bodyPr/>
          <a:lstStyle/>
          <a:p>
            <a:pPr eaLnBrk="1" hangingPunct="1">
              <a:defRPr/>
            </a:pPr>
            <a:r>
              <a:rPr lang="en-US" dirty="0" smtClean="0"/>
              <a:t>Action Plan</a:t>
            </a:r>
          </a:p>
        </p:txBody>
      </p:sp>
      <p:sp>
        <p:nvSpPr>
          <p:cNvPr id="1688582" name="Rectangle 1030"/>
          <p:cNvSpPr>
            <a:spLocks noGrp="1" noChangeArrowheads="1"/>
          </p:cNvSpPr>
          <p:nvPr>
            <p:ph type="body" idx="1"/>
          </p:nvPr>
        </p:nvSpPr>
        <p:spPr bwMode="auto">
          <a:xfrm>
            <a:off x="330200" y="1447800"/>
            <a:ext cx="8458200" cy="4978400"/>
          </a:xfrm>
          <a:ln>
            <a:miter lim="800000"/>
            <a:headEnd/>
            <a:tailEnd/>
          </a:ln>
        </p:spPr>
        <p:txBody>
          <a:bodyPr vert="horz" wrap="square" lIns="91440" tIns="45720" rIns="91440" bIns="45720" numCol="1" anchor="t" anchorCtr="0" compatLnSpc="1">
            <a:prstTxWarp prst="textNoShape">
              <a:avLst/>
            </a:prstTxWarp>
          </a:bodyPr>
          <a:lstStyle/>
          <a:p>
            <a:pPr eaLnBrk="1" hangingPunct="1">
              <a:defRPr/>
            </a:pPr>
            <a:r>
              <a:rPr lang="en-US" sz="1600" b="0" dirty="0" smtClean="0"/>
              <a:t>POC’s to brief </a:t>
            </a:r>
            <a:r>
              <a:rPr lang="en-US" sz="1600" b="0" dirty="0" smtClean="0"/>
              <a:t>status </a:t>
            </a:r>
            <a:r>
              <a:rPr lang="en-US" sz="1600" b="0" dirty="0" smtClean="0"/>
              <a:t>on objective’s </a:t>
            </a:r>
            <a:r>
              <a:rPr lang="en-US" sz="1600" b="0" dirty="0" smtClean="0"/>
              <a:t>each month </a:t>
            </a:r>
            <a:r>
              <a:rPr lang="en-US" sz="1600" b="0" dirty="0" smtClean="0"/>
              <a:t>to </a:t>
            </a:r>
            <a:r>
              <a:rPr lang="en-US" sz="1600" b="0" dirty="0" smtClean="0"/>
              <a:t>the </a:t>
            </a:r>
            <a:r>
              <a:rPr lang="en-US" sz="1600" b="0" dirty="0" smtClean="0"/>
              <a:t>chapter President to </a:t>
            </a:r>
            <a:r>
              <a:rPr lang="en-US" sz="1600" b="0" dirty="0" smtClean="0"/>
              <a:t>review with the Board of Directors</a:t>
            </a:r>
          </a:p>
          <a:p>
            <a:pPr eaLnBrk="1" hangingPunct="1">
              <a:defRPr/>
            </a:pPr>
            <a:r>
              <a:rPr lang="en-US" sz="1600" b="0" dirty="0" smtClean="0"/>
              <a:t>Pikes Peak Chapter Board of Director’s monitor </a:t>
            </a:r>
            <a:r>
              <a:rPr lang="en-US" sz="1600" b="0" dirty="0" smtClean="0"/>
              <a:t>progress against objectives</a:t>
            </a:r>
          </a:p>
          <a:p>
            <a:pPr eaLnBrk="1" hangingPunct="1">
              <a:defRPr/>
            </a:pPr>
            <a:r>
              <a:rPr lang="en-US" sz="1600" b="0" dirty="0" smtClean="0"/>
              <a:t>Pikes Peak Chapter Board of Director’s correct </a:t>
            </a:r>
            <a:r>
              <a:rPr lang="en-US" sz="1600" b="0" dirty="0" smtClean="0"/>
              <a:t>and revise objectives per comparison of actual results against original objectives</a:t>
            </a:r>
          </a:p>
          <a:p>
            <a:pPr eaLnBrk="1" hangingPunct="1">
              <a:defRPr/>
            </a:pPr>
            <a:r>
              <a:rPr lang="en-US" sz="1600" b="0" dirty="0" smtClean="0"/>
              <a:t>Pikes Peak Chapter Board of Director’s establish </a:t>
            </a:r>
            <a:r>
              <a:rPr lang="en-US" sz="1600" b="0" dirty="0" smtClean="0"/>
              <a:t>an annual review of Strategic Plan and </a:t>
            </a:r>
            <a:r>
              <a:rPr lang="en-US" sz="1600" b="0" dirty="0" smtClean="0"/>
              <a:t>expand </a:t>
            </a:r>
            <a:r>
              <a:rPr lang="en-US" sz="1600" b="0" dirty="0" smtClean="0"/>
              <a:t>the Plan as </a:t>
            </a:r>
            <a:r>
              <a:rPr lang="en-US" sz="1600" b="0" dirty="0" smtClean="0"/>
              <a:t>it </a:t>
            </a:r>
            <a:r>
              <a:rPr lang="en-US" sz="1600" b="0" dirty="0" smtClean="0"/>
              <a:t>matures </a:t>
            </a:r>
          </a:p>
        </p:txBody>
      </p:sp>
      <p:grpSp>
        <p:nvGrpSpPr>
          <p:cNvPr id="2" name="Group 1031"/>
          <p:cNvGrpSpPr>
            <a:grpSpLocks/>
          </p:cNvGrpSpPr>
          <p:nvPr/>
        </p:nvGrpSpPr>
        <p:grpSpPr bwMode="auto">
          <a:xfrm>
            <a:off x="7553325" y="0"/>
            <a:ext cx="1590675" cy="1158875"/>
            <a:chOff x="1632" y="2880"/>
            <a:chExt cx="1200" cy="1008"/>
          </a:xfrm>
        </p:grpSpPr>
        <p:sp>
          <p:nvSpPr>
            <p:cNvPr id="1688584" name="Rectangle 1032"/>
            <p:cNvSpPr>
              <a:spLocks noChangeArrowheads="1"/>
            </p:cNvSpPr>
            <p:nvPr/>
          </p:nvSpPr>
          <p:spPr bwMode="auto">
            <a:xfrm>
              <a:off x="1632" y="2880"/>
              <a:ext cx="1008" cy="1008"/>
            </a:xfrm>
            <a:prstGeom prst="rect">
              <a:avLst/>
            </a:prstGeom>
            <a:solidFill>
              <a:srgbClr val="FFCC00"/>
            </a:solidFill>
            <a:ln w="9525">
              <a:noFill/>
              <a:miter lim="800000"/>
              <a:headEnd/>
              <a:tailEnd/>
            </a:ln>
            <a:effectLst>
              <a:outerShdw dist="107763" dir="2700000" algn="ctr" rotWithShape="0">
                <a:srgbClr val="C0C0C0"/>
              </a:outerShdw>
            </a:effectLst>
          </p:spPr>
          <p:txBody>
            <a:bodyPr wrap="none" anchor="ctr"/>
            <a:lstStyle/>
            <a:p>
              <a:pPr>
                <a:defRPr/>
              </a:pPr>
              <a:endParaRPr lang="en-US"/>
            </a:p>
          </p:txBody>
        </p:sp>
        <p:sp>
          <p:nvSpPr>
            <p:cNvPr id="31753" name="AutoShape 1033"/>
            <p:cNvSpPr>
              <a:spLocks noChangeArrowheads="1"/>
            </p:cNvSpPr>
            <p:nvPr/>
          </p:nvSpPr>
          <p:spPr bwMode="auto">
            <a:xfrm>
              <a:off x="2544" y="3000"/>
              <a:ext cx="288" cy="768"/>
            </a:xfrm>
            <a:prstGeom prst="rightArrow">
              <a:avLst>
                <a:gd name="adj1" fmla="val 50000"/>
                <a:gd name="adj2" fmla="val 25000"/>
              </a:avLst>
            </a:prstGeom>
            <a:solidFill>
              <a:srgbClr val="FFCC00"/>
            </a:solidFill>
            <a:ln w="9525">
              <a:noFill/>
              <a:miter lim="800000"/>
              <a:headEnd/>
              <a:tailEnd/>
            </a:ln>
          </p:spPr>
          <p:txBody>
            <a:bodyPr wrap="none" anchor="ctr"/>
            <a:lstStyle/>
            <a:p>
              <a:endParaRPr lang="en-US"/>
            </a:p>
          </p:txBody>
        </p:sp>
      </p:grpSp>
      <p:sp>
        <p:nvSpPr>
          <p:cNvPr id="31750" name="Rectangle 1034"/>
          <p:cNvSpPr>
            <a:spLocks noChangeArrowheads="1"/>
          </p:cNvSpPr>
          <p:nvPr/>
        </p:nvSpPr>
        <p:spPr bwMode="auto">
          <a:xfrm>
            <a:off x="7452678" y="178753"/>
            <a:ext cx="1452562" cy="707886"/>
          </a:xfrm>
          <a:prstGeom prst="rect">
            <a:avLst/>
          </a:prstGeom>
          <a:noFill/>
          <a:ln w="9525">
            <a:noFill/>
            <a:miter lim="800000"/>
            <a:headEnd/>
            <a:tailEnd/>
          </a:ln>
        </p:spPr>
        <p:txBody>
          <a:bodyPr>
            <a:spAutoFit/>
          </a:bodyPr>
          <a:lstStyle/>
          <a:p>
            <a:pPr algn="ctr"/>
            <a:r>
              <a:rPr lang="en-US" sz="2400" dirty="0" smtClean="0">
                <a:solidFill>
                  <a:schemeClr val="accent2"/>
                </a:solidFill>
                <a:latin typeface="Arial Narrow" pitchFamily="34" charset="0"/>
              </a:rPr>
              <a:t>D</a:t>
            </a:r>
            <a:r>
              <a:rPr lang="en-US" sz="1600" dirty="0" smtClean="0">
                <a:latin typeface="Arial Narrow" pitchFamily="34" charset="0"/>
              </a:rPr>
              <a:t>own to </a:t>
            </a:r>
          </a:p>
          <a:p>
            <a:pPr algn="ctr"/>
            <a:r>
              <a:rPr lang="en-US" sz="1600" dirty="0" smtClean="0">
                <a:latin typeface="Arial Narrow" pitchFamily="34" charset="0"/>
              </a:rPr>
              <a:t>Specifics</a:t>
            </a:r>
            <a:endParaRPr lang="en-US" sz="1600" dirty="0">
              <a:latin typeface="Arial Narrow" pitchFamily="34" charset="0"/>
            </a:endParaRPr>
          </a:p>
        </p:txBody>
      </p:sp>
      <p:pic>
        <p:nvPicPr>
          <p:cNvPr id="31751" name="Picture 8" descr="PP Passion.JPG"/>
          <p:cNvPicPr>
            <a:picLocks noChangeAspect="1"/>
          </p:cNvPicPr>
          <p:nvPr/>
        </p:nvPicPr>
        <p:blipFill>
          <a:blip r:embed="rId3" cstate="print"/>
          <a:srcRect/>
          <a:stretch>
            <a:fillRect/>
          </a:stretch>
        </p:blipFill>
        <p:spPr bwMode="auto">
          <a:xfrm>
            <a:off x="261938" y="280988"/>
            <a:ext cx="1762125" cy="7334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1922" name="Rectangle 2" descr="Canvas"/>
          <p:cNvSpPr>
            <a:spLocks noGrp="1" noChangeArrowheads="1"/>
          </p:cNvSpPr>
          <p:nvPr>
            <p:ph type="title"/>
          </p:nvPr>
        </p:nvSpPr>
        <p:spPr/>
        <p:txBody>
          <a:bodyPr/>
          <a:lstStyle/>
          <a:p>
            <a:pPr eaLnBrk="1" hangingPunct="1">
              <a:defRPr/>
            </a:pPr>
            <a:r>
              <a:rPr lang="en-US" smtClean="0"/>
              <a:t>Strength’s</a:t>
            </a:r>
          </a:p>
        </p:txBody>
      </p:sp>
      <p:grpSp>
        <p:nvGrpSpPr>
          <p:cNvPr id="7172" name="Group 4"/>
          <p:cNvGrpSpPr>
            <a:grpSpLocks/>
          </p:cNvGrpSpPr>
          <p:nvPr/>
        </p:nvGrpSpPr>
        <p:grpSpPr bwMode="auto">
          <a:xfrm>
            <a:off x="7499350" y="0"/>
            <a:ext cx="1644650" cy="1119188"/>
            <a:chOff x="1632" y="2880"/>
            <a:chExt cx="1200" cy="1008"/>
          </a:xfrm>
        </p:grpSpPr>
        <p:sp>
          <p:nvSpPr>
            <p:cNvPr id="2001925" name="Rectangle 5"/>
            <p:cNvSpPr>
              <a:spLocks noChangeArrowheads="1"/>
            </p:cNvSpPr>
            <p:nvPr/>
          </p:nvSpPr>
          <p:spPr bwMode="auto">
            <a:xfrm>
              <a:off x="1632" y="2880"/>
              <a:ext cx="1008" cy="1008"/>
            </a:xfrm>
            <a:prstGeom prst="rect">
              <a:avLst/>
            </a:prstGeom>
            <a:solidFill>
              <a:srgbClr val="FFCC00"/>
            </a:solidFill>
            <a:ln w="9525">
              <a:noFill/>
              <a:miter lim="800000"/>
              <a:headEnd/>
              <a:tailEnd/>
            </a:ln>
            <a:effectLst>
              <a:outerShdw dist="107763" dir="2700000" algn="ctr" rotWithShape="0">
                <a:srgbClr val="C0C0C0"/>
              </a:outerShdw>
            </a:effectLst>
          </p:spPr>
          <p:txBody>
            <a:bodyPr wrap="none" anchor="ctr"/>
            <a:lstStyle/>
            <a:p>
              <a:pPr>
                <a:defRPr/>
              </a:pPr>
              <a:endParaRPr lang="en-US"/>
            </a:p>
          </p:txBody>
        </p:sp>
        <p:sp>
          <p:nvSpPr>
            <p:cNvPr id="7177" name="AutoShape 6"/>
            <p:cNvSpPr>
              <a:spLocks noChangeArrowheads="1"/>
            </p:cNvSpPr>
            <p:nvPr/>
          </p:nvSpPr>
          <p:spPr bwMode="auto">
            <a:xfrm>
              <a:off x="2544" y="3000"/>
              <a:ext cx="288" cy="768"/>
            </a:xfrm>
            <a:prstGeom prst="rightArrow">
              <a:avLst>
                <a:gd name="adj1" fmla="val 50000"/>
                <a:gd name="adj2" fmla="val 25000"/>
              </a:avLst>
            </a:prstGeom>
            <a:solidFill>
              <a:srgbClr val="FFCC00"/>
            </a:solidFill>
            <a:ln w="9525">
              <a:noFill/>
              <a:miter lim="800000"/>
              <a:headEnd/>
              <a:tailEnd/>
            </a:ln>
          </p:spPr>
          <p:txBody>
            <a:bodyPr wrap="none" anchor="ctr"/>
            <a:lstStyle/>
            <a:p>
              <a:endParaRPr lang="en-US"/>
            </a:p>
          </p:txBody>
        </p:sp>
      </p:grpSp>
      <p:sp>
        <p:nvSpPr>
          <p:cNvPr id="7173" name="Rectangle 7"/>
          <p:cNvSpPr>
            <a:spLocks noChangeArrowheads="1"/>
          </p:cNvSpPr>
          <p:nvPr/>
        </p:nvSpPr>
        <p:spPr bwMode="auto">
          <a:xfrm>
            <a:off x="7489825" y="341313"/>
            <a:ext cx="1501775" cy="457200"/>
          </a:xfrm>
          <a:prstGeom prst="rect">
            <a:avLst/>
          </a:prstGeom>
          <a:noFill/>
          <a:ln w="9525">
            <a:noFill/>
            <a:miter lim="800000"/>
            <a:headEnd/>
            <a:tailEnd/>
          </a:ln>
        </p:spPr>
        <p:txBody>
          <a:bodyPr>
            <a:spAutoFit/>
          </a:bodyPr>
          <a:lstStyle/>
          <a:p>
            <a:pPr algn="ctr"/>
            <a:r>
              <a:rPr lang="en-US" sz="2400">
                <a:solidFill>
                  <a:schemeClr val="accent2"/>
                </a:solidFill>
                <a:latin typeface="Arial Narrow" pitchFamily="34" charset="0"/>
              </a:rPr>
              <a:t>A</a:t>
            </a:r>
            <a:r>
              <a:rPr lang="en-US" sz="1600">
                <a:latin typeface="Arial Narrow" pitchFamily="34" charset="0"/>
              </a:rPr>
              <a:t>ssessment</a:t>
            </a:r>
          </a:p>
        </p:txBody>
      </p:sp>
      <p:sp>
        <p:nvSpPr>
          <p:cNvPr id="2001929" name="Rectangle 9"/>
          <p:cNvSpPr>
            <a:spLocks noChangeArrowheads="1"/>
          </p:cNvSpPr>
          <p:nvPr/>
        </p:nvSpPr>
        <p:spPr bwMode="auto">
          <a:xfrm>
            <a:off x="336550" y="1468438"/>
            <a:ext cx="8467725" cy="4878387"/>
          </a:xfrm>
          <a:prstGeom prst="rect">
            <a:avLst/>
          </a:prstGeom>
          <a:noFill/>
          <a:ln w="9525">
            <a:noFill/>
            <a:miter lim="800000"/>
            <a:headEnd/>
            <a:tailEnd/>
          </a:ln>
          <a:effectLst/>
        </p:spPr>
        <p:txBody>
          <a:bodyPr/>
          <a:lstStyle/>
          <a:p>
            <a:pPr>
              <a:buFontTx/>
              <a:buChar char="•"/>
              <a:defRPr/>
            </a:pPr>
            <a:r>
              <a:rPr lang="en-US" sz="2800" b="0" dirty="0">
                <a:effectLst>
                  <a:outerShdw blurRad="38100" dist="38100" dir="2700000" algn="tl">
                    <a:srgbClr val="C0C0C0"/>
                  </a:outerShdw>
                </a:effectLst>
              </a:rPr>
              <a:t> Integrity</a:t>
            </a:r>
          </a:p>
          <a:p>
            <a:pPr>
              <a:buFontTx/>
              <a:buChar char="•"/>
              <a:defRPr/>
            </a:pPr>
            <a:r>
              <a:rPr lang="en-US" sz="2800" b="0" dirty="0">
                <a:effectLst>
                  <a:outerShdw blurRad="38100" dist="38100" dir="2700000" algn="tl">
                    <a:srgbClr val="C0C0C0"/>
                  </a:outerShdw>
                </a:effectLst>
              </a:rPr>
              <a:t>Communication</a:t>
            </a:r>
          </a:p>
          <a:p>
            <a:pPr>
              <a:buFontTx/>
              <a:buChar char="•"/>
              <a:defRPr/>
            </a:pPr>
            <a:r>
              <a:rPr lang="en-US" sz="2800" b="0" dirty="0">
                <a:effectLst>
                  <a:outerShdw blurRad="38100" dist="38100" dir="2700000" algn="tl">
                    <a:srgbClr val="C0C0C0"/>
                  </a:outerShdw>
                </a:effectLst>
              </a:rPr>
              <a:t>Perseverance</a:t>
            </a:r>
          </a:p>
          <a:p>
            <a:pPr>
              <a:buFontTx/>
              <a:buChar char="•"/>
              <a:defRPr/>
            </a:pPr>
            <a:r>
              <a:rPr lang="en-US" sz="2800" b="0" dirty="0">
                <a:effectLst>
                  <a:outerShdw blurRad="38100" dist="38100" dir="2700000" algn="tl">
                    <a:srgbClr val="C0C0C0"/>
                  </a:outerShdw>
                </a:effectLst>
              </a:rPr>
              <a:t>Networking</a:t>
            </a:r>
          </a:p>
          <a:p>
            <a:pPr>
              <a:buFontTx/>
              <a:buChar char="•"/>
              <a:defRPr/>
            </a:pPr>
            <a:r>
              <a:rPr lang="en-US" sz="2800" b="0" dirty="0">
                <a:effectLst>
                  <a:outerShdw blurRad="38100" dist="38100" dir="2700000" algn="tl">
                    <a:srgbClr val="C0C0C0"/>
                  </a:outerShdw>
                </a:effectLst>
              </a:rPr>
              <a:t>Good Leadership skills</a:t>
            </a:r>
          </a:p>
          <a:p>
            <a:pPr>
              <a:buFontTx/>
              <a:buChar char="•"/>
              <a:defRPr/>
            </a:pPr>
            <a:r>
              <a:rPr lang="en-US" sz="2800" b="0" dirty="0">
                <a:effectLst>
                  <a:outerShdw blurRad="38100" dist="38100" dir="2700000" algn="tl">
                    <a:srgbClr val="C0C0C0"/>
                  </a:outerShdw>
                </a:effectLst>
              </a:rPr>
              <a:t>Good Soft Skills</a:t>
            </a:r>
          </a:p>
          <a:p>
            <a:pPr>
              <a:buFontTx/>
              <a:buChar char="•"/>
              <a:defRPr/>
            </a:pPr>
            <a:r>
              <a:rPr lang="en-US" sz="2800" b="0" dirty="0">
                <a:effectLst>
                  <a:outerShdw blurRad="38100" dist="38100" dir="2700000" algn="tl">
                    <a:srgbClr val="C0C0C0"/>
                  </a:outerShdw>
                </a:effectLst>
              </a:rPr>
              <a:t>Organization</a:t>
            </a:r>
          </a:p>
          <a:p>
            <a:pPr>
              <a:buFontTx/>
              <a:buChar char="•"/>
              <a:defRPr/>
            </a:pPr>
            <a:r>
              <a:rPr lang="en-US" sz="2800" b="0" dirty="0">
                <a:effectLst>
                  <a:outerShdw blurRad="38100" dist="38100" dir="2700000" algn="tl">
                    <a:srgbClr val="C0C0C0"/>
                  </a:outerShdw>
                </a:effectLst>
              </a:rPr>
              <a:t>Decision making</a:t>
            </a:r>
          </a:p>
          <a:p>
            <a:pPr>
              <a:buFontTx/>
              <a:buChar char="•"/>
              <a:defRPr/>
            </a:pPr>
            <a:r>
              <a:rPr lang="en-US" sz="2800" b="0" dirty="0">
                <a:effectLst>
                  <a:outerShdw blurRad="38100" dist="38100" dir="2700000" algn="tl">
                    <a:srgbClr val="C0C0C0"/>
                  </a:outerShdw>
                </a:effectLst>
              </a:rPr>
              <a:t>Motivation</a:t>
            </a:r>
          </a:p>
          <a:p>
            <a:pPr>
              <a:buFontTx/>
              <a:buChar char="•"/>
              <a:defRPr/>
            </a:pPr>
            <a:r>
              <a:rPr lang="en-US" sz="2800" b="0" dirty="0">
                <a:effectLst>
                  <a:outerShdw blurRad="38100" dist="38100" dir="2700000" algn="tl">
                    <a:srgbClr val="C0C0C0"/>
                  </a:outerShdw>
                </a:effectLst>
              </a:rPr>
              <a:t>Sense of humor </a:t>
            </a:r>
            <a:r>
              <a:rPr lang="en-US" sz="1600" b="0" dirty="0">
                <a:effectLst>
                  <a:outerShdw blurRad="38100" dist="38100" dir="2700000" algn="tl">
                    <a:srgbClr val="C0C0C0"/>
                  </a:outerShdw>
                </a:effectLst>
              </a:rPr>
              <a:t>  </a:t>
            </a:r>
          </a:p>
        </p:txBody>
      </p:sp>
      <p:pic>
        <p:nvPicPr>
          <p:cNvPr id="7175" name="Picture 8" descr="PP Passion.JPG"/>
          <p:cNvPicPr>
            <a:picLocks noChangeAspect="1"/>
          </p:cNvPicPr>
          <p:nvPr/>
        </p:nvPicPr>
        <p:blipFill>
          <a:blip r:embed="rId3" cstate="print"/>
          <a:srcRect/>
          <a:stretch>
            <a:fillRect/>
          </a:stretch>
        </p:blipFill>
        <p:spPr bwMode="auto">
          <a:xfrm>
            <a:off x="339725" y="280988"/>
            <a:ext cx="1762125" cy="7334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4994" name="Rectangle 2" descr="Canvas"/>
          <p:cNvSpPr>
            <a:spLocks noGrp="1" noChangeArrowheads="1"/>
          </p:cNvSpPr>
          <p:nvPr>
            <p:ph type="title"/>
          </p:nvPr>
        </p:nvSpPr>
        <p:spPr/>
        <p:txBody>
          <a:bodyPr/>
          <a:lstStyle/>
          <a:p>
            <a:pPr eaLnBrk="1" hangingPunct="1">
              <a:defRPr/>
            </a:pPr>
            <a:r>
              <a:rPr lang="en-US" smtClean="0"/>
              <a:t>Weaknesses</a:t>
            </a:r>
          </a:p>
        </p:txBody>
      </p:sp>
      <p:grpSp>
        <p:nvGrpSpPr>
          <p:cNvPr id="8196" name="Group 4"/>
          <p:cNvGrpSpPr>
            <a:grpSpLocks/>
          </p:cNvGrpSpPr>
          <p:nvPr/>
        </p:nvGrpSpPr>
        <p:grpSpPr bwMode="auto">
          <a:xfrm>
            <a:off x="7499350" y="0"/>
            <a:ext cx="1644650" cy="1119188"/>
            <a:chOff x="1632" y="2880"/>
            <a:chExt cx="1200" cy="1008"/>
          </a:xfrm>
        </p:grpSpPr>
        <p:sp>
          <p:nvSpPr>
            <p:cNvPr id="2004997" name="Rectangle 5"/>
            <p:cNvSpPr>
              <a:spLocks noChangeArrowheads="1"/>
            </p:cNvSpPr>
            <p:nvPr/>
          </p:nvSpPr>
          <p:spPr bwMode="auto">
            <a:xfrm>
              <a:off x="1632" y="2880"/>
              <a:ext cx="1008" cy="1008"/>
            </a:xfrm>
            <a:prstGeom prst="rect">
              <a:avLst/>
            </a:prstGeom>
            <a:solidFill>
              <a:srgbClr val="FFCC00"/>
            </a:solidFill>
            <a:ln w="9525">
              <a:noFill/>
              <a:miter lim="800000"/>
              <a:headEnd/>
              <a:tailEnd/>
            </a:ln>
            <a:effectLst>
              <a:outerShdw dist="107763" dir="2700000" algn="ctr" rotWithShape="0">
                <a:srgbClr val="C0C0C0"/>
              </a:outerShdw>
            </a:effectLst>
          </p:spPr>
          <p:txBody>
            <a:bodyPr wrap="none" anchor="ctr"/>
            <a:lstStyle/>
            <a:p>
              <a:pPr>
                <a:defRPr/>
              </a:pPr>
              <a:endParaRPr lang="en-US"/>
            </a:p>
          </p:txBody>
        </p:sp>
        <p:sp>
          <p:nvSpPr>
            <p:cNvPr id="8201" name="AutoShape 6"/>
            <p:cNvSpPr>
              <a:spLocks noChangeArrowheads="1"/>
            </p:cNvSpPr>
            <p:nvPr/>
          </p:nvSpPr>
          <p:spPr bwMode="auto">
            <a:xfrm>
              <a:off x="2544" y="3000"/>
              <a:ext cx="288" cy="768"/>
            </a:xfrm>
            <a:prstGeom prst="rightArrow">
              <a:avLst>
                <a:gd name="adj1" fmla="val 50000"/>
                <a:gd name="adj2" fmla="val 25000"/>
              </a:avLst>
            </a:prstGeom>
            <a:solidFill>
              <a:srgbClr val="FFCC00"/>
            </a:solidFill>
            <a:ln w="9525">
              <a:noFill/>
              <a:miter lim="800000"/>
              <a:headEnd/>
              <a:tailEnd/>
            </a:ln>
          </p:spPr>
          <p:txBody>
            <a:bodyPr wrap="none" anchor="ctr"/>
            <a:lstStyle/>
            <a:p>
              <a:endParaRPr lang="en-US"/>
            </a:p>
          </p:txBody>
        </p:sp>
      </p:grpSp>
      <p:sp>
        <p:nvSpPr>
          <p:cNvPr id="8197" name="Rectangle 7"/>
          <p:cNvSpPr>
            <a:spLocks noChangeArrowheads="1"/>
          </p:cNvSpPr>
          <p:nvPr/>
        </p:nvSpPr>
        <p:spPr bwMode="auto">
          <a:xfrm>
            <a:off x="7489825" y="341313"/>
            <a:ext cx="1501775" cy="457200"/>
          </a:xfrm>
          <a:prstGeom prst="rect">
            <a:avLst/>
          </a:prstGeom>
          <a:noFill/>
          <a:ln w="9525">
            <a:noFill/>
            <a:miter lim="800000"/>
            <a:headEnd/>
            <a:tailEnd/>
          </a:ln>
        </p:spPr>
        <p:txBody>
          <a:bodyPr>
            <a:spAutoFit/>
          </a:bodyPr>
          <a:lstStyle/>
          <a:p>
            <a:pPr algn="ctr"/>
            <a:r>
              <a:rPr lang="en-US" sz="2400">
                <a:solidFill>
                  <a:schemeClr val="accent2"/>
                </a:solidFill>
                <a:latin typeface="Arial Narrow" pitchFamily="34" charset="0"/>
              </a:rPr>
              <a:t>A</a:t>
            </a:r>
            <a:r>
              <a:rPr lang="en-US" sz="1600">
                <a:latin typeface="Arial Narrow" pitchFamily="34" charset="0"/>
              </a:rPr>
              <a:t>ssessment</a:t>
            </a:r>
          </a:p>
        </p:txBody>
      </p:sp>
      <p:sp>
        <p:nvSpPr>
          <p:cNvPr id="2005005" name="Rectangle 13"/>
          <p:cNvSpPr>
            <a:spLocks noChangeArrowheads="1"/>
          </p:cNvSpPr>
          <p:nvPr/>
        </p:nvSpPr>
        <p:spPr bwMode="auto">
          <a:xfrm>
            <a:off x="263525" y="1255713"/>
            <a:ext cx="8467725" cy="4886325"/>
          </a:xfrm>
          <a:prstGeom prst="rect">
            <a:avLst/>
          </a:prstGeom>
          <a:noFill/>
          <a:ln w="9525">
            <a:noFill/>
            <a:miter lim="800000"/>
            <a:headEnd/>
            <a:tailEnd/>
          </a:ln>
          <a:effectLst/>
        </p:spPr>
        <p:txBody>
          <a:bodyPr/>
          <a:lstStyle/>
          <a:p>
            <a:pPr>
              <a:buFontTx/>
              <a:buChar char="•"/>
              <a:defRPr/>
            </a:pPr>
            <a:r>
              <a:rPr lang="en-US" sz="2800" b="0" dirty="0">
                <a:effectLst>
                  <a:outerShdw blurRad="38100" dist="38100" dir="2700000" algn="tl">
                    <a:srgbClr val="C0C0C0"/>
                  </a:outerShdw>
                </a:effectLst>
              </a:rPr>
              <a:t> Publicity/marketing</a:t>
            </a:r>
          </a:p>
          <a:p>
            <a:pPr>
              <a:buFontTx/>
              <a:buChar char="•"/>
              <a:defRPr/>
            </a:pPr>
            <a:r>
              <a:rPr lang="en-US" sz="2800" b="0" dirty="0">
                <a:effectLst>
                  <a:outerShdw blurRad="38100" dist="38100" dir="2700000" algn="tl">
                    <a:srgbClr val="C0C0C0"/>
                  </a:outerShdw>
                </a:effectLst>
              </a:rPr>
              <a:t>Culture – Mindset-people don’t aspire to be </a:t>
            </a:r>
            <a:r>
              <a:rPr lang="en-US" sz="2800" b="0" dirty="0" err="1">
                <a:effectLst>
                  <a:outerShdw blurRad="38100" dist="38100" dir="2700000" algn="tl">
                    <a:srgbClr val="C0C0C0"/>
                  </a:outerShdw>
                </a:effectLst>
              </a:rPr>
              <a:t>admins</a:t>
            </a:r>
            <a:endParaRPr lang="en-US" sz="2800" b="0" dirty="0">
              <a:effectLst>
                <a:outerShdw blurRad="38100" dist="38100" dir="2700000" algn="tl">
                  <a:srgbClr val="C0C0C0"/>
                </a:outerShdw>
              </a:effectLst>
            </a:endParaRPr>
          </a:p>
          <a:p>
            <a:pPr>
              <a:buFontTx/>
              <a:buChar char="•"/>
              <a:defRPr/>
            </a:pPr>
            <a:r>
              <a:rPr lang="en-US" sz="2800" b="0" dirty="0">
                <a:effectLst>
                  <a:outerShdw blurRad="38100" dist="38100" dir="2700000" algn="tl">
                    <a:srgbClr val="C0C0C0"/>
                  </a:outerShdw>
                </a:effectLst>
              </a:rPr>
              <a:t>Lack of Communication/leadership from top levels of organizations</a:t>
            </a:r>
          </a:p>
          <a:p>
            <a:pPr>
              <a:buFontTx/>
              <a:buChar char="•"/>
              <a:defRPr/>
            </a:pPr>
            <a:r>
              <a:rPr lang="en-US" sz="2800" b="0" dirty="0">
                <a:effectLst>
                  <a:outerShdw blurRad="38100" dist="38100" dir="2700000" algn="tl">
                    <a:srgbClr val="C0C0C0"/>
                  </a:outerShdw>
                </a:effectLst>
              </a:rPr>
              <a:t>Participation (once a member)</a:t>
            </a:r>
          </a:p>
          <a:p>
            <a:pPr>
              <a:buFontTx/>
              <a:buChar char="•"/>
              <a:defRPr/>
            </a:pPr>
            <a:r>
              <a:rPr lang="en-US" sz="2800" b="0" dirty="0">
                <a:effectLst>
                  <a:outerShdw blurRad="38100" dist="38100" dir="2700000" algn="tl">
                    <a:srgbClr val="C0C0C0"/>
                  </a:outerShdw>
                </a:effectLst>
              </a:rPr>
              <a:t>Sponsorship</a:t>
            </a:r>
          </a:p>
          <a:p>
            <a:pPr>
              <a:buFontTx/>
              <a:buChar char="•"/>
              <a:defRPr/>
            </a:pPr>
            <a:r>
              <a:rPr lang="en-US" sz="2800" b="0" dirty="0">
                <a:effectLst>
                  <a:outerShdw blurRad="38100" dist="38100" dir="2700000" algn="tl">
                    <a:srgbClr val="C0C0C0"/>
                  </a:outerShdw>
                </a:effectLst>
              </a:rPr>
              <a:t>Development of Chapter Leadership</a:t>
            </a:r>
          </a:p>
          <a:p>
            <a:pPr>
              <a:buFontTx/>
              <a:buChar char="•"/>
              <a:defRPr/>
            </a:pPr>
            <a:r>
              <a:rPr lang="en-US" sz="2800" b="0" dirty="0">
                <a:effectLst>
                  <a:outerShdw blurRad="38100" dist="38100" dir="2700000" algn="tl">
                    <a:srgbClr val="C0C0C0"/>
                  </a:outerShdw>
                </a:effectLst>
              </a:rPr>
              <a:t>Mentors</a:t>
            </a:r>
          </a:p>
          <a:p>
            <a:pPr>
              <a:buFontTx/>
              <a:buChar char="•"/>
              <a:defRPr/>
            </a:pPr>
            <a:r>
              <a:rPr lang="en-US" sz="2800" b="0" dirty="0">
                <a:effectLst>
                  <a:outerShdw blurRad="38100" dist="38100" dir="2700000" algn="tl">
                    <a:srgbClr val="C0C0C0"/>
                  </a:outerShdw>
                </a:effectLst>
              </a:rPr>
              <a:t>Community involvement</a:t>
            </a:r>
          </a:p>
          <a:p>
            <a:pPr>
              <a:buFontTx/>
              <a:buChar char="•"/>
              <a:defRPr/>
            </a:pPr>
            <a:r>
              <a:rPr lang="en-US" sz="2800" b="0" dirty="0">
                <a:effectLst>
                  <a:outerShdw blurRad="38100" dist="38100" dir="2700000" algn="tl">
                    <a:srgbClr val="C0C0C0"/>
                  </a:outerShdw>
                </a:effectLst>
              </a:rPr>
              <a:t>Lack of concerted outreach to gain new members</a:t>
            </a:r>
          </a:p>
          <a:p>
            <a:pPr>
              <a:buFontTx/>
              <a:buChar char="•"/>
              <a:defRPr/>
            </a:pPr>
            <a:r>
              <a:rPr lang="en-US" sz="2800" b="0" dirty="0">
                <a:effectLst>
                  <a:outerShdw blurRad="38100" dist="38100" dir="2700000" algn="tl">
                    <a:srgbClr val="C0C0C0"/>
                  </a:outerShdw>
                </a:effectLst>
              </a:rPr>
              <a:t>Keeping interest in membership</a:t>
            </a:r>
          </a:p>
          <a:p>
            <a:pPr>
              <a:buFontTx/>
              <a:buChar char="•"/>
              <a:defRPr/>
            </a:pPr>
            <a:endParaRPr lang="en-US" sz="1600" b="0" dirty="0">
              <a:effectLst>
                <a:outerShdw blurRad="38100" dist="38100" dir="2700000" algn="tl">
                  <a:srgbClr val="C0C0C0"/>
                </a:outerShdw>
              </a:effectLst>
            </a:endParaRPr>
          </a:p>
        </p:txBody>
      </p:sp>
      <p:pic>
        <p:nvPicPr>
          <p:cNvPr id="8199" name="Picture 8" descr="PP Passion.JPG"/>
          <p:cNvPicPr>
            <a:picLocks noChangeAspect="1"/>
          </p:cNvPicPr>
          <p:nvPr/>
        </p:nvPicPr>
        <p:blipFill>
          <a:blip r:embed="rId2" cstate="print"/>
          <a:srcRect/>
          <a:stretch>
            <a:fillRect/>
          </a:stretch>
        </p:blipFill>
        <p:spPr bwMode="auto">
          <a:xfrm>
            <a:off x="311150" y="280988"/>
            <a:ext cx="1762125" cy="7334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1138" name="Rectangle 2" descr="Canvas"/>
          <p:cNvSpPr>
            <a:spLocks noGrp="1" noChangeArrowheads="1"/>
          </p:cNvSpPr>
          <p:nvPr>
            <p:ph type="title"/>
          </p:nvPr>
        </p:nvSpPr>
        <p:spPr/>
        <p:txBody>
          <a:bodyPr/>
          <a:lstStyle/>
          <a:p>
            <a:pPr eaLnBrk="1" hangingPunct="1">
              <a:defRPr/>
            </a:pPr>
            <a:r>
              <a:rPr lang="en-US" smtClean="0"/>
              <a:t>Opportunities</a:t>
            </a:r>
          </a:p>
        </p:txBody>
      </p:sp>
      <p:grpSp>
        <p:nvGrpSpPr>
          <p:cNvPr id="9220" name="Group 4"/>
          <p:cNvGrpSpPr>
            <a:grpSpLocks/>
          </p:cNvGrpSpPr>
          <p:nvPr/>
        </p:nvGrpSpPr>
        <p:grpSpPr bwMode="auto">
          <a:xfrm>
            <a:off x="7499350" y="0"/>
            <a:ext cx="1644650" cy="1119188"/>
            <a:chOff x="1632" y="2880"/>
            <a:chExt cx="1200" cy="1008"/>
          </a:xfrm>
        </p:grpSpPr>
        <p:sp>
          <p:nvSpPr>
            <p:cNvPr id="2011141" name="Rectangle 5"/>
            <p:cNvSpPr>
              <a:spLocks noChangeArrowheads="1"/>
            </p:cNvSpPr>
            <p:nvPr/>
          </p:nvSpPr>
          <p:spPr bwMode="auto">
            <a:xfrm>
              <a:off x="1632" y="2880"/>
              <a:ext cx="1008" cy="1008"/>
            </a:xfrm>
            <a:prstGeom prst="rect">
              <a:avLst/>
            </a:prstGeom>
            <a:solidFill>
              <a:srgbClr val="FFCC00"/>
            </a:solidFill>
            <a:ln w="9525">
              <a:noFill/>
              <a:miter lim="800000"/>
              <a:headEnd/>
              <a:tailEnd/>
            </a:ln>
            <a:effectLst>
              <a:outerShdw dist="107763" dir="2700000" algn="ctr" rotWithShape="0">
                <a:srgbClr val="C0C0C0"/>
              </a:outerShdw>
            </a:effectLst>
          </p:spPr>
          <p:txBody>
            <a:bodyPr wrap="none" anchor="ctr"/>
            <a:lstStyle/>
            <a:p>
              <a:pPr>
                <a:defRPr/>
              </a:pPr>
              <a:endParaRPr lang="en-US"/>
            </a:p>
          </p:txBody>
        </p:sp>
        <p:sp>
          <p:nvSpPr>
            <p:cNvPr id="9225" name="AutoShape 6"/>
            <p:cNvSpPr>
              <a:spLocks noChangeArrowheads="1"/>
            </p:cNvSpPr>
            <p:nvPr/>
          </p:nvSpPr>
          <p:spPr bwMode="auto">
            <a:xfrm>
              <a:off x="2544" y="3000"/>
              <a:ext cx="288" cy="768"/>
            </a:xfrm>
            <a:prstGeom prst="rightArrow">
              <a:avLst>
                <a:gd name="adj1" fmla="val 50000"/>
                <a:gd name="adj2" fmla="val 25000"/>
              </a:avLst>
            </a:prstGeom>
            <a:solidFill>
              <a:srgbClr val="FFCC00"/>
            </a:solidFill>
            <a:ln w="9525">
              <a:noFill/>
              <a:miter lim="800000"/>
              <a:headEnd/>
              <a:tailEnd/>
            </a:ln>
          </p:spPr>
          <p:txBody>
            <a:bodyPr wrap="none" anchor="ctr"/>
            <a:lstStyle/>
            <a:p>
              <a:endParaRPr lang="en-US"/>
            </a:p>
          </p:txBody>
        </p:sp>
      </p:grpSp>
      <p:sp>
        <p:nvSpPr>
          <p:cNvPr id="9221" name="Rectangle 7"/>
          <p:cNvSpPr>
            <a:spLocks noChangeArrowheads="1"/>
          </p:cNvSpPr>
          <p:nvPr/>
        </p:nvSpPr>
        <p:spPr bwMode="auto">
          <a:xfrm>
            <a:off x="7489825" y="341313"/>
            <a:ext cx="1501775" cy="457200"/>
          </a:xfrm>
          <a:prstGeom prst="rect">
            <a:avLst/>
          </a:prstGeom>
          <a:noFill/>
          <a:ln w="9525">
            <a:noFill/>
            <a:miter lim="800000"/>
            <a:headEnd/>
            <a:tailEnd/>
          </a:ln>
        </p:spPr>
        <p:txBody>
          <a:bodyPr>
            <a:spAutoFit/>
          </a:bodyPr>
          <a:lstStyle/>
          <a:p>
            <a:pPr algn="ctr"/>
            <a:r>
              <a:rPr lang="en-US" sz="2400">
                <a:solidFill>
                  <a:schemeClr val="accent2"/>
                </a:solidFill>
                <a:latin typeface="Arial Narrow" pitchFamily="34" charset="0"/>
              </a:rPr>
              <a:t>A</a:t>
            </a:r>
            <a:r>
              <a:rPr lang="en-US" sz="1600">
                <a:latin typeface="Arial Narrow" pitchFamily="34" charset="0"/>
              </a:rPr>
              <a:t>ssessment</a:t>
            </a:r>
          </a:p>
        </p:txBody>
      </p:sp>
      <p:sp>
        <p:nvSpPr>
          <p:cNvPr id="2011149" name="Rectangle 13"/>
          <p:cNvSpPr>
            <a:spLocks noChangeArrowheads="1"/>
          </p:cNvSpPr>
          <p:nvPr/>
        </p:nvSpPr>
        <p:spPr bwMode="auto">
          <a:xfrm>
            <a:off x="282575" y="1717675"/>
            <a:ext cx="8467725" cy="4205288"/>
          </a:xfrm>
          <a:prstGeom prst="rect">
            <a:avLst/>
          </a:prstGeom>
          <a:noFill/>
          <a:ln w="9525">
            <a:noFill/>
            <a:miter lim="800000"/>
            <a:headEnd/>
            <a:tailEnd/>
          </a:ln>
          <a:effectLst/>
        </p:spPr>
        <p:txBody>
          <a:bodyPr/>
          <a:lstStyle/>
          <a:p>
            <a:pPr>
              <a:buFontTx/>
              <a:buChar char="•"/>
              <a:defRPr/>
            </a:pPr>
            <a:r>
              <a:rPr lang="en-US" sz="2800" b="0" dirty="0" smtClean="0">
                <a:effectLst>
                  <a:outerShdw blurRad="38100" dist="38100" dir="2700000" algn="tl">
                    <a:srgbClr val="C0C0C0"/>
                  </a:outerShdw>
                </a:effectLst>
              </a:rPr>
              <a:t>Work </a:t>
            </a:r>
            <a:r>
              <a:rPr lang="en-US" sz="2800" b="0" dirty="0">
                <a:effectLst>
                  <a:outerShdw blurRad="38100" dist="38100" dir="2700000" algn="tl">
                    <a:srgbClr val="C0C0C0"/>
                  </a:outerShdw>
                </a:effectLst>
              </a:rPr>
              <a:t>Force trends/expectations</a:t>
            </a:r>
          </a:p>
          <a:p>
            <a:pPr>
              <a:buFontTx/>
              <a:buChar char="•"/>
              <a:defRPr/>
            </a:pPr>
            <a:r>
              <a:rPr lang="en-US" sz="2800" b="0" dirty="0">
                <a:effectLst>
                  <a:outerShdw blurRad="38100" dist="38100" dir="2700000" algn="tl">
                    <a:srgbClr val="C0C0C0"/>
                  </a:outerShdw>
                </a:effectLst>
              </a:rPr>
              <a:t>Meet people/networking (International)</a:t>
            </a:r>
          </a:p>
          <a:p>
            <a:pPr>
              <a:buFontTx/>
              <a:buChar char="•"/>
              <a:defRPr/>
            </a:pPr>
            <a:r>
              <a:rPr lang="en-US" sz="2800" b="0" dirty="0">
                <a:effectLst>
                  <a:outerShdw blurRad="38100" dist="38100" dir="2700000" algn="tl">
                    <a:srgbClr val="C0C0C0"/>
                  </a:outerShdw>
                </a:effectLst>
              </a:rPr>
              <a:t>Educational/increase knowledge </a:t>
            </a:r>
          </a:p>
          <a:p>
            <a:pPr>
              <a:buFontTx/>
              <a:buChar char="•"/>
              <a:defRPr/>
            </a:pPr>
            <a:r>
              <a:rPr lang="en-US" sz="2800" b="0" dirty="0">
                <a:effectLst>
                  <a:outerShdw blurRad="38100" dist="38100" dir="2700000" algn="tl">
                    <a:srgbClr val="C0C0C0"/>
                  </a:outerShdw>
                </a:effectLst>
              </a:rPr>
              <a:t>Move outside your comfort zone</a:t>
            </a:r>
          </a:p>
          <a:p>
            <a:pPr>
              <a:buFontTx/>
              <a:buChar char="•"/>
              <a:defRPr/>
            </a:pPr>
            <a:r>
              <a:rPr lang="en-US" sz="2800" b="0" dirty="0">
                <a:effectLst>
                  <a:outerShdw blurRad="38100" dist="38100" dir="2700000" algn="tl">
                    <a:srgbClr val="C0C0C0"/>
                  </a:outerShdw>
                </a:effectLst>
              </a:rPr>
              <a:t>Enhance career/certification</a:t>
            </a:r>
          </a:p>
          <a:p>
            <a:pPr>
              <a:buFontTx/>
              <a:buChar char="•"/>
              <a:defRPr/>
            </a:pPr>
            <a:r>
              <a:rPr lang="en-US" sz="2800" b="0" dirty="0">
                <a:effectLst>
                  <a:outerShdw blurRad="38100" dist="38100" dir="2700000" algn="tl">
                    <a:srgbClr val="C0C0C0"/>
                  </a:outerShdw>
                </a:effectLst>
              </a:rPr>
              <a:t>Personal growth and recognition</a:t>
            </a:r>
          </a:p>
          <a:p>
            <a:pPr>
              <a:buFontTx/>
              <a:buChar char="•"/>
              <a:defRPr/>
            </a:pPr>
            <a:r>
              <a:rPr lang="en-US" sz="2800" b="0" dirty="0">
                <a:effectLst>
                  <a:outerShdw blurRad="38100" dist="38100" dir="2700000" algn="tl">
                    <a:srgbClr val="C0C0C0"/>
                  </a:outerShdw>
                </a:effectLst>
              </a:rPr>
              <a:t>State of the art technology</a:t>
            </a:r>
          </a:p>
          <a:p>
            <a:pPr>
              <a:buFontTx/>
              <a:buChar char="•"/>
              <a:defRPr/>
            </a:pPr>
            <a:r>
              <a:rPr lang="en-US" sz="2800" b="0" dirty="0">
                <a:effectLst>
                  <a:outerShdw blurRad="38100" dist="38100" dir="2700000" algn="tl">
                    <a:srgbClr val="C0C0C0"/>
                  </a:outerShdw>
                </a:effectLst>
              </a:rPr>
              <a:t>Support (personal/professional)</a:t>
            </a:r>
          </a:p>
        </p:txBody>
      </p:sp>
      <p:pic>
        <p:nvPicPr>
          <p:cNvPr id="9223" name="Picture 8" descr="PP Passion.JPG"/>
          <p:cNvPicPr>
            <a:picLocks noChangeAspect="1"/>
          </p:cNvPicPr>
          <p:nvPr/>
        </p:nvPicPr>
        <p:blipFill>
          <a:blip r:embed="rId2" cstate="print"/>
          <a:srcRect/>
          <a:stretch>
            <a:fillRect/>
          </a:stretch>
        </p:blipFill>
        <p:spPr bwMode="auto">
          <a:xfrm>
            <a:off x="252413" y="261938"/>
            <a:ext cx="1762125" cy="7334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2162" name="Rectangle 2" descr="Canvas"/>
          <p:cNvSpPr>
            <a:spLocks noGrp="1" noChangeArrowheads="1"/>
          </p:cNvSpPr>
          <p:nvPr>
            <p:ph type="title"/>
          </p:nvPr>
        </p:nvSpPr>
        <p:spPr/>
        <p:txBody>
          <a:bodyPr/>
          <a:lstStyle/>
          <a:p>
            <a:pPr eaLnBrk="1" hangingPunct="1">
              <a:defRPr/>
            </a:pPr>
            <a:r>
              <a:rPr lang="en-US" smtClean="0"/>
              <a:t>Threats</a:t>
            </a:r>
          </a:p>
        </p:txBody>
      </p:sp>
      <p:grpSp>
        <p:nvGrpSpPr>
          <p:cNvPr id="10244" name="Group 4"/>
          <p:cNvGrpSpPr>
            <a:grpSpLocks/>
          </p:cNvGrpSpPr>
          <p:nvPr/>
        </p:nvGrpSpPr>
        <p:grpSpPr bwMode="auto">
          <a:xfrm>
            <a:off x="7499350" y="0"/>
            <a:ext cx="1644650" cy="1119188"/>
            <a:chOff x="1632" y="2880"/>
            <a:chExt cx="1200" cy="1008"/>
          </a:xfrm>
        </p:grpSpPr>
        <p:sp>
          <p:nvSpPr>
            <p:cNvPr id="2012165" name="Rectangle 5"/>
            <p:cNvSpPr>
              <a:spLocks noChangeArrowheads="1"/>
            </p:cNvSpPr>
            <p:nvPr/>
          </p:nvSpPr>
          <p:spPr bwMode="auto">
            <a:xfrm>
              <a:off x="1632" y="2880"/>
              <a:ext cx="1008" cy="1008"/>
            </a:xfrm>
            <a:prstGeom prst="rect">
              <a:avLst/>
            </a:prstGeom>
            <a:solidFill>
              <a:srgbClr val="FFCC00"/>
            </a:solidFill>
            <a:ln w="9525">
              <a:noFill/>
              <a:miter lim="800000"/>
              <a:headEnd/>
              <a:tailEnd/>
            </a:ln>
            <a:effectLst>
              <a:outerShdw dist="107763" dir="2700000" algn="ctr" rotWithShape="0">
                <a:srgbClr val="C0C0C0"/>
              </a:outerShdw>
            </a:effectLst>
          </p:spPr>
          <p:txBody>
            <a:bodyPr wrap="none" anchor="ctr"/>
            <a:lstStyle/>
            <a:p>
              <a:pPr>
                <a:defRPr/>
              </a:pPr>
              <a:endParaRPr lang="en-US"/>
            </a:p>
          </p:txBody>
        </p:sp>
        <p:sp>
          <p:nvSpPr>
            <p:cNvPr id="10249" name="AutoShape 6"/>
            <p:cNvSpPr>
              <a:spLocks noChangeArrowheads="1"/>
            </p:cNvSpPr>
            <p:nvPr/>
          </p:nvSpPr>
          <p:spPr bwMode="auto">
            <a:xfrm>
              <a:off x="2544" y="3000"/>
              <a:ext cx="288" cy="768"/>
            </a:xfrm>
            <a:prstGeom prst="rightArrow">
              <a:avLst>
                <a:gd name="adj1" fmla="val 50000"/>
                <a:gd name="adj2" fmla="val 25000"/>
              </a:avLst>
            </a:prstGeom>
            <a:solidFill>
              <a:srgbClr val="FFCC00"/>
            </a:solidFill>
            <a:ln w="9525">
              <a:noFill/>
              <a:miter lim="800000"/>
              <a:headEnd/>
              <a:tailEnd/>
            </a:ln>
          </p:spPr>
          <p:txBody>
            <a:bodyPr wrap="none" anchor="ctr"/>
            <a:lstStyle/>
            <a:p>
              <a:endParaRPr lang="en-US"/>
            </a:p>
          </p:txBody>
        </p:sp>
      </p:grpSp>
      <p:sp>
        <p:nvSpPr>
          <p:cNvPr id="10245" name="Rectangle 7"/>
          <p:cNvSpPr>
            <a:spLocks noChangeArrowheads="1"/>
          </p:cNvSpPr>
          <p:nvPr/>
        </p:nvSpPr>
        <p:spPr bwMode="auto">
          <a:xfrm>
            <a:off x="7489825" y="341313"/>
            <a:ext cx="1501775" cy="457200"/>
          </a:xfrm>
          <a:prstGeom prst="rect">
            <a:avLst/>
          </a:prstGeom>
          <a:noFill/>
          <a:ln w="9525">
            <a:noFill/>
            <a:miter lim="800000"/>
            <a:headEnd/>
            <a:tailEnd/>
          </a:ln>
        </p:spPr>
        <p:txBody>
          <a:bodyPr>
            <a:spAutoFit/>
          </a:bodyPr>
          <a:lstStyle/>
          <a:p>
            <a:pPr algn="ctr"/>
            <a:r>
              <a:rPr lang="en-US" sz="2400" dirty="0">
                <a:solidFill>
                  <a:schemeClr val="accent2"/>
                </a:solidFill>
                <a:latin typeface="Arial Narrow" pitchFamily="34" charset="0"/>
              </a:rPr>
              <a:t>A</a:t>
            </a:r>
            <a:r>
              <a:rPr lang="en-US" sz="1600" dirty="0">
                <a:latin typeface="Arial Narrow" pitchFamily="34" charset="0"/>
              </a:rPr>
              <a:t>ssessment</a:t>
            </a:r>
          </a:p>
        </p:txBody>
      </p:sp>
      <p:sp>
        <p:nvSpPr>
          <p:cNvPr id="2012173" name="Rectangle 13"/>
          <p:cNvSpPr>
            <a:spLocks noChangeArrowheads="1"/>
          </p:cNvSpPr>
          <p:nvPr/>
        </p:nvSpPr>
        <p:spPr bwMode="auto">
          <a:xfrm>
            <a:off x="282575" y="1717675"/>
            <a:ext cx="8467725" cy="4729163"/>
          </a:xfrm>
          <a:prstGeom prst="rect">
            <a:avLst/>
          </a:prstGeom>
          <a:noFill/>
          <a:ln w="9525">
            <a:noFill/>
            <a:miter lim="800000"/>
            <a:headEnd/>
            <a:tailEnd/>
          </a:ln>
          <a:effectLst/>
        </p:spPr>
        <p:txBody>
          <a:bodyPr/>
          <a:lstStyle/>
          <a:p>
            <a:pPr>
              <a:buFontTx/>
              <a:buChar char="•"/>
              <a:defRPr/>
            </a:pPr>
            <a:r>
              <a:rPr lang="en-US" sz="2800" b="0" dirty="0" smtClean="0">
                <a:effectLst>
                  <a:outerShdw blurRad="38100" dist="38100" dir="2700000" algn="tl">
                    <a:srgbClr val="C0C0C0"/>
                  </a:outerShdw>
                </a:effectLst>
              </a:rPr>
              <a:t>Lack </a:t>
            </a:r>
            <a:r>
              <a:rPr lang="en-US" sz="2800" b="0" dirty="0">
                <a:effectLst>
                  <a:outerShdw blurRad="38100" dist="38100" dir="2700000" algn="tl">
                    <a:srgbClr val="C0C0C0"/>
                  </a:outerShdw>
                </a:effectLst>
              </a:rPr>
              <a:t>of Time/competition from other orgs/other commitments (family, church, school, activities, etc…)</a:t>
            </a:r>
          </a:p>
          <a:p>
            <a:pPr>
              <a:buFontTx/>
              <a:buChar char="•"/>
              <a:defRPr/>
            </a:pPr>
            <a:r>
              <a:rPr lang="en-US" sz="2800" b="0" dirty="0">
                <a:effectLst>
                  <a:outerShdw blurRad="38100" dist="38100" dir="2700000" algn="tl">
                    <a:srgbClr val="C0C0C0"/>
                  </a:outerShdw>
                </a:effectLst>
              </a:rPr>
              <a:t>Not supported by family or employer</a:t>
            </a:r>
          </a:p>
          <a:p>
            <a:pPr>
              <a:buFontTx/>
              <a:buChar char="•"/>
              <a:defRPr/>
            </a:pPr>
            <a:r>
              <a:rPr lang="en-US" sz="2800" b="0" dirty="0">
                <a:effectLst>
                  <a:outerShdw blurRad="38100" dist="38100" dir="2700000" algn="tl">
                    <a:srgbClr val="C0C0C0"/>
                  </a:outerShdw>
                </a:effectLst>
              </a:rPr>
              <a:t>Not well known</a:t>
            </a:r>
          </a:p>
        </p:txBody>
      </p:sp>
      <p:pic>
        <p:nvPicPr>
          <p:cNvPr id="10247" name="Picture 8" descr="PP Passion.JPG"/>
          <p:cNvPicPr>
            <a:picLocks noChangeAspect="1"/>
          </p:cNvPicPr>
          <p:nvPr/>
        </p:nvPicPr>
        <p:blipFill>
          <a:blip r:embed="rId2" cstate="print"/>
          <a:srcRect/>
          <a:stretch>
            <a:fillRect/>
          </a:stretch>
        </p:blipFill>
        <p:spPr bwMode="auto">
          <a:xfrm>
            <a:off x="223838" y="261938"/>
            <a:ext cx="1762125" cy="7334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2162" name="Rectangle 2" descr="Canvas"/>
          <p:cNvSpPr>
            <a:spLocks noGrp="1" noChangeArrowheads="1"/>
          </p:cNvSpPr>
          <p:nvPr>
            <p:ph type="title"/>
          </p:nvPr>
        </p:nvSpPr>
        <p:spPr/>
        <p:txBody>
          <a:bodyPr/>
          <a:lstStyle/>
          <a:p>
            <a:pPr eaLnBrk="1" hangingPunct="1">
              <a:defRPr/>
            </a:pPr>
            <a:r>
              <a:rPr lang="en-US" dirty="0" smtClean="0"/>
              <a:t>SWOT</a:t>
            </a:r>
          </a:p>
        </p:txBody>
      </p:sp>
      <p:grpSp>
        <p:nvGrpSpPr>
          <p:cNvPr id="2" name="Group 4"/>
          <p:cNvGrpSpPr>
            <a:grpSpLocks/>
          </p:cNvGrpSpPr>
          <p:nvPr/>
        </p:nvGrpSpPr>
        <p:grpSpPr bwMode="auto">
          <a:xfrm>
            <a:off x="7499350" y="0"/>
            <a:ext cx="1644650" cy="1119188"/>
            <a:chOff x="1632" y="2880"/>
            <a:chExt cx="1200" cy="1008"/>
          </a:xfrm>
        </p:grpSpPr>
        <p:sp>
          <p:nvSpPr>
            <p:cNvPr id="2012165" name="Rectangle 5"/>
            <p:cNvSpPr>
              <a:spLocks noChangeArrowheads="1"/>
            </p:cNvSpPr>
            <p:nvPr/>
          </p:nvSpPr>
          <p:spPr bwMode="auto">
            <a:xfrm>
              <a:off x="1632" y="2880"/>
              <a:ext cx="1008" cy="1008"/>
            </a:xfrm>
            <a:prstGeom prst="rect">
              <a:avLst/>
            </a:prstGeom>
            <a:solidFill>
              <a:srgbClr val="FFCC00"/>
            </a:solidFill>
            <a:ln w="9525">
              <a:noFill/>
              <a:miter lim="800000"/>
              <a:headEnd/>
              <a:tailEnd/>
            </a:ln>
            <a:effectLst>
              <a:outerShdw dist="107763" dir="2700000" algn="ctr" rotWithShape="0">
                <a:srgbClr val="C0C0C0"/>
              </a:outerShdw>
            </a:effectLst>
          </p:spPr>
          <p:txBody>
            <a:bodyPr wrap="none" anchor="ctr"/>
            <a:lstStyle/>
            <a:p>
              <a:pPr>
                <a:defRPr/>
              </a:pPr>
              <a:endParaRPr lang="en-US"/>
            </a:p>
          </p:txBody>
        </p:sp>
        <p:sp>
          <p:nvSpPr>
            <p:cNvPr id="10249" name="AutoShape 6"/>
            <p:cNvSpPr>
              <a:spLocks noChangeArrowheads="1"/>
            </p:cNvSpPr>
            <p:nvPr/>
          </p:nvSpPr>
          <p:spPr bwMode="auto">
            <a:xfrm>
              <a:off x="2544" y="3000"/>
              <a:ext cx="288" cy="768"/>
            </a:xfrm>
            <a:prstGeom prst="rightArrow">
              <a:avLst>
                <a:gd name="adj1" fmla="val 50000"/>
                <a:gd name="adj2" fmla="val 25000"/>
              </a:avLst>
            </a:prstGeom>
            <a:solidFill>
              <a:srgbClr val="FFCC00"/>
            </a:solidFill>
            <a:ln w="9525">
              <a:noFill/>
              <a:miter lim="800000"/>
              <a:headEnd/>
              <a:tailEnd/>
            </a:ln>
          </p:spPr>
          <p:txBody>
            <a:bodyPr wrap="none" anchor="ctr"/>
            <a:lstStyle/>
            <a:p>
              <a:endParaRPr lang="en-US"/>
            </a:p>
          </p:txBody>
        </p:sp>
      </p:grpSp>
      <p:sp>
        <p:nvSpPr>
          <p:cNvPr id="10245" name="Rectangle 7"/>
          <p:cNvSpPr>
            <a:spLocks noChangeArrowheads="1"/>
          </p:cNvSpPr>
          <p:nvPr/>
        </p:nvSpPr>
        <p:spPr bwMode="auto">
          <a:xfrm>
            <a:off x="7489825" y="341313"/>
            <a:ext cx="1501775" cy="457200"/>
          </a:xfrm>
          <a:prstGeom prst="rect">
            <a:avLst/>
          </a:prstGeom>
          <a:noFill/>
          <a:ln w="9525">
            <a:noFill/>
            <a:miter lim="800000"/>
            <a:headEnd/>
            <a:tailEnd/>
          </a:ln>
        </p:spPr>
        <p:txBody>
          <a:bodyPr>
            <a:spAutoFit/>
          </a:bodyPr>
          <a:lstStyle/>
          <a:p>
            <a:pPr algn="ctr"/>
            <a:r>
              <a:rPr lang="en-US" sz="2400" dirty="0">
                <a:solidFill>
                  <a:schemeClr val="accent2"/>
                </a:solidFill>
                <a:latin typeface="Arial Narrow" pitchFamily="34" charset="0"/>
              </a:rPr>
              <a:t>A</a:t>
            </a:r>
            <a:r>
              <a:rPr lang="en-US" sz="1600" dirty="0">
                <a:latin typeface="Arial Narrow" pitchFamily="34" charset="0"/>
              </a:rPr>
              <a:t>ssessment</a:t>
            </a:r>
          </a:p>
        </p:txBody>
      </p:sp>
      <p:sp>
        <p:nvSpPr>
          <p:cNvPr id="2012173" name="Rectangle 13"/>
          <p:cNvSpPr>
            <a:spLocks noChangeArrowheads="1"/>
          </p:cNvSpPr>
          <p:nvPr/>
        </p:nvSpPr>
        <p:spPr bwMode="auto">
          <a:xfrm>
            <a:off x="282575" y="1717675"/>
            <a:ext cx="8467725" cy="4729163"/>
          </a:xfrm>
          <a:prstGeom prst="rect">
            <a:avLst/>
          </a:prstGeom>
          <a:noFill/>
          <a:ln w="9525">
            <a:noFill/>
            <a:miter lim="800000"/>
            <a:headEnd/>
            <a:tailEnd/>
          </a:ln>
          <a:effectLst/>
        </p:spPr>
        <p:txBody>
          <a:bodyPr/>
          <a:lstStyle/>
          <a:p>
            <a:pPr>
              <a:defRPr/>
            </a:pPr>
            <a:endParaRPr lang="en-US" sz="2800" b="0" dirty="0">
              <a:effectLst>
                <a:outerShdw blurRad="38100" dist="38100" dir="2700000" algn="tl">
                  <a:srgbClr val="C0C0C0"/>
                </a:outerShdw>
              </a:effectLst>
            </a:endParaRPr>
          </a:p>
        </p:txBody>
      </p:sp>
      <p:pic>
        <p:nvPicPr>
          <p:cNvPr id="10247" name="Picture 8" descr="PP Passion.JPG"/>
          <p:cNvPicPr>
            <a:picLocks noChangeAspect="1"/>
          </p:cNvPicPr>
          <p:nvPr/>
        </p:nvPicPr>
        <p:blipFill>
          <a:blip r:embed="rId2" cstate="print"/>
          <a:srcRect/>
          <a:stretch>
            <a:fillRect/>
          </a:stretch>
        </p:blipFill>
        <p:spPr bwMode="auto">
          <a:xfrm>
            <a:off x="223838" y="261938"/>
            <a:ext cx="1762125" cy="733425"/>
          </a:xfrm>
          <a:prstGeom prst="rect">
            <a:avLst/>
          </a:prstGeom>
          <a:noFill/>
          <a:ln w="9525">
            <a:noFill/>
            <a:miter lim="800000"/>
            <a:headEnd/>
            <a:tailEnd/>
          </a:ln>
        </p:spPr>
      </p:pic>
      <p:graphicFrame>
        <p:nvGraphicFramePr>
          <p:cNvPr id="13" name="Table 12"/>
          <p:cNvGraphicFramePr>
            <a:graphicFrameLocks noGrp="1"/>
          </p:cNvGraphicFramePr>
          <p:nvPr/>
        </p:nvGraphicFramePr>
        <p:xfrm>
          <a:off x="330199" y="1396998"/>
          <a:ext cx="8382000" cy="5145066"/>
        </p:xfrm>
        <a:graphic>
          <a:graphicData uri="http://schemas.openxmlformats.org/drawingml/2006/table">
            <a:tbl>
              <a:tblPr/>
              <a:tblGrid>
                <a:gridCol w="3919676"/>
                <a:gridCol w="237076"/>
                <a:gridCol w="616401"/>
                <a:gridCol w="653281"/>
                <a:gridCol w="653281"/>
                <a:gridCol w="674352"/>
                <a:gridCol w="616401"/>
                <a:gridCol w="1011532"/>
              </a:tblGrid>
              <a:tr h="129153">
                <a:tc>
                  <a:txBody>
                    <a:bodyPr/>
                    <a:lstStyle/>
                    <a:p>
                      <a:pPr algn="ctr" fontAlgn="b"/>
                      <a:r>
                        <a:rPr lang="en-US" sz="600" b="1" i="0" u="none" strike="noStrike">
                          <a:solidFill>
                            <a:srgbClr val="000000"/>
                          </a:solidFill>
                          <a:latin typeface="Calibri"/>
                        </a:rPr>
                        <a:t>Strength's</a:t>
                      </a:r>
                    </a:p>
                  </a:txBody>
                  <a:tcPr marL="4920" marR="4920" marT="4920" marB="0" anchor="b">
                    <a:lnL>
                      <a:noFill/>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b"/>
                      <a:r>
                        <a:rPr lang="en-US" sz="600" b="0" i="0" u="none" strike="noStrike">
                          <a:solidFill>
                            <a:srgbClr val="000000"/>
                          </a:solidFill>
                          <a:latin typeface="Calibri"/>
                        </a:rPr>
                        <a:t> </a:t>
                      </a:r>
                    </a:p>
                  </a:txBody>
                  <a:tcPr marL="4920" marR="4920" marT="4920" marB="0" anchor="b">
                    <a:lnL w="635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ctr" fontAlgn="b"/>
                      <a:r>
                        <a:rPr lang="en-US" sz="600" b="1" i="0" u="none" strike="noStrike">
                          <a:solidFill>
                            <a:srgbClr val="000000"/>
                          </a:solidFill>
                          <a:latin typeface="Calibri"/>
                        </a:rPr>
                        <a:t>1</a:t>
                      </a:r>
                    </a:p>
                  </a:txBody>
                  <a:tcPr marL="4920" marR="4920" marT="492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r>
                        <a:rPr lang="en-US" sz="600" b="1" i="0" u="none" strike="noStrike">
                          <a:solidFill>
                            <a:srgbClr val="000000"/>
                          </a:solidFill>
                          <a:latin typeface="Calibri"/>
                        </a:rPr>
                        <a:t>2</a:t>
                      </a:r>
                    </a:p>
                  </a:txBody>
                  <a:tcPr marL="4920" marR="4920" marT="492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r>
                        <a:rPr lang="en-US" sz="600" b="1" i="0" u="none" strike="noStrike">
                          <a:solidFill>
                            <a:srgbClr val="000000"/>
                          </a:solidFill>
                          <a:latin typeface="Calibri"/>
                        </a:rPr>
                        <a:t>3</a:t>
                      </a:r>
                    </a:p>
                  </a:txBody>
                  <a:tcPr marL="4920" marR="4920" marT="492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r>
                        <a:rPr lang="en-US" sz="600" b="1" i="0" u="none" strike="noStrike">
                          <a:solidFill>
                            <a:srgbClr val="000000"/>
                          </a:solidFill>
                          <a:latin typeface="Calibri"/>
                        </a:rPr>
                        <a:t>4</a:t>
                      </a:r>
                    </a:p>
                  </a:txBody>
                  <a:tcPr marL="4920" marR="4920" marT="492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r>
                        <a:rPr lang="en-US" sz="600" b="1" i="0" u="none" strike="noStrike">
                          <a:solidFill>
                            <a:srgbClr val="000000"/>
                          </a:solidFill>
                          <a:latin typeface="Calibri"/>
                        </a:rPr>
                        <a:t>5</a:t>
                      </a:r>
                    </a:p>
                  </a:txBody>
                  <a:tcPr marL="4920" marR="4920" marT="492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r>
                        <a:rPr lang="en-US" sz="600" b="1" i="0" u="none" strike="noStrike">
                          <a:solidFill>
                            <a:srgbClr val="000000"/>
                          </a:solidFill>
                          <a:latin typeface="Calibri"/>
                        </a:rPr>
                        <a:t>Total</a:t>
                      </a:r>
                    </a:p>
                  </a:txBody>
                  <a:tcPr marL="4920" marR="4920" marT="4920" marB="0" anchor="b">
                    <a:lnL>
                      <a:noFill/>
                    </a:lnL>
                    <a:lnR>
                      <a:noFill/>
                    </a:lnR>
                    <a:lnT>
                      <a:noFill/>
                    </a:lnT>
                    <a:lnB w="12700" cap="flat" cmpd="sng" algn="ctr">
                      <a:solidFill>
                        <a:srgbClr val="000000"/>
                      </a:solidFill>
                      <a:prstDash val="solid"/>
                      <a:round/>
                      <a:headEnd type="none" w="med" len="med"/>
                      <a:tailEnd type="none" w="med" len="med"/>
                    </a:lnB>
                  </a:tcPr>
                </a:tc>
              </a:tr>
              <a:tr h="123002">
                <a:tc>
                  <a:txBody>
                    <a:bodyPr/>
                    <a:lstStyle/>
                    <a:p>
                      <a:pPr algn="l" fontAlgn="b"/>
                      <a:r>
                        <a:rPr lang="en-US" sz="600" b="0" i="0" u="none" strike="noStrike">
                          <a:solidFill>
                            <a:srgbClr val="000000"/>
                          </a:solidFill>
                          <a:latin typeface="Calibri"/>
                        </a:rPr>
                        <a:t>Integrity</a:t>
                      </a:r>
                    </a:p>
                  </a:txBody>
                  <a:tcPr marL="4920" marR="4920" marT="4920" marB="0" anchor="b">
                    <a:lnL>
                      <a:noFill/>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b"/>
                      <a:endParaRPr lang="en-US" sz="600" b="0" i="0" u="none" strike="noStrike">
                        <a:solidFill>
                          <a:srgbClr val="000000"/>
                        </a:solidFill>
                        <a:latin typeface="Calibri"/>
                      </a:endParaRPr>
                    </a:p>
                  </a:txBody>
                  <a:tcPr marL="4920" marR="4920" marT="4920" marB="0" anchor="b">
                    <a:lnL w="635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r" fontAlgn="b"/>
                      <a:r>
                        <a:rPr lang="en-US" sz="600" b="0" i="0" u="none" strike="noStrike">
                          <a:solidFill>
                            <a:srgbClr val="000000"/>
                          </a:solidFill>
                          <a:latin typeface="Calibri"/>
                        </a:rPr>
                        <a:t>5</a:t>
                      </a:r>
                    </a:p>
                  </a:txBody>
                  <a:tcPr marL="4920" marR="4920" marT="492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b"/>
                      <a:r>
                        <a:rPr lang="en-US" sz="600" b="0" i="0" u="none" strike="noStrike">
                          <a:solidFill>
                            <a:srgbClr val="000000"/>
                          </a:solidFill>
                          <a:latin typeface="Calibri"/>
                        </a:rPr>
                        <a:t>5</a:t>
                      </a:r>
                    </a:p>
                  </a:txBody>
                  <a:tcPr marL="4920" marR="4920" marT="492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b"/>
                      <a:r>
                        <a:rPr lang="en-US" sz="600" b="0" i="0" u="none" strike="noStrike">
                          <a:solidFill>
                            <a:srgbClr val="000000"/>
                          </a:solidFill>
                          <a:latin typeface="Calibri"/>
                        </a:rPr>
                        <a:t>5</a:t>
                      </a:r>
                    </a:p>
                  </a:txBody>
                  <a:tcPr marL="4920" marR="4920" marT="492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b"/>
                      <a:r>
                        <a:rPr lang="en-US" sz="600" b="0" i="0" u="none" strike="noStrike">
                          <a:solidFill>
                            <a:srgbClr val="000000"/>
                          </a:solidFill>
                          <a:latin typeface="Calibri"/>
                        </a:rPr>
                        <a:t>5</a:t>
                      </a:r>
                    </a:p>
                  </a:txBody>
                  <a:tcPr marL="4920" marR="4920" marT="492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b"/>
                      <a:r>
                        <a:rPr lang="en-US" sz="600" b="0" i="0" u="none" strike="noStrike">
                          <a:solidFill>
                            <a:srgbClr val="000000"/>
                          </a:solidFill>
                          <a:latin typeface="Calibri"/>
                        </a:rPr>
                        <a:t>5</a:t>
                      </a:r>
                    </a:p>
                  </a:txBody>
                  <a:tcPr marL="4920" marR="4920" marT="492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b"/>
                      <a:r>
                        <a:rPr lang="en-US" sz="600" b="0" i="0" u="none" strike="noStrike">
                          <a:solidFill>
                            <a:srgbClr val="000000"/>
                          </a:solidFill>
                          <a:latin typeface="Calibri"/>
                        </a:rPr>
                        <a:t>25</a:t>
                      </a:r>
                    </a:p>
                  </a:txBody>
                  <a:tcPr marL="4920" marR="4920" marT="4920" marB="0" anchor="b">
                    <a:lnL>
                      <a:noFill/>
                    </a:lnL>
                    <a:lnR>
                      <a:noFill/>
                    </a:lnR>
                    <a:lnT w="12700" cap="flat" cmpd="sng" algn="ctr">
                      <a:solidFill>
                        <a:srgbClr val="000000"/>
                      </a:solidFill>
                      <a:prstDash val="solid"/>
                      <a:round/>
                      <a:headEnd type="none" w="med" len="med"/>
                      <a:tailEnd type="none" w="med" len="med"/>
                    </a:lnT>
                    <a:lnB>
                      <a:noFill/>
                    </a:lnB>
                    <a:solidFill>
                      <a:srgbClr val="FFFFFF"/>
                    </a:solidFill>
                  </a:tcPr>
                </a:tc>
              </a:tr>
              <a:tr h="123002">
                <a:tc>
                  <a:txBody>
                    <a:bodyPr/>
                    <a:lstStyle/>
                    <a:p>
                      <a:pPr algn="l" fontAlgn="b"/>
                      <a:r>
                        <a:rPr lang="en-US" sz="600" b="0" i="0" u="none" strike="noStrike">
                          <a:solidFill>
                            <a:srgbClr val="000000"/>
                          </a:solidFill>
                          <a:latin typeface="Calibri"/>
                        </a:rPr>
                        <a:t>Communication</a:t>
                      </a:r>
                    </a:p>
                  </a:txBody>
                  <a:tcPr marL="4920" marR="4920" marT="4920" marB="0" anchor="b">
                    <a:lnL>
                      <a:noFill/>
                    </a:lnL>
                    <a:lnR w="6350" cap="flat" cmpd="sng" algn="ctr">
                      <a:solidFill>
                        <a:srgbClr val="000000"/>
                      </a:solidFill>
                      <a:prstDash val="solid"/>
                      <a:round/>
                      <a:headEnd type="none" w="med" len="med"/>
                      <a:tailEnd type="none" w="med" len="med"/>
                    </a:lnR>
                    <a:lnT>
                      <a:noFill/>
                    </a:lnT>
                    <a:lnB>
                      <a:noFill/>
                    </a:lnB>
                    <a:solidFill>
                      <a:srgbClr val="DBE5F1"/>
                    </a:solidFill>
                  </a:tcPr>
                </a:tc>
                <a:tc>
                  <a:txBody>
                    <a:bodyPr/>
                    <a:lstStyle/>
                    <a:p>
                      <a:pPr algn="l" fontAlgn="b"/>
                      <a:endParaRPr lang="en-US" sz="600" b="0" i="0" u="none" strike="noStrike">
                        <a:solidFill>
                          <a:srgbClr val="000000"/>
                        </a:solidFill>
                        <a:latin typeface="Calibri"/>
                      </a:endParaRPr>
                    </a:p>
                  </a:txBody>
                  <a:tcPr marL="4920" marR="4920" marT="49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5</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17</a:t>
                      </a:r>
                    </a:p>
                  </a:txBody>
                  <a:tcPr marL="4920" marR="4920" marT="4920" marB="0" anchor="b">
                    <a:lnL>
                      <a:noFill/>
                    </a:lnL>
                    <a:lnR>
                      <a:noFill/>
                    </a:lnR>
                    <a:lnT>
                      <a:noFill/>
                    </a:lnT>
                    <a:lnB>
                      <a:noFill/>
                    </a:lnB>
                    <a:solidFill>
                      <a:srgbClr val="DBE5F1"/>
                    </a:solidFill>
                  </a:tcPr>
                </a:tc>
              </a:tr>
              <a:tr h="123002">
                <a:tc>
                  <a:txBody>
                    <a:bodyPr/>
                    <a:lstStyle/>
                    <a:p>
                      <a:pPr algn="l" fontAlgn="b"/>
                      <a:r>
                        <a:rPr lang="en-US" sz="600" b="0" i="0" u="none" strike="noStrike">
                          <a:solidFill>
                            <a:srgbClr val="000000"/>
                          </a:solidFill>
                          <a:latin typeface="Calibri"/>
                        </a:rPr>
                        <a:t>Perseverance</a:t>
                      </a:r>
                    </a:p>
                  </a:txBody>
                  <a:tcPr marL="4920" marR="4920" marT="4920" marB="0" anchor="b">
                    <a:lnL>
                      <a:noFill/>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en-US" sz="600" b="0" i="0" u="none" strike="noStrike">
                        <a:solidFill>
                          <a:srgbClr val="000000"/>
                        </a:solidFill>
                        <a:latin typeface="Calibri"/>
                      </a:endParaRPr>
                    </a:p>
                  </a:txBody>
                  <a:tcPr marL="4920" marR="4920" marT="49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5</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1</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15</a:t>
                      </a:r>
                    </a:p>
                  </a:txBody>
                  <a:tcPr marL="4920" marR="4920" marT="4920" marB="0" anchor="b">
                    <a:lnL>
                      <a:noFill/>
                    </a:lnL>
                    <a:lnR>
                      <a:noFill/>
                    </a:lnR>
                    <a:lnT>
                      <a:noFill/>
                    </a:lnT>
                    <a:lnB>
                      <a:noFill/>
                    </a:lnB>
                    <a:solidFill>
                      <a:srgbClr val="FFFF00"/>
                    </a:solidFill>
                  </a:tcPr>
                </a:tc>
              </a:tr>
              <a:tr h="123002">
                <a:tc>
                  <a:txBody>
                    <a:bodyPr/>
                    <a:lstStyle/>
                    <a:p>
                      <a:pPr algn="l" fontAlgn="b"/>
                      <a:r>
                        <a:rPr lang="en-US" sz="600" b="0" i="0" u="none" strike="noStrike">
                          <a:solidFill>
                            <a:srgbClr val="000000"/>
                          </a:solidFill>
                          <a:latin typeface="Calibri"/>
                        </a:rPr>
                        <a:t>Networking</a:t>
                      </a:r>
                    </a:p>
                  </a:txBody>
                  <a:tcPr marL="4920" marR="4920" marT="4920" marB="0" anchor="b">
                    <a:lnL>
                      <a:noFill/>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en-US" sz="600" b="0" i="0" u="none" strike="noStrike">
                        <a:solidFill>
                          <a:srgbClr val="000000"/>
                        </a:solidFill>
                        <a:latin typeface="Calibri"/>
                      </a:endParaRPr>
                    </a:p>
                  </a:txBody>
                  <a:tcPr marL="4920" marR="4920" marT="49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15</a:t>
                      </a:r>
                    </a:p>
                  </a:txBody>
                  <a:tcPr marL="4920" marR="4920" marT="4920" marB="0" anchor="b">
                    <a:lnL>
                      <a:noFill/>
                    </a:lnL>
                    <a:lnR>
                      <a:noFill/>
                    </a:lnR>
                    <a:lnT>
                      <a:noFill/>
                    </a:lnT>
                    <a:lnB>
                      <a:noFill/>
                    </a:lnB>
                    <a:solidFill>
                      <a:srgbClr val="FFFF00"/>
                    </a:solidFill>
                  </a:tcPr>
                </a:tc>
              </a:tr>
              <a:tr h="123002">
                <a:tc>
                  <a:txBody>
                    <a:bodyPr/>
                    <a:lstStyle/>
                    <a:p>
                      <a:pPr algn="l" fontAlgn="b"/>
                      <a:r>
                        <a:rPr lang="en-US" sz="600" b="0" i="0" u="none" strike="noStrike">
                          <a:solidFill>
                            <a:srgbClr val="000000"/>
                          </a:solidFill>
                          <a:latin typeface="Calibri"/>
                        </a:rPr>
                        <a:t>Good Leadership Skills</a:t>
                      </a:r>
                    </a:p>
                  </a:txBody>
                  <a:tcPr marL="4920" marR="4920" marT="4920" marB="0" anchor="b">
                    <a:lnL>
                      <a:noFill/>
                    </a:lnL>
                    <a:lnR w="6350" cap="flat" cmpd="sng" algn="ctr">
                      <a:solidFill>
                        <a:srgbClr val="000000"/>
                      </a:solidFill>
                      <a:prstDash val="solid"/>
                      <a:round/>
                      <a:headEnd type="none" w="med" len="med"/>
                      <a:tailEnd type="none" w="med" len="med"/>
                    </a:lnR>
                    <a:lnT>
                      <a:noFill/>
                    </a:lnT>
                    <a:lnB>
                      <a:noFill/>
                    </a:lnB>
                    <a:solidFill>
                      <a:srgbClr val="DBE5F1"/>
                    </a:solidFill>
                  </a:tcPr>
                </a:tc>
                <a:tc>
                  <a:txBody>
                    <a:bodyPr/>
                    <a:lstStyle/>
                    <a:p>
                      <a:pPr algn="l" fontAlgn="b"/>
                      <a:endParaRPr lang="en-US" sz="600" b="0" i="0" u="none" strike="noStrike">
                        <a:solidFill>
                          <a:srgbClr val="000000"/>
                        </a:solidFill>
                        <a:latin typeface="Calibri"/>
                      </a:endParaRPr>
                    </a:p>
                  </a:txBody>
                  <a:tcPr marL="4920" marR="4920" marT="49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5</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17</a:t>
                      </a:r>
                    </a:p>
                  </a:txBody>
                  <a:tcPr marL="4920" marR="4920" marT="4920" marB="0" anchor="b">
                    <a:lnL>
                      <a:noFill/>
                    </a:lnL>
                    <a:lnR>
                      <a:noFill/>
                    </a:lnR>
                    <a:lnT>
                      <a:noFill/>
                    </a:lnT>
                    <a:lnB>
                      <a:noFill/>
                    </a:lnB>
                    <a:solidFill>
                      <a:srgbClr val="DBE5F1"/>
                    </a:solidFill>
                  </a:tcPr>
                </a:tc>
              </a:tr>
              <a:tr h="123002">
                <a:tc>
                  <a:txBody>
                    <a:bodyPr/>
                    <a:lstStyle/>
                    <a:p>
                      <a:pPr algn="l" fontAlgn="b"/>
                      <a:r>
                        <a:rPr lang="en-US" sz="600" b="0" i="0" u="none" strike="noStrike">
                          <a:solidFill>
                            <a:srgbClr val="000000"/>
                          </a:solidFill>
                          <a:latin typeface="Calibri"/>
                        </a:rPr>
                        <a:t>Good Soft Skills</a:t>
                      </a:r>
                    </a:p>
                  </a:txBody>
                  <a:tcPr marL="4920" marR="4920" marT="4920" marB="0" anchor="b">
                    <a:lnL>
                      <a:noFill/>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en-US" sz="600" b="0" i="0" u="none" strike="noStrike">
                        <a:solidFill>
                          <a:srgbClr val="000000"/>
                        </a:solidFill>
                        <a:latin typeface="Calibri"/>
                      </a:endParaRPr>
                    </a:p>
                  </a:txBody>
                  <a:tcPr marL="4920" marR="4920" marT="49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15</a:t>
                      </a:r>
                    </a:p>
                  </a:txBody>
                  <a:tcPr marL="4920" marR="4920" marT="4920" marB="0" anchor="b">
                    <a:lnL>
                      <a:noFill/>
                    </a:lnL>
                    <a:lnR>
                      <a:noFill/>
                    </a:lnR>
                    <a:lnT>
                      <a:noFill/>
                    </a:lnT>
                    <a:lnB>
                      <a:noFill/>
                    </a:lnB>
                    <a:solidFill>
                      <a:srgbClr val="FFFF00"/>
                    </a:solidFill>
                  </a:tcPr>
                </a:tc>
              </a:tr>
              <a:tr h="123002">
                <a:tc>
                  <a:txBody>
                    <a:bodyPr/>
                    <a:lstStyle/>
                    <a:p>
                      <a:pPr algn="l" fontAlgn="b"/>
                      <a:r>
                        <a:rPr lang="en-US" sz="600" b="0" i="0" u="none" strike="noStrike">
                          <a:solidFill>
                            <a:srgbClr val="000000"/>
                          </a:solidFill>
                          <a:latin typeface="Calibri"/>
                        </a:rPr>
                        <a:t>Organization</a:t>
                      </a:r>
                    </a:p>
                  </a:txBody>
                  <a:tcPr marL="4920" marR="4920" marT="49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600" b="0" i="0" u="none" strike="noStrike">
                        <a:solidFill>
                          <a:srgbClr val="000000"/>
                        </a:solidFill>
                        <a:latin typeface="Calibri"/>
                      </a:endParaRPr>
                    </a:p>
                  </a:txBody>
                  <a:tcPr marL="4920" marR="4920" marT="49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5</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5</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19</a:t>
                      </a:r>
                    </a:p>
                  </a:txBody>
                  <a:tcPr marL="4920" marR="4920" marT="4920" marB="0" anchor="b">
                    <a:lnL>
                      <a:noFill/>
                    </a:lnL>
                    <a:lnR>
                      <a:noFill/>
                    </a:lnR>
                    <a:lnT>
                      <a:noFill/>
                    </a:lnT>
                    <a:lnB>
                      <a:noFill/>
                    </a:lnB>
                    <a:solidFill>
                      <a:srgbClr val="FFFFFF"/>
                    </a:solidFill>
                  </a:tcPr>
                </a:tc>
              </a:tr>
              <a:tr h="123002">
                <a:tc>
                  <a:txBody>
                    <a:bodyPr/>
                    <a:lstStyle/>
                    <a:p>
                      <a:pPr algn="l" fontAlgn="b"/>
                      <a:r>
                        <a:rPr lang="en-US" sz="600" b="0" i="0" u="none" strike="noStrike">
                          <a:solidFill>
                            <a:srgbClr val="000000"/>
                          </a:solidFill>
                          <a:latin typeface="Calibri"/>
                        </a:rPr>
                        <a:t>Decision Making</a:t>
                      </a:r>
                    </a:p>
                  </a:txBody>
                  <a:tcPr marL="4920" marR="4920" marT="49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600" b="0" i="0" u="none" strike="noStrike">
                        <a:solidFill>
                          <a:srgbClr val="000000"/>
                        </a:solidFill>
                        <a:latin typeface="Calibri"/>
                      </a:endParaRPr>
                    </a:p>
                  </a:txBody>
                  <a:tcPr marL="4920" marR="4920" marT="49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n-US" sz="600" b="0" i="0" u="none" strike="noStrike">
                          <a:solidFill>
                            <a:srgbClr val="000000"/>
                          </a:solidFill>
                          <a:latin typeface="Calibri"/>
                        </a:rPr>
                        <a:t>5</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5</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5</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5</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23</a:t>
                      </a:r>
                    </a:p>
                  </a:txBody>
                  <a:tcPr marL="4920" marR="4920" marT="4920" marB="0" anchor="b">
                    <a:lnL>
                      <a:noFill/>
                    </a:lnL>
                    <a:lnR>
                      <a:noFill/>
                    </a:lnR>
                    <a:lnT>
                      <a:noFill/>
                    </a:lnT>
                    <a:lnB>
                      <a:noFill/>
                    </a:lnB>
                    <a:solidFill>
                      <a:srgbClr val="FFFFFF"/>
                    </a:solidFill>
                  </a:tcPr>
                </a:tc>
              </a:tr>
              <a:tr h="129153">
                <a:tc>
                  <a:txBody>
                    <a:bodyPr/>
                    <a:lstStyle/>
                    <a:p>
                      <a:pPr algn="l" fontAlgn="b"/>
                      <a:r>
                        <a:rPr lang="en-US" sz="600" b="0" i="0" u="none" strike="noStrike">
                          <a:solidFill>
                            <a:srgbClr val="000000"/>
                          </a:solidFill>
                          <a:latin typeface="Calibri"/>
                        </a:rPr>
                        <a:t>Motivation</a:t>
                      </a:r>
                    </a:p>
                  </a:txBody>
                  <a:tcPr marL="4920" marR="4920" marT="4920" marB="0" anchor="b">
                    <a:lnL>
                      <a:noFill/>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600" b="0" i="0" u="none" strike="noStrike">
                          <a:solidFill>
                            <a:srgbClr val="000000"/>
                          </a:solidFill>
                          <a:latin typeface="Calibri"/>
                        </a:rPr>
                        <a:t> </a:t>
                      </a:r>
                    </a:p>
                  </a:txBody>
                  <a:tcPr marL="4920" marR="4920" marT="4920" marB="0" anchor="b">
                    <a:lnL w="635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latin typeface="Calibri"/>
                        </a:rPr>
                        <a:t>5</a:t>
                      </a:r>
                    </a:p>
                  </a:txBody>
                  <a:tcPr marL="4920" marR="4920" marT="492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latin typeface="Calibri"/>
                        </a:rPr>
                        <a:t>17</a:t>
                      </a:r>
                    </a:p>
                  </a:txBody>
                  <a:tcPr marL="4920" marR="4920" marT="4920" marB="0" anchor="b">
                    <a:lnL>
                      <a:noFill/>
                    </a:lnL>
                    <a:lnR>
                      <a:noFill/>
                    </a:lnR>
                    <a:lnT>
                      <a:noFill/>
                    </a:lnT>
                    <a:lnB w="12700" cap="flat" cmpd="sng" algn="ctr">
                      <a:solidFill>
                        <a:srgbClr val="000000"/>
                      </a:solidFill>
                      <a:prstDash val="solid"/>
                      <a:round/>
                      <a:headEnd type="none" w="med" len="med"/>
                      <a:tailEnd type="none" w="med" len="med"/>
                    </a:lnB>
                    <a:solidFill>
                      <a:srgbClr val="DBE5F1"/>
                    </a:solidFill>
                  </a:tcPr>
                </a:tc>
              </a:tr>
              <a:tr h="123002">
                <a:tc>
                  <a:txBody>
                    <a:bodyPr/>
                    <a:lstStyle/>
                    <a:p>
                      <a:pPr algn="l" fontAlgn="b"/>
                      <a:r>
                        <a:rPr lang="en-US" sz="600" b="0" i="0" u="none" strike="noStrike">
                          <a:solidFill>
                            <a:srgbClr val="000000"/>
                          </a:solidFill>
                          <a:latin typeface="Calibri"/>
                        </a:rPr>
                        <a:t> </a:t>
                      </a:r>
                    </a:p>
                  </a:txBody>
                  <a:tcPr marL="4920" marR="4920" marT="4920" marB="0" anchor="b">
                    <a:lnL>
                      <a:noFill/>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b"/>
                      <a:endParaRPr lang="en-US" sz="600" b="0" i="0" u="none" strike="noStrike">
                        <a:solidFill>
                          <a:srgbClr val="000000"/>
                        </a:solidFill>
                        <a:latin typeface="Calibri"/>
                      </a:endParaRPr>
                    </a:p>
                  </a:txBody>
                  <a:tcPr marL="4920" marR="4920" marT="4920" marB="0" anchor="b">
                    <a:lnL w="635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600" b="0" i="0" u="none" strike="noStrike">
                        <a:solidFill>
                          <a:srgbClr val="000000"/>
                        </a:solidFill>
                        <a:latin typeface="Calibri"/>
                      </a:endParaRPr>
                    </a:p>
                  </a:txBody>
                  <a:tcPr marL="4920" marR="4920" marT="492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600" b="0" i="0" u="none" strike="noStrike">
                        <a:solidFill>
                          <a:srgbClr val="000000"/>
                        </a:solidFill>
                        <a:latin typeface="Calibri"/>
                      </a:endParaRPr>
                    </a:p>
                  </a:txBody>
                  <a:tcPr marL="4920" marR="4920" marT="492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600" b="0" i="0" u="none" strike="noStrike">
                        <a:solidFill>
                          <a:srgbClr val="000000"/>
                        </a:solidFill>
                        <a:latin typeface="Calibri"/>
                      </a:endParaRPr>
                    </a:p>
                  </a:txBody>
                  <a:tcPr marL="4920" marR="4920" marT="492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600" b="0" i="0" u="none" strike="noStrike">
                        <a:solidFill>
                          <a:srgbClr val="000000"/>
                        </a:solidFill>
                        <a:latin typeface="Calibri"/>
                      </a:endParaRPr>
                    </a:p>
                  </a:txBody>
                  <a:tcPr marL="4920" marR="4920" marT="492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600" b="0" i="0" u="none" strike="noStrike">
                        <a:solidFill>
                          <a:srgbClr val="000000"/>
                        </a:solidFill>
                        <a:latin typeface="Calibri"/>
                      </a:endParaRPr>
                    </a:p>
                  </a:txBody>
                  <a:tcPr marL="4920" marR="4920" marT="492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600" b="0" i="0" u="none" strike="noStrike">
                        <a:solidFill>
                          <a:srgbClr val="000000"/>
                        </a:solidFill>
                        <a:latin typeface="Calibri"/>
                      </a:endParaRPr>
                    </a:p>
                  </a:txBody>
                  <a:tcPr marL="4920" marR="4920" marT="4920" marB="0" anchor="b">
                    <a:lnL>
                      <a:noFill/>
                    </a:lnL>
                    <a:lnR>
                      <a:noFill/>
                    </a:lnR>
                    <a:lnT w="12700" cap="flat" cmpd="sng" algn="ctr">
                      <a:solidFill>
                        <a:srgbClr val="000000"/>
                      </a:solidFill>
                      <a:prstDash val="solid"/>
                      <a:round/>
                      <a:headEnd type="none" w="med" len="med"/>
                      <a:tailEnd type="none" w="med" len="med"/>
                    </a:lnT>
                    <a:lnB>
                      <a:noFill/>
                    </a:lnB>
                  </a:tcPr>
                </a:tc>
              </a:tr>
              <a:tr h="123002">
                <a:tc>
                  <a:txBody>
                    <a:bodyPr/>
                    <a:lstStyle/>
                    <a:p>
                      <a:pPr algn="ctr" fontAlgn="b"/>
                      <a:r>
                        <a:rPr lang="en-US" sz="600" b="1" i="0" u="none" strike="noStrike">
                          <a:solidFill>
                            <a:srgbClr val="000000"/>
                          </a:solidFill>
                          <a:latin typeface="Calibri"/>
                        </a:rPr>
                        <a:t>Weaknesses</a:t>
                      </a:r>
                    </a:p>
                  </a:txBody>
                  <a:tcPr marL="4920" marR="4920" marT="49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600" b="0" i="0" u="none" strike="noStrike">
                        <a:solidFill>
                          <a:srgbClr val="000000"/>
                        </a:solidFill>
                        <a:latin typeface="Calibri"/>
                      </a:endParaRPr>
                    </a:p>
                  </a:txBody>
                  <a:tcPr marL="4920" marR="4920" marT="49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latin typeface="Calibri"/>
                      </a:endParaRPr>
                    </a:p>
                  </a:txBody>
                  <a:tcPr marL="4920" marR="4920" marT="4920" marB="0" anchor="b">
                    <a:lnL>
                      <a:noFill/>
                    </a:lnL>
                    <a:lnR>
                      <a:noFill/>
                    </a:lnR>
                    <a:lnT>
                      <a:noFill/>
                    </a:lnT>
                    <a:lnB>
                      <a:noFill/>
                    </a:lnB>
                  </a:tcPr>
                </a:tc>
                <a:tc>
                  <a:txBody>
                    <a:bodyPr/>
                    <a:lstStyle/>
                    <a:p>
                      <a:pPr algn="l" fontAlgn="b"/>
                      <a:endParaRPr lang="en-US" sz="600" b="0" i="0" u="none" strike="noStrike">
                        <a:solidFill>
                          <a:srgbClr val="000000"/>
                        </a:solidFill>
                        <a:latin typeface="Calibri"/>
                      </a:endParaRPr>
                    </a:p>
                  </a:txBody>
                  <a:tcPr marL="4920" marR="4920" marT="4920" marB="0" anchor="b">
                    <a:lnL>
                      <a:noFill/>
                    </a:lnL>
                    <a:lnR>
                      <a:noFill/>
                    </a:lnR>
                    <a:lnT>
                      <a:noFill/>
                    </a:lnT>
                    <a:lnB>
                      <a:noFill/>
                    </a:lnB>
                  </a:tcPr>
                </a:tc>
                <a:tc>
                  <a:txBody>
                    <a:bodyPr/>
                    <a:lstStyle/>
                    <a:p>
                      <a:pPr algn="l" fontAlgn="b"/>
                      <a:endParaRPr lang="en-US" sz="600" b="0" i="0" u="none" strike="noStrike">
                        <a:solidFill>
                          <a:srgbClr val="000000"/>
                        </a:solidFill>
                        <a:latin typeface="Calibri"/>
                      </a:endParaRPr>
                    </a:p>
                  </a:txBody>
                  <a:tcPr marL="4920" marR="4920" marT="4920" marB="0" anchor="b">
                    <a:lnL>
                      <a:noFill/>
                    </a:lnL>
                    <a:lnR>
                      <a:noFill/>
                    </a:lnR>
                    <a:lnT>
                      <a:noFill/>
                    </a:lnT>
                    <a:lnB>
                      <a:noFill/>
                    </a:lnB>
                  </a:tcPr>
                </a:tc>
                <a:tc>
                  <a:txBody>
                    <a:bodyPr/>
                    <a:lstStyle/>
                    <a:p>
                      <a:pPr algn="l" fontAlgn="b"/>
                      <a:endParaRPr lang="en-US" sz="600" b="0" i="0" u="none" strike="noStrike">
                        <a:solidFill>
                          <a:srgbClr val="000000"/>
                        </a:solidFill>
                        <a:latin typeface="Calibri"/>
                      </a:endParaRPr>
                    </a:p>
                  </a:txBody>
                  <a:tcPr marL="4920" marR="4920" marT="4920" marB="0" anchor="b">
                    <a:lnL>
                      <a:noFill/>
                    </a:lnL>
                    <a:lnR>
                      <a:noFill/>
                    </a:lnR>
                    <a:lnT>
                      <a:noFill/>
                    </a:lnT>
                    <a:lnB>
                      <a:noFill/>
                    </a:lnB>
                  </a:tcPr>
                </a:tc>
                <a:tc>
                  <a:txBody>
                    <a:bodyPr/>
                    <a:lstStyle/>
                    <a:p>
                      <a:pPr algn="l" fontAlgn="b"/>
                      <a:endParaRPr lang="en-US" sz="600" b="0" i="0" u="none" strike="noStrike">
                        <a:solidFill>
                          <a:srgbClr val="000000"/>
                        </a:solidFill>
                        <a:latin typeface="Calibri"/>
                      </a:endParaRPr>
                    </a:p>
                  </a:txBody>
                  <a:tcPr marL="4920" marR="4920" marT="4920" marB="0" anchor="b">
                    <a:lnL>
                      <a:noFill/>
                    </a:lnL>
                    <a:lnR>
                      <a:noFill/>
                    </a:lnR>
                    <a:lnT>
                      <a:noFill/>
                    </a:lnT>
                    <a:lnB>
                      <a:noFill/>
                    </a:lnB>
                  </a:tcPr>
                </a:tc>
                <a:tc>
                  <a:txBody>
                    <a:bodyPr/>
                    <a:lstStyle/>
                    <a:p>
                      <a:pPr algn="l" fontAlgn="b"/>
                      <a:endParaRPr lang="en-US" sz="600" b="0" i="0" u="none" strike="noStrike">
                        <a:solidFill>
                          <a:srgbClr val="000000"/>
                        </a:solidFill>
                        <a:latin typeface="Calibri"/>
                      </a:endParaRPr>
                    </a:p>
                  </a:txBody>
                  <a:tcPr marL="4920" marR="4920" marT="4920" marB="0" anchor="b">
                    <a:lnL>
                      <a:noFill/>
                    </a:lnL>
                    <a:lnR>
                      <a:noFill/>
                    </a:lnR>
                    <a:lnT>
                      <a:noFill/>
                    </a:lnT>
                    <a:lnB>
                      <a:noFill/>
                    </a:lnB>
                  </a:tcPr>
                </a:tc>
              </a:tr>
              <a:tr h="188076">
                <a:tc>
                  <a:txBody>
                    <a:bodyPr/>
                    <a:lstStyle/>
                    <a:p>
                      <a:pPr algn="l" fontAlgn="b"/>
                      <a:r>
                        <a:rPr lang="en-US" sz="600" b="0" i="0" u="none" strike="noStrike">
                          <a:solidFill>
                            <a:srgbClr val="000000"/>
                          </a:solidFill>
                          <a:latin typeface="Calibri"/>
                        </a:rPr>
                        <a:t>Publicity/Marketing/New members</a:t>
                      </a:r>
                    </a:p>
                  </a:txBody>
                  <a:tcPr marL="4920" marR="4920" marT="4920" marB="0" anchor="b">
                    <a:lnL>
                      <a:noFill/>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en-US" sz="600" b="0" i="0" u="none" strike="noStrike">
                        <a:solidFill>
                          <a:srgbClr val="000000"/>
                        </a:solidFill>
                        <a:latin typeface="Calibri"/>
                      </a:endParaRPr>
                    </a:p>
                  </a:txBody>
                  <a:tcPr marL="4920" marR="4920" marT="49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n-US" sz="600" b="0" i="0" u="none" strike="noStrike">
                          <a:solidFill>
                            <a:srgbClr val="000000"/>
                          </a:solidFill>
                          <a:latin typeface="Calibri"/>
                        </a:rPr>
                        <a:t>1</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1</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1</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1</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1</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5</a:t>
                      </a:r>
                    </a:p>
                  </a:txBody>
                  <a:tcPr marL="4920" marR="4920" marT="4920" marB="0" anchor="b">
                    <a:lnL>
                      <a:noFill/>
                    </a:lnL>
                    <a:lnR>
                      <a:noFill/>
                    </a:lnR>
                    <a:lnT>
                      <a:noFill/>
                    </a:lnT>
                    <a:lnB>
                      <a:noFill/>
                    </a:lnB>
                    <a:solidFill>
                      <a:srgbClr val="FFFF00"/>
                    </a:solidFill>
                  </a:tcPr>
                </a:tc>
              </a:tr>
              <a:tr h="246005">
                <a:tc>
                  <a:txBody>
                    <a:bodyPr/>
                    <a:lstStyle/>
                    <a:p>
                      <a:pPr algn="l" fontAlgn="b"/>
                      <a:r>
                        <a:rPr lang="en-US" sz="600" b="0" i="0" u="none" strike="noStrike">
                          <a:solidFill>
                            <a:srgbClr val="000000"/>
                          </a:solidFill>
                          <a:latin typeface="Calibri"/>
                        </a:rPr>
                        <a:t>Culture - Mindset-people don't aspire to be admins</a:t>
                      </a:r>
                    </a:p>
                  </a:txBody>
                  <a:tcPr marL="4920" marR="4920" marT="49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600" b="0" i="0" u="none" strike="noStrike">
                        <a:solidFill>
                          <a:srgbClr val="000000"/>
                        </a:solidFill>
                        <a:latin typeface="Calibri"/>
                      </a:endParaRPr>
                    </a:p>
                  </a:txBody>
                  <a:tcPr marL="4920" marR="4920" marT="49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1</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13</a:t>
                      </a:r>
                    </a:p>
                  </a:txBody>
                  <a:tcPr marL="4920" marR="4920" marT="4920" marB="0" anchor="b">
                    <a:lnL>
                      <a:noFill/>
                    </a:lnL>
                    <a:lnR>
                      <a:noFill/>
                    </a:lnR>
                    <a:lnT>
                      <a:noFill/>
                    </a:lnT>
                    <a:lnB>
                      <a:noFill/>
                    </a:lnB>
                  </a:tcPr>
                </a:tc>
              </a:tr>
              <a:tr h="252156">
                <a:tc>
                  <a:txBody>
                    <a:bodyPr/>
                    <a:lstStyle/>
                    <a:p>
                      <a:pPr algn="l" fontAlgn="b"/>
                      <a:r>
                        <a:rPr lang="en-US" sz="600" b="0" i="0" u="none" strike="noStrike">
                          <a:solidFill>
                            <a:srgbClr val="000000"/>
                          </a:solidFill>
                          <a:latin typeface="Calibri"/>
                        </a:rPr>
                        <a:t>Lack of communication/leadership from top levels of organizations</a:t>
                      </a:r>
                    </a:p>
                  </a:txBody>
                  <a:tcPr marL="4920" marR="4920" marT="49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600" b="0" i="0" u="none" strike="noStrike">
                        <a:solidFill>
                          <a:srgbClr val="000000"/>
                        </a:solidFill>
                        <a:latin typeface="Calibri"/>
                      </a:endParaRPr>
                    </a:p>
                  </a:txBody>
                  <a:tcPr marL="4920" marR="4920" marT="49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1</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1</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11</a:t>
                      </a:r>
                    </a:p>
                  </a:txBody>
                  <a:tcPr marL="4920" marR="4920" marT="4920" marB="0" anchor="b">
                    <a:lnL>
                      <a:noFill/>
                    </a:lnL>
                    <a:lnR>
                      <a:noFill/>
                    </a:lnR>
                    <a:lnT>
                      <a:noFill/>
                    </a:lnT>
                    <a:lnB>
                      <a:noFill/>
                    </a:lnB>
                  </a:tcPr>
                </a:tc>
              </a:tr>
              <a:tr h="123002">
                <a:tc>
                  <a:txBody>
                    <a:bodyPr/>
                    <a:lstStyle/>
                    <a:p>
                      <a:pPr algn="l" fontAlgn="b"/>
                      <a:r>
                        <a:rPr lang="en-US" sz="600" b="0" i="0" u="none" strike="noStrike">
                          <a:solidFill>
                            <a:srgbClr val="000000"/>
                          </a:solidFill>
                          <a:latin typeface="Calibri"/>
                        </a:rPr>
                        <a:t>Participation (once a member)</a:t>
                      </a:r>
                    </a:p>
                  </a:txBody>
                  <a:tcPr marL="4920" marR="4920" marT="4920" marB="0" anchor="b">
                    <a:lnL>
                      <a:noFill/>
                    </a:lnL>
                    <a:lnR w="6350" cap="flat" cmpd="sng" algn="ctr">
                      <a:solidFill>
                        <a:srgbClr val="000000"/>
                      </a:solidFill>
                      <a:prstDash val="solid"/>
                      <a:round/>
                      <a:headEnd type="none" w="med" len="med"/>
                      <a:tailEnd type="none" w="med" len="med"/>
                    </a:lnR>
                    <a:lnT>
                      <a:noFill/>
                    </a:lnT>
                    <a:lnB>
                      <a:noFill/>
                    </a:lnB>
                    <a:solidFill>
                      <a:srgbClr val="DBE5F1"/>
                    </a:solidFill>
                  </a:tcPr>
                </a:tc>
                <a:tc>
                  <a:txBody>
                    <a:bodyPr/>
                    <a:lstStyle/>
                    <a:p>
                      <a:pPr algn="l" fontAlgn="b"/>
                      <a:endParaRPr lang="en-US" sz="600" b="0" i="0" u="none" strike="noStrike">
                        <a:solidFill>
                          <a:srgbClr val="000000"/>
                        </a:solidFill>
                        <a:latin typeface="Calibri"/>
                      </a:endParaRPr>
                    </a:p>
                  </a:txBody>
                  <a:tcPr marL="4920" marR="4920" marT="49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n-US" sz="600" b="0" i="0" u="none" strike="noStrike">
                          <a:solidFill>
                            <a:srgbClr val="000000"/>
                          </a:solidFill>
                          <a:latin typeface="Calibri"/>
                        </a:rPr>
                        <a:t>1</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1</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1</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9</a:t>
                      </a:r>
                    </a:p>
                  </a:txBody>
                  <a:tcPr marL="4920" marR="4920" marT="4920" marB="0" anchor="b">
                    <a:lnL>
                      <a:noFill/>
                    </a:lnL>
                    <a:lnR>
                      <a:noFill/>
                    </a:lnR>
                    <a:lnT>
                      <a:noFill/>
                    </a:lnT>
                    <a:lnB>
                      <a:noFill/>
                    </a:lnB>
                    <a:solidFill>
                      <a:srgbClr val="DBE5F1"/>
                    </a:solidFill>
                  </a:tcPr>
                </a:tc>
              </a:tr>
              <a:tr h="123002">
                <a:tc>
                  <a:txBody>
                    <a:bodyPr/>
                    <a:lstStyle/>
                    <a:p>
                      <a:pPr algn="l" fontAlgn="b"/>
                      <a:r>
                        <a:rPr lang="en-US" sz="600" b="0" i="0" u="none" strike="noStrike">
                          <a:solidFill>
                            <a:srgbClr val="000000"/>
                          </a:solidFill>
                          <a:latin typeface="Calibri"/>
                        </a:rPr>
                        <a:t>Sponsorship</a:t>
                      </a:r>
                    </a:p>
                  </a:txBody>
                  <a:tcPr marL="4920" marR="4920" marT="49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600" b="0" i="0" u="none" strike="noStrike">
                        <a:solidFill>
                          <a:srgbClr val="000000"/>
                        </a:solidFill>
                        <a:latin typeface="Calibri"/>
                      </a:endParaRPr>
                    </a:p>
                  </a:txBody>
                  <a:tcPr marL="4920" marR="4920" marT="49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1</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13</a:t>
                      </a:r>
                    </a:p>
                  </a:txBody>
                  <a:tcPr marL="4920" marR="4920" marT="4920" marB="0" anchor="b">
                    <a:lnL>
                      <a:noFill/>
                    </a:lnL>
                    <a:lnR>
                      <a:noFill/>
                    </a:lnR>
                    <a:lnT>
                      <a:noFill/>
                    </a:lnT>
                    <a:lnB>
                      <a:noFill/>
                    </a:lnB>
                  </a:tcPr>
                </a:tc>
              </a:tr>
              <a:tr h="123002">
                <a:tc>
                  <a:txBody>
                    <a:bodyPr/>
                    <a:lstStyle/>
                    <a:p>
                      <a:pPr algn="l" fontAlgn="b"/>
                      <a:r>
                        <a:rPr lang="en-US" sz="600" b="0" i="0" u="none" strike="noStrike">
                          <a:solidFill>
                            <a:srgbClr val="000000"/>
                          </a:solidFill>
                          <a:latin typeface="Calibri"/>
                        </a:rPr>
                        <a:t>Development of Chapter Leadership</a:t>
                      </a:r>
                    </a:p>
                  </a:txBody>
                  <a:tcPr marL="4920" marR="4920" marT="49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600" b="0" i="0" u="none" strike="noStrike">
                        <a:solidFill>
                          <a:srgbClr val="000000"/>
                        </a:solidFill>
                        <a:latin typeface="Calibri"/>
                      </a:endParaRPr>
                    </a:p>
                  </a:txBody>
                  <a:tcPr marL="4920" marR="4920" marT="49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n-US" sz="600" b="0" i="0" u="none" strike="noStrike">
                          <a:solidFill>
                            <a:srgbClr val="000000"/>
                          </a:solidFill>
                          <a:latin typeface="Calibri"/>
                        </a:rPr>
                        <a:t>1</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13</a:t>
                      </a:r>
                    </a:p>
                  </a:txBody>
                  <a:tcPr marL="4920" marR="4920" marT="4920" marB="0" anchor="b">
                    <a:lnL>
                      <a:noFill/>
                    </a:lnL>
                    <a:lnR>
                      <a:noFill/>
                    </a:lnR>
                    <a:lnT>
                      <a:noFill/>
                    </a:lnT>
                    <a:lnB>
                      <a:noFill/>
                    </a:lnB>
                  </a:tcPr>
                </a:tc>
              </a:tr>
              <a:tr h="123002">
                <a:tc>
                  <a:txBody>
                    <a:bodyPr/>
                    <a:lstStyle/>
                    <a:p>
                      <a:pPr algn="l" fontAlgn="b"/>
                      <a:r>
                        <a:rPr lang="en-US" sz="600" b="0" i="0" u="none" strike="noStrike">
                          <a:solidFill>
                            <a:srgbClr val="000000"/>
                          </a:solidFill>
                          <a:latin typeface="Calibri"/>
                        </a:rPr>
                        <a:t>Mentors</a:t>
                      </a:r>
                    </a:p>
                  </a:txBody>
                  <a:tcPr marL="4920" marR="4920" marT="4920" marB="0" anchor="b">
                    <a:lnL>
                      <a:noFill/>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en-US" sz="600" b="0" i="0" u="none" strike="noStrike">
                        <a:solidFill>
                          <a:srgbClr val="000000"/>
                        </a:solidFill>
                        <a:latin typeface="Calibri"/>
                      </a:endParaRPr>
                    </a:p>
                  </a:txBody>
                  <a:tcPr marL="4920" marR="4920" marT="49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n-US" sz="600" b="0" i="0" u="none" strike="noStrike">
                          <a:solidFill>
                            <a:srgbClr val="000000"/>
                          </a:solidFill>
                          <a:latin typeface="Calibri"/>
                        </a:rPr>
                        <a:t>1</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1</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1</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1</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1</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5</a:t>
                      </a:r>
                    </a:p>
                  </a:txBody>
                  <a:tcPr marL="4920" marR="4920" marT="4920" marB="0" anchor="b">
                    <a:lnL>
                      <a:noFill/>
                    </a:lnL>
                    <a:lnR>
                      <a:noFill/>
                    </a:lnR>
                    <a:lnT>
                      <a:noFill/>
                    </a:lnT>
                    <a:lnB>
                      <a:noFill/>
                    </a:lnB>
                    <a:solidFill>
                      <a:srgbClr val="FFFF00"/>
                    </a:solidFill>
                  </a:tcPr>
                </a:tc>
              </a:tr>
              <a:tr h="123002">
                <a:tc>
                  <a:txBody>
                    <a:bodyPr/>
                    <a:lstStyle/>
                    <a:p>
                      <a:pPr algn="l" fontAlgn="b"/>
                      <a:r>
                        <a:rPr lang="en-US" sz="600" b="0" i="0" u="none" strike="noStrike">
                          <a:solidFill>
                            <a:srgbClr val="000000"/>
                          </a:solidFill>
                          <a:latin typeface="Calibri"/>
                        </a:rPr>
                        <a:t>Community Involvement</a:t>
                      </a:r>
                    </a:p>
                  </a:txBody>
                  <a:tcPr marL="4920" marR="4920" marT="4920" marB="0" anchor="b">
                    <a:lnL>
                      <a:noFill/>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en-US" sz="600" b="0" i="0" u="none" strike="noStrike">
                        <a:solidFill>
                          <a:srgbClr val="000000"/>
                        </a:solidFill>
                        <a:latin typeface="Calibri"/>
                      </a:endParaRPr>
                    </a:p>
                  </a:txBody>
                  <a:tcPr marL="4920" marR="4920" marT="49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n-US" sz="600" b="0" i="0" u="none" strike="noStrike">
                          <a:solidFill>
                            <a:srgbClr val="000000"/>
                          </a:solidFill>
                          <a:latin typeface="Calibri"/>
                        </a:rPr>
                        <a:t>1</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1</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1</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1</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1</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5</a:t>
                      </a:r>
                    </a:p>
                  </a:txBody>
                  <a:tcPr marL="4920" marR="4920" marT="4920" marB="0" anchor="b">
                    <a:lnL>
                      <a:noFill/>
                    </a:lnL>
                    <a:lnR>
                      <a:noFill/>
                    </a:lnR>
                    <a:lnT>
                      <a:noFill/>
                    </a:lnT>
                    <a:lnB>
                      <a:noFill/>
                    </a:lnB>
                    <a:solidFill>
                      <a:srgbClr val="FFFF00"/>
                    </a:solidFill>
                  </a:tcPr>
                </a:tc>
              </a:tr>
              <a:tr h="129153">
                <a:tc>
                  <a:txBody>
                    <a:bodyPr/>
                    <a:lstStyle/>
                    <a:p>
                      <a:pPr algn="l" fontAlgn="b"/>
                      <a:r>
                        <a:rPr lang="en-US" sz="600" b="0" i="0" u="none" strike="noStrike">
                          <a:solidFill>
                            <a:srgbClr val="000000"/>
                          </a:solidFill>
                          <a:latin typeface="Calibri"/>
                        </a:rPr>
                        <a:t>Keeping interest in membership</a:t>
                      </a:r>
                    </a:p>
                  </a:txBody>
                  <a:tcPr marL="4920" marR="4920" marT="4920" marB="0" anchor="b">
                    <a:lnL>
                      <a:noFill/>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600" b="0" i="0" u="none" strike="noStrike">
                          <a:solidFill>
                            <a:srgbClr val="000000"/>
                          </a:solidFill>
                          <a:latin typeface="Calibri"/>
                        </a:rPr>
                        <a:t> </a:t>
                      </a:r>
                    </a:p>
                  </a:txBody>
                  <a:tcPr marL="4920" marR="4920" marT="4920" marB="0" anchor="b">
                    <a:lnL w="635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latin typeface="Calibri"/>
                        </a:rPr>
                        <a:t>1</a:t>
                      </a:r>
                    </a:p>
                  </a:txBody>
                  <a:tcPr marL="4920" marR="4920" marT="492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latin typeface="Calibri"/>
                        </a:rPr>
                        <a:t>1</a:t>
                      </a:r>
                    </a:p>
                  </a:txBody>
                  <a:tcPr marL="4920" marR="4920" marT="492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latin typeface="Calibri"/>
                        </a:rPr>
                        <a:t>1</a:t>
                      </a:r>
                    </a:p>
                  </a:txBody>
                  <a:tcPr marL="4920" marR="4920" marT="492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latin typeface="Calibri"/>
                        </a:rPr>
                        <a:t>9</a:t>
                      </a:r>
                    </a:p>
                  </a:txBody>
                  <a:tcPr marL="4920" marR="4920" marT="4920" marB="0" anchor="b">
                    <a:lnL>
                      <a:noFill/>
                    </a:lnL>
                    <a:lnR>
                      <a:noFill/>
                    </a:lnR>
                    <a:lnT>
                      <a:noFill/>
                    </a:lnT>
                    <a:lnB w="12700" cap="flat" cmpd="sng" algn="ctr">
                      <a:solidFill>
                        <a:srgbClr val="000000"/>
                      </a:solidFill>
                      <a:prstDash val="solid"/>
                      <a:round/>
                      <a:headEnd type="none" w="med" len="med"/>
                      <a:tailEnd type="none" w="med" len="med"/>
                    </a:lnB>
                    <a:solidFill>
                      <a:srgbClr val="DBE5F1"/>
                    </a:solidFill>
                  </a:tcPr>
                </a:tc>
              </a:tr>
              <a:tr h="123002">
                <a:tc>
                  <a:txBody>
                    <a:bodyPr/>
                    <a:lstStyle/>
                    <a:p>
                      <a:pPr algn="l" fontAlgn="b"/>
                      <a:r>
                        <a:rPr lang="en-US" sz="600" b="0" i="0" u="none" strike="noStrike">
                          <a:solidFill>
                            <a:srgbClr val="000000"/>
                          </a:solidFill>
                          <a:latin typeface="Calibri"/>
                        </a:rPr>
                        <a:t> </a:t>
                      </a:r>
                    </a:p>
                  </a:txBody>
                  <a:tcPr marL="4920" marR="4920" marT="4920" marB="0" anchor="b">
                    <a:lnL>
                      <a:noFill/>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b"/>
                      <a:endParaRPr lang="en-US" sz="600" b="0" i="0" u="none" strike="noStrike">
                        <a:solidFill>
                          <a:srgbClr val="000000"/>
                        </a:solidFill>
                        <a:latin typeface="Calibri"/>
                      </a:endParaRPr>
                    </a:p>
                  </a:txBody>
                  <a:tcPr marL="4920" marR="4920" marT="4920" marB="0" anchor="b">
                    <a:lnL w="635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600" b="0" i="0" u="none" strike="noStrike">
                        <a:solidFill>
                          <a:srgbClr val="000000"/>
                        </a:solidFill>
                        <a:latin typeface="Calibri"/>
                      </a:endParaRPr>
                    </a:p>
                  </a:txBody>
                  <a:tcPr marL="4920" marR="4920" marT="492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600" b="0" i="0" u="none" strike="noStrike">
                        <a:solidFill>
                          <a:srgbClr val="000000"/>
                        </a:solidFill>
                        <a:latin typeface="Calibri"/>
                      </a:endParaRPr>
                    </a:p>
                  </a:txBody>
                  <a:tcPr marL="4920" marR="4920" marT="492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600" b="0" i="0" u="none" strike="noStrike">
                        <a:solidFill>
                          <a:srgbClr val="000000"/>
                        </a:solidFill>
                        <a:latin typeface="Calibri"/>
                      </a:endParaRPr>
                    </a:p>
                  </a:txBody>
                  <a:tcPr marL="4920" marR="4920" marT="492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600" b="0" i="0" u="none" strike="noStrike">
                        <a:solidFill>
                          <a:srgbClr val="000000"/>
                        </a:solidFill>
                        <a:latin typeface="Calibri"/>
                      </a:endParaRPr>
                    </a:p>
                  </a:txBody>
                  <a:tcPr marL="4920" marR="4920" marT="492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600" b="0" i="0" u="none" strike="noStrike">
                        <a:solidFill>
                          <a:srgbClr val="000000"/>
                        </a:solidFill>
                        <a:latin typeface="Calibri"/>
                      </a:endParaRPr>
                    </a:p>
                  </a:txBody>
                  <a:tcPr marL="4920" marR="4920" marT="492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600" b="0" i="0" u="none" strike="noStrike">
                        <a:solidFill>
                          <a:srgbClr val="000000"/>
                        </a:solidFill>
                        <a:latin typeface="Calibri"/>
                      </a:endParaRPr>
                    </a:p>
                  </a:txBody>
                  <a:tcPr marL="4920" marR="4920" marT="4920" marB="0" anchor="b">
                    <a:lnL>
                      <a:noFill/>
                    </a:lnL>
                    <a:lnR>
                      <a:noFill/>
                    </a:lnR>
                    <a:lnT w="12700" cap="flat" cmpd="sng" algn="ctr">
                      <a:solidFill>
                        <a:srgbClr val="000000"/>
                      </a:solidFill>
                      <a:prstDash val="solid"/>
                      <a:round/>
                      <a:headEnd type="none" w="med" len="med"/>
                      <a:tailEnd type="none" w="med" len="med"/>
                    </a:lnT>
                    <a:lnB>
                      <a:noFill/>
                    </a:lnB>
                  </a:tcPr>
                </a:tc>
              </a:tr>
              <a:tr h="123002">
                <a:tc>
                  <a:txBody>
                    <a:bodyPr/>
                    <a:lstStyle/>
                    <a:p>
                      <a:pPr algn="ctr" fontAlgn="b"/>
                      <a:r>
                        <a:rPr lang="en-US" sz="600" b="1" i="0" u="none" strike="noStrike">
                          <a:solidFill>
                            <a:srgbClr val="000000"/>
                          </a:solidFill>
                          <a:latin typeface="Calibri"/>
                        </a:rPr>
                        <a:t>Opportunities</a:t>
                      </a:r>
                    </a:p>
                  </a:txBody>
                  <a:tcPr marL="4920" marR="4920" marT="49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600" b="0" i="0" u="none" strike="noStrike">
                        <a:solidFill>
                          <a:srgbClr val="000000"/>
                        </a:solidFill>
                        <a:latin typeface="Calibri"/>
                      </a:endParaRPr>
                    </a:p>
                  </a:txBody>
                  <a:tcPr marL="4920" marR="4920" marT="49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latin typeface="Calibri"/>
                      </a:endParaRPr>
                    </a:p>
                  </a:txBody>
                  <a:tcPr marL="4920" marR="4920" marT="4920" marB="0" anchor="b">
                    <a:lnL>
                      <a:noFill/>
                    </a:lnL>
                    <a:lnR>
                      <a:noFill/>
                    </a:lnR>
                    <a:lnT>
                      <a:noFill/>
                    </a:lnT>
                    <a:lnB>
                      <a:noFill/>
                    </a:lnB>
                  </a:tcPr>
                </a:tc>
                <a:tc>
                  <a:txBody>
                    <a:bodyPr/>
                    <a:lstStyle/>
                    <a:p>
                      <a:pPr algn="l" fontAlgn="b"/>
                      <a:endParaRPr lang="en-US" sz="600" b="0" i="0" u="none" strike="noStrike">
                        <a:solidFill>
                          <a:srgbClr val="000000"/>
                        </a:solidFill>
                        <a:latin typeface="Calibri"/>
                      </a:endParaRPr>
                    </a:p>
                  </a:txBody>
                  <a:tcPr marL="4920" marR="4920" marT="4920" marB="0" anchor="b">
                    <a:lnL>
                      <a:noFill/>
                    </a:lnL>
                    <a:lnR>
                      <a:noFill/>
                    </a:lnR>
                    <a:lnT>
                      <a:noFill/>
                    </a:lnT>
                    <a:lnB>
                      <a:noFill/>
                    </a:lnB>
                  </a:tcPr>
                </a:tc>
                <a:tc>
                  <a:txBody>
                    <a:bodyPr/>
                    <a:lstStyle/>
                    <a:p>
                      <a:pPr algn="l" fontAlgn="b"/>
                      <a:endParaRPr lang="en-US" sz="600" b="0" i="0" u="none" strike="noStrike">
                        <a:solidFill>
                          <a:srgbClr val="000000"/>
                        </a:solidFill>
                        <a:latin typeface="Calibri"/>
                      </a:endParaRPr>
                    </a:p>
                  </a:txBody>
                  <a:tcPr marL="4920" marR="4920" marT="4920" marB="0" anchor="b">
                    <a:lnL>
                      <a:noFill/>
                    </a:lnL>
                    <a:lnR>
                      <a:noFill/>
                    </a:lnR>
                    <a:lnT>
                      <a:noFill/>
                    </a:lnT>
                    <a:lnB>
                      <a:noFill/>
                    </a:lnB>
                  </a:tcPr>
                </a:tc>
                <a:tc>
                  <a:txBody>
                    <a:bodyPr/>
                    <a:lstStyle/>
                    <a:p>
                      <a:pPr algn="l" fontAlgn="b"/>
                      <a:endParaRPr lang="en-US" sz="600" b="0" i="0" u="none" strike="noStrike">
                        <a:solidFill>
                          <a:srgbClr val="000000"/>
                        </a:solidFill>
                        <a:latin typeface="Calibri"/>
                      </a:endParaRPr>
                    </a:p>
                  </a:txBody>
                  <a:tcPr marL="4920" marR="4920" marT="4920" marB="0" anchor="b">
                    <a:lnL>
                      <a:noFill/>
                    </a:lnL>
                    <a:lnR>
                      <a:noFill/>
                    </a:lnR>
                    <a:lnT>
                      <a:noFill/>
                    </a:lnT>
                    <a:lnB>
                      <a:noFill/>
                    </a:lnB>
                  </a:tcPr>
                </a:tc>
                <a:tc>
                  <a:txBody>
                    <a:bodyPr/>
                    <a:lstStyle/>
                    <a:p>
                      <a:pPr algn="l" fontAlgn="b"/>
                      <a:endParaRPr lang="en-US" sz="600" b="0" i="0" u="none" strike="noStrike">
                        <a:solidFill>
                          <a:srgbClr val="000000"/>
                        </a:solidFill>
                        <a:latin typeface="Calibri"/>
                      </a:endParaRPr>
                    </a:p>
                  </a:txBody>
                  <a:tcPr marL="4920" marR="4920" marT="4920" marB="0" anchor="b">
                    <a:lnL>
                      <a:noFill/>
                    </a:lnL>
                    <a:lnR>
                      <a:noFill/>
                    </a:lnR>
                    <a:lnT>
                      <a:noFill/>
                    </a:lnT>
                    <a:lnB>
                      <a:noFill/>
                    </a:lnB>
                  </a:tcPr>
                </a:tc>
                <a:tc>
                  <a:txBody>
                    <a:bodyPr/>
                    <a:lstStyle/>
                    <a:p>
                      <a:pPr algn="l" fontAlgn="b"/>
                      <a:endParaRPr lang="en-US" sz="600" b="0" i="0" u="none" strike="noStrike">
                        <a:solidFill>
                          <a:srgbClr val="000000"/>
                        </a:solidFill>
                        <a:latin typeface="Calibri"/>
                      </a:endParaRPr>
                    </a:p>
                  </a:txBody>
                  <a:tcPr marL="4920" marR="4920" marT="4920" marB="0" anchor="b">
                    <a:lnL>
                      <a:noFill/>
                    </a:lnL>
                    <a:lnR>
                      <a:noFill/>
                    </a:lnR>
                    <a:lnT>
                      <a:noFill/>
                    </a:lnT>
                    <a:lnB>
                      <a:noFill/>
                    </a:lnB>
                  </a:tcPr>
                </a:tc>
              </a:tr>
              <a:tr h="123002">
                <a:tc>
                  <a:txBody>
                    <a:bodyPr/>
                    <a:lstStyle/>
                    <a:p>
                      <a:pPr algn="l" fontAlgn="b"/>
                      <a:r>
                        <a:rPr lang="en-US" sz="600" b="0" i="0" u="none" strike="noStrike">
                          <a:solidFill>
                            <a:srgbClr val="000000"/>
                          </a:solidFill>
                          <a:latin typeface="Calibri"/>
                        </a:rPr>
                        <a:t>Work force trends/expectations</a:t>
                      </a:r>
                    </a:p>
                  </a:txBody>
                  <a:tcPr marL="4920" marR="4920" marT="4920" marB="0" anchor="b">
                    <a:lnL>
                      <a:noFill/>
                    </a:lnL>
                    <a:lnR w="6350" cap="flat" cmpd="sng" algn="ctr">
                      <a:solidFill>
                        <a:srgbClr val="000000"/>
                      </a:solidFill>
                      <a:prstDash val="solid"/>
                      <a:round/>
                      <a:headEnd type="none" w="med" len="med"/>
                      <a:tailEnd type="none" w="med" len="med"/>
                    </a:lnR>
                    <a:lnT>
                      <a:noFill/>
                    </a:lnT>
                    <a:lnB>
                      <a:noFill/>
                    </a:lnB>
                    <a:solidFill>
                      <a:srgbClr val="DBE5F1"/>
                    </a:solidFill>
                  </a:tcPr>
                </a:tc>
                <a:tc>
                  <a:txBody>
                    <a:bodyPr/>
                    <a:lstStyle/>
                    <a:p>
                      <a:pPr algn="l" fontAlgn="b"/>
                      <a:endParaRPr lang="en-US" sz="600" b="0" i="0" u="none" strike="noStrike">
                        <a:solidFill>
                          <a:srgbClr val="000000"/>
                        </a:solidFill>
                        <a:latin typeface="Calibri"/>
                      </a:endParaRPr>
                    </a:p>
                  </a:txBody>
                  <a:tcPr marL="4920" marR="4920" marT="49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15</a:t>
                      </a:r>
                    </a:p>
                  </a:txBody>
                  <a:tcPr marL="4920" marR="4920" marT="4920" marB="0" anchor="b">
                    <a:lnL>
                      <a:noFill/>
                    </a:lnL>
                    <a:lnR>
                      <a:noFill/>
                    </a:lnR>
                    <a:lnT>
                      <a:noFill/>
                    </a:lnT>
                    <a:lnB>
                      <a:noFill/>
                    </a:lnB>
                    <a:solidFill>
                      <a:srgbClr val="DBE5F1"/>
                    </a:solidFill>
                  </a:tcPr>
                </a:tc>
              </a:tr>
              <a:tr h="246005">
                <a:tc>
                  <a:txBody>
                    <a:bodyPr/>
                    <a:lstStyle/>
                    <a:p>
                      <a:pPr algn="l" fontAlgn="b"/>
                      <a:r>
                        <a:rPr lang="en-US" sz="600" b="0" i="0" u="none" strike="noStrike">
                          <a:solidFill>
                            <a:srgbClr val="000000"/>
                          </a:solidFill>
                          <a:latin typeface="Calibri"/>
                        </a:rPr>
                        <a:t>Meet people/networking (International)</a:t>
                      </a:r>
                    </a:p>
                  </a:txBody>
                  <a:tcPr marL="4920" marR="4920" marT="4920" marB="0" anchor="b">
                    <a:lnL>
                      <a:noFill/>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en-US" sz="600" b="0" i="0" u="none" strike="noStrike">
                        <a:solidFill>
                          <a:srgbClr val="000000"/>
                        </a:solidFill>
                        <a:latin typeface="Calibri"/>
                      </a:endParaRPr>
                    </a:p>
                  </a:txBody>
                  <a:tcPr marL="4920" marR="4920" marT="49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n-US" sz="600" b="0" i="0" u="none" strike="noStrike">
                          <a:solidFill>
                            <a:srgbClr val="000000"/>
                          </a:solidFill>
                          <a:latin typeface="Calibri"/>
                        </a:rPr>
                        <a:t>5</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1</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1</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1</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11</a:t>
                      </a:r>
                    </a:p>
                  </a:txBody>
                  <a:tcPr marL="4920" marR="4920" marT="4920" marB="0" anchor="b">
                    <a:lnL>
                      <a:noFill/>
                    </a:lnL>
                    <a:lnR>
                      <a:noFill/>
                    </a:lnR>
                    <a:lnT>
                      <a:noFill/>
                    </a:lnT>
                    <a:lnB>
                      <a:noFill/>
                    </a:lnB>
                    <a:solidFill>
                      <a:srgbClr val="FFFF00"/>
                    </a:solidFill>
                  </a:tcPr>
                </a:tc>
              </a:tr>
              <a:tr h="123002">
                <a:tc>
                  <a:txBody>
                    <a:bodyPr/>
                    <a:lstStyle/>
                    <a:p>
                      <a:pPr algn="l" fontAlgn="b"/>
                      <a:r>
                        <a:rPr lang="en-US" sz="600" b="0" i="0" u="none" strike="noStrike">
                          <a:solidFill>
                            <a:srgbClr val="000000"/>
                          </a:solidFill>
                          <a:latin typeface="Calibri"/>
                        </a:rPr>
                        <a:t>Educational/increase knowledge</a:t>
                      </a:r>
                    </a:p>
                  </a:txBody>
                  <a:tcPr marL="4920" marR="4920" marT="4920" marB="0" anchor="b">
                    <a:lnL>
                      <a:noFill/>
                    </a:lnL>
                    <a:lnR w="6350" cap="flat" cmpd="sng" algn="ctr">
                      <a:solidFill>
                        <a:srgbClr val="000000"/>
                      </a:solidFill>
                      <a:prstDash val="solid"/>
                      <a:round/>
                      <a:headEnd type="none" w="med" len="med"/>
                      <a:tailEnd type="none" w="med" len="med"/>
                    </a:lnR>
                    <a:lnT>
                      <a:noFill/>
                    </a:lnT>
                    <a:lnB>
                      <a:noFill/>
                    </a:lnB>
                    <a:solidFill>
                      <a:srgbClr val="DBE5F1"/>
                    </a:solidFill>
                  </a:tcPr>
                </a:tc>
                <a:tc>
                  <a:txBody>
                    <a:bodyPr/>
                    <a:lstStyle/>
                    <a:p>
                      <a:pPr algn="l" fontAlgn="b"/>
                      <a:endParaRPr lang="en-US" sz="600" b="0" i="0" u="none" strike="noStrike">
                        <a:solidFill>
                          <a:srgbClr val="000000"/>
                        </a:solidFill>
                        <a:latin typeface="Calibri"/>
                      </a:endParaRPr>
                    </a:p>
                  </a:txBody>
                  <a:tcPr marL="4920" marR="4920" marT="49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15</a:t>
                      </a:r>
                    </a:p>
                  </a:txBody>
                  <a:tcPr marL="4920" marR="4920" marT="4920" marB="0" anchor="b">
                    <a:lnL>
                      <a:noFill/>
                    </a:lnL>
                    <a:lnR>
                      <a:noFill/>
                    </a:lnR>
                    <a:lnT>
                      <a:noFill/>
                    </a:lnT>
                    <a:lnB>
                      <a:noFill/>
                    </a:lnB>
                    <a:solidFill>
                      <a:srgbClr val="DBE5F1"/>
                    </a:solidFill>
                  </a:tcPr>
                </a:tc>
              </a:tr>
              <a:tr h="123002">
                <a:tc>
                  <a:txBody>
                    <a:bodyPr/>
                    <a:lstStyle/>
                    <a:p>
                      <a:pPr algn="l" fontAlgn="b"/>
                      <a:r>
                        <a:rPr lang="en-US" sz="600" b="0" i="0" u="none" strike="noStrike">
                          <a:solidFill>
                            <a:srgbClr val="000000"/>
                          </a:solidFill>
                          <a:latin typeface="Calibri"/>
                        </a:rPr>
                        <a:t>Move outside your comfort zone</a:t>
                      </a:r>
                    </a:p>
                  </a:txBody>
                  <a:tcPr marL="4920" marR="4920" marT="4920" marB="0" anchor="b">
                    <a:lnL>
                      <a:noFill/>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en-US" sz="600" b="0" i="0" u="none" strike="noStrike">
                        <a:solidFill>
                          <a:srgbClr val="000000"/>
                        </a:solidFill>
                        <a:latin typeface="Calibri"/>
                      </a:endParaRPr>
                    </a:p>
                  </a:txBody>
                  <a:tcPr marL="4920" marR="4920" marT="49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5</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1</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1</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1</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11</a:t>
                      </a:r>
                    </a:p>
                  </a:txBody>
                  <a:tcPr marL="4920" marR="4920" marT="4920" marB="0" anchor="b">
                    <a:lnL>
                      <a:noFill/>
                    </a:lnL>
                    <a:lnR>
                      <a:noFill/>
                    </a:lnR>
                    <a:lnT>
                      <a:noFill/>
                    </a:lnT>
                    <a:lnB>
                      <a:noFill/>
                    </a:lnB>
                    <a:solidFill>
                      <a:srgbClr val="FFFF00"/>
                    </a:solidFill>
                  </a:tcPr>
                </a:tc>
              </a:tr>
              <a:tr h="123002">
                <a:tc>
                  <a:txBody>
                    <a:bodyPr/>
                    <a:lstStyle/>
                    <a:p>
                      <a:pPr algn="l" fontAlgn="b"/>
                      <a:r>
                        <a:rPr lang="en-US" sz="600" b="0" i="0" u="none" strike="noStrike">
                          <a:solidFill>
                            <a:srgbClr val="000000"/>
                          </a:solidFill>
                          <a:latin typeface="Calibri"/>
                        </a:rPr>
                        <a:t>Enhance career/certification</a:t>
                      </a:r>
                    </a:p>
                  </a:txBody>
                  <a:tcPr marL="4920" marR="4920" marT="49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600" b="0" i="0" u="none" strike="noStrike">
                        <a:solidFill>
                          <a:srgbClr val="000000"/>
                        </a:solidFill>
                        <a:latin typeface="Calibri"/>
                      </a:endParaRPr>
                    </a:p>
                  </a:txBody>
                  <a:tcPr marL="4920" marR="4920" marT="49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5</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17</a:t>
                      </a:r>
                    </a:p>
                  </a:txBody>
                  <a:tcPr marL="4920" marR="4920" marT="4920" marB="0" anchor="b">
                    <a:lnL>
                      <a:noFill/>
                    </a:lnL>
                    <a:lnR>
                      <a:noFill/>
                    </a:lnR>
                    <a:lnT>
                      <a:noFill/>
                    </a:lnT>
                    <a:lnB>
                      <a:noFill/>
                    </a:lnB>
                  </a:tcPr>
                </a:tc>
              </a:tr>
              <a:tr h="123002">
                <a:tc>
                  <a:txBody>
                    <a:bodyPr/>
                    <a:lstStyle/>
                    <a:p>
                      <a:pPr algn="l" fontAlgn="b"/>
                      <a:r>
                        <a:rPr lang="en-US" sz="600" b="0" i="0" u="none" strike="noStrike">
                          <a:solidFill>
                            <a:srgbClr val="000000"/>
                          </a:solidFill>
                          <a:latin typeface="Calibri"/>
                        </a:rPr>
                        <a:t>Personal growth and recognition</a:t>
                      </a:r>
                    </a:p>
                  </a:txBody>
                  <a:tcPr marL="4920" marR="4920" marT="49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600" b="0" i="0" u="none" strike="noStrike">
                        <a:solidFill>
                          <a:srgbClr val="000000"/>
                        </a:solidFill>
                        <a:latin typeface="Calibri"/>
                      </a:endParaRPr>
                    </a:p>
                  </a:txBody>
                  <a:tcPr marL="4920" marR="4920" marT="49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5</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17</a:t>
                      </a:r>
                    </a:p>
                  </a:txBody>
                  <a:tcPr marL="4920" marR="4920" marT="4920" marB="0" anchor="b">
                    <a:lnL>
                      <a:noFill/>
                    </a:lnL>
                    <a:lnR>
                      <a:noFill/>
                    </a:lnR>
                    <a:lnT>
                      <a:noFill/>
                    </a:lnT>
                    <a:lnB>
                      <a:noFill/>
                    </a:lnB>
                  </a:tcPr>
                </a:tc>
              </a:tr>
              <a:tr h="123002">
                <a:tc>
                  <a:txBody>
                    <a:bodyPr/>
                    <a:lstStyle/>
                    <a:p>
                      <a:pPr algn="l" fontAlgn="b"/>
                      <a:r>
                        <a:rPr lang="en-US" sz="600" b="0" i="0" u="none" strike="noStrike">
                          <a:solidFill>
                            <a:srgbClr val="000000"/>
                          </a:solidFill>
                          <a:latin typeface="Calibri"/>
                        </a:rPr>
                        <a:t>State of the art technology</a:t>
                      </a:r>
                    </a:p>
                  </a:txBody>
                  <a:tcPr marL="4920" marR="4920" marT="4920" marB="0" anchor="b">
                    <a:lnL>
                      <a:noFill/>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en-US" sz="600" b="0" i="0" u="none" strike="noStrike">
                        <a:solidFill>
                          <a:srgbClr val="000000"/>
                        </a:solidFill>
                        <a:latin typeface="Calibri"/>
                      </a:endParaRPr>
                    </a:p>
                  </a:txBody>
                  <a:tcPr marL="4920" marR="4920" marT="49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1</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1</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1</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9</a:t>
                      </a:r>
                    </a:p>
                  </a:txBody>
                  <a:tcPr marL="4920" marR="4920" marT="4920" marB="0" anchor="b">
                    <a:lnL>
                      <a:noFill/>
                    </a:lnL>
                    <a:lnR>
                      <a:noFill/>
                    </a:lnR>
                    <a:lnT>
                      <a:noFill/>
                    </a:lnT>
                    <a:lnB>
                      <a:noFill/>
                    </a:lnB>
                    <a:solidFill>
                      <a:srgbClr val="FFFF00"/>
                    </a:solidFill>
                  </a:tcPr>
                </a:tc>
              </a:tr>
              <a:tr h="129153">
                <a:tc>
                  <a:txBody>
                    <a:bodyPr/>
                    <a:lstStyle/>
                    <a:p>
                      <a:pPr algn="l" fontAlgn="b"/>
                      <a:r>
                        <a:rPr lang="en-US" sz="600" b="0" i="0" u="none" strike="noStrike">
                          <a:solidFill>
                            <a:srgbClr val="000000"/>
                          </a:solidFill>
                          <a:latin typeface="Calibri"/>
                        </a:rPr>
                        <a:t>Support (Personal/professional)</a:t>
                      </a:r>
                    </a:p>
                  </a:txBody>
                  <a:tcPr marL="4920" marR="4920" marT="4920" marB="0" anchor="b">
                    <a:lnL>
                      <a:noFill/>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600" b="0" i="0" u="none" strike="noStrike">
                          <a:solidFill>
                            <a:srgbClr val="000000"/>
                          </a:solidFill>
                          <a:latin typeface="Calibri"/>
                        </a:rPr>
                        <a:t> </a:t>
                      </a:r>
                    </a:p>
                  </a:txBody>
                  <a:tcPr marL="4920" marR="4920" marT="4920" marB="0" anchor="b">
                    <a:lnL w="635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latin typeface="Calibri"/>
                        </a:rPr>
                        <a:t>1</a:t>
                      </a:r>
                    </a:p>
                  </a:txBody>
                  <a:tcPr marL="4920" marR="4920" marT="492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latin typeface="Calibri"/>
                        </a:rPr>
                        <a:t>1</a:t>
                      </a:r>
                    </a:p>
                  </a:txBody>
                  <a:tcPr marL="4920" marR="4920" marT="492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latin typeface="Calibri"/>
                        </a:rPr>
                        <a:t>11</a:t>
                      </a:r>
                    </a:p>
                  </a:txBody>
                  <a:tcPr marL="4920" marR="4920" marT="4920" marB="0" anchor="b">
                    <a:lnL>
                      <a:noFill/>
                    </a:lnL>
                    <a:lnR>
                      <a:noFill/>
                    </a:lnR>
                    <a:lnT>
                      <a:noFill/>
                    </a:lnT>
                    <a:lnB w="12700" cap="flat" cmpd="sng" algn="ctr">
                      <a:solidFill>
                        <a:srgbClr val="000000"/>
                      </a:solidFill>
                      <a:prstDash val="solid"/>
                      <a:round/>
                      <a:headEnd type="none" w="med" len="med"/>
                      <a:tailEnd type="none" w="med" len="med"/>
                    </a:lnB>
                    <a:solidFill>
                      <a:srgbClr val="FFFF00"/>
                    </a:solidFill>
                  </a:tcPr>
                </a:tc>
              </a:tr>
              <a:tr h="123002">
                <a:tc>
                  <a:txBody>
                    <a:bodyPr/>
                    <a:lstStyle/>
                    <a:p>
                      <a:pPr algn="l" fontAlgn="b"/>
                      <a:r>
                        <a:rPr lang="en-US" sz="600" b="0" i="0" u="none" strike="noStrike">
                          <a:solidFill>
                            <a:srgbClr val="000000"/>
                          </a:solidFill>
                          <a:latin typeface="Calibri"/>
                        </a:rPr>
                        <a:t> </a:t>
                      </a:r>
                    </a:p>
                  </a:txBody>
                  <a:tcPr marL="4920" marR="4920" marT="4920" marB="0" anchor="b">
                    <a:lnL>
                      <a:noFill/>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b"/>
                      <a:endParaRPr lang="en-US" sz="600" b="0" i="0" u="none" strike="noStrike">
                        <a:solidFill>
                          <a:srgbClr val="000000"/>
                        </a:solidFill>
                        <a:latin typeface="Calibri"/>
                      </a:endParaRPr>
                    </a:p>
                  </a:txBody>
                  <a:tcPr marL="4920" marR="4920" marT="4920" marB="0" anchor="b">
                    <a:lnL w="635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600" b="0" i="0" u="none" strike="noStrike">
                        <a:solidFill>
                          <a:srgbClr val="000000"/>
                        </a:solidFill>
                        <a:latin typeface="Calibri"/>
                      </a:endParaRPr>
                    </a:p>
                  </a:txBody>
                  <a:tcPr marL="4920" marR="4920" marT="492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600" b="0" i="0" u="none" strike="noStrike">
                        <a:solidFill>
                          <a:srgbClr val="000000"/>
                        </a:solidFill>
                        <a:latin typeface="Calibri"/>
                      </a:endParaRPr>
                    </a:p>
                  </a:txBody>
                  <a:tcPr marL="4920" marR="4920" marT="492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600" b="0" i="0" u="none" strike="noStrike">
                        <a:solidFill>
                          <a:srgbClr val="000000"/>
                        </a:solidFill>
                        <a:latin typeface="Calibri"/>
                      </a:endParaRPr>
                    </a:p>
                  </a:txBody>
                  <a:tcPr marL="4920" marR="4920" marT="492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600" b="0" i="0" u="none" strike="noStrike">
                        <a:solidFill>
                          <a:srgbClr val="000000"/>
                        </a:solidFill>
                        <a:latin typeface="Calibri"/>
                      </a:endParaRPr>
                    </a:p>
                  </a:txBody>
                  <a:tcPr marL="4920" marR="4920" marT="492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600" b="0" i="0" u="none" strike="noStrike">
                        <a:solidFill>
                          <a:srgbClr val="000000"/>
                        </a:solidFill>
                        <a:latin typeface="Calibri"/>
                      </a:endParaRPr>
                    </a:p>
                  </a:txBody>
                  <a:tcPr marL="4920" marR="4920" marT="492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600" b="0" i="0" u="none" strike="noStrike">
                        <a:solidFill>
                          <a:srgbClr val="000000"/>
                        </a:solidFill>
                        <a:latin typeface="Calibri"/>
                      </a:endParaRPr>
                    </a:p>
                  </a:txBody>
                  <a:tcPr marL="4920" marR="4920" marT="4920" marB="0" anchor="b">
                    <a:lnL>
                      <a:noFill/>
                    </a:lnL>
                    <a:lnR>
                      <a:noFill/>
                    </a:lnR>
                    <a:lnT w="12700" cap="flat" cmpd="sng" algn="ctr">
                      <a:solidFill>
                        <a:srgbClr val="000000"/>
                      </a:solidFill>
                      <a:prstDash val="solid"/>
                      <a:round/>
                      <a:headEnd type="none" w="med" len="med"/>
                      <a:tailEnd type="none" w="med" len="med"/>
                    </a:lnT>
                    <a:lnB>
                      <a:noFill/>
                    </a:lnB>
                  </a:tcPr>
                </a:tc>
              </a:tr>
              <a:tr h="123002">
                <a:tc>
                  <a:txBody>
                    <a:bodyPr/>
                    <a:lstStyle/>
                    <a:p>
                      <a:pPr algn="ctr" fontAlgn="b"/>
                      <a:r>
                        <a:rPr lang="en-US" sz="600" b="1" i="0" u="none" strike="noStrike">
                          <a:solidFill>
                            <a:srgbClr val="000000"/>
                          </a:solidFill>
                          <a:latin typeface="Calibri"/>
                        </a:rPr>
                        <a:t>Threats</a:t>
                      </a:r>
                    </a:p>
                  </a:txBody>
                  <a:tcPr marL="4920" marR="4920" marT="49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600" b="0" i="0" u="none" strike="noStrike">
                        <a:solidFill>
                          <a:srgbClr val="000000"/>
                        </a:solidFill>
                        <a:latin typeface="Calibri"/>
                      </a:endParaRPr>
                    </a:p>
                  </a:txBody>
                  <a:tcPr marL="4920" marR="4920" marT="49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latin typeface="Calibri"/>
                      </a:endParaRPr>
                    </a:p>
                  </a:txBody>
                  <a:tcPr marL="4920" marR="4920" marT="4920" marB="0" anchor="b">
                    <a:lnL>
                      <a:noFill/>
                    </a:lnL>
                    <a:lnR>
                      <a:noFill/>
                    </a:lnR>
                    <a:lnT>
                      <a:noFill/>
                    </a:lnT>
                    <a:lnB>
                      <a:noFill/>
                    </a:lnB>
                  </a:tcPr>
                </a:tc>
                <a:tc>
                  <a:txBody>
                    <a:bodyPr/>
                    <a:lstStyle/>
                    <a:p>
                      <a:pPr algn="l" fontAlgn="b"/>
                      <a:endParaRPr lang="en-US" sz="600" b="0" i="0" u="none" strike="noStrike">
                        <a:solidFill>
                          <a:srgbClr val="000000"/>
                        </a:solidFill>
                        <a:latin typeface="Calibri"/>
                      </a:endParaRPr>
                    </a:p>
                  </a:txBody>
                  <a:tcPr marL="4920" marR="4920" marT="4920" marB="0" anchor="b">
                    <a:lnL>
                      <a:noFill/>
                    </a:lnL>
                    <a:lnR>
                      <a:noFill/>
                    </a:lnR>
                    <a:lnT>
                      <a:noFill/>
                    </a:lnT>
                    <a:lnB>
                      <a:noFill/>
                    </a:lnB>
                  </a:tcPr>
                </a:tc>
                <a:tc>
                  <a:txBody>
                    <a:bodyPr/>
                    <a:lstStyle/>
                    <a:p>
                      <a:pPr algn="l" fontAlgn="b"/>
                      <a:endParaRPr lang="en-US" sz="600" b="0" i="0" u="none" strike="noStrike">
                        <a:solidFill>
                          <a:srgbClr val="000000"/>
                        </a:solidFill>
                        <a:latin typeface="Calibri"/>
                      </a:endParaRPr>
                    </a:p>
                  </a:txBody>
                  <a:tcPr marL="4920" marR="4920" marT="4920" marB="0" anchor="b">
                    <a:lnL>
                      <a:noFill/>
                    </a:lnL>
                    <a:lnR>
                      <a:noFill/>
                    </a:lnR>
                    <a:lnT>
                      <a:noFill/>
                    </a:lnT>
                    <a:lnB>
                      <a:noFill/>
                    </a:lnB>
                  </a:tcPr>
                </a:tc>
                <a:tc>
                  <a:txBody>
                    <a:bodyPr/>
                    <a:lstStyle/>
                    <a:p>
                      <a:pPr algn="l" fontAlgn="b"/>
                      <a:endParaRPr lang="en-US" sz="600" b="0" i="0" u="none" strike="noStrike">
                        <a:solidFill>
                          <a:srgbClr val="000000"/>
                        </a:solidFill>
                        <a:latin typeface="Calibri"/>
                      </a:endParaRPr>
                    </a:p>
                  </a:txBody>
                  <a:tcPr marL="4920" marR="4920" marT="4920" marB="0" anchor="b">
                    <a:lnL>
                      <a:noFill/>
                    </a:lnL>
                    <a:lnR>
                      <a:noFill/>
                    </a:lnR>
                    <a:lnT>
                      <a:noFill/>
                    </a:lnT>
                    <a:lnB>
                      <a:noFill/>
                    </a:lnB>
                  </a:tcPr>
                </a:tc>
                <a:tc>
                  <a:txBody>
                    <a:bodyPr/>
                    <a:lstStyle/>
                    <a:p>
                      <a:pPr algn="l" fontAlgn="b"/>
                      <a:endParaRPr lang="en-US" sz="600" b="0" i="0" u="none" strike="noStrike">
                        <a:solidFill>
                          <a:srgbClr val="000000"/>
                        </a:solidFill>
                        <a:latin typeface="Calibri"/>
                      </a:endParaRPr>
                    </a:p>
                  </a:txBody>
                  <a:tcPr marL="4920" marR="4920" marT="4920" marB="0" anchor="b">
                    <a:lnL>
                      <a:noFill/>
                    </a:lnL>
                    <a:lnR>
                      <a:noFill/>
                    </a:lnR>
                    <a:lnT>
                      <a:noFill/>
                    </a:lnT>
                    <a:lnB>
                      <a:noFill/>
                    </a:lnB>
                  </a:tcPr>
                </a:tc>
                <a:tc>
                  <a:txBody>
                    <a:bodyPr/>
                    <a:lstStyle/>
                    <a:p>
                      <a:pPr algn="l" fontAlgn="b"/>
                      <a:endParaRPr lang="en-US" sz="600" b="0" i="0" u="none" strike="noStrike">
                        <a:solidFill>
                          <a:srgbClr val="000000"/>
                        </a:solidFill>
                        <a:latin typeface="Calibri"/>
                      </a:endParaRPr>
                    </a:p>
                  </a:txBody>
                  <a:tcPr marL="4920" marR="4920" marT="4920" marB="0" anchor="b">
                    <a:lnL>
                      <a:noFill/>
                    </a:lnL>
                    <a:lnR>
                      <a:noFill/>
                    </a:lnR>
                    <a:lnT>
                      <a:noFill/>
                    </a:lnT>
                    <a:lnB>
                      <a:noFill/>
                    </a:lnB>
                  </a:tcPr>
                </a:tc>
              </a:tr>
              <a:tr h="369007">
                <a:tc>
                  <a:txBody>
                    <a:bodyPr/>
                    <a:lstStyle/>
                    <a:p>
                      <a:pPr algn="l" fontAlgn="b"/>
                      <a:r>
                        <a:rPr lang="en-US" sz="600" b="0" i="0" u="none" strike="noStrike">
                          <a:solidFill>
                            <a:srgbClr val="000000"/>
                          </a:solidFill>
                          <a:latin typeface="Calibri"/>
                        </a:rPr>
                        <a:t>Lack of time/competition from other orgs/other commitments (family, church, school, activities, etc…)</a:t>
                      </a:r>
                    </a:p>
                  </a:txBody>
                  <a:tcPr marL="4920" marR="4920" marT="4920" marB="0" anchor="b">
                    <a:lnL>
                      <a:noFill/>
                    </a:lnL>
                    <a:lnR w="6350" cap="flat" cmpd="sng" algn="ctr">
                      <a:solidFill>
                        <a:srgbClr val="000000"/>
                      </a:solidFill>
                      <a:prstDash val="solid"/>
                      <a:round/>
                      <a:headEnd type="none" w="med" len="med"/>
                      <a:tailEnd type="none" w="med" len="med"/>
                    </a:lnR>
                    <a:lnT>
                      <a:noFill/>
                    </a:lnT>
                    <a:lnB>
                      <a:noFill/>
                    </a:lnB>
                    <a:solidFill>
                      <a:srgbClr val="DBE5F1"/>
                    </a:solidFill>
                  </a:tcPr>
                </a:tc>
                <a:tc>
                  <a:txBody>
                    <a:bodyPr/>
                    <a:lstStyle/>
                    <a:p>
                      <a:pPr algn="l" fontAlgn="b"/>
                      <a:endParaRPr lang="en-US" sz="600" b="0" i="0" u="none" strike="noStrike">
                        <a:solidFill>
                          <a:srgbClr val="000000"/>
                        </a:solidFill>
                        <a:latin typeface="Calibri"/>
                      </a:endParaRPr>
                    </a:p>
                  </a:txBody>
                  <a:tcPr marL="4920" marR="4920" marT="49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15</a:t>
                      </a:r>
                    </a:p>
                  </a:txBody>
                  <a:tcPr marL="4920" marR="4920" marT="4920" marB="0" anchor="b">
                    <a:lnL>
                      <a:noFill/>
                    </a:lnL>
                    <a:lnR>
                      <a:noFill/>
                    </a:lnR>
                    <a:lnT>
                      <a:noFill/>
                    </a:lnT>
                    <a:lnB>
                      <a:noFill/>
                    </a:lnB>
                    <a:solidFill>
                      <a:srgbClr val="DBE5F1"/>
                    </a:solidFill>
                  </a:tcPr>
                </a:tc>
              </a:tr>
              <a:tr h="123002">
                <a:tc>
                  <a:txBody>
                    <a:bodyPr/>
                    <a:lstStyle/>
                    <a:p>
                      <a:pPr algn="l" fontAlgn="b"/>
                      <a:r>
                        <a:rPr lang="en-US" sz="600" b="0" i="0" u="none" strike="noStrike">
                          <a:solidFill>
                            <a:srgbClr val="000000"/>
                          </a:solidFill>
                          <a:latin typeface="Calibri"/>
                        </a:rPr>
                        <a:t>Not supported by family or employer</a:t>
                      </a:r>
                    </a:p>
                  </a:txBody>
                  <a:tcPr marL="4920" marR="4920" marT="4920" marB="0" anchor="b">
                    <a:lnL>
                      <a:noFill/>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fontAlgn="b"/>
                      <a:endParaRPr lang="en-US" sz="600" b="0" i="0" u="none" strike="noStrike">
                        <a:solidFill>
                          <a:srgbClr val="000000"/>
                        </a:solidFill>
                        <a:latin typeface="Calibri"/>
                      </a:endParaRPr>
                    </a:p>
                  </a:txBody>
                  <a:tcPr marL="4920" marR="4920" marT="492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1</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1</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a:noFill/>
                    </a:lnB>
                  </a:tcPr>
                </a:tc>
                <a:tc>
                  <a:txBody>
                    <a:bodyPr/>
                    <a:lstStyle/>
                    <a:p>
                      <a:pPr algn="r" fontAlgn="b"/>
                      <a:r>
                        <a:rPr lang="en-US" sz="600" b="0" i="0" u="none" strike="noStrike">
                          <a:solidFill>
                            <a:srgbClr val="000000"/>
                          </a:solidFill>
                          <a:latin typeface="Calibri"/>
                        </a:rPr>
                        <a:t>11</a:t>
                      </a:r>
                    </a:p>
                  </a:txBody>
                  <a:tcPr marL="4920" marR="4920" marT="4920" marB="0" anchor="b">
                    <a:lnL>
                      <a:noFill/>
                    </a:lnL>
                    <a:lnR>
                      <a:noFill/>
                    </a:lnR>
                    <a:lnT>
                      <a:noFill/>
                    </a:lnT>
                    <a:lnB>
                      <a:noFill/>
                    </a:lnB>
                    <a:solidFill>
                      <a:srgbClr val="FFFF00"/>
                    </a:solidFill>
                  </a:tcPr>
                </a:tc>
              </a:tr>
              <a:tr h="129153">
                <a:tc>
                  <a:txBody>
                    <a:bodyPr/>
                    <a:lstStyle/>
                    <a:p>
                      <a:pPr algn="l" fontAlgn="b"/>
                      <a:r>
                        <a:rPr lang="en-US" sz="600" b="0" i="0" u="none" strike="noStrike">
                          <a:solidFill>
                            <a:srgbClr val="000000"/>
                          </a:solidFill>
                          <a:latin typeface="Calibri"/>
                        </a:rPr>
                        <a:t>Not well known</a:t>
                      </a:r>
                    </a:p>
                  </a:txBody>
                  <a:tcPr marL="4920" marR="4920" marT="4920" marB="0" anchor="b">
                    <a:lnL>
                      <a:noFill/>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600" b="0" i="0" u="none" strike="noStrike">
                          <a:solidFill>
                            <a:srgbClr val="000000"/>
                          </a:solidFill>
                          <a:latin typeface="Calibri"/>
                        </a:rPr>
                        <a:t> </a:t>
                      </a:r>
                    </a:p>
                  </a:txBody>
                  <a:tcPr marL="4920" marR="4920" marT="4920" marB="0" anchor="b">
                    <a:lnL w="635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latin typeface="Calibri"/>
                        </a:rPr>
                        <a:t>3</a:t>
                      </a:r>
                    </a:p>
                  </a:txBody>
                  <a:tcPr marL="4920" marR="4920" marT="492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latin typeface="Calibri"/>
                        </a:rPr>
                        <a:t>1</a:t>
                      </a:r>
                    </a:p>
                  </a:txBody>
                  <a:tcPr marL="4920" marR="4920" marT="492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latin typeface="Calibri"/>
                        </a:rPr>
                        <a:t>1</a:t>
                      </a:r>
                    </a:p>
                  </a:txBody>
                  <a:tcPr marL="4920" marR="4920" marT="492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latin typeface="Calibri"/>
                        </a:rPr>
                        <a:t>1</a:t>
                      </a:r>
                    </a:p>
                  </a:txBody>
                  <a:tcPr marL="4920" marR="4920" marT="492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600" b="0" i="0" u="none" strike="noStrike">
                          <a:solidFill>
                            <a:srgbClr val="000000"/>
                          </a:solidFill>
                          <a:latin typeface="Calibri"/>
                        </a:rPr>
                        <a:t>1</a:t>
                      </a:r>
                    </a:p>
                  </a:txBody>
                  <a:tcPr marL="4920" marR="4920" marT="492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600" b="0" i="0" u="none" strike="noStrike" dirty="0">
                          <a:solidFill>
                            <a:srgbClr val="000000"/>
                          </a:solidFill>
                          <a:latin typeface="Calibri"/>
                        </a:rPr>
                        <a:t>7</a:t>
                      </a:r>
                    </a:p>
                  </a:txBody>
                  <a:tcPr marL="4920" marR="4920" marT="4920" marB="0" anchor="b">
                    <a:lnL>
                      <a:noFill/>
                    </a:lnL>
                    <a:lnR>
                      <a:noFill/>
                    </a:lnR>
                    <a:lnT>
                      <a:noFill/>
                    </a:lnT>
                    <a:lnB w="12700" cap="flat" cmpd="sng" algn="ctr">
                      <a:solidFill>
                        <a:srgbClr val="000000"/>
                      </a:solidFill>
                      <a:prstDash val="solid"/>
                      <a:round/>
                      <a:headEnd type="none" w="med" len="med"/>
                      <a:tailEnd type="none" w="med" len="med"/>
                    </a:lnB>
                    <a:solidFill>
                      <a:srgbClr val="FFFF00"/>
                    </a:solidFill>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
          <p:cNvGrpSpPr>
            <a:grpSpLocks/>
          </p:cNvGrpSpPr>
          <p:nvPr/>
        </p:nvGrpSpPr>
        <p:grpSpPr bwMode="auto">
          <a:xfrm>
            <a:off x="7499350" y="0"/>
            <a:ext cx="1644650" cy="1119188"/>
            <a:chOff x="1632" y="2880"/>
            <a:chExt cx="1200" cy="1008"/>
          </a:xfrm>
        </p:grpSpPr>
        <p:sp>
          <p:nvSpPr>
            <p:cNvPr id="2003973" name="Rectangle 5"/>
            <p:cNvSpPr>
              <a:spLocks noChangeArrowheads="1"/>
            </p:cNvSpPr>
            <p:nvPr/>
          </p:nvSpPr>
          <p:spPr bwMode="auto">
            <a:xfrm>
              <a:off x="1632" y="2880"/>
              <a:ext cx="1008" cy="1008"/>
            </a:xfrm>
            <a:prstGeom prst="rect">
              <a:avLst/>
            </a:prstGeom>
            <a:solidFill>
              <a:srgbClr val="FFCC00"/>
            </a:solidFill>
            <a:ln w="9525">
              <a:noFill/>
              <a:miter lim="800000"/>
              <a:headEnd/>
              <a:tailEnd/>
            </a:ln>
            <a:effectLst>
              <a:outerShdw dist="107763" dir="2700000" algn="ctr" rotWithShape="0">
                <a:srgbClr val="C0C0C0"/>
              </a:outerShdw>
            </a:effectLst>
          </p:spPr>
          <p:txBody>
            <a:bodyPr wrap="none" anchor="ctr"/>
            <a:lstStyle/>
            <a:p>
              <a:pPr>
                <a:defRPr/>
              </a:pPr>
              <a:endParaRPr lang="en-US"/>
            </a:p>
          </p:txBody>
        </p:sp>
        <p:sp>
          <p:nvSpPr>
            <p:cNvPr id="12300" name="AutoShape 6"/>
            <p:cNvSpPr>
              <a:spLocks noChangeArrowheads="1"/>
            </p:cNvSpPr>
            <p:nvPr/>
          </p:nvSpPr>
          <p:spPr bwMode="auto">
            <a:xfrm>
              <a:off x="2544" y="3000"/>
              <a:ext cx="288" cy="768"/>
            </a:xfrm>
            <a:prstGeom prst="rightArrow">
              <a:avLst>
                <a:gd name="adj1" fmla="val 50000"/>
                <a:gd name="adj2" fmla="val 25000"/>
              </a:avLst>
            </a:prstGeom>
            <a:solidFill>
              <a:srgbClr val="FFCC00"/>
            </a:solidFill>
            <a:ln w="9525">
              <a:noFill/>
              <a:miter lim="800000"/>
              <a:headEnd/>
              <a:tailEnd/>
            </a:ln>
          </p:spPr>
          <p:txBody>
            <a:bodyPr wrap="none" anchor="ctr"/>
            <a:lstStyle/>
            <a:p>
              <a:endParaRPr lang="en-US"/>
            </a:p>
          </p:txBody>
        </p:sp>
      </p:grpSp>
      <p:sp>
        <p:nvSpPr>
          <p:cNvPr id="2003978" name="Rectangle 10" descr="Canvas"/>
          <p:cNvSpPr>
            <a:spLocks noGrp="1" noChangeArrowheads="1"/>
          </p:cNvSpPr>
          <p:nvPr>
            <p:ph type="title"/>
          </p:nvPr>
        </p:nvSpPr>
        <p:spPr/>
        <p:txBody>
          <a:bodyPr/>
          <a:lstStyle/>
          <a:p>
            <a:pPr eaLnBrk="1" hangingPunct="1">
              <a:defRPr/>
            </a:pPr>
            <a:r>
              <a:rPr lang="en-US" dirty="0" smtClean="0"/>
              <a:t>Baseline</a:t>
            </a:r>
          </a:p>
        </p:txBody>
      </p:sp>
      <p:grpSp>
        <p:nvGrpSpPr>
          <p:cNvPr id="3" name="Group 11"/>
          <p:cNvGrpSpPr>
            <a:grpSpLocks/>
          </p:cNvGrpSpPr>
          <p:nvPr/>
        </p:nvGrpSpPr>
        <p:grpSpPr bwMode="auto">
          <a:xfrm>
            <a:off x="7553325" y="0"/>
            <a:ext cx="1590675" cy="1158875"/>
            <a:chOff x="1632" y="2880"/>
            <a:chExt cx="1200" cy="1008"/>
          </a:xfrm>
        </p:grpSpPr>
        <p:sp>
          <p:nvSpPr>
            <p:cNvPr id="2003980" name="Rectangle 12"/>
            <p:cNvSpPr>
              <a:spLocks noChangeArrowheads="1"/>
            </p:cNvSpPr>
            <p:nvPr/>
          </p:nvSpPr>
          <p:spPr bwMode="auto">
            <a:xfrm>
              <a:off x="1632" y="2880"/>
              <a:ext cx="1008" cy="1008"/>
            </a:xfrm>
            <a:prstGeom prst="rect">
              <a:avLst/>
            </a:prstGeom>
            <a:solidFill>
              <a:srgbClr val="FFCC00"/>
            </a:solidFill>
            <a:ln w="9525">
              <a:noFill/>
              <a:miter lim="800000"/>
              <a:headEnd/>
              <a:tailEnd/>
            </a:ln>
            <a:effectLst>
              <a:outerShdw dist="107763" dir="2700000" algn="ctr" rotWithShape="0">
                <a:srgbClr val="C0C0C0"/>
              </a:outerShdw>
            </a:effectLst>
          </p:spPr>
          <p:txBody>
            <a:bodyPr wrap="none" anchor="ctr"/>
            <a:lstStyle/>
            <a:p>
              <a:pPr>
                <a:defRPr/>
              </a:pPr>
              <a:endParaRPr lang="en-US"/>
            </a:p>
          </p:txBody>
        </p:sp>
        <p:sp>
          <p:nvSpPr>
            <p:cNvPr id="12298" name="AutoShape 13"/>
            <p:cNvSpPr>
              <a:spLocks noChangeArrowheads="1"/>
            </p:cNvSpPr>
            <p:nvPr/>
          </p:nvSpPr>
          <p:spPr bwMode="auto">
            <a:xfrm>
              <a:off x="2544" y="3000"/>
              <a:ext cx="288" cy="768"/>
            </a:xfrm>
            <a:prstGeom prst="rightArrow">
              <a:avLst>
                <a:gd name="adj1" fmla="val 50000"/>
                <a:gd name="adj2" fmla="val 25000"/>
              </a:avLst>
            </a:prstGeom>
            <a:solidFill>
              <a:srgbClr val="FFCC00"/>
            </a:solidFill>
            <a:ln w="9525">
              <a:noFill/>
              <a:miter lim="800000"/>
              <a:headEnd/>
              <a:tailEnd/>
            </a:ln>
          </p:spPr>
          <p:txBody>
            <a:bodyPr wrap="none" anchor="ctr"/>
            <a:lstStyle/>
            <a:p>
              <a:endParaRPr lang="en-US"/>
            </a:p>
          </p:txBody>
        </p:sp>
      </p:grpSp>
      <p:sp>
        <p:nvSpPr>
          <p:cNvPr id="12294" name="Rectangle 14"/>
          <p:cNvSpPr>
            <a:spLocks noChangeArrowheads="1"/>
          </p:cNvSpPr>
          <p:nvPr/>
        </p:nvSpPr>
        <p:spPr bwMode="auto">
          <a:xfrm>
            <a:off x="7462838" y="341313"/>
            <a:ext cx="1452562" cy="457200"/>
          </a:xfrm>
          <a:prstGeom prst="rect">
            <a:avLst/>
          </a:prstGeom>
          <a:noFill/>
          <a:ln w="9525">
            <a:noFill/>
            <a:miter lim="800000"/>
            <a:headEnd/>
            <a:tailEnd/>
          </a:ln>
        </p:spPr>
        <p:txBody>
          <a:bodyPr>
            <a:spAutoFit/>
          </a:bodyPr>
          <a:lstStyle/>
          <a:p>
            <a:pPr algn="ctr"/>
            <a:r>
              <a:rPr lang="en-US" sz="2400">
                <a:solidFill>
                  <a:schemeClr val="accent2"/>
                </a:solidFill>
                <a:latin typeface="Arial Narrow" pitchFamily="34" charset="0"/>
              </a:rPr>
              <a:t>B</a:t>
            </a:r>
            <a:r>
              <a:rPr lang="en-US" sz="1600">
                <a:latin typeface="Arial Narrow" pitchFamily="34" charset="0"/>
              </a:rPr>
              <a:t>aseline</a:t>
            </a:r>
          </a:p>
        </p:txBody>
      </p:sp>
      <p:sp>
        <p:nvSpPr>
          <p:cNvPr id="2003983" name="Rectangle 15"/>
          <p:cNvSpPr>
            <a:spLocks noChangeArrowheads="1"/>
          </p:cNvSpPr>
          <p:nvPr/>
        </p:nvSpPr>
        <p:spPr bwMode="auto">
          <a:xfrm>
            <a:off x="282575" y="1717675"/>
            <a:ext cx="8467725" cy="3492500"/>
          </a:xfrm>
          <a:prstGeom prst="rect">
            <a:avLst/>
          </a:prstGeom>
          <a:noFill/>
          <a:ln w="9525">
            <a:noFill/>
            <a:miter lim="800000"/>
            <a:headEnd/>
            <a:tailEnd/>
          </a:ln>
          <a:effectLst/>
        </p:spPr>
        <p:txBody>
          <a:bodyPr/>
          <a:lstStyle/>
          <a:p>
            <a:pPr>
              <a:defRPr/>
            </a:pPr>
            <a:r>
              <a:rPr lang="en-US" sz="2800" b="0" dirty="0" smtClean="0">
                <a:effectLst>
                  <a:outerShdw blurRad="38100" dist="38100" dir="2700000" algn="tl">
                    <a:srgbClr val="C0C0C0"/>
                  </a:outerShdw>
                </a:effectLst>
              </a:rPr>
              <a:t> </a:t>
            </a:r>
            <a:endParaRPr lang="en-US" sz="2800" b="0" dirty="0">
              <a:effectLst>
                <a:outerShdw blurRad="38100" dist="38100" dir="2700000" algn="tl">
                  <a:srgbClr val="C0C0C0"/>
                </a:outerShdw>
              </a:effectLst>
            </a:endParaRPr>
          </a:p>
        </p:txBody>
      </p:sp>
      <p:pic>
        <p:nvPicPr>
          <p:cNvPr id="12296" name="Picture 11" descr="PP Passion.JPG"/>
          <p:cNvPicPr>
            <a:picLocks noChangeAspect="1"/>
          </p:cNvPicPr>
          <p:nvPr/>
        </p:nvPicPr>
        <p:blipFill>
          <a:blip r:embed="rId3" cstate="print"/>
          <a:srcRect/>
          <a:stretch>
            <a:fillRect/>
          </a:stretch>
        </p:blipFill>
        <p:spPr bwMode="auto">
          <a:xfrm>
            <a:off x="320675" y="231775"/>
            <a:ext cx="1762125" cy="733425"/>
          </a:xfrm>
          <a:prstGeom prst="rect">
            <a:avLst/>
          </a:prstGeom>
          <a:noFill/>
          <a:ln w="9525">
            <a:noFill/>
            <a:miter lim="800000"/>
            <a:headEnd/>
            <a:tailEnd/>
          </a:ln>
        </p:spPr>
      </p:pic>
      <p:sp>
        <p:nvSpPr>
          <p:cNvPr id="14" name="TextBox 13"/>
          <p:cNvSpPr txBox="1"/>
          <p:nvPr/>
        </p:nvSpPr>
        <p:spPr>
          <a:xfrm>
            <a:off x="223734" y="1148187"/>
            <a:ext cx="8714783" cy="5632311"/>
          </a:xfrm>
          <a:prstGeom prst="rect">
            <a:avLst/>
          </a:prstGeom>
          <a:noFill/>
        </p:spPr>
        <p:txBody>
          <a:bodyPr wrap="square" rtlCol="0">
            <a:spAutoFit/>
          </a:bodyPr>
          <a:lstStyle/>
          <a:p>
            <a:pPr>
              <a:buFont typeface="Arial" pitchFamily="34" charset="0"/>
              <a:buChar char="•"/>
            </a:pPr>
            <a:r>
              <a:rPr lang="en-US" sz="1800" dirty="0" smtClean="0"/>
              <a:t>Pikes Peak Chapter Board address the Membership’s needs?</a:t>
            </a:r>
          </a:p>
          <a:p>
            <a:pPr lvl="1">
              <a:buFont typeface="Arial" pitchFamily="34" charset="0"/>
              <a:buChar char="•"/>
            </a:pPr>
            <a:r>
              <a:rPr lang="en-US" sz="1600" dirty="0" smtClean="0"/>
              <a:t>Board is very effective in meeting the needs of the members. Presents valuable information and numerous opportunities for involvement which provides personal and professional growth.</a:t>
            </a:r>
          </a:p>
          <a:p>
            <a:pPr lvl="1">
              <a:buFont typeface="Arial" pitchFamily="34" charset="0"/>
              <a:buChar char="•"/>
            </a:pPr>
            <a:r>
              <a:rPr lang="en-US" sz="1600" dirty="0" smtClean="0"/>
              <a:t>Do more to reach out to members that don’t come to meetings and try to get them involved in the chapter activities.</a:t>
            </a:r>
          </a:p>
          <a:p>
            <a:pPr>
              <a:buFont typeface="Arial" pitchFamily="34" charset="0"/>
              <a:buChar char="•"/>
            </a:pPr>
            <a:r>
              <a:rPr lang="en-US" sz="1800" dirty="0" smtClean="0"/>
              <a:t>Changes or Improvements for the Pikes Peak Chapter</a:t>
            </a:r>
          </a:p>
          <a:p>
            <a:pPr lvl="1">
              <a:buFont typeface="Arial" pitchFamily="34" charset="0"/>
              <a:buChar char="•"/>
            </a:pPr>
            <a:r>
              <a:rPr lang="en-US" sz="1600" dirty="0" smtClean="0"/>
              <a:t>Help build new careers and directions after retirement</a:t>
            </a:r>
          </a:p>
          <a:p>
            <a:pPr lvl="1">
              <a:buFont typeface="Arial" pitchFamily="34" charset="0"/>
              <a:buChar char="•"/>
            </a:pPr>
            <a:r>
              <a:rPr lang="en-US" sz="1600" dirty="0" smtClean="0"/>
              <a:t>Work on getting the word out about both our chapter and IAAP</a:t>
            </a:r>
          </a:p>
          <a:p>
            <a:pPr lvl="1">
              <a:buFont typeface="Arial" pitchFamily="34" charset="0"/>
              <a:buChar char="•"/>
            </a:pPr>
            <a:r>
              <a:rPr lang="en-US" sz="1600" dirty="0" smtClean="0"/>
              <a:t>Change structure of monthly meetings (less time on business section)</a:t>
            </a:r>
          </a:p>
          <a:p>
            <a:pPr lvl="1">
              <a:buFont typeface="Arial" pitchFamily="34" charset="0"/>
              <a:buChar char="•"/>
            </a:pPr>
            <a:r>
              <a:rPr lang="en-US" sz="1600" dirty="0" smtClean="0"/>
              <a:t>Research the speakers (relate to all levels of Administrative Support)</a:t>
            </a:r>
          </a:p>
          <a:p>
            <a:pPr>
              <a:buFont typeface="Arial" pitchFamily="34" charset="0"/>
              <a:buChar char="•"/>
            </a:pPr>
            <a:r>
              <a:rPr lang="en-US" sz="1800" dirty="0" smtClean="0"/>
              <a:t>Pikes Peak Chapter’s reputation</a:t>
            </a:r>
          </a:p>
          <a:p>
            <a:pPr lvl="1">
              <a:buFont typeface="Arial" pitchFamily="34" charset="0"/>
              <a:buChar char="•"/>
            </a:pPr>
            <a:r>
              <a:rPr lang="en-US" sz="1600" dirty="0" smtClean="0"/>
              <a:t>Within the Chapter good but not well known around our community</a:t>
            </a:r>
          </a:p>
          <a:p>
            <a:pPr lvl="1">
              <a:buFont typeface="Arial" pitchFamily="34" charset="0"/>
              <a:buChar char="•"/>
            </a:pPr>
            <a:r>
              <a:rPr lang="en-US" sz="1600" dirty="0" smtClean="0"/>
              <a:t>Not well known, would help if we participated in more volunteer events</a:t>
            </a:r>
          </a:p>
          <a:p>
            <a:pPr lvl="1">
              <a:buFont typeface="Arial" pitchFamily="34" charset="0"/>
              <a:buChar char="•"/>
            </a:pPr>
            <a:r>
              <a:rPr lang="en-US" sz="1600" dirty="0" smtClean="0"/>
              <a:t>Not as good as it should be.  We need more professionalism, friendly environment at chapter events/meetings</a:t>
            </a:r>
          </a:p>
          <a:p>
            <a:pPr>
              <a:buFont typeface="Arial" pitchFamily="34" charset="0"/>
              <a:buChar char="•"/>
            </a:pPr>
            <a:r>
              <a:rPr lang="en-US" sz="1800" dirty="0" smtClean="0"/>
              <a:t>Growth areas to target</a:t>
            </a:r>
          </a:p>
          <a:p>
            <a:pPr lvl="1">
              <a:buFont typeface="Arial" pitchFamily="34" charset="0"/>
              <a:buChar char="•"/>
            </a:pPr>
            <a:r>
              <a:rPr lang="en-US" sz="1600" dirty="0" smtClean="0"/>
              <a:t>Membership retention</a:t>
            </a:r>
          </a:p>
          <a:p>
            <a:pPr lvl="1">
              <a:buFont typeface="Arial" pitchFamily="34" charset="0"/>
              <a:buChar char="•"/>
            </a:pPr>
            <a:r>
              <a:rPr lang="en-US" sz="1600" dirty="0" smtClean="0"/>
              <a:t>Member Participation</a:t>
            </a:r>
          </a:p>
          <a:p>
            <a:pPr lvl="1">
              <a:buFont typeface="Arial" pitchFamily="34" charset="0"/>
              <a:buChar char="•"/>
            </a:pPr>
            <a:r>
              <a:rPr lang="en-US" sz="1600" dirty="0" smtClean="0"/>
              <a:t>Colleges, hotels, possibly look at partnering with other organizations</a:t>
            </a:r>
          </a:p>
          <a:p>
            <a:pPr lvl="1">
              <a:buFont typeface="Arial" pitchFamily="34" charset="0"/>
              <a:buChar char="•"/>
            </a:pPr>
            <a:r>
              <a:rPr lang="en-US" sz="1600" dirty="0" smtClean="0"/>
              <a:t>Corporate visits with brochures and membership information</a:t>
            </a:r>
          </a:p>
          <a:p>
            <a:pPr lvl="1">
              <a:buFont typeface="Arial" pitchFamily="34" charset="0"/>
              <a:buChar char="•"/>
            </a:pPr>
            <a:r>
              <a:rPr lang="en-US" sz="1600" dirty="0" smtClean="0"/>
              <a:t>Name </a:t>
            </a:r>
            <a:r>
              <a:rPr lang="en-US" sz="1600" dirty="0" smtClean="0"/>
              <a:t>Branding</a:t>
            </a:r>
            <a:endParaRPr lang="en-US" sz="16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
          <p:cNvGrpSpPr>
            <a:grpSpLocks/>
          </p:cNvGrpSpPr>
          <p:nvPr/>
        </p:nvGrpSpPr>
        <p:grpSpPr bwMode="auto">
          <a:xfrm>
            <a:off x="7499350" y="0"/>
            <a:ext cx="1644650" cy="1119188"/>
            <a:chOff x="1632" y="2880"/>
            <a:chExt cx="1200" cy="1008"/>
          </a:xfrm>
        </p:grpSpPr>
        <p:sp>
          <p:nvSpPr>
            <p:cNvPr id="2003973" name="Rectangle 5"/>
            <p:cNvSpPr>
              <a:spLocks noChangeArrowheads="1"/>
            </p:cNvSpPr>
            <p:nvPr/>
          </p:nvSpPr>
          <p:spPr bwMode="auto">
            <a:xfrm>
              <a:off x="1632" y="2880"/>
              <a:ext cx="1008" cy="1008"/>
            </a:xfrm>
            <a:prstGeom prst="rect">
              <a:avLst/>
            </a:prstGeom>
            <a:solidFill>
              <a:srgbClr val="FFCC00"/>
            </a:solidFill>
            <a:ln w="9525">
              <a:noFill/>
              <a:miter lim="800000"/>
              <a:headEnd/>
              <a:tailEnd/>
            </a:ln>
            <a:effectLst>
              <a:outerShdw dist="107763" dir="2700000" algn="ctr" rotWithShape="0">
                <a:srgbClr val="C0C0C0"/>
              </a:outerShdw>
            </a:effectLst>
          </p:spPr>
          <p:txBody>
            <a:bodyPr wrap="none" anchor="ctr"/>
            <a:lstStyle/>
            <a:p>
              <a:pPr>
                <a:defRPr/>
              </a:pPr>
              <a:endParaRPr lang="en-US"/>
            </a:p>
          </p:txBody>
        </p:sp>
        <p:sp>
          <p:nvSpPr>
            <p:cNvPr id="12300" name="AutoShape 6"/>
            <p:cNvSpPr>
              <a:spLocks noChangeArrowheads="1"/>
            </p:cNvSpPr>
            <p:nvPr/>
          </p:nvSpPr>
          <p:spPr bwMode="auto">
            <a:xfrm>
              <a:off x="2544" y="3000"/>
              <a:ext cx="288" cy="768"/>
            </a:xfrm>
            <a:prstGeom prst="rightArrow">
              <a:avLst>
                <a:gd name="adj1" fmla="val 50000"/>
                <a:gd name="adj2" fmla="val 25000"/>
              </a:avLst>
            </a:prstGeom>
            <a:solidFill>
              <a:srgbClr val="FFCC00"/>
            </a:solidFill>
            <a:ln w="9525">
              <a:noFill/>
              <a:miter lim="800000"/>
              <a:headEnd/>
              <a:tailEnd/>
            </a:ln>
          </p:spPr>
          <p:txBody>
            <a:bodyPr wrap="none" anchor="ctr"/>
            <a:lstStyle/>
            <a:p>
              <a:endParaRPr lang="en-US"/>
            </a:p>
          </p:txBody>
        </p:sp>
      </p:grpSp>
      <p:sp>
        <p:nvSpPr>
          <p:cNvPr id="2003978" name="Rectangle 10" descr="Canvas"/>
          <p:cNvSpPr>
            <a:spLocks noGrp="1" noChangeArrowheads="1"/>
          </p:cNvSpPr>
          <p:nvPr>
            <p:ph type="title"/>
          </p:nvPr>
        </p:nvSpPr>
        <p:spPr/>
        <p:txBody>
          <a:bodyPr/>
          <a:lstStyle/>
          <a:p>
            <a:pPr eaLnBrk="1" hangingPunct="1">
              <a:defRPr/>
            </a:pPr>
            <a:r>
              <a:rPr lang="en-US" dirty="0" smtClean="0"/>
              <a:t>Baseline</a:t>
            </a:r>
          </a:p>
        </p:txBody>
      </p:sp>
      <p:grpSp>
        <p:nvGrpSpPr>
          <p:cNvPr id="3" name="Group 11"/>
          <p:cNvGrpSpPr>
            <a:grpSpLocks/>
          </p:cNvGrpSpPr>
          <p:nvPr/>
        </p:nvGrpSpPr>
        <p:grpSpPr bwMode="auto">
          <a:xfrm>
            <a:off x="7553325" y="0"/>
            <a:ext cx="1590675" cy="1158875"/>
            <a:chOff x="1632" y="2880"/>
            <a:chExt cx="1200" cy="1008"/>
          </a:xfrm>
        </p:grpSpPr>
        <p:sp>
          <p:nvSpPr>
            <p:cNvPr id="2003980" name="Rectangle 12"/>
            <p:cNvSpPr>
              <a:spLocks noChangeArrowheads="1"/>
            </p:cNvSpPr>
            <p:nvPr/>
          </p:nvSpPr>
          <p:spPr bwMode="auto">
            <a:xfrm>
              <a:off x="1632" y="2880"/>
              <a:ext cx="1008" cy="1008"/>
            </a:xfrm>
            <a:prstGeom prst="rect">
              <a:avLst/>
            </a:prstGeom>
            <a:solidFill>
              <a:srgbClr val="FFCC00"/>
            </a:solidFill>
            <a:ln w="9525">
              <a:noFill/>
              <a:miter lim="800000"/>
              <a:headEnd/>
              <a:tailEnd/>
            </a:ln>
            <a:effectLst>
              <a:outerShdw dist="107763" dir="2700000" algn="ctr" rotWithShape="0">
                <a:srgbClr val="C0C0C0"/>
              </a:outerShdw>
            </a:effectLst>
          </p:spPr>
          <p:txBody>
            <a:bodyPr wrap="none" anchor="ctr"/>
            <a:lstStyle/>
            <a:p>
              <a:pPr>
                <a:defRPr/>
              </a:pPr>
              <a:endParaRPr lang="en-US"/>
            </a:p>
          </p:txBody>
        </p:sp>
        <p:sp>
          <p:nvSpPr>
            <p:cNvPr id="12298" name="AutoShape 13"/>
            <p:cNvSpPr>
              <a:spLocks noChangeArrowheads="1"/>
            </p:cNvSpPr>
            <p:nvPr/>
          </p:nvSpPr>
          <p:spPr bwMode="auto">
            <a:xfrm>
              <a:off x="2544" y="3000"/>
              <a:ext cx="288" cy="768"/>
            </a:xfrm>
            <a:prstGeom prst="rightArrow">
              <a:avLst>
                <a:gd name="adj1" fmla="val 50000"/>
                <a:gd name="adj2" fmla="val 25000"/>
              </a:avLst>
            </a:prstGeom>
            <a:solidFill>
              <a:srgbClr val="FFCC00"/>
            </a:solidFill>
            <a:ln w="9525">
              <a:noFill/>
              <a:miter lim="800000"/>
              <a:headEnd/>
              <a:tailEnd/>
            </a:ln>
          </p:spPr>
          <p:txBody>
            <a:bodyPr wrap="none" anchor="ctr"/>
            <a:lstStyle/>
            <a:p>
              <a:endParaRPr lang="en-US"/>
            </a:p>
          </p:txBody>
        </p:sp>
      </p:grpSp>
      <p:sp>
        <p:nvSpPr>
          <p:cNvPr id="12294" name="Rectangle 14"/>
          <p:cNvSpPr>
            <a:spLocks noChangeArrowheads="1"/>
          </p:cNvSpPr>
          <p:nvPr/>
        </p:nvSpPr>
        <p:spPr bwMode="auto">
          <a:xfrm>
            <a:off x="7462838" y="341313"/>
            <a:ext cx="1452562" cy="457200"/>
          </a:xfrm>
          <a:prstGeom prst="rect">
            <a:avLst/>
          </a:prstGeom>
          <a:noFill/>
          <a:ln w="9525">
            <a:noFill/>
            <a:miter lim="800000"/>
            <a:headEnd/>
            <a:tailEnd/>
          </a:ln>
        </p:spPr>
        <p:txBody>
          <a:bodyPr>
            <a:spAutoFit/>
          </a:bodyPr>
          <a:lstStyle/>
          <a:p>
            <a:pPr algn="ctr"/>
            <a:r>
              <a:rPr lang="en-US" sz="2400">
                <a:solidFill>
                  <a:schemeClr val="accent2"/>
                </a:solidFill>
                <a:latin typeface="Arial Narrow" pitchFamily="34" charset="0"/>
              </a:rPr>
              <a:t>B</a:t>
            </a:r>
            <a:r>
              <a:rPr lang="en-US" sz="1600">
                <a:latin typeface="Arial Narrow" pitchFamily="34" charset="0"/>
              </a:rPr>
              <a:t>aseline</a:t>
            </a:r>
          </a:p>
        </p:txBody>
      </p:sp>
      <p:sp>
        <p:nvSpPr>
          <p:cNvPr id="2003983" name="Rectangle 15"/>
          <p:cNvSpPr>
            <a:spLocks noChangeArrowheads="1"/>
          </p:cNvSpPr>
          <p:nvPr/>
        </p:nvSpPr>
        <p:spPr bwMode="auto">
          <a:xfrm>
            <a:off x="282575" y="1717675"/>
            <a:ext cx="8467725" cy="3492500"/>
          </a:xfrm>
          <a:prstGeom prst="rect">
            <a:avLst/>
          </a:prstGeom>
          <a:noFill/>
          <a:ln w="9525">
            <a:noFill/>
            <a:miter lim="800000"/>
            <a:headEnd/>
            <a:tailEnd/>
          </a:ln>
          <a:effectLst/>
        </p:spPr>
        <p:txBody>
          <a:bodyPr/>
          <a:lstStyle/>
          <a:p>
            <a:pPr>
              <a:defRPr/>
            </a:pPr>
            <a:r>
              <a:rPr lang="en-US" sz="2800" b="0" dirty="0" smtClean="0">
                <a:effectLst>
                  <a:outerShdw blurRad="38100" dist="38100" dir="2700000" algn="tl">
                    <a:srgbClr val="C0C0C0"/>
                  </a:outerShdw>
                </a:effectLst>
              </a:rPr>
              <a:t> </a:t>
            </a:r>
            <a:endParaRPr lang="en-US" sz="2800" b="0" dirty="0">
              <a:effectLst>
                <a:outerShdw blurRad="38100" dist="38100" dir="2700000" algn="tl">
                  <a:srgbClr val="C0C0C0"/>
                </a:outerShdw>
              </a:effectLst>
            </a:endParaRPr>
          </a:p>
        </p:txBody>
      </p:sp>
      <p:pic>
        <p:nvPicPr>
          <p:cNvPr id="12296" name="Picture 11" descr="PP Passion.JPG"/>
          <p:cNvPicPr>
            <a:picLocks noChangeAspect="1"/>
          </p:cNvPicPr>
          <p:nvPr/>
        </p:nvPicPr>
        <p:blipFill>
          <a:blip r:embed="rId2" cstate="print"/>
          <a:srcRect/>
          <a:stretch>
            <a:fillRect/>
          </a:stretch>
        </p:blipFill>
        <p:spPr bwMode="auto">
          <a:xfrm>
            <a:off x="320675" y="231775"/>
            <a:ext cx="1762125" cy="733425"/>
          </a:xfrm>
          <a:prstGeom prst="rect">
            <a:avLst/>
          </a:prstGeom>
          <a:noFill/>
          <a:ln w="9525">
            <a:noFill/>
            <a:miter lim="800000"/>
            <a:headEnd/>
            <a:tailEnd/>
          </a:ln>
        </p:spPr>
      </p:pic>
      <p:sp>
        <p:nvSpPr>
          <p:cNvPr id="14" name="TextBox 13"/>
          <p:cNvSpPr txBox="1"/>
          <p:nvPr/>
        </p:nvSpPr>
        <p:spPr>
          <a:xfrm>
            <a:off x="282102" y="1332689"/>
            <a:ext cx="8501974" cy="4924425"/>
          </a:xfrm>
          <a:prstGeom prst="rect">
            <a:avLst/>
          </a:prstGeom>
          <a:noFill/>
        </p:spPr>
        <p:txBody>
          <a:bodyPr wrap="square" rtlCol="0">
            <a:spAutoFit/>
          </a:bodyPr>
          <a:lstStyle/>
          <a:p>
            <a:pPr>
              <a:buFont typeface="Arial" pitchFamily="34" charset="0"/>
              <a:buChar char="•"/>
            </a:pPr>
            <a:r>
              <a:rPr lang="en-US" sz="1800" dirty="0" smtClean="0"/>
              <a:t>Goals to have the Chapter strive for this year</a:t>
            </a:r>
          </a:p>
          <a:p>
            <a:pPr lvl="1">
              <a:buFont typeface="Arial" pitchFamily="34" charset="0"/>
              <a:buChar char="•"/>
            </a:pPr>
            <a:r>
              <a:rPr lang="en-US" sz="1600" dirty="0" smtClean="0"/>
              <a:t>Community involvement</a:t>
            </a:r>
          </a:p>
          <a:p>
            <a:pPr lvl="1">
              <a:buFont typeface="Arial" pitchFamily="34" charset="0"/>
              <a:buChar char="•"/>
            </a:pPr>
            <a:r>
              <a:rPr lang="en-US" sz="1600" dirty="0" smtClean="0"/>
              <a:t>Retention</a:t>
            </a:r>
          </a:p>
          <a:p>
            <a:pPr lvl="1">
              <a:buFont typeface="Arial" pitchFamily="34" charset="0"/>
              <a:buChar char="•"/>
            </a:pPr>
            <a:r>
              <a:rPr lang="en-US" sz="1600" dirty="0" smtClean="0"/>
              <a:t>Increase Membership</a:t>
            </a:r>
          </a:p>
          <a:p>
            <a:pPr lvl="1">
              <a:buFont typeface="Arial" pitchFamily="34" charset="0"/>
              <a:buChar char="•"/>
            </a:pPr>
            <a:r>
              <a:rPr lang="en-US" sz="1600" dirty="0" smtClean="0"/>
              <a:t>Hold two outside meetings with organizations to build new members</a:t>
            </a:r>
          </a:p>
          <a:p>
            <a:pPr lvl="1">
              <a:buFont typeface="Arial" pitchFamily="34" charset="0"/>
              <a:buChar char="•"/>
            </a:pPr>
            <a:r>
              <a:rPr lang="en-US" sz="1600" dirty="0" smtClean="0"/>
              <a:t>Members to present one of our programs</a:t>
            </a:r>
          </a:p>
          <a:p>
            <a:pPr lvl="1">
              <a:buFont typeface="Arial" pitchFamily="34" charset="0"/>
              <a:buChar char="•"/>
            </a:pPr>
            <a:r>
              <a:rPr lang="en-US" sz="1600" dirty="0" smtClean="0"/>
              <a:t>Mentoring/buddy program</a:t>
            </a:r>
          </a:p>
          <a:p>
            <a:pPr>
              <a:buFont typeface="Arial" pitchFamily="34" charset="0"/>
              <a:buChar char="•"/>
            </a:pPr>
            <a:r>
              <a:rPr lang="en-US" sz="1800" dirty="0" smtClean="0"/>
              <a:t>Promote or Publicize the Chapter this year</a:t>
            </a:r>
          </a:p>
          <a:p>
            <a:pPr lvl="1">
              <a:buFont typeface="Arial" pitchFamily="34" charset="0"/>
              <a:buChar char="•"/>
            </a:pPr>
            <a:r>
              <a:rPr lang="en-US" sz="1600" dirty="0" smtClean="0"/>
              <a:t>Contract other professional organizations in town(i.e. sales, executive, project management, Chamber of Commerce) to give presentations on IAAP and certification</a:t>
            </a:r>
          </a:p>
          <a:p>
            <a:pPr lvl="1">
              <a:buFont typeface="Arial" pitchFamily="34" charset="0"/>
              <a:buChar char="•"/>
            </a:pPr>
            <a:r>
              <a:rPr lang="en-US" sz="1600" dirty="0" smtClean="0"/>
              <a:t>TV &amp; radio stations, newspapers </a:t>
            </a:r>
          </a:p>
          <a:p>
            <a:pPr>
              <a:buFont typeface="Arial" pitchFamily="34" charset="0"/>
              <a:buChar char="•"/>
            </a:pPr>
            <a:r>
              <a:rPr lang="en-US" sz="1800" dirty="0" smtClean="0"/>
              <a:t>Corporate sponsors of value or utilize better</a:t>
            </a:r>
          </a:p>
          <a:p>
            <a:pPr lvl="1">
              <a:buFont typeface="Arial" pitchFamily="34" charset="0"/>
              <a:buChar char="•"/>
            </a:pPr>
            <a:r>
              <a:rPr lang="en-US" sz="1600" dirty="0" smtClean="0"/>
              <a:t>Look at having them provide a speaker or topic</a:t>
            </a:r>
          </a:p>
          <a:p>
            <a:pPr lvl="1">
              <a:buFont typeface="Arial" pitchFamily="34" charset="0"/>
              <a:buChar char="•"/>
            </a:pPr>
            <a:r>
              <a:rPr lang="en-US" sz="1600" dirty="0" smtClean="0"/>
              <a:t>Make more contact with sponsors/invite them to one of our chapter meetings, follow-up with possible membership opportunities</a:t>
            </a:r>
          </a:p>
          <a:p>
            <a:pPr lvl="1">
              <a:buFont typeface="Arial" pitchFamily="34" charset="0"/>
              <a:buChar char="•"/>
            </a:pPr>
            <a:r>
              <a:rPr lang="en-US" sz="1600" dirty="0" smtClean="0"/>
              <a:t>Provide a list of our corporate sponsors and visit their local business to thank them personally and ask how they can best support our organization</a:t>
            </a:r>
          </a:p>
          <a:p>
            <a:pPr>
              <a:buFont typeface="Arial" pitchFamily="34" charset="0"/>
              <a:buChar char="•"/>
            </a:pPr>
            <a:endParaRPr lang="en-US" sz="14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
          <p:cNvGrpSpPr>
            <a:grpSpLocks/>
          </p:cNvGrpSpPr>
          <p:nvPr/>
        </p:nvGrpSpPr>
        <p:grpSpPr bwMode="auto">
          <a:xfrm>
            <a:off x="7499350" y="0"/>
            <a:ext cx="1644650" cy="1119188"/>
            <a:chOff x="1632" y="2880"/>
            <a:chExt cx="1200" cy="1008"/>
          </a:xfrm>
        </p:grpSpPr>
        <p:sp>
          <p:nvSpPr>
            <p:cNvPr id="2003973" name="Rectangle 5"/>
            <p:cNvSpPr>
              <a:spLocks noChangeArrowheads="1"/>
            </p:cNvSpPr>
            <p:nvPr/>
          </p:nvSpPr>
          <p:spPr bwMode="auto">
            <a:xfrm>
              <a:off x="1632" y="2880"/>
              <a:ext cx="1008" cy="1008"/>
            </a:xfrm>
            <a:prstGeom prst="rect">
              <a:avLst/>
            </a:prstGeom>
            <a:solidFill>
              <a:srgbClr val="FFCC00"/>
            </a:solidFill>
            <a:ln w="9525">
              <a:noFill/>
              <a:miter lim="800000"/>
              <a:headEnd/>
              <a:tailEnd/>
            </a:ln>
            <a:effectLst>
              <a:outerShdw dist="107763" dir="2700000" algn="ctr" rotWithShape="0">
                <a:srgbClr val="C0C0C0"/>
              </a:outerShdw>
            </a:effectLst>
          </p:spPr>
          <p:txBody>
            <a:bodyPr wrap="none" anchor="ctr"/>
            <a:lstStyle/>
            <a:p>
              <a:pPr>
                <a:defRPr/>
              </a:pPr>
              <a:endParaRPr lang="en-US"/>
            </a:p>
          </p:txBody>
        </p:sp>
        <p:sp>
          <p:nvSpPr>
            <p:cNvPr id="12300" name="AutoShape 6"/>
            <p:cNvSpPr>
              <a:spLocks noChangeArrowheads="1"/>
            </p:cNvSpPr>
            <p:nvPr/>
          </p:nvSpPr>
          <p:spPr bwMode="auto">
            <a:xfrm>
              <a:off x="2544" y="3000"/>
              <a:ext cx="288" cy="768"/>
            </a:xfrm>
            <a:prstGeom prst="rightArrow">
              <a:avLst>
                <a:gd name="adj1" fmla="val 50000"/>
                <a:gd name="adj2" fmla="val 25000"/>
              </a:avLst>
            </a:prstGeom>
            <a:solidFill>
              <a:srgbClr val="FFCC00"/>
            </a:solidFill>
            <a:ln w="9525">
              <a:noFill/>
              <a:miter lim="800000"/>
              <a:headEnd/>
              <a:tailEnd/>
            </a:ln>
          </p:spPr>
          <p:txBody>
            <a:bodyPr wrap="none" anchor="ctr"/>
            <a:lstStyle/>
            <a:p>
              <a:endParaRPr lang="en-US"/>
            </a:p>
          </p:txBody>
        </p:sp>
      </p:grpSp>
      <p:sp>
        <p:nvSpPr>
          <p:cNvPr id="2003978" name="Rectangle 10" descr="Canvas"/>
          <p:cNvSpPr>
            <a:spLocks noGrp="1" noChangeArrowheads="1"/>
          </p:cNvSpPr>
          <p:nvPr>
            <p:ph type="title"/>
          </p:nvPr>
        </p:nvSpPr>
        <p:spPr/>
        <p:txBody>
          <a:bodyPr/>
          <a:lstStyle/>
          <a:p>
            <a:pPr eaLnBrk="1" hangingPunct="1">
              <a:defRPr/>
            </a:pPr>
            <a:r>
              <a:rPr lang="en-US" dirty="0" smtClean="0"/>
              <a:t>Baseline</a:t>
            </a:r>
          </a:p>
        </p:txBody>
      </p:sp>
      <p:grpSp>
        <p:nvGrpSpPr>
          <p:cNvPr id="3" name="Group 11"/>
          <p:cNvGrpSpPr>
            <a:grpSpLocks/>
          </p:cNvGrpSpPr>
          <p:nvPr/>
        </p:nvGrpSpPr>
        <p:grpSpPr bwMode="auto">
          <a:xfrm>
            <a:off x="7553325" y="0"/>
            <a:ext cx="1590675" cy="1158875"/>
            <a:chOff x="1632" y="2880"/>
            <a:chExt cx="1200" cy="1008"/>
          </a:xfrm>
        </p:grpSpPr>
        <p:sp>
          <p:nvSpPr>
            <p:cNvPr id="2003980" name="Rectangle 12"/>
            <p:cNvSpPr>
              <a:spLocks noChangeArrowheads="1"/>
            </p:cNvSpPr>
            <p:nvPr/>
          </p:nvSpPr>
          <p:spPr bwMode="auto">
            <a:xfrm>
              <a:off x="1632" y="2880"/>
              <a:ext cx="1008" cy="1008"/>
            </a:xfrm>
            <a:prstGeom prst="rect">
              <a:avLst/>
            </a:prstGeom>
            <a:solidFill>
              <a:srgbClr val="FFCC00"/>
            </a:solidFill>
            <a:ln w="9525">
              <a:noFill/>
              <a:miter lim="800000"/>
              <a:headEnd/>
              <a:tailEnd/>
            </a:ln>
            <a:effectLst>
              <a:outerShdw dist="107763" dir="2700000" algn="ctr" rotWithShape="0">
                <a:srgbClr val="C0C0C0"/>
              </a:outerShdw>
            </a:effectLst>
          </p:spPr>
          <p:txBody>
            <a:bodyPr wrap="none" anchor="ctr"/>
            <a:lstStyle/>
            <a:p>
              <a:pPr>
                <a:defRPr/>
              </a:pPr>
              <a:endParaRPr lang="en-US"/>
            </a:p>
          </p:txBody>
        </p:sp>
        <p:sp>
          <p:nvSpPr>
            <p:cNvPr id="12298" name="AutoShape 13"/>
            <p:cNvSpPr>
              <a:spLocks noChangeArrowheads="1"/>
            </p:cNvSpPr>
            <p:nvPr/>
          </p:nvSpPr>
          <p:spPr bwMode="auto">
            <a:xfrm>
              <a:off x="2544" y="3000"/>
              <a:ext cx="288" cy="768"/>
            </a:xfrm>
            <a:prstGeom prst="rightArrow">
              <a:avLst>
                <a:gd name="adj1" fmla="val 50000"/>
                <a:gd name="adj2" fmla="val 25000"/>
              </a:avLst>
            </a:prstGeom>
            <a:solidFill>
              <a:srgbClr val="FFCC00"/>
            </a:solidFill>
            <a:ln w="9525">
              <a:noFill/>
              <a:miter lim="800000"/>
              <a:headEnd/>
              <a:tailEnd/>
            </a:ln>
          </p:spPr>
          <p:txBody>
            <a:bodyPr wrap="none" anchor="ctr"/>
            <a:lstStyle/>
            <a:p>
              <a:endParaRPr lang="en-US"/>
            </a:p>
          </p:txBody>
        </p:sp>
      </p:grpSp>
      <p:sp>
        <p:nvSpPr>
          <p:cNvPr id="12294" name="Rectangle 14"/>
          <p:cNvSpPr>
            <a:spLocks noChangeArrowheads="1"/>
          </p:cNvSpPr>
          <p:nvPr/>
        </p:nvSpPr>
        <p:spPr bwMode="auto">
          <a:xfrm>
            <a:off x="7462838" y="341313"/>
            <a:ext cx="1452562" cy="457200"/>
          </a:xfrm>
          <a:prstGeom prst="rect">
            <a:avLst/>
          </a:prstGeom>
          <a:noFill/>
          <a:ln w="9525">
            <a:noFill/>
            <a:miter lim="800000"/>
            <a:headEnd/>
            <a:tailEnd/>
          </a:ln>
        </p:spPr>
        <p:txBody>
          <a:bodyPr>
            <a:spAutoFit/>
          </a:bodyPr>
          <a:lstStyle/>
          <a:p>
            <a:pPr algn="ctr"/>
            <a:r>
              <a:rPr lang="en-US" sz="2400">
                <a:solidFill>
                  <a:schemeClr val="accent2"/>
                </a:solidFill>
                <a:latin typeface="Arial Narrow" pitchFamily="34" charset="0"/>
              </a:rPr>
              <a:t>B</a:t>
            </a:r>
            <a:r>
              <a:rPr lang="en-US" sz="1600">
                <a:latin typeface="Arial Narrow" pitchFamily="34" charset="0"/>
              </a:rPr>
              <a:t>aseline</a:t>
            </a:r>
          </a:p>
        </p:txBody>
      </p:sp>
      <p:sp>
        <p:nvSpPr>
          <p:cNvPr id="2003983" name="Rectangle 15"/>
          <p:cNvSpPr>
            <a:spLocks noChangeArrowheads="1"/>
          </p:cNvSpPr>
          <p:nvPr/>
        </p:nvSpPr>
        <p:spPr bwMode="auto">
          <a:xfrm>
            <a:off x="282575" y="1717675"/>
            <a:ext cx="8467725" cy="3492500"/>
          </a:xfrm>
          <a:prstGeom prst="rect">
            <a:avLst/>
          </a:prstGeom>
          <a:noFill/>
          <a:ln w="9525">
            <a:noFill/>
            <a:miter lim="800000"/>
            <a:headEnd/>
            <a:tailEnd/>
          </a:ln>
          <a:effectLst/>
        </p:spPr>
        <p:txBody>
          <a:bodyPr/>
          <a:lstStyle/>
          <a:p>
            <a:pPr>
              <a:defRPr/>
            </a:pPr>
            <a:r>
              <a:rPr lang="en-US" sz="2800" b="0" dirty="0" smtClean="0">
                <a:effectLst>
                  <a:outerShdw blurRad="38100" dist="38100" dir="2700000" algn="tl">
                    <a:srgbClr val="C0C0C0"/>
                  </a:outerShdw>
                </a:effectLst>
              </a:rPr>
              <a:t> </a:t>
            </a:r>
            <a:endParaRPr lang="en-US" sz="2800" b="0" dirty="0">
              <a:effectLst>
                <a:outerShdw blurRad="38100" dist="38100" dir="2700000" algn="tl">
                  <a:srgbClr val="C0C0C0"/>
                </a:outerShdw>
              </a:effectLst>
            </a:endParaRPr>
          </a:p>
        </p:txBody>
      </p:sp>
      <p:pic>
        <p:nvPicPr>
          <p:cNvPr id="12296" name="Picture 11" descr="PP Passion.JPG"/>
          <p:cNvPicPr>
            <a:picLocks noChangeAspect="1"/>
          </p:cNvPicPr>
          <p:nvPr/>
        </p:nvPicPr>
        <p:blipFill>
          <a:blip r:embed="rId2" cstate="print"/>
          <a:srcRect/>
          <a:stretch>
            <a:fillRect/>
          </a:stretch>
        </p:blipFill>
        <p:spPr bwMode="auto">
          <a:xfrm>
            <a:off x="320675" y="231775"/>
            <a:ext cx="1762125" cy="733425"/>
          </a:xfrm>
          <a:prstGeom prst="rect">
            <a:avLst/>
          </a:prstGeom>
          <a:noFill/>
          <a:ln w="9525">
            <a:noFill/>
            <a:miter lim="800000"/>
            <a:headEnd/>
            <a:tailEnd/>
          </a:ln>
        </p:spPr>
      </p:pic>
      <p:sp>
        <p:nvSpPr>
          <p:cNvPr id="14" name="TextBox 13"/>
          <p:cNvSpPr txBox="1"/>
          <p:nvPr/>
        </p:nvSpPr>
        <p:spPr>
          <a:xfrm>
            <a:off x="282102" y="1332690"/>
            <a:ext cx="8501974" cy="4154984"/>
          </a:xfrm>
          <a:prstGeom prst="rect">
            <a:avLst/>
          </a:prstGeom>
          <a:noFill/>
        </p:spPr>
        <p:txBody>
          <a:bodyPr wrap="square" rtlCol="0">
            <a:spAutoFit/>
          </a:bodyPr>
          <a:lstStyle/>
          <a:p>
            <a:pPr>
              <a:buFont typeface="Arial" pitchFamily="34" charset="0"/>
              <a:buChar char="•"/>
            </a:pPr>
            <a:r>
              <a:rPr lang="en-US" sz="1800" dirty="0" smtClean="0"/>
              <a:t>Membership Drive improvements</a:t>
            </a:r>
          </a:p>
          <a:p>
            <a:pPr lvl="1">
              <a:buFont typeface="Arial" pitchFamily="34" charset="0"/>
              <a:buChar char="•"/>
            </a:pPr>
            <a:r>
              <a:rPr lang="en-US" sz="1600" dirty="0" smtClean="0"/>
              <a:t>Advise from Corporate Sponsors and send information for them to possibly have someone attend</a:t>
            </a:r>
          </a:p>
          <a:p>
            <a:pPr lvl="1">
              <a:buFont typeface="Arial" pitchFamily="34" charset="0"/>
              <a:buChar char="•"/>
            </a:pPr>
            <a:r>
              <a:rPr lang="en-US" sz="1600" dirty="0" smtClean="0"/>
              <a:t>Work more time in for informal discussion/questions &amp; answer period</a:t>
            </a:r>
          </a:p>
          <a:p>
            <a:pPr lvl="1">
              <a:buFont typeface="Arial" pitchFamily="34" charset="0"/>
              <a:buChar char="•"/>
            </a:pPr>
            <a:r>
              <a:rPr lang="en-US" sz="1600" dirty="0" smtClean="0"/>
              <a:t>Get better advertisement/word of mouth</a:t>
            </a:r>
          </a:p>
          <a:p>
            <a:pPr lvl="1">
              <a:buFont typeface="Arial" pitchFamily="34" charset="0"/>
              <a:buChar char="•"/>
            </a:pPr>
            <a:r>
              <a:rPr lang="en-US" sz="1600" dirty="0" smtClean="0"/>
              <a:t>Assign a mentor to new members to help them understand </a:t>
            </a:r>
          </a:p>
          <a:p>
            <a:pPr>
              <a:buFont typeface="Arial" pitchFamily="34" charset="0"/>
              <a:buChar char="•"/>
            </a:pPr>
            <a:r>
              <a:rPr lang="en-US" sz="1800" dirty="0" smtClean="0"/>
              <a:t>Risks in members membership</a:t>
            </a:r>
          </a:p>
          <a:p>
            <a:pPr lvl="1">
              <a:buFont typeface="Arial" pitchFamily="34" charset="0"/>
              <a:buChar char="•"/>
            </a:pPr>
            <a:r>
              <a:rPr lang="en-US" sz="1600" dirty="0" smtClean="0"/>
              <a:t>Financial (make it beneficial to members)</a:t>
            </a:r>
          </a:p>
          <a:p>
            <a:pPr lvl="1">
              <a:buFont typeface="Arial" pitchFamily="34" charset="0"/>
              <a:buChar char="•"/>
            </a:pPr>
            <a:r>
              <a:rPr lang="en-US" sz="1600" dirty="0" smtClean="0"/>
              <a:t>Burden</a:t>
            </a:r>
          </a:p>
          <a:p>
            <a:pPr lvl="1">
              <a:buFont typeface="Arial" pitchFamily="34" charset="0"/>
              <a:buChar char="•"/>
            </a:pPr>
            <a:r>
              <a:rPr lang="en-US" sz="1600" dirty="0" smtClean="0"/>
              <a:t>Getting management support (constantly selling the benefits)</a:t>
            </a:r>
          </a:p>
          <a:p>
            <a:pPr lvl="1">
              <a:buFont typeface="Arial" pitchFamily="34" charset="0"/>
              <a:buChar char="•"/>
            </a:pPr>
            <a:r>
              <a:rPr lang="en-US" sz="1600" dirty="0" smtClean="0"/>
              <a:t>Time</a:t>
            </a:r>
          </a:p>
          <a:p>
            <a:pPr>
              <a:buFont typeface="Arial" pitchFamily="34" charset="0"/>
              <a:buChar char="•"/>
            </a:pPr>
            <a:r>
              <a:rPr lang="en-US" sz="1800" dirty="0" smtClean="0"/>
              <a:t>Prevents from attending monthly meetings </a:t>
            </a:r>
          </a:p>
          <a:p>
            <a:pPr lvl="1">
              <a:buFont typeface="Arial" pitchFamily="34" charset="0"/>
              <a:buChar char="•"/>
            </a:pPr>
            <a:r>
              <a:rPr lang="en-US" sz="1600" dirty="0" smtClean="0"/>
              <a:t>Time management (monthly meetings are essential and not bumped unless absolutely necessary)</a:t>
            </a:r>
          </a:p>
          <a:p>
            <a:pPr lvl="1">
              <a:buFont typeface="Arial" pitchFamily="34" charset="0"/>
              <a:buChar char="•"/>
            </a:pPr>
            <a:r>
              <a:rPr lang="en-US" sz="1600" dirty="0" smtClean="0"/>
              <a:t>Working late</a:t>
            </a:r>
          </a:p>
          <a:p>
            <a:pPr lvl="1">
              <a:buFont typeface="Arial" pitchFamily="34" charset="0"/>
              <a:buChar char="•"/>
            </a:pPr>
            <a:r>
              <a:rPr lang="en-US" sz="1600" dirty="0" smtClean="0"/>
              <a:t>Don’t find a reason or purpose</a:t>
            </a:r>
            <a:endParaRPr lang="en-US" sz="16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itle Master">
  <a:themeElements>
    <a:clrScheme name="Title Master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Title Master">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40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4000" b="1" i="0" u="none" strike="noStrike" cap="none" normalizeH="0" baseline="0" smtClean="0">
            <a:ln>
              <a:noFill/>
            </a:ln>
            <a:solidFill>
              <a:schemeClr val="tx1"/>
            </a:solidFill>
            <a:effectLst/>
            <a:latin typeface="Arial" charset="0"/>
          </a:defRPr>
        </a:defPPr>
      </a:lstStyle>
    </a:lnDef>
  </a:objectDefaults>
  <a:extraClrSchemeLst>
    <a:extraClrScheme>
      <a:clrScheme name="Title Master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Title Master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Title Master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itle Master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Title Master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Title Master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Title Master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17328</TotalTime>
  <Words>1746</Words>
  <Application>Microsoft Office PowerPoint</Application>
  <PresentationFormat>On-screen Show (4:3)</PresentationFormat>
  <Paragraphs>406</Paragraphs>
  <Slides>16</Slides>
  <Notes>10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Title Master</vt:lpstr>
      <vt:lpstr>Slide 1</vt:lpstr>
      <vt:lpstr>Strength’s</vt:lpstr>
      <vt:lpstr>Weaknesses</vt:lpstr>
      <vt:lpstr>Opportunities</vt:lpstr>
      <vt:lpstr>Threats</vt:lpstr>
      <vt:lpstr>SWOT</vt:lpstr>
      <vt:lpstr>Baseline</vt:lpstr>
      <vt:lpstr>Baseline</vt:lpstr>
      <vt:lpstr>Baseline</vt:lpstr>
      <vt:lpstr>Pikes Peak Chapter Mission Statement</vt:lpstr>
      <vt:lpstr>Pikes Peak Chapter Vision</vt:lpstr>
      <vt:lpstr>Core Values</vt:lpstr>
      <vt:lpstr>Objectives for Short Term Goals – 1 year</vt:lpstr>
      <vt:lpstr>Objectives for Short Term Goals – 1 year </vt:lpstr>
      <vt:lpstr>Objectives for Long Term Goals – 2 to 3 years </vt:lpstr>
      <vt:lpstr>Action Plan</vt:lpstr>
    </vt:vector>
  </TitlesOfParts>
  <Company>Excellence in Financial Management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Strategic Planning Model</dc:title>
  <dc:creator>Matt H. Evans</dc:creator>
  <cp:lastModifiedBy>Carol Hardin</cp:lastModifiedBy>
  <cp:revision>845</cp:revision>
  <dcterms:created xsi:type="dcterms:W3CDTF">2003-07-28T16:08:14Z</dcterms:created>
  <dcterms:modified xsi:type="dcterms:W3CDTF">2010-12-08T20:32:27Z</dcterms:modified>
</cp:coreProperties>
</file>