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306" r:id="rId2"/>
    <p:sldId id="283" r:id="rId3"/>
    <p:sldId id="309" r:id="rId4"/>
    <p:sldId id="287" r:id="rId5"/>
    <p:sldId id="308" r:id="rId6"/>
    <p:sldId id="310" r:id="rId7"/>
    <p:sldId id="292" r:id="rId8"/>
    <p:sldId id="294" r:id="rId9"/>
    <p:sldId id="282" r:id="rId10"/>
    <p:sldId id="284" r:id="rId11"/>
    <p:sldId id="307" r:id="rId12"/>
    <p:sldId id="311" r:id="rId13"/>
    <p:sldId id="279" r:id="rId14"/>
    <p:sldId id="304" r:id="rId15"/>
    <p:sldId id="274" r:id="rId16"/>
    <p:sldId id="313" r:id="rId17"/>
    <p:sldId id="263" r:id="rId18"/>
    <p:sldId id="257" r:id="rId19"/>
    <p:sldId id="271" r:id="rId20"/>
    <p:sldId id="293" r:id="rId21"/>
    <p:sldId id="266" r:id="rId22"/>
    <p:sldId id="260" r:id="rId23"/>
    <p:sldId id="314" r:id="rId24"/>
    <p:sldId id="315" r:id="rId25"/>
    <p:sldId id="316" r:id="rId26"/>
    <p:sldId id="317" r:id="rId27"/>
    <p:sldId id="318" r:id="rId28"/>
    <p:sldId id="319" r:id="rId29"/>
    <p:sldId id="320" r:id="rId30"/>
    <p:sldId id="321" r:id="rId31"/>
    <p:sldId id="322"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6" d="100"/>
          <a:sy n="116" d="100"/>
        </p:scale>
        <p:origin x="-222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88"/>
    </p:cViewPr>
  </p:sorterViewPr>
  <p:notesViewPr>
    <p:cSldViewPr>
      <p:cViewPr varScale="1">
        <p:scale>
          <a:sx n="87" d="100"/>
          <a:sy n="87" d="100"/>
        </p:scale>
        <p:origin x="-3486" y="-90"/>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5CF93551-9DD3-40B2-B749-3C033E328B99}" type="datetimeFigureOut">
              <a:rPr lang="en-US" smtClean="0"/>
              <a:pPr/>
              <a:t>11/7/2011</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D3829B22-6E7F-43B3-B9B2-C694276957E0}" type="slidenum">
              <a:rPr lang="en-US" smtClean="0"/>
              <a:pPr/>
              <a:t>‹#›</a:t>
            </a:fld>
            <a:endParaRPr lang="en-US"/>
          </a:p>
        </p:txBody>
      </p:sp>
    </p:spTree>
    <p:extLst>
      <p:ext uri="{BB962C8B-B14F-4D97-AF65-F5344CB8AC3E}">
        <p14:creationId xmlns="" xmlns:p14="http://schemas.microsoft.com/office/powerpoint/2010/main" val="2353966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C56F727F-A7BA-4486-8CE6-3ECEE72D1150}" type="datetimeFigureOut">
              <a:rPr lang="en-US" smtClean="0"/>
              <a:pPr/>
              <a:t>11/7/2011</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B5E248BD-B241-43A9-8242-4BA4DAD62527}" type="slidenum">
              <a:rPr lang="en-US" smtClean="0"/>
              <a:pPr/>
              <a:t>‹#›</a:t>
            </a:fld>
            <a:endParaRPr lang="en-US"/>
          </a:p>
        </p:txBody>
      </p:sp>
    </p:spTree>
    <p:extLst>
      <p:ext uri="{BB962C8B-B14F-4D97-AF65-F5344CB8AC3E}">
        <p14:creationId xmlns="" xmlns:p14="http://schemas.microsoft.com/office/powerpoint/2010/main" val="405671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06FD4-3F63-4E2F-8602-FCCAE14F3D2C}" type="slidenum">
              <a:rPr lang="en-US"/>
              <a:pPr/>
              <a:t>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xfrm>
            <a:off x="914815" y="4415790"/>
            <a:ext cx="5028370" cy="418338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9066C0-E66A-41AB-B2F1-8505179503C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946936-949A-426C-A2D7-6726811F29AC}" type="slidenum">
              <a:rPr lang="en-US"/>
              <a:pPr/>
              <a:t>18</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r>
              <a:rPr lang="en-US" sz="1800" b="1" dirty="0">
                <a:solidFill>
                  <a:srgbClr val="0070C0"/>
                </a:solidFill>
                <a:effectLst>
                  <a:outerShdw blurRad="38100" dist="38100" dir="2700000" algn="tl">
                    <a:srgbClr val="000000">
                      <a:alpha val="43137"/>
                    </a:srgbClr>
                  </a:outerShdw>
                </a:effectLst>
              </a:rPr>
              <a:t>Primary Source </a:t>
            </a:r>
            <a:r>
              <a:rPr lang="en-US" sz="1800" i="1" dirty="0"/>
              <a:t>Evaluating Research Efficiency in the U.S. Environmental Protection Agency</a:t>
            </a:r>
            <a:r>
              <a:rPr lang="en-US" sz="1800" dirty="0"/>
              <a:t>. (NAS, 2008). Figure 4-1, “EPA research presented as a logic model,” page 54. Narrative accompanying figure, pages 52-56.</a:t>
            </a:r>
            <a:br>
              <a:rPr lang="en-US" sz="1800" dirty="0"/>
            </a:br>
            <a:r>
              <a:rPr lang="en-US" sz="1800" dirty="0"/>
              <a:t>  </a:t>
            </a:r>
          </a:p>
          <a:p>
            <a:r>
              <a:rPr lang="en-US" sz="1800" b="1" dirty="0">
                <a:solidFill>
                  <a:srgbClr val="0070C0"/>
                </a:solidFill>
                <a:effectLst>
                  <a:outerShdw blurRad="38100" dist="38100" dir="2700000" algn="tl">
                    <a:srgbClr val="000000">
                      <a:alpha val="43137"/>
                    </a:srgbClr>
                  </a:outerShdw>
                </a:effectLst>
              </a:rPr>
              <a:t>Related sources cited by NAS</a:t>
            </a:r>
          </a:p>
          <a:p>
            <a:pPr lvl="1"/>
            <a:r>
              <a:rPr lang="en-US" sz="1400" i="1" dirty="0"/>
              <a:t>Framework for the Review of Research Programs of the National Institute for Occupational Safety and Health</a:t>
            </a:r>
            <a:r>
              <a:rPr lang="en-US" sz="1400" dirty="0"/>
              <a:t> (NAS, 2007) available from &lt;http://www.cdc.gov/niosh/nas/pdfs/Framework081007.pdf&gt; last accessed August 24, 2011.</a:t>
            </a:r>
          </a:p>
          <a:p>
            <a:pPr lvl="1"/>
            <a:r>
              <a:rPr lang="en-US" sz="1400" i="1" dirty="0"/>
              <a:t>Using Logic Models for Strategic Planning and Evaluation</a:t>
            </a:r>
            <a:r>
              <a:rPr lang="en-US" sz="1400" dirty="0"/>
              <a:t>:  </a:t>
            </a:r>
            <a:r>
              <a:rPr lang="en-US" sz="1400" i="1" dirty="0"/>
              <a:t>Application to the National Center for Injury Prevention and Control.</a:t>
            </a:r>
            <a:r>
              <a:rPr lang="en-US" sz="1400" dirty="0"/>
              <a:t> (Victoria Greenfield, Valerie Williams, and Elisa </a:t>
            </a:r>
            <a:r>
              <a:rPr lang="en-US" sz="1400" dirty="0" err="1"/>
              <a:t>Eisman</a:t>
            </a:r>
            <a:r>
              <a:rPr lang="en-US" sz="1400" dirty="0"/>
              <a:t>) RAND Corporation, 2005.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47CD7A-F100-4DD5-A1FF-F5A43B0E30F8}" type="slidenum">
              <a:rPr lang="en-US"/>
              <a:pPr/>
              <a:t>20</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55B81E91-1A45-411F-8CB7-546E93A9F6CF}" type="slidenum">
              <a:rPr lang="en-US"/>
              <a:pPr/>
              <a:t>21</a:t>
            </a:fld>
            <a:endParaRPr lang="en-US"/>
          </a:p>
        </p:txBody>
      </p:sp>
      <p:sp>
        <p:nvSpPr>
          <p:cNvPr id="650242" name="Rectangle 2"/>
          <p:cNvSpPr>
            <a:spLocks noGrp="1" noRot="1" noChangeAspect="1" noChangeArrowheads="1" noTextEdit="1"/>
          </p:cNvSpPr>
          <p:nvPr>
            <p:ph type="sldImg"/>
          </p:nvPr>
        </p:nvSpPr>
        <p:spPr>
          <a:xfrm>
            <a:off x="1106488" y="696913"/>
            <a:ext cx="4646612" cy="3486150"/>
          </a:xfrm>
          <a:ln/>
        </p:spPr>
      </p:sp>
      <p:sp>
        <p:nvSpPr>
          <p:cNvPr id="650243" name="Rectangle 3"/>
          <p:cNvSpPr>
            <a:spLocks noGrp="1" noChangeArrowheads="1"/>
          </p:cNvSpPr>
          <p:nvPr>
            <p:ph type="body" idx="1"/>
          </p:nvPr>
        </p:nvSpPr>
        <p:spPr>
          <a:xfrm>
            <a:off x="914712" y="4416511"/>
            <a:ext cx="5028579" cy="418322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p:txBody>
          <a:bodyPr/>
          <a:lstStyle/>
          <a:p>
            <a:pPr eaLnBrk="1" hangingPunct="1"/>
            <a:endParaRPr lang="en-US" smtClean="0">
              <a:latin typeface="Arial" charset="0"/>
            </a:endParaRPr>
          </a:p>
        </p:txBody>
      </p:sp>
      <p:sp>
        <p:nvSpPr>
          <p:cNvPr id="33796" name="Slide Number Placeholder 3"/>
          <p:cNvSpPr>
            <a:spLocks noGrp="1"/>
          </p:cNvSpPr>
          <p:nvPr>
            <p:ph type="sldNum" sz="quarter" idx="5"/>
          </p:nvPr>
        </p:nvSpPr>
        <p:spPr/>
        <p:txBody>
          <a:bodyPr/>
          <a:lstStyle/>
          <a:p>
            <a:fld id="{BE803D1F-76CA-4094-84A0-1F2518200AC8}"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fld id="{BBF3C9E5-C8D7-494C-BDB4-4796D4252D20}" type="slidenum">
              <a:rPr lang="en-US"/>
              <a:pPr/>
              <a:t>26</a:t>
            </a:fld>
            <a:endParaRPr lang="en-US"/>
          </a:p>
        </p:txBody>
      </p:sp>
      <p:sp>
        <p:nvSpPr>
          <p:cNvPr id="34819" name="Rectangle 2"/>
          <p:cNvSpPr>
            <a:spLocks noGrp="1" noRot="1" noChangeAspect="1" noChangeArrowheads="1" noTextEdit="1"/>
          </p:cNvSpPr>
          <p:nvPr>
            <p:ph type="sldImg"/>
          </p:nvPr>
        </p:nvSpPr>
        <p:spPr>
          <a:xfrm>
            <a:off x="1103313" y="698500"/>
            <a:ext cx="4648200" cy="3486150"/>
          </a:xfrm>
          <a:ln/>
        </p:spPr>
      </p:sp>
      <p:sp>
        <p:nvSpPr>
          <p:cNvPr id="34820" name="Rectangle 3"/>
          <p:cNvSpPr>
            <a:spLocks noGrp="1" noChangeArrowheads="1"/>
          </p:cNvSpPr>
          <p:nvPr>
            <p:ph type="body" idx="1"/>
          </p:nvPr>
        </p:nvSpPr>
        <p:spPr>
          <a:xfrm>
            <a:off x="915125" y="4415434"/>
            <a:ext cx="5027750" cy="4181870"/>
          </a:xfrm>
        </p:spPr>
        <p:txBody>
          <a:bodyPr/>
          <a:lstStyle/>
          <a:p>
            <a:pPr eaLnBrk="1" hangingPunct="1"/>
            <a:endParaRPr lang="en-US"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5E248BD-B241-43A9-8242-4BA4DAD6252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r>
              <a:rPr lang="en-US" b="1" smtClean="0"/>
              <a:t>DEMONSTRATING AND COMMUNICATING RESEARCH IMPACT</a:t>
            </a:r>
          </a:p>
          <a:p>
            <a:r>
              <a:rPr lang="en-US" smtClean="0"/>
              <a:t>Preparing NIOSH Programs for External Review</a:t>
            </a:r>
          </a:p>
          <a:p>
            <a:r>
              <a:rPr lang="en-US" smtClean="0"/>
              <a:t>Valerie L. Williams | Elisa Eiseman</a:t>
            </a:r>
          </a:p>
          <a:p>
            <a:r>
              <a:rPr lang="en-US" smtClean="0"/>
              <a:t>Eric Landree | David M. Adamson</a:t>
            </a:r>
          </a:p>
          <a:p>
            <a:endParaRPr lang="en-US" smtClean="0"/>
          </a:p>
          <a:p>
            <a:r>
              <a:rPr lang="en-US" smtClean="0"/>
              <a:t>Copyright 2009 RAND Corporation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E248BD-B241-43A9-8242-4BA4DAD62527}"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C1D1B2-42C0-411A-930D-1AFA6514AA7F}" type="datetime1">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31DD18-E44F-42B3-925C-098269759C93}" type="datetime1">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FC637D-0974-4B6F-A400-785C636ABAF7}" type="datetime1">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620A13-2D1C-455A-972E-C35162BA6B1D}" type="datetime1">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CEFD44-4E1E-4603-AA80-671041F3CB60}" type="datetime1">
              <a:rPr lang="en-US" smtClean="0"/>
              <a:t>11/7/2011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CEFEDD-D27A-46AF-B050-9558197D69E9}" type="datetime1">
              <a:rPr lang="en-US" smtClean="0"/>
              <a:t>11/7/2011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0EF0B-46D4-4CF0-B0F7-305A3A441A6B}" type="datetime1">
              <a:rPr lang="en-US" smtClean="0"/>
              <a:t>11/7/2011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FA7D1-9586-4D28-8255-02D8EA60BE57}" type="datetime1">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B01CB3-743F-474F-B5EA-DDE52DC79A43}" type="datetime1">
              <a:rPr lang="en-US" smtClean="0"/>
              <a:t>11/7/2011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4E786F-C30E-4062-A0DE-279B51422DC7}" type="datetime1">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41038B-2640-4631-94B1-CC3A7533021A}" type="datetime1">
              <a:rPr lang="en-US" smtClean="0"/>
              <a:t>11/7/2011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335F5-E315-4BB1-9A9B-F7BDBCE2DC0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D642A3E4-DF39-4326-9117-01F44175397A}" type="datetime1">
              <a:rPr lang="en-US" smtClean="0"/>
              <a:t>11/7/2011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5557A1-93AF-4762-84B0-02ED226CF22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AFF4F-7191-4E3A-B4EF-A296BCE5F05A}" type="datetime1">
              <a:rPr lang="en-US" smtClean="0"/>
              <a:t>11/7/2011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335F5-E315-4BB1-9A9B-F7BDBCE2DC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bjorda@sandi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wmf"/><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Do Existing Logic Models for Science and Technology Development Programs Build a Theory of Change? </a:t>
            </a:r>
            <a:r>
              <a:rPr lang="en-US" dirty="0"/>
              <a:t/>
            </a:r>
            <a:br>
              <a:rPr lang="en-US" dirty="0"/>
            </a:br>
            <a:endParaRPr lang="en-US" dirty="0"/>
          </a:p>
        </p:txBody>
      </p:sp>
      <p:sp>
        <p:nvSpPr>
          <p:cNvPr id="3" name="Subtitle 2"/>
          <p:cNvSpPr>
            <a:spLocks noGrp="1"/>
          </p:cNvSpPr>
          <p:nvPr>
            <p:ph type="subTitle" idx="1"/>
          </p:nvPr>
        </p:nvSpPr>
        <p:spPr>
          <a:xfrm>
            <a:off x="762000" y="3657600"/>
            <a:ext cx="5181600" cy="1981200"/>
          </a:xfrm>
        </p:spPr>
        <p:txBody>
          <a:bodyPr>
            <a:noAutofit/>
          </a:bodyPr>
          <a:lstStyle/>
          <a:p>
            <a:pPr algn="l">
              <a:spcBef>
                <a:spcPts val="0"/>
              </a:spcBef>
            </a:pPr>
            <a:r>
              <a:rPr lang="en-US" sz="2000" b="1" dirty="0" smtClean="0"/>
              <a:t>American Evaluation Association Conference</a:t>
            </a:r>
          </a:p>
          <a:p>
            <a:pPr algn="l">
              <a:spcBef>
                <a:spcPts val="0"/>
              </a:spcBef>
            </a:pPr>
            <a:r>
              <a:rPr lang="en-US" sz="2000" b="1" dirty="0" smtClean="0"/>
              <a:t>November 3, 2011</a:t>
            </a:r>
          </a:p>
          <a:p>
            <a:pPr algn="l">
              <a:spcBef>
                <a:spcPts val="0"/>
              </a:spcBef>
            </a:pPr>
            <a:r>
              <a:rPr lang="en-US" sz="2000" b="1" dirty="0" smtClean="0"/>
              <a:t>Gretchen </a:t>
            </a:r>
            <a:r>
              <a:rPr lang="en-US" sz="2000" b="1" dirty="0"/>
              <a:t>B. </a:t>
            </a:r>
            <a:r>
              <a:rPr lang="en-US" sz="2000" b="1" dirty="0" smtClean="0"/>
              <a:t>Jordan</a:t>
            </a:r>
          </a:p>
          <a:p>
            <a:pPr algn="l">
              <a:spcBef>
                <a:spcPts val="0"/>
              </a:spcBef>
            </a:pPr>
            <a:r>
              <a:rPr lang="en-US" sz="2000" b="1" dirty="0" smtClean="0"/>
              <a:t>Sandia </a:t>
            </a:r>
            <a:r>
              <a:rPr lang="en-US" sz="2000" b="1" dirty="0"/>
              <a:t>National Laboratories </a:t>
            </a:r>
            <a:endParaRPr lang="en-US" sz="2000" b="1" dirty="0" smtClean="0"/>
          </a:p>
          <a:p>
            <a:pPr algn="l">
              <a:spcBef>
                <a:spcPts val="0"/>
              </a:spcBef>
            </a:pPr>
            <a:r>
              <a:rPr lang="en-US" sz="2000" b="1" dirty="0" smtClean="0">
                <a:hlinkClick r:id="rId3"/>
              </a:rPr>
              <a:t>gbjorda@sandia.gov</a:t>
            </a:r>
            <a:endParaRPr lang="en-US" sz="2000" b="1" dirty="0" smtClean="0"/>
          </a:p>
          <a:p>
            <a:pPr algn="l">
              <a:spcBef>
                <a:spcPts val="0"/>
              </a:spcBef>
            </a:pPr>
            <a:r>
              <a:rPr lang="en-US" sz="2000" b="1" dirty="0" smtClean="0"/>
              <a:t>gretchen.jordan@comcast.net</a:t>
            </a:r>
            <a:endParaRPr lang="en-US" sz="2000" b="1" dirty="0"/>
          </a:p>
        </p:txBody>
      </p:sp>
      <p:sp>
        <p:nvSpPr>
          <p:cNvPr id="4" name="Rectangle 4"/>
          <p:cNvSpPr>
            <a:spLocks noChangeArrowheads="1"/>
          </p:cNvSpPr>
          <p:nvPr/>
        </p:nvSpPr>
        <p:spPr bwMode="auto">
          <a:xfrm>
            <a:off x="533400" y="5786735"/>
            <a:ext cx="8153400" cy="461665"/>
          </a:xfrm>
          <a:prstGeom prst="rect">
            <a:avLst/>
          </a:prstGeom>
          <a:noFill/>
          <a:ln w="9525">
            <a:noFill/>
            <a:miter lim="800000"/>
            <a:headEnd/>
            <a:tailEnd/>
          </a:ln>
        </p:spPr>
        <p:txBody>
          <a:bodyPr>
            <a:spAutoFit/>
          </a:bodyPr>
          <a:lstStyle/>
          <a:p>
            <a:r>
              <a:rPr lang="en-US" sz="1200" dirty="0">
                <a:solidFill>
                  <a:schemeClr val="tx1"/>
                </a:solidFill>
                <a:latin typeface="Arial" charset="0"/>
              </a:rPr>
              <a:t>Parts of work presented here was completed for the U.S. DOE </a:t>
            </a:r>
            <a:r>
              <a:rPr lang="en-US" sz="1200" dirty="0" smtClean="0">
                <a:solidFill>
                  <a:schemeClr val="tx1"/>
                </a:solidFill>
                <a:latin typeface="Arial" charset="0"/>
              </a:rPr>
              <a:t>by </a:t>
            </a:r>
            <a:r>
              <a:rPr lang="en-US" sz="1200" dirty="0">
                <a:solidFill>
                  <a:schemeClr val="tx1"/>
                </a:solidFill>
                <a:latin typeface="Arial" charset="0"/>
              </a:rPr>
              <a:t>Sandia National Laboratories, Albuquerque, New </a:t>
            </a:r>
            <a:r>
              <a:rPr lang="en-US" sz="1200" dirty="0" smtClean="0">
                <a:solidFill>
                  <a:schemeClr val="tx1"/>
                </a:solidFill>
                <a:latin typeface="Arial" charset="0"/>
              </a:rPr>
              <a:t>Mexico. Opinions </a:t>
            </a:r>
            <a:r>
              <a:rPr lang="en-US" sz="1200" dirty="0">
                <a:solidFill>
                  <a:schemeClr val="tx1"/>
                </a:solidFill>
                <a:latin typeface="Arial" charset="0"/>
              </a:rPr>
              <a:t>expressed are solely those of the author.</a:t>
            </a:r>
          </a:p>
        </p:txBody>
      </p:sp>
      <p:pic>
        <p:nvPicPr>
          <p:cNvPr id="5" name="Picture 5"/>
          <p:cNvPicPr>
            <a:picLocks noChangeArrowheads="1"/>
          </p:cNvPicPr>
          <p:nvPr/>
        </p:nvPicPr>
        <p:blipFill>
          <a:blip r:embed="rId4" cstate="print"/>
          <a:srcRect/>
          <a:stretch>
            <a:fillRect/>
          </a:stretch>
        </p:blipFill>
        <p:spPr bwMode="auto">
          <a:xfrm>
            <a:off x="7620000" y="6248400"/>
            <a:ext cx="1524000" cy="609600"/>
          </a:xfrm>
          <a:prstGeom prst="rect">
            <a:avLst/>
          </a:prstGeom>
          <a:noFill/>
          <a:ln w="12700">
            <a:noFill/>
            <a:miter lim="800000"/>
            <a:headEnd/>
            <a:tailEnd/>
          </a:ln>
        </p:spPr>
      </p:pic>
      <p:pic>
        <p:nvPicPr>
          <p:cNvPr id="6" name="Picture 6"/>
          <p:cNvPicPr>
            <a:picLocks noChangeArrowheads="1"/>
          </p:cNvPicPr>
          <p:nvPr/>
        </p:nvPicPr>
        <p:blipFill>
          <a:blip r:embed="rId5" cstate="print">
            <a:clrChange>
              <a:clrFrom>
                <a:srgbClr val="FEFEFE"/>
              </a:clrFrom>
              <a:clrTo>
                <a:srgbClr val="FEFEFE">
                  <a:alpha val="0"/>
                </a:srgbClr>
              </a:clrTo>
            </a:clrChange>
          </a:blip>
          <a:srcRect/>
          <a:stretch>
            <a:fillRect/>
          </a:stretch>
        </p:blipFill>
        <p:spPr bwMode="auto">
          <a:xfrm>
            <a:off x="0" y="0"/>
            <a:ext cx="1727200" cy="914400"/>
          </a:xfrm>
          <a:prstGeom prst="rect">
            <a:avLst/>
          </a:prstGeom>
          <a:noFill/>
          <a:ln w="12700">
            <a:noFill/>
            <a:miter lim="800000"/>
            <a:headEnd/>
            <a:tailEnd/>
          </a:ln>
        </p:spPr>
      </p:pic>
      <p:pic>
        <p:nvPicPr>
          <p:cNvPr id="7" name="Picture 10" descr="MCj02812560000[1]"/>
          <p:cNvPicPr>
            <a:picLocks noChangeAspect="1" noChangeArrowheads="1"/>
          </p:cNvPicPr>
          <p:nvPr/>
        </p:nvPicPr>
        <p:blipFill>
          <a:blip r:embed="rId6" cstate="print"/>
          <a:srcRect/>
          <a:stretch>
            <a:fillRect/>
          </a:stretch>
        </p:blipFill>
        <p:spPr bwMode="auto">
          <a:xfrm>
            <a:off x="6019800" y="3478221"/>
            <a:ext cx="2640013" cy="223677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Program Theory and Theory of Change</a:t>
            </a:r>
          </a:p>
        </p:txBody>
      </p:sp>
      <p:sp>
        <p:nvSpPr>
          <p:cNvPr id="18435" name="Rectangle 3"/>
          <p:cNvSpPr>
            <a:spLocks noGrp="1" noChangeArrowheads="1"/>
          </p:cNvSpPr>
          <p:nvPr>
            <p:ph type="body" idx="1"/>
          </p:nvPr>
        </p:nvSpPr>
        <p:spPr/>
        <p:txBody>
          <a:bodyPr/>
          <a:lstStyle/>
          <a:p>
            <a:pPr>
              <a:lnSpc>
                <a:spcPct val="80000"/>
              </a:lnSpc>
            </a:pPr>
            <a:r>
              <a:rPr lang="en-US" sz="2800"/>
              <a:t>Program theory is a theory or model that describes the underlying assumptions about how a program is expected to work; how the program causes the intended or observed outcomes.</a:t>
            </a:r>
          </a:p>
          <a:p>
            <a:pPr>
              <a:lnSpc>
                <a:spcPct val="80000"/>
              </a:lnSpc>
            </a:pPr>
            <a:r>
              <a:rPr lang="en-US" sz="2800"/>
              <a:t>A theory of change is both a program theory and an implementation theory -- the expected steps in the implementation of the program, an explanation for why program customers will follow through after the program so that outcomes not totally under the program’s control will be achieved. (Weiss) </a:t>
            </a:r>
          </a:p>
        </p:txBody>
      </p:sp>
      <p:sp>
        <p:nvSpPr>
          <p:cNvPr id="4" name="Slide Number Placeholder 3"/>
          <p:cNvSpPr>
            <a:spLocks noGrp="1"/>
          </p:cNvSpPr>
          <p:nvPr>
            <p:ph type="sldNum" sz="quarter" idx="12"/>
          </p:nvPr>
        </p:nvSpPr>
        <p:spPr/>
        <p:txBody>
          <a:bodyPr/>
          <a:lstStyle/>
          <a:p>
            <a:fld id="{B43335F5-E315-4BB1-9A9B-F7BDBCE2DC08}"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514600"/>
            <a:ext cx="7772400" cy="1362075"/>
          </a:xfrm>
        </p:spPr>
        <p:txBody>
          <a:bodyPr>
            <a:normAutofit fontScale="90000"/>
          </a:bodyPr>
          <a:lstStyle/>
          <a:p>
            <a:pPr algn="ctr"/>
            <a:r>
              <a:rPr lang="en-US" cap="none" dirty="0" smtClean="0"/>
              <a:t>Why do we care?</a:t>
            </a:r>
            <a:br>
              <a:rPr lang="en-US" cap="none" dirty="0" smtClean="0"/>
            </a:br>
            <a:r>
              <a:rPr lang="en-US" cap="none" dirty="0" smtClean="0"/>
              <a:t>- program improvement</a:t>
            </a:r>
            <a:br>
              <a:rPr lang="en-US" cap="none" dirty="0" smtClean="0"/>
            </a:br>
            <a:r>
              <a:rPr lang="en-US" cap="none" dirty="0" smtClean="0"/>
              <a:t>- evaluation synthesis</a:t>
            </a:r>
            <a:br>
              <a:rPr lang="en-US" cap="none" dirty="0" smtClean="0"/>
            </a:br>
            <a:r>
              <a:rPr lang="en-US" cap="none" dirty="0" smtClean="0"/>
              <a:t>- attribution</a:t>
            </a:r>
            <a:endParaRPr lang="en-US" cap="none" dirty="0"/>
          </a:p>
        </p:txBody>
      </p:sp>
      <p:sp>
        <p:nvSpPr>
          <p:cNvPr id="3" name="Slide Number Placeholder 2"/>
          <p:cNvSpPr>
            <a:spLocks noGrp="1"/>
          </p:cNvSpPr>
          <p:nvPr>
            <p:ph type="sldNum" sz="quarter" idx="12"/>
          </p:nvPr>
        </p:nvSpPr>
        <p:spPr/>
        <p:txBody>
          <a:bodyPr/>
          <a:lstStyle/>
          <a:p>
            <a:fld id="{B43335F5-E315-4BB1-9A9B-F7BDBCE2DC08}"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1447800"/>
            <a:ext cx="2895600" cy="4953000"/>
          </a:xfrm>
        </p:spPr>
        <p:txBody>
          <a:bodyPr>
            <a:normAutofit/>
          </a:bodyPr>
          <a:lstStyle/>
          <a:p>
            <a:r>
              <a:rPr lang="en-US" sz="3600" dirty="0"/>
              <a:t>The logic </a:t>
            </a:r>
            <a:r>
              <a:rPr lang="en-US" sz="3600" dirty="0" smtClean="0"/>
              <a:t>model and the program </a:t>
            </a:r>
            <a:r>
              <a:rPr lang="en-US" sz="3600" dirty="0"/>
              <a:t>can be revised to reflect new information.</a:t>
            </a:r>
            <a:r>
              <a:rPr lang="en-US" sz="4000" dirty="0"/>
              <a:t> </a:t>
            </a:r>
          </a:p>
        </p:txBody>
      </p:sp>
      <p:grpSp>
        <p:nvGrpSpPr>
          <p:cNvPr id="2" name="Group 3"/>
          <p:cNvGrpSpPr>
            <a:grpSpLocks/>
          </p:cNvGrpSpPr>
          <p:nvPr/>
        </p:nvGrpSpPr>
        <p:grpSpPr bwMode="auto">
          <a:xfrm>
            <a:off x="3362325" y="38100"/>
            <a:ext cx="5267325" cy="6546850"/>
            <a:chOff x="2136" y="24"/>
            <a:chExt cx="3318" cy="4124"/>
          </a:xfrm>
        </p:grpSpPr>
        <p:grpSp>
          <p:nvGrpSpPr>
            <p:cNvPr id="3" name="Group 4"/>
            <p:cNvGrpSpPr>
              <a:grpSpLocks/>
            </p:cNvGrpSpPr>
            <p:nvPr/>
          </p:nvGrpSpPr>
          <p:grpSpPr bwMode="auto">
            <a:xfrm>
              <a:off x="2136" y="24"/>
              <a:ext cx="3318" cy="2235"/>
              <a:chOff x="1224" y="1042"/>
              <a:chExt cx="3318" cy="2235"/>
            </a:xfrm>
          </p:grpSpPr>
          <p:grpSp>
            <p:nvGrpSpPr>
              <p:cNvPr id="4" name="Group 5"/>
              <p:cNvGrpSpPr>
                <a:grpSpLocks/>
              </p:cNvGrpSpPr>
              <p:nvPr/>
            </p:nvGrpSpPr>
            <p:grpSpPr bwMode="auto">
              <a:xfrm>
                <a:off x="1233" y="1051"/>
                <a:ext cx="3265" cy="2061"/>
                <a:chOff x="1233" y="1051"/>
                <a:chExt cx="3297" cy="2221"/>
              </a:xfrm>
            </p:grpSpPr>
            <p:sp>
              <p:nvSpPr>
                <p:cNvPr id="11270" name="Freeform 6"/>
                <p:cNvSpPr>
                  <a:spLocks/>
                </p:cNvSpPr>
                <p:nvPr/>
              </p:nvSpPr>
              <p:spPr bwMode="auto">
                <a:xfrm>
                  <a:off x="1285" y="1051"/>
                  <a:ext cx="489" cy="437"/>
                </a:xfrm>
                <a:custGeom>
                  <a:avLst/>
                  <a:gdLst/>
                  <a:ahLst/>
                  <a:cxnLst>
                    <a:cxn ang="0">
                      <a:pos x="401" y="437"/>
                    </a:cxn>
                    <a:cxn ang="0">
                      <a:pos x="421" y="435"/>
                    </a:cxn>
                    <a:cxn ang="0">
                      <a:pos x="440" y="428"/>
                    </a:cxn>
                    <a:cxn ang="0">
                      <a:pos x="456" y="417"/>
                    </a:cxn>
                    <a:cxn ang="0">
                      <a:pos x="469" y="404"/>
                    </a:cxn>
                    <a:cxn ang="0">
                      <a:pos x="480" y="388"/>
                    </a:cxn>
                    <a:cxn ang="0">
                      <a:pos x="487" y="369"/>
                    </a:cxn>
                    <a:cxn ang="0">
                      <a:pos x="489" y="349"/>
                    </a:cxn>
                    <a:cxn ang="0">
                      <a:pos x="489" y="87"/>
                    </a:cxn>
                    <a:cxn ang="0">
                      <a:pos x="487" y="68"/>
                    </a:cxn>
                    <a:cxn ang="0">
                      <a:pos x="480" y="49"/>
                    </a:cxn>
                    <a:cxn ang="0">
                      <a:pos x="469" y="32"/>
                    </a:cxn>
                    <a:cxn ang="0">
                      <a:pos x="456" y="19"/>
                    </a:cxn>
                    <a:cxn ang="0">
                      <a:pos x="440" y="9"/>
                    </a:cxn>
                    <a:cxn ang="0">
                      <a:pos x="421" y="1"/>
                    </a:cxn>
                    <a:cxn ang="0">
                      <a:pos x="401" y="0"/>
                    </a:cxn>
                    <a:cxn ang="0">
                      <a:pos x="87" y="0"/>
                    </a:cxn>
                    <a:cxn ang="0">
                      <a:pos x="68" y="1"/>
                    </a:cxn>
                    <a:cxn ang="0">
                      <a:pos x="50" y="9"/>
                    </a:cxn>
                    <a:cxn ang="0">
                      <a:pos x="34" y="19"/>
                    </a:cxn>
                    <a:cxn ang="0">
                      <a:pos x="19" y="32"/>
                    </a:cxn>
                    <a:cxn ang="0">
                      <a:pos x="8" y="49"/>
                    </a:cxn>
                    <a:cxn ang="0">
                      <a:pos x="3" y="68"/>
                    </a:cxn>
                    <a:cxn ang="0">
                      <a:pos x="0" y="87"/>
                    </a:cxn>
                    <a:cxn ang="0">
                      <a:pos x="0" y="349"/>
                    </a:cxn>
                    <a:cxn ang="0">
                      <a:pos x="3" y="369"/>
                    </a:cxn>
                    <a:cxn ang="0">
                      <a:pos x="8" y="388"/>
                    </a:cxn>
                    <a:cxn ang="0">
                      <a:pos x="19" y="404"/>
                    </a:cxn>
                    <a:cxn ang="0">
                      <a:pos x="34" y="417"/>
                    </a:cxn>
                    <a:cxn ang="0">
                      <a:pos x="50" y="428"/>
                    </a:cxn>
                    <a:cxn ang="0">
                      <a:pos x="68" y="435"/>
                    </a:cxn>
                    <a:cxn ang="0">
                      <a:pos x="87" y="437"/>
                    </a:cxn>
                    <a:cxn ang="0">
                      <a:pos x="401" y="437"/>
                    </a:cxn>
                  </a:cxnLst>
                  <a:rect l="0" t="0" r="r" b="b"/>
                  <a:pathLst>
                    <a:path w="489" h="437">
                      <a:moveTo>
                        <a:pt x="401" y="437"/>
                      </a:moveTo>
                      <a:lnTo>
                        <a:pt x="421" y="435"/>
                      </a:lnTo>
                      <a:lnTo>
                        <a:pt x="440" y="428"/>
                      </a:lnTo>
                      <a:lnTo>
                        <a:pt x="456" y="417"/>
                      </a:lnTo>
                      <a:lnTo>
                        <a:pt x="469" y="404"/>
                      </a:lnTo>
                      <a:lnTo>
                        <a:pt x="480" y="388"/>
                      </a:lnTo>
                      <a:lnTo>
                        <a:pt x="487" y="369"/>
                      </a:lnTo>
                      <a:lnTo>
                        <a:pt x="489" y="349"/>
                      </a:lnTo>
                      <a:lnTo>
                        <a:pt x="489" y="87"/>
                      </a:lnTo>
                      <a:lnTo>
                        <a:pt x="487" y="68"/>
                      </a:lnTo>
                      <a:lnTo>
                        <a:pt x="480" y="49"/>
                      </a:lnTo>
                      <a:lnTo>
                        <a:pt x="469" y="32"/>
                      </a:lnTo>
                      <a:lnTo>
                        <a:pt x="456" y="19"/>
                      </a:lnTo>
                      <a:lnTo>
                        <a:pt x="440" y="9"/>
                      </a:lnTo>
                      <a:lnTo>
                        <a:pt x="421" y="1"/>
                      </a:lnTo>
                      <a:lnTo>
                        <a:pt x="401" y="0"/>
                      </a:lnTo>
                      <a:lnTo>
                        <a:pt x="87" y="0"/>
                      </a:lnTo>
                      <a:lnTo>
                        <a:pt x="68" y="1"/>
                      </a:lnTo>
                      <a:lnTo>
                        <a:pt x="50" y="9"/>
                      </a:lnTo>
                      <a:lnTo>
                        <a:pt x="34" y="19"/>
                      </a:lnTo>
                      <a:lnTo>
                        <a:pt x="19" y="32"/>
                      </a:lnTo>
                      <a:lnTo>
                        <a:pt x="8" y="49"/>
                      </a:lnTo>
                      <a:lnTo>
                        <a:pt x="3" y="68"/>
                      </a:lnTo>
                      <a:lnTo>
                        <a:pt x="0" y="87"/>
                      </a:lnTo>
                      <a:lnTo>
                        <a:pt x="0" y="349"/>
                      </a:lnTo>
                      <a:lnTo>
                        <a:pt x="3" y="369"/>
                      </a:lnTo>
                      <a:lnTo>
                        <a:pt x="8" y="388"/>
                      </a:lnTo>
                      <a:lnTo>
                        <a:pt x="19" y="404"/>
                      </a:lnTo>
                      <a:lnTo>
                        <a:pt x="34" y="417"/>
                      </a:lnTo>
                      <a:lnTo>
                        <a:pt x="50" y="428"/>
                      </a:lnTo>
                      <a:lnTo>
                        <a:pt x="68" y="435"/>
                      </a:lnTo>
                      <a:lnTo>
                        <a:pt x="87" y="437"/>
                      </a:lnTo>
                      <a:lnTo>
                        <a:pt x="401" y="437"/>
                      </a:lnTo>
                      <a:close/>
                    </a:path>
                  </a:pathLst>
                </a:custGeom>
                <a:solidFill>
                  <a:srgbClr val="FFFFFF"/>
                </a:solidFill>
                <a:ln w="1588">
                  <a:solidFill>
                    <a:srgbClr val="000000"/>
                  </a:solidFill>
                  <a:prstDash val="solid"/>
                  <a:round/>
                  <a:headEnd/>
                  <a:tailEnd/>
                </a:ln>
              </p:spPr>
              <p:txBody>
                <a:bodyPr/>
                <a:lstStyle/>
                <a:p>
                  <a:endParaRPr lang="en-US"/>
                </a:p>
              </p:txBody>
            </p:sp>
            <p:sp>
              <p:nvSpPr>
                <p:cNvPr id="11271" name="Rectangle 7"/>
                <p:cNvSpPr>
                  <a:spLocks noChangeArrowheads="1"/>
                </p:cNvSpPr>
                <p:nvPr/>
              </p:nvSpPr>
              <p:spPr bwMode="auto">
                <a:xfrm>
                  <a:off x="1342" y="1121"/>
                  <a:ext cx="398"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Food reseach</a:t>
                  </a:r>
                  <a:endParaRPr lang="en-US" sz="1000"/>
                </a:p>
              </p:txBody>
            </p:sp>
            <p:sp>
              <p:nvSpPr>
                <p:cNvPr id="11272" name="Rectangle 8"/>
                <p:cNvSpPr>
                  <a:spLocks noChangeArrowheads="1"/>
                </p:cNvSpPr>
                <p:nvPr/>
              </p:nvSpPr>
              <p:spPr bwMode="auto">
                <a:xfrm>
                  <a:off x="1431" y="1195"/>
                  <a:ext cx="206"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institut:</a:t>
                  </a:r>
                  <a:endParaRPr lang="en-US" sz="1000"/>
                </a:p>
              </p:txBody>
            </p:sp>
            <p:sp>
              <p:nvSpPr>
                <p:cNvPr id="11273" name="Rectangle 9"/>
                <p:cNvSpPr>
                  <a:spLocks noChangeArrowheads="1"/>
                </p:cNvSpPr>
                <p:nvPr/>
              </p:nvSpPr>
              <p:spPr bwMode="auto">
                <a:xfrm>
                  <a:off x="1410" y="1269"/>
                  <a:ext cx="248"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Program</a:t>
                  </a:r>
                  <a:endParaRPr lang="en-US" sz="1000"/>
                </a:p>
              </p:txBody>
            </p:sp>
            <p:sp>
              <p:nvSpPr>
                <p:cNvPr id="11274" name="Rectangle 10"/>
                <p:cNvSpPr>
                  <a:spLocks noChangeArrowheads="1"/>
                </p:cNvSpPr>
                <p:nvPr/>
              </p:nvSpPr>
              <p:spPr bwMode="auto">
                <a:xfrm>
                  <a:off x="1415" y="1343"/>
                  <a:ext cx="24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operator</a:t>
                  </a:r>
                  <a:endParaRPr lang="en-US" sz="1000"/>
                </a:p>
              </p:txBody>
            </p:sp>
            <p:sp>
              <p:nvSpPr>
                <p:cNvPr id="11275" name="Rectangle 11"/>
                <p:cNvSpPr>
                  <a:spLocks noChangeArrowheads="1"/>
                </p:cNvSpPr>
                <p:nvPr/>
              </p:nvSpPr>
              <p:spPr bwMode="auto">
                <a:xfrm>
                  <a:off x="2209" y="1086"/>
                  <a:ext cx="542" cy="350"/>
                </a:xfrm>
                <a:prstGeom prst="rect">
                  <a:avLst/>
                </a:prstGeom>
                <a:solidFill>
                  <a:srgbClr val="FFFFFF"/>
                </a:solidFill>
                <a:ln w="1588">
                  <a:solidFill>
                    <a:srgbClr val="000000"/>
                  </a:solidFill>
                  <a:miter lim="800000"/>
                  <a:headEnd/>
                  <a:tailEnd/>
                </a:ln>
              </p:spPr>
              <p:txBody>
                <a:bodyPr/>
                <a:lstStyle/>
                <a:p>
                  <a:endParaRPr lang="en-US"/>
                </a:p>
              </p:txBody>
            </p:sp>
            <p:sp>
              <p:nvSpPr>
                <p:cNvPr id="11276" name="Rectangle 12"/>
                <p:cNvSpPr>
                  <a:spLocks noChangeArrowheads="1"/>
                </p:cNvSpPr>
                <p:nvPr/>
              </p:nvSpPr>
              <p:spPr bwMode="auto">
                <a:xfrm>
                  <a:off x="2264" y="1186"/>
                  <a:ext cx="458"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Mentor to assist</a:t>
                  </a:r>
                  <a:endParaRPr lang="en-US" sz="1000"/>
                </a:p>
              </p:txBody>
            </p:sp>
            <p:sp>
              <p:nvSpPr>
                <p:cNvPr id="11277" name="Rectangle 13"/>
                <p:cNvSpPr>
                  <a:spLocks noChangeArrowheads="1"/>
                </p:cNvSpPr>
                <p:nvPr/>
              </p:nvSpPr>
              <p:spPr bwMode="auto">
                <a:xfrm>
                  <a:off x="2289" y="1260"/>
                  <a:ext cx="405"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in the process</a:t>
                  </a:r>
                  <a:endParaRPr lang="en-US" sz="1000"/>
                </a:p>
              </p:txBody>
            </p:sp>
            <p:sp>
              <p:nvSpPr>
                <p:cNvPr id="11278" name="Rectangle 14"/>
                <p:cNvSpPr>
                  <a:spLocks noChangeArrowheads="1"/>
                </p:cNvSpPr>
                <p:nvPr/>
              </p:nvSpPr>
              <p:spPr bwMode="auto">
                <a:xfrm>
                  <a:off x="3335" y="1086"/>
                  <a:ext cx="541" cy="350"/>
                </a:xfrm>
                <a:prstGeom prst="rect">
                  <a:avLst/>
                </a:prstGeom>
                <a:solidFill>
                  <a:srgbClr val="FFFFFF"/>
                </a:solidFill>
                <a:ln w="1588">
                  <a:solidFill>
                    <a:srgbClr val="000000"/>
                  </a:solidFill>
                  <a:miter lim="800000"/>
                  <a:headEnd/>
                  <a:tailEnd/>
                </a:ln>
              </p:spPr>
              <p:txBody>
                <a:bodyPr/>
                <a:lstStyle/>
                <a:p>
                  <a:endParaRPr lang="en-US"/>
                </a:p>
              </p:txBody>
            </p:sp>
            <p:sp>
              <p:nvSpPr>
                <p:cNvPr id="11279" name="Rectangle 15"/>
                <p:cNvSpPr>
                  <a:spLocks noChangeArrowheads="1"/>
                </p:cNvSpPr>
                <p:nvPr/>
              </p:nvSpPr>
              <p:spPr bwMode="auto">
                <a:xfrm>
                  <a:off x="3385" y="1075"/>
                  <a:ext cx="46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 buy</a:t>
                  </a:r>
                  <a:endParaRPr lang="en-US" sz="1000"/>
                </a:p>
              </p:txBody>
            </p:sp>
            <p:sp>
              <p:nvSpPr>
                <p:cNvPr id="11280" name="Rectangle 16"/>
                <p:cNvSpPr>
                  <a:spLocks noChangeArrowheads="1"/>
                </p:cNvSpPr>
                <p:nvPr/>
              </p:nvSpPr>
              <p:spPr bwMode="auto">
                <a:xfrm>
                  <a:off x="3460" y="1149"/>
                  <a:ext cx="307"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subsidized</a:t>
                  </a:r>
                  <a:endParaRPr lang="en-US" sz="1000"/>
                </a:p>
              </p:txBody>
            </p:sp>
            <p:sp>
              <p:nvSpPr>
                <p:cNvPr id="11281" name="Rectangle 17"/>
                <p:cNvSpPr>
                  <a:spLocks noChangeArrowheads="1"/>
                </p:cNvSpPr>
                <p:nvPr/>
              </p:nvSpPr>
              <p:spPr bwMode="auto">
                <a:xfrm>
                  <a:off x="3503" y="1223"/>
                  <a:ext cx="217"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282" name="Rectangle 18"/>
                <p:cNvSpPr>
                  <a:spLocks noChangeArrowheads="1"/>
                </p:cNvSpPr>
                <p:nvPr/>
              </p:nvSpPr>
              <p:spPr bwMode="auto">
                <a:xfrm>
                  <a:off x="3427" y="1297"/>
                  <a:ext cx="373"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283" name="Rectangle 19"/>
                <p:cNvSpPr>
                  <a:spLocks noChangeArrowheads="1"/>
                </p:cNvSpPr>
                <p:nvPr/>
              </p:nvSpPr>
              <p:spPr bwMode="auto">
                <a:xfrm>
                  <a:off x="3462" y="1371"/>
                  <a:ext cx="307"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assistance</a:t>
                  </a:r>
                  <a:endParaRPr lang="en-US" sz="1000"/>
                </a:p>
              </p:txBody>
            </p:sp>
            <p:sp>
              <p:nvSpPr>
                <p:cNvPr id="11284" name="Rectangle 20"/>
                <p:cNvSpPr>
                  <a:spLocks noChangeArrowheads="1"/>
                </p:cNvSpPr>
                <p:nvPr/>
              </p:nvSpPr>
              <p:spPr bwMode="auto">
                <a:xfrm>
                  <a:off x="1242" y="1698"/>
                  <a:ext cx="540" cy="349"/>
                </a:xfrm>
                <a:prstGeom prst="rect">
                  <a:avLst/>
                </a:prstGeom>
                <a:solidFill>
                  <a:srgbClr val="FFFFFF"/>
                </a:solidFill>
                <a:ln w="1588">
                  <a:solidFill>
                    <a:srgbClr val="000000"/>
                  </a:solidFill>
                  <a:miter lim="800000"/>
                  <a:headEnd/>
                  <a:tailEnd/>
                </a:ln>
              </p:spPr>
              <p:txBody>
                <a:bodyPr/>
                <a:lstStyle/>
                <a:p>
                  <a:endParaRPr lang="en-US"/>
                </a:p>
              </p:txBody>
            </p:sp>
            <p:sp>
              <p:nvSpPr>
                <p:cNvPr id="11285" name="Rectangle 21"/>
                <p:cNvSpPr>
                  <a:spLocks noChangeArrowheads="1"/>
                </p:cNvSpPr>
                <p:nvPr/>
              </p:nvSpPr>
              <p:spPr bwMode="auto">
                <a:xfrm>
                  <a:off x="1366" y="1762"/>
                  <a:ext cx="30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Criteria for</a:t>
                  </a:r>
                  <a:endParaRPr lang="en-US" sz="1000"/>
                </a:p>
              </p:txBody>
            </p:sp>
            <p:sp>
              <p:nvSpPr>
                <p:cNvPr id="11286" name="Rectangle 22"/>
                <p:cNvSpPr>
                  <a:spLocks noChangeArrowheads="1"/>
                </p:cNvSpPr>
                <p:nvPr/>
              </p:nvSpPr>
              <p:spPr bwMode="auto">
                <a:xfrm>
                  <a:off x="1355" y="1836"/>
                  <a:ext cx="329" cy="8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selection of</a:t>
                  </a:r>
                  <a:endParaRPr lang="en-US" sz="1000"/>
                </a:p>
              </p:txBody>
            </p:sp>
            <p:sp>
              <p:nvSpPr>
                <p:cNvPr id="11287" name="Rectangle 23"/>
                <p:cNvSpPr>
                  <a:spLocks noChangeArrowheads="1"/>
                </p:cNvSpPr>
                <p:nvPr/>
              </p:nvSpPr>
              <p:spPr bwMode="auto">
                <a:xfrm>
                  <a:off x="1354" y="1910"/>
                  <a:ext cx="33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288" name="Rectangle 24"/>
                <p:cNvSpPr>
                  <a:spLocks noChangeArrowheads="1"/>
                </p:cNvSpPr>
                <p:nvPr/>
              </p:nvSpPr>
              <p:spPr bwMode="auto">
                <a:xfrm>
                  <a:off x="1939" y="1698"/>
                  <a:ext cx="541" cy="349"/>
                </a:xfrm>
                <a:prstGeom prst="rect">
                  <a:avLst/>
                </a:prstGeom>
                <a:solidFill>
                  <a:srgbClr val="FFFFFF"/>
                </a:solidFill>
                <a:ln w="1588">
                  <a:solidFill>
                    <a:srgbClr val="000000"/>
                  </a:solidFill>
                  <a:miter lim="800000"/>
                  <a:headEnd/>
                  <a:tailEnd/>
                </a:ln>
              </p:spPr>
              <p:txBody>
                <a:bodyPr/>
                <a:lstStyle/>
                <a:p>
                  <a:endParaRPr lang="en-US"/>
                </a:p>
              </p:txBody>
            </p:sp>
            <p:sp>
              <p:nvSpPr>
                <p:cNvPr id="11289" name="Rectangle 25"/>
                <p:cNvSpPr>
                  <a:spLocks noChangeArrowheads="1"/>
                </p:cNvSpPr>
                <p:nvPr/>
              </p:nvSpPr>
              <p:spPr bwMode="auto">
                <a:xfrm>
                  <a:off x="2036" y="1762"/>
                  <a:ext cx="364"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Seminars on</a:t>
                  </a:r>
                  <a:endParaRPr lang="en-US" sz="1000"/>
                </a:p>
              </p:txBody>
            </p:sp>
            <p:sp>
              <p:nvSpPr>
                <p:cNvPr id="11290" name="Rectangle 26"/>
                <p:cNvSpPr>
                  <a:spLocks noChangeArrowheads="1"/>
                </p:cNvSpPr>
                <p:nvPr/>
              </p:nvSpPr>
              <p:spPr bwMode="auto">
                <a:xfrm>
                  <a:off x="2107" y="1836"/>
                  <a:ext cx="218" cy="8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291" name="Rectangle 27"/>
                <p:cNvSpPr>
                  <a:spLocks noChangeArrowheads="1"/>
                </p:cNvSpPr>
                <p:nvPr/>
              </p:nvSpPr>
              <p:spPr bwMode="auto">
                <a:xfrm>
                  <a:off x="2032" y="1910"/>
                  <a:ext cx="37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292" name="Rectangle 28"/>
                <p:cNvSpPr>
                  <a:spLocks noChangeArrowheads="1"/>
                </p:cNvSpPr>
                <p:nvPr/>
              </p:nvSpPr>
              <p:spPr bwMode="auto">
                <a:xfrm>
                  <a:off x="2629" y="1698"/>
                  <a:ext cx="540" cy="349"/>
                </a:xfrm>
                <a:prstGeom prst="rect">
                  <a:avLst/>
                </a:prstGeom>
                <a:solidFill>
                  <a:srgbClr val="FFFFFF"/>
                </a:solidFill>
                <a:ln w="1588">
                  <a:solidFill>
                    <a:srgbClr val="000000"/>
                  </a:solidFill>
                  <a:miter lim="800000"/>
                  <a:headEnd/>
                  <a:tailEnd/>
                </a:ln>
              </p:spPr>
              <p:txBody>
                <a:bodyPr/>
                <a:lstStyle/>
                <a:p>
                  <a:endParaRPr lang="en-US"/>
                </a:p>
              </p:txBody>
            </p:sp>
            <p:sp>
              <p:nvSpPr>
                <p:cNvPr id="11293" name="Rectangle 29"/>
                <p:cNvSpPr>
                  <a:spLocks noChangeArrowheads="1"/>
                </p:cNvSpPr>
                <p:nvPr/>
              </p:nvSpPr>
              <p:spPr bwMode="auto">
                <a:xfrm>
                  <a:off x="2660" y="1725"/>
                  <a:ext cx="502" cy="8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 learn</a:t>
                  </a:r>
                  <a:endParaRPr lang="en-US" sz="1000"/>
                </a:p>
              </p:txBody>
            </p:sp>
            <p:sp>
              <p:nvSpPr>
                <p:cNvPr id="11294" name="Rectangle 30"/>
                <p:cNvSpPr>
                  <a:spLocks noChangeArrowheads="1"/>
                </p:cNvSpPr>
                <p:nvPr/>
              </p:nvSpPr>
              <p:spPr bwMode="auto">
                <a:xfrm>
                  <a:off x="2732" y="1799"/>
                  <a:ext cx="354"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new product</a:t>
                  </a:r>
                  <a:endParaRPr lang="en-US" sz="1000"/>
                </a:p>
              </p:txBody>
            </p:sp>
            <p:sp>
              <p:nvSpPr>
                <p:cNvPr id="11295" name="Rectangle 31"/>
                <p:cNvSpPr>
                  <a:spLocks noChangeArrowheads="1"/>
                </p:cNvSpPr>
                <p:nvPr/>
              </p:nvSpPr>
              <p:spPr bwMode="auto">
                <a:xfrm>
                  <a:off x="2720" y="1873"/>
                  <a:ext cx="373"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296" name="Rectangle 32"/>
                <p:cNvSpPr>
                  <a:spLocks noChangeArrowheads="1"/>
                </p:cNvSpPr>
                <p:nvPr/>
              </p:nvSpPr>
              <p:spPr bwMode="auto">
                <a:xfrm>
                  <a:off x="2781" y="1947"/>
                  <a:ext cx="249" cy="8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methods</a:t>
                  </a:r>
                  <a:endParaRPr lang="en-US" sz="1000"/>
                </a:p>
              </p:txBody>
            </p:sp>
            <p:sp>
              <p:nvSpPr>
                <p:cNvPr id="11297" name="Rectangle 33"/>
                <p:cNvSpPr>
                  <a:spLocks noChangeArrowheads="1"/>
                </p:cNvSpPr>
                <p:nvPr/>
              </p:nvSpPr>
              <p:spPr bwMode="auto">
                <a:xfrm>
                  <a:off x="3344" y="1698"/>
                  <a:ext cx="532" cy="349"/>
                </a:xfrm>
                <a:prstGeom prst="rect">
                  <a:avLst/>
                </a:prstGeom>
                <a:solidFill>
                  <a:srgbClr val="FFFFFF"/>
                </a:solidFill>
                <a:ln w="1588">
                  <a:solidFill>
                    <a:srgbClr val="000000"/>
                  </a:solidFill>
                  <a:miter lim="800000"/>
                  <a:headEnd/>
                  <a:tailEnd/>
                </a:ln>
              </p:spPr>
              <p:txBody>
                <a:bodyPr/>
                <a:lstStyle/>
                <a:p>
                  <a:endParaRPr lang="en-US"/>
                </a:p>
              </p:txBody>
            </p:sp>
            <p:sp>
              <p:nvSpPr>
                <p:cNvPr id="11298" name="Rectangle 34"/>
                <p:cNvSpPr>
                  <a:spLocks noChangeArrowheads="1"/>
                </p:cNvSpPr>
                <p:nvPr/>
              </p:nvSpPr>
              <p:spPr bwMode="auto">
                <a:xfrm>
                  <a:off x="3449" y="1762"/>
                  <a:ext cx="339"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299" name="Rectangle 35"/>
                <p:cNvSpPr>
                  <a:spLocks noChangeArrowheads="1"/>
                </p:cNvSpPr>
                <p:nvPr/>
              </p:nvSpPr>
              <p:spPr bwMode="auto">
                <a:xfrm>
                  <a:off x="3446" y="1836"/>
                  <a:ext cx="347" cy="8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employ new</a:t>
                  </a:r>
                  <a:endParaRPr lang="en-US" sz="1000"/>
                </a:p>
              </p:txBody>
            </p:sp>
            <p:sp>
              <p:nvSpPr>
                <p:cNvPr id="11300" name="Rectangle 36"/>
                <p:cNvSpPr>
                  <a:spLocks noChangeArrowheads="1"/>
                </p:cNvSpPr>
                <p:nvPr/>
              </p:nvSpPr>
              <p:spPr bwMode="auto">
                <a:xfrm>
                  <a:off x="3492" y="1910"/>
                  <a:ext cx="249"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methods</a:t>
                  </a:r>
                  <a:endParaRPr lang="en-US" sz="1000"/>
                </a:p>
              </p:txBody>
            </p:sp>
            <p:sp>
              <p:nvSpPr>
                <p:cNvPr id="11301" name="Rectangle 37"/>
                <p:cNvSpPr>
                  <a:spLocks noChangeArrowheads="1"/>
                </p:cNvSpPr>
                <p:nvPr/>
              </p:nvSpPr>
              <p:spPr bwMode="auto">
                <a:xfrm>
                  <a:off x="1233" y="2309"/>
                  <a:ext cx="541" cy="351"/>
                </a:xfrm>
                <a:prstGeom prst="rect">
                  <a:avLst/>
                </a:prstGeom>
                <a:solidFill>
                  <a:srgbClr val="FFFFFF"/>
                </a:solidFill>
                <a:ln w="1588">
                  <a:solidFill>
                    <a:srgbClr val="000000"/>
                  </a:solidFill>
                  <a:miter lim="800000"/>
                  <a:headEnd/>
                  <a:tailEnd/>
                </a:ln>
              </p:spPr>
              <p:txBody>
                <a:bodyPr/>
                <a:lstStyle/>
                <a:p>
                  <a:endParaRPr lang="en-US"/>
                </a:p>
              </p:txBody>
            </p:sp>
            <p:sp>
              <p:nvSpPr>
                <p:cNvPr id="11302" name="Rectangle 38"/>
                <p:cNvSpPr>
                  <a:spLocks noChangeArrowheads="1"/>
                </p:cNvSpPr>
                <p:nvPr/>
              </p:nvSpPr>
              <p:spPr bwMode="auto">
                <a:xfrm>
                  <a:off x="1342" y="2447"/>
                  <a:ext cx="339"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303" name="Rectangle 39"/>
                <p:cNvSpPr>
                  <a:spLocks noChangeArrowheads="1"/>
                </p:cNvSpPr>
                <p:nvPr/>
              </p:nvSpPr>
              <p:spPr bwMode="auto">
                <a:xfrm>
                  <a:off x="1948" y="2309"/>
                  <a:ext cx="540" cy="351"/>
                </a:xfrm>
                <a:prstGeom prst="rect">
                  <a:avLst/>
                </a:prstGeom>
                <a:solidFill>
                  <a:srgbClr val="FFFFFF"/>
                </a:solidFill>
                <a:ln w="1588">
                  <a:solidFill>
                    <a:srgbClr val="000000"/>
                  </a:solidFill>
                  <a:miter lim="800000"/>
                  <a:headEnd/>
                  <a:tailEnd/>
                </a:ln>
              </p:spPr>
              <p:txBody>
                <a:bodyPr/>
                <a:lstStyle/>
                <a:p>
                  <a:endParaRPr lang="en-US"/>
                </a:p>
              </p:txBody>
            </p:sp>
            <p:sp>
              <p:nvSpPr>
                <p:cNvPr id="11304" name="Rectangle 40"/>
                <p:cNvSpPr>
                  <a:spLocks noChangeArrowheads="1"/>
                </p:cNvSpPr>
                <p:nvPr/>
              </p:nvSpPr>
              <p:spPr bwMode="auto">
                <a:xfrm>
                  <a:off x="2002" y="2410"/>
                  <a:ext cx="455"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Network among</a:t>
                  </a:r>
                  <a:endParaRPr lang="en-US" sz="1000"/>
                </a:p>
              </p:txBody>
            </p:sp>
            <p:sp>
              <p:nvSpPr>
                <p:cNvPr id="11305" name="Rectangle 41"/>
                <p:cNvSpPr>
                  <a:spLocks noChangeArrowheads="1"/>
                </p:cNvSpPr>
                <p:nvPr/>
              </p:nvSpPr>
              <p:spPr bwMode="auto">
                <a:xfrm>
                  <a:off x="2060" y="2484"/>
                  <a:ext cx="33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306" name="Rectangle 42"/>
                <p:cNvSpPr>
                  <a:spLocks noChangeArrowheads="1"/>
                </p:cNvSpPr>
                <p:nvPr/>
              </p:nvSpPr>
              <p:spPr bwMode="auto">
                <a:xfrm>
                  <a:off x="2629" y="2309"/>
                  <a:ext cx="540" cy="351"/>
                </a:xfrm>
                <a:prstGeom prst="rect">
                  <a:avLst/>
                </a:prstGeom>
                <a:solidFill>
                  <a:srgbClr val="FFFFFF"/>
                </a:solidFill>
                <a:ln w="1588">
                  <a:solidFill>
                    <a:srgbClr val="000000"/>
                  </a:solidFill>
                  <a:miter lim="800000"/>
                  <a:headEnd/>
                  <a:tailEnd/>
                </a:ln>
              </p:spPr>
              <p:txBody>
                <a:bodyPr/>
                <a:lstStyle/>
                <a:p>
                  <a:endParaRPr lang="en-US"/>
                </a:p>
              </p:txBody>
            </p:sp>
            <p:sp>
              <p:nvSpPr>
                <p:cNvPr id="11307" name="Rectangle 43"/>
                <p:cNvSpPr>
                  <a:spLocks noChangeArrowheads="1"/>
                </p:cNvSpPr>
                <p:nvPr/>
              </p:nvSpPr>
              <p:spPr bwMode="auto">
                <a:xfrm>
                  <a:off x="2726" y="2336"/>
                  <a:ext cx="363"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Exchange of</a:t>
                  </a:r>
                  <a:endParaRPr lang="en-US" sz="1000"/>
                </a:p>
              </p:txBody>
            </p:sp>
            <p:sp>
              <p:nvSpPr>
                <p:cNvPr id="11308" name="Rectangle 44"/>
                <p:cNvSpPr>
                  <a:spLocks noChangeArrowheads="1"/>
                </p:cNvSpPr>
                <p:nvPr/>
              </p:nvSpPr>
              <p:spPr bwMode="auto">
                <a:xfrm>
                  <a:off x="2734" y="2410"/>
                  <a:ext cx="350"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experiences</a:t>
                  </a:r>
                  <a:endParaRPr lang="en-US" sz="1000"/>
                </a:p>
              </p:txBody>
            </p:sp>
            <p:sp>
              <p:nvSpPr>
                <p:cNvPr id="11309" name="Rectangle 45"/>
                <p:cNvSpPr>
                  <a:spLocks noChangeArrowheads="1"/>
                </p:cNvSpPr>
                <p:nvPr/>
              </p:nvSpPr>
              <p:spPr bwMode="auto">
                <a:xfrm>
                  <a:off x="2753" y="2484"/>
                  <a:ext cx="308"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among the</a:t>
                  </a:r>
                  <a:endParaRPr lang="en-US" sz="1000"/>
                </a:p>
              </p:txBody>
            </p:sp>
            <p:sp>
              <p:nvSpPr>
                <p:cNvPr id="11310" name="Rectangle 46"/>
                <p:cNvSpPr>
                  <a:spLocks noChangeArrowheads="1"/>
                </p:cNvSpPr>
                <p:nvPr/>
              </p:nvSpPr>
              <p:spPr bwMode="auto">
                <a:xfrm>
                  <a:off x="2741" y="2558"/>
                  <a:ext cx="332"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311" name="Rectangle 47"/>
                <p:cNvSpPr>
                  <a:spLocks noChangeArrowheads="1"/>
                </p:cNvSpPr>
                <p:nvPr/>
              </p:nvSpPr>
              <p:spPr bwMode="auto">
                <a:xfrm>
                  <a:off x="3335" y="2309"/>
                  <a:ext cx="541" cy="351"/>
                </a:xfrm>
                <a:prstGeom prst="rect">
                  <a:avLst/>
                </a:prstGeom>
                <a:solidFill>
                  <a:srgbClr val="FFFFFF"/>
                </a:solidFill>
                <a:ln w="1588">
                  <a:solidFill>
                    <a:srgbClr val="000000"/>
                  </a:solidFill>
                  <a:miter lim="800000"/>
                  <a:headEnd/>
                  <a:tailEnd/>
                </a:ln>
              </p:spPr>
              <p:txBody>
                <a:bodyPr/>
                <a:lstStyle/>
                <a:p>
                  <a:endParaRPr lang="en-US"/>
                </a:p>
              </p:txBody>
            </p:sp>
            <p:sp>
              <p:nvSpPr>
                <p:cNvPr id="11312" name="Rectangle 48"/>
                <p:cNvSpPr>
                  <a:spLocks noChangeArrowheads="1"/>
                </p:cNvSpPr>
                <p:nvPr/>
              </p:nvSpPr>
              <p:spPr bwMode="auto">
                <a:xfrm>
                  <a:off x="3475" y="2336"/>
                  <a:ext cx="270"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Improved</a:t>
                  </a:r>
                  <a:endParaRPr lang="en-US" sz="1000"/>
                </a:p>
              </p:txBody>
            </p:sp>
            <p:sp>
              <p:nvSpPr>
                <p:cNvPr id="11313" name="Rectangle 49"/>
                <p:cNvSpPr>
                  <a:spLocks noChangeArrowheads="1"/>
                </p:cNvSpPr>
                <p:nvPr/>
              </p:nvSpPr>
              <p:spPr bwMode="auto">
                <a:xfrm>
                  <a:off x="3401" y="2410"/>
                  <a:ext cx="427"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organization of</a:t>
                  </a:r>
                  <a:endParaRPr lang="en-US" sz="1000"/>
                </a:p>
              </p:txBody>
            </p:sp>
            <p:sp>
              <p:nvSpPr>
                <p:cNvPr id="11314" name="Rectangle 50"/>
                <p:cNvSpPr>
                  <a:spLocks noChangeArrowheads="1"/>
                </p:cNvSpPr>
                <p:nvPr/>
              </p:nvSpPr>
              <p:spPr bwMode="auto">
                <a:xfrm>
                  <a:off x="3503" y="2484"/>
                  <a:ext cx="217"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315" name="Rectangle 51"/>
                <p:cNvSpPr>
                  <a:spLocks noChangeArrowheads="1"/>
                </p:cNvSpPr>
                <p:nvPr/>
              </p:nvSpPr>
              <p:spPr bwMode="auto">
                <a:xfrm>
                  <a:off x="3427" y="2558"/>
                  <a:ext cx="373"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316" name="Freeform 52"/>
                <p:cNvSpPr>
                  <a:spLocks/>
                </p:cNvSpPr>
                <p:nvPr/>
              </p:nvSpPr>
              <p:spPr bwMode="auto">
                <a:xfrm>
                  <a:off x="4043" y="2397"/>
                  <a:ext cx="487" cy="89"/>
                </a:xfrm>
                <a:custGeom>
                  <a:avLst/>
                  <a:gdLst/>
                  <a:ahLst/>
                  <a:cxnLst>
                    <a:cxn ang="0">
                      <a:pos x="400" y="0"/>
                    </a:cxn>
                    <a:cxn ang="0">
                      <a:pos x="0" y="0"/>
                    </a:cxn>
                    <a:cxn ang="0">
                      <a:pos x="87" y="89"/>
                    </a:cxn>
                    <a:cxn ang="0">
                      <a:pos x="487" y="89"/>
                    </a:cxn>
                    <a:cxn ang="0">
                      <a:pos x="400" y="0"/>
                    </a:cxn>
                  </a:cxnLst>
                  <a:rect l="0" t="0" r="r" b="b"/>
                  <a:pathLst>
                    <a:path w="487" h="89">
                      <a:moveTo>
                        <a:pt x="400" y="0"/>
                      </a:moveTo>
                      <a:lnTo>
                        <a:pt x="0" y="0"/>
                      </a:lnTo>
                      <a:lnTo>
                        <a:pt x="87" y="89"/>
                      </a:lnTo>
                      <a:lnTo>
                        <a:pt x="487" y="89"/>
                      </a:lnTo>
                      <a:lnTo>
                        <a:pt x="400" y="0"/>
                      </a:lnTo>
                      <a:close/>
                    </a:path>
                  </a:pathLst>
                </a:custGeom>
                <a:solidFill>
                  <a:srgbClr val="C0C0C0"/>
                </a:solidFill>
                <a:ln w="1588">
                  <a:solidFill>
                    <a:srgbClr val="000000"/>
                  </a:solidFill>
                  <a:prstDash val="solid"/>
                  <a:round/>
                  <a:headEnd/>
                  <a:tailEnd/>
                </a:ln>
              </p:spPr>
              <p:txBody>
                <a:bodyPr/>
                <a:lstStyle/>
                <a:p>
                  <a:endParaRPr lang="en-US"/>
                </a:p>
              </p:txBody>
            </p:sp>
            <p:sp>
              <p:nvSpPr>
                <p:cNvPr id="11317" name="Freeform 53"/>
                <p:cNvSpPr>
                  <a:spLocks/>
                </p:cNvSpPr>
                <p:nvPr/>
              </p:nvSpPr>
              <p:spPr bwMode="auto">
                <a:xfrm>
                  <a:off x="4443" y="1086"/>
                  <a:ext cx="87" cy="1400"/>
                </a:xfrm>
                <a:custGeom>
                  <a:avLst/>
                  <a:gdLst/>
                  <a:ahLst/>
                  <a:cxnLst>
                    <a:cxn ang="0">
                      <a:pos x="87" y="1400"/>
                    </a:cxn>
                    <a:cxn ang="0">
                      <a:pos x="0" y="1311"/>
                    </a:cxn>
                    <a:cxn ang="0">
                      <a:pos x="0" y="0"/>
                    </a:cxn>
                    <a:cxn ang="0">
                      <a:pos x="87" y="88"/>
                    </a:cxn>
                    <a:cxn ang="0">
                      <a:pos x="87" y="1400"/>
                    </a:cxn>
                  </a:cxnLst>
                  <a:rect l="0" t="0" r="r" b="b"/>
                  <a:pathLst>
                    <a:path w="87" h="1400">
                      <a:moveTo>
                        <a:pt x="87" y="1400"/>
                      </a:moveTo>
                      <a:lnTo>
                        <a:pt x="0" y="1311"/>
                      </a:lnTo>
                      <a:lnTo>
                        <a:pt x="0" y="0"/>
                      </a:lnTo>
                      <a:lnTo>
                        <a:pt x="87" y="88"/>
                      </a:lnTo>
                      <a:lnTo>
                        <a:pt x="87" y="1400"/>
                      </a:lnTo>
                      <a:close/>
                    </a:path>
                  </a:pathLst>
                </a:custGeom>
                <a:solidFill>
                  <a:srgbClr val="C0C0C0"/>
                </a:solidFill>
                <a:ln w="1588">
                  <a:solidFill>
                    <a:srgbClr val="000000"/>
                  </a:solidFill>
                  <a:prstDash val="solid"/>
                  <a:round/>
                  <a:headEnd/>
                  <a:tailEnd/>
                </a:ln>
              </p:spPr>
              <p:txBody>
                <a:bodyPr/>
                <a:lstStyle/>
                <a:p>
                  <a:endParaRPr lang="en-US"/>
                </a:p>
              </p:txBody>
            </p:sp>
            <p:sp>
              <p:nvSpPr>
                <p:cNvPr id="11318" name="Rectangle 54"/>
                <p:cNvSpPr>
                  <a:spLocks noChangeArrowheads="1"/>
                </p:cNvSpPr>
                <p:nvPr/>
              </p:nvSpPr>
              <p:spPr bwMode="auto">
                <a:xfrm>
                  <a:off x="4043" y="1086"/>
                  <a:ext cx="400" cy="1311"/>
                </a:xfrm>
                <a:prstGeom prst="rect">
                  <a:avLst/>
                </a:prstGeom>
                <a:solidFill>
                  <a:srgbClr val="FFFFFF"/>
                </a:solidFill>
                <a:ln w="1588">
                  <a:solidFill>
                    <a:srgbClr val="000000"/>
                  </a:solidFill>
                  <a:miter lim="800000"/>
                  <a:headEnd/>
                  <a:tailEnd/>
                </a:ln>
              </p:spPr>
              <p:txBody>
                <a:bodyPr/>
                <a:lstStyle/>
                <a:p>
                  <a:endParaRPr lang="en-US"/>
                </a:p>
              </p:txBody>
            </p:sp>
            <p:sp>
              <p:nvSpPr>
                <p:cNvPr id="11319" name="Rectangle 55"/>
                <p:cNvSpPr>
                  <a:spLocks noChangeArrowheads="1"/>
                </p:cNvSpPr>
                <p:nvPr/>
              </p:nvSpPr>
              <p:spPr bwMode="auto">
                <a:xfrm>
                  <a:off x="4072" y="1593"/>
                  <a:ext cx="353"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Goal:Improv</a:t>
                  </a:r>
                  <a:endParaRPr lang="en-US" sz="1000"/>
                </a:p>
              </p:txBody>
            </p:sp>
            <p:sp>
              <p:nvSpPr>
                <p:cNvPr id="11320" name="Rectangle 56"/>
                <p:cNvSpPr>
                  <a:spLocks noChangeArrowheads="1"/>
                </p:cNvSpPr>
                <p:nvPr/>
              </p:nvSpPr>
              <p:spPr bwMode="auto">
                <a:xfrm>
                  <a:off x="4088" y="1667"/>
                  <a:ext cx="326"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ed  product</a:t>
                  </a:r>
                  <a:endParaRPr lang="en-US" sz="1000"/>
                </a:p>
              </p:txBody>
            </p:sp>
            <p:sp>
              <p:nvSpPr>
                <p:cNvPr id="11321" name="Rectangle 57"/>
                <p:cNvSpPr>
                  <a:spLocks noChangeArrowheads="1"/>
                </p:cNvSpPr>
                <p:nvPr/>
              </p:nvSpPr>
              <p:spPr bwMode="auto">
                <a:xfrm>
                  <a:off x="4124" y="1741"/>
                  <a:ext cx="249"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a:t>
                  </a:r>
                  <a:endParaRPr lang="en-US" sz="1000"/>
                </a:p>
              </p:txBody>
            </p:sp>
            <p:sp>
              <p:nvSpPr>
                <p:cNvPr id="11322" name="Rectangle 58"/>
                <p:cNvSpPr>
                  <a:spLocks noChangeArrowheads="1"/>
                </p:cNvSpPr>
                <p:nvPr/>
              </p:nvSpPr>
              <p:spPr bwMode="auto">
                <a:xfrm>
                  <a:off x="4174" y="1815"/>
                  <a:ext cx="144" cy="8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ment</a:t>
                  </a:r>
                  <a:endParaRPr lang="en-US" sz="1000"/>
                </a:p>
              </p:txBody>
            </p:sp>
            <p:sp>
              <p:nvSpPr>
                <p:cNvPr id="11323" name="Freeform 59"/>
                <p:cNvSpPr>
                  <a:spLocks/>
                </p:cNvSpPr>
                <p:nvPr/>
              </p:nvSpPr>
              <p:spPr bwMode="auto">
                <a:xfrm>
                  <a:off x="3898" y="2869"/>
                  <a:ext cx="410" cy="403"/>
                </a:xfrm>
                <a:custGeom>
                  <a:avLst/>
                  <a:gdLst/>
                  <a:ahLst/>
                  <a:cxnLst>
                    <a:cxn ang="0">
                      <a:pos x="149" y="93"/>
                    </a:cxn>
                    <a:cxn ang="0">
                      <a:pos x="40" y="80"/>
                    </a:cxn>
                    <a:cxn ang="0">
                      <a:pos x="77" y="182"/>
                    </a:cxn>
                    <a:cxn ang="0">
                      <a:pos x="0" y="259"/>
                    </a:cxn>
                    <a:cxn ang="0">
                      <a:pos x="102" y="295"/>
                    </a:cxn>
                    <a:cxn ang="0">
                      <a:pos x="113" y="403"/>
                    </a:cxn>
                    <a:cxn ang="0">
                      <a:pos x="205" y="344"/>
                    </a:cxn>
                    <a:cxn ang="0">
                      <a:pos x="297" y="403"/>
                    </a:cxn>
                    <a:cxn ang="0">
                      <a:pos x="308" y="295"/>
                    </a:cxn>
                    <a:cxn ang="0">
                      <a:pos x="410" y="259"/>
                    </a:cxn>
                    <a:cxn ang="0">
                      <a:pos x="334" y="182"/>
                    </a:cxn>
                    <a:cxn ang="0">
                      <a:pos x="371" y="80"/>
                    </a:cxn>
                    <a:cxn ang="0">
                      <a:pos x="263" y="93"/>
                    </a:cxn>
                    <a:cxn ang="0">
                      <a:pos x="205" y="0"/>
                    </a:cxn>
                    <a:cxn ang="0">
                      <a:pos x="149" y="93"/>
                    </a:cxn>
                  </a:cxnLst>
                  <a:rect l="0" t="0" r="r" b="b"/>
                  <a:pathLst>
                    <a:path w="410" h="403">
                      <a:moveTo>
                        <a:pt x="149" y="93"/>
                      </a:moveTo>
                      <a:lnTo>
                        <a:pt x="40" y="80"/>
                      </a:lnTo>
                      <a:lnTo>
                        <a:pt x="77" y="182"/>
                      </a:lnTo>
                      <a:lnTo>
                        <a:pt x="0" y="259"/>
                      </a:lnTo>
                      <a:lnTo>
                        <a:pt x="102" y="295"/>
                      </a:lnTo>
                      <a:lnTo>
                        <a:pt x="113" y="403"/>
                      </a:lnTo>
                      <a:lnTo>
                        <a:pt x="205" y="344"/>
                      </a:lnTo>
                      <a:lnTo>
                        <a:pt x="297" y="403"/>
                      </a:lnTo>
                      <a:lnTo>
                        <a:pt x="308" y="295"/>
                      </a:lnTo>
                      <a:lnTo>
                        <a:pt x="410" y="259"/>
                      </a:lnTo>
                      <a:lnTo>
                        <a:pt x="334" y="182"/>
                      </a:lnTo>
                      <a:lnTo>
                        <a:pt x="371" y="80"/>
                      </a:lnTo>
                      <a:lnTo>
                        <a:pt x="263" y="93"/>
                      </a:lnTo>
                      <a:lnTo>
                        <a:pt x="205" y="0"/>
                      </a:lnTo>
                      <a:lnTo>
                        <a:pt x="149" y="93"/>
                      </a:lnTo>
                      <a:close/>
                    </a:path>
                  </a:pathLst>
                </a:custGeom>
                <a:solidFill>
                  <a:srgbClr val="FFFFFF"/>
                </a:solidFill>
                <a:ln w="1588">
                  <a:solidFill>
                    <a:srgbClr val="000000"/>
                  </a:solidFill>
                  <a:prstDash val="solid"/>
                  <a:round/>
                  <a:headEnd/>
                  <a:tailEnd/>
                </a:ln>
              </p:spPr>
              <p:txBody>
                <a:bodyPr/>
                <a:lstStyle/>
                <a:p>
                  <a:endParaRPr lang="en-US"/>
                </a:p>
              </p:txBody>
            </p:sp>
            <p:sp>
              <p:nvSpPr>
                <p:cNvPr id="11324" name="Rectangle 60"/>
                <p:cNvSpPr>
                  <a:spLocks noChangeArrowheads="1"/>
                </p:cNvSpPr>
                <p:nvPr/>
              </p:nvSpPr>
              <p:spPr bwMode="auto">
                <a:xfrm>
                  <a:off x="4032" y="2951"/>
                  <a:ext cx="147" cy="6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Vision:</a:t>
                  </a:r>
                  <a:endParaRPr lang="en-US" sz="1000"/>
                </a:p>
              </p:txBody>
            </p:sp>
            <p:sp>
              <p:nvSpPr>
                <p:cNvPr id="11325" name="Rectangle 61"/>
                <p:cNvSpPr>
                  <a:spLocks noChangeArrowheads="1"/>
                </p:cNvSpPr>
                <p:nvPr/>
              </p:nvSpPr>
              <p:spPr bwMode="auto">
                <a:xfrm>
                  <a:off x="4006" y="3010"/>
                  <a:ext cx="203" cy="6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Improved</a:t>
                  </a:r>
                  <a:endParaRPr lang="en-US" sz="1000"/>
                </a:p>
              </p:txBody>
            </p:sp>
            <p:sp>
              <p:nvSpPr>
                <p:cNvPr id="11326" name="Rectangle 62"/>
                <p:cNvSpPr>
                  <a:spLocks noChangeArrowheads="1"/>
                </p:cNvSpPr>
                <p:nvPr/>
              </p:nvSpPr>
              <p:spPr bwMode="auto">
                <a:xfrm>
                  <a:off x="3998" y="3069"/>
                  <a:ext cx="219" cy="63"/>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competitiv</a:t>
                  </a:r>
                  <a:endParaRPr lang="en-US" sz="1000"/>
                </a:p>
              </p:txBody>
            </p:sp>
            <p:sp>
              <p:nvSpPr>
                <p:cNvPr id="11327" name="Rectangle 63"/>
                <p:cNvSpPr>
                  <a:spLocks noChangeArrowheads="1"/>
                </p:cNvSpPr>
                <p:nvPr/>
              </p:nvSpPr>
              <p:spPr bwMode="auto">
                <a:xfrm>
                  <a:off x="4040" y="3128"/>
                  <a:ext cx="131" cy="62"/>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eness</a:t>
                  </a:r>
                  <a:endParaRPr lang="en-US" sz="1000"/>
                </a:p>
              </p:txBody>
            </p:sp>
            <p:sp>
              <p:nvSpPr>
                <p:cNvPr id="11328" name="Line 64"/>
                <p:cNvSpPr>
                  <a:spLocks noChangeShapeType="1"/>
                </p:cNvSpPr>
                <p:nvPr/>
              </p:nvSpPr>
              <p:spPr bwMode="auto">
                <a:xfrm flipH="1">
                  <a:off x="1519" y="1488"/>
                  <a:ext cx="11" cy="115"/>
                </a:xfrm>
                <a:prstGeom prst="line">
                  <a:avLst/>
                </a:prstGeom>
                <a:noFill/>
                <a:ln w="74613">
                  <a:solidFill>
                    <a:srgbClr val="000000"/>
                  </a:solidFill>
                  <a:round/>
                  <a:headEnd/>
                  <a:tailEnd/>
                </a:ln>
              </p:spPr>
              <p:txBody>
                <a:bodyPr/>
                <a:lstStyle/>
                <a:p>
                  <a:endParaRPr lang="en-US"/>
                </a:p>
              </p:txBody>
            </p:sp>
            <p:sp>
              <p:nvSpPr>
                <p:cNvPr id="11329" name="Freeform 65"/>
                <p:cNvSpPr>
                  <a:spLocks/>
                </p:cNvSpPr>
                <p:nvPr/>
              </p:nvSpPr>
              <p:spPr bwMode="auto">
                <a:xfrm>
                  <a:off x="1460" y="1566"/>
                  <a:ext cx="126" cy="132"/>
                </a:xfrm>
                <a:custGeom>
                  <a:avLst/>
                  <a:gdLst/>
                  <a:ahLst/>
                  <a:cxnLst>
                    <a:cxn ang="0">
                      <a:pos x="52" y="132"/>
                    </a:cxn>
                    <a:cxn ang="0">
                      <a:pos x="0" y="0"/>
                    </a:cxn>
                    <a:cxn ang="0">
                      <a:pos x="23" y="12"/>
                    </a:cxn>
                    <a:cxn ang="0">
                      <a:pos x="48" y="19"/>
                    </a:cxn>
                    <a:cxn ang="0">
                      <a:pos x="74" y="21"/>
                    </a:cxn>
                    <a:cxn ang="0">
                      <a:pos x="101" y="19"/>
                    </a:cxn>
                    <a:cxn ang="0">
                      <a:pos x="126" y="12"/>
                    </a:cxn>
                    <a:cxn ang="0">
                      <a:pos x="52" y="132"/>
                    </a:cxn>
                  </a:cxnLst>
                  <a:rect l="0" t="0" r="r" b="b"/>
                  <a:pathLst>
                    <a:path w="126" h="132">
                      <a:moveTo>
                        <a:pt x="52" y="132"/>
                      </a:moveTo>
                      <a:lnTo>
                        <a:pt x="0" y="0"/>
                      </a:lnTo>
                      <a:lnTo>
                        <a:pt x="23" y="12"/>
                      </a:lnTo>
                      <a:lnTo>
                        <a:pt x="48" y="19"/>
                      </a:lnTo>
                      <a:lnTo>
                        <a:pt x="74" y="21"/>
                      </a:lnTo>
                      <a:lnTo>
                        <a:pt x="101" y="19"/>
                      </a:lnTo>
                      <a:lnTo>
                        <a:pt x="126" y="12"/>
                      </a:lnTo>
                      <a:lnTo>
                        <a:pt x="52" y="132"/>
                      </a:lnTo>
                      <a:close/>
                    </a:path>
                  </a:pathLst>
                </a:custGeom>
                <a:solidFill>
                  <a:srgbClr val="000000"/>
                </a:solidFill>
                <a:ln w="9525">
                  <a:noFill/>
                  <a:round/>
                  <a:headEnd/>
                  <a:tailEnd/>
                </a:ln>
              </p:spPr>
              <p:txBody>
                <a:bodyPr/>
                <a:lstStyle/>
                <a:p>
                  <a:endParaRPr lang="en-US"/>
                </a:p>
              </p:txBody>
            </p:sp>
            <p:sp>
              <p:nvSpPr>
                <p:cNvPr id="11330" name="Line 66"/>
                <p:cNvSpPr>
                  <a:spLocks noChangeShapeType="1"/>
                </p:cNvSpPr>
                <p:nvPr/>
              </p:nvSpPr>
              <p:spPr bwMode="auto">
                <a:xfrm flipH="1">
                  <a:off x="1506" y="2047"/>
                  <a:ext cx="6" cy="168"/>
                </a:xfrm>
                <a:prstGeom prst="line">
                  <a:avLst/>
                </a:prstGeom>
                <a:noFill/>
                <a:ln w="74613">
                  <a:solidFill>
                    <a:srgbClr val="000000"/>
                  </a:solidFill>
                  <a:round/>
                  <a:headEnd/>
                  <a:tailEnd/>
                </a:ln>
              </p:spPr>
              <p:txBody>
                <a:bodyPr/>
                <a:lstStyle/>
                <a:p>
                  <a:endParaRPr lang="en-US"/>
                </a:p>
              </p:txBody>
            </p:sp>
            <p:sp>
              <p:nvSpPr>
                <p:cNvPr id="11331" name="Freeform 67"/>
                <p:cNvSpPr>
                  <a:spLocks/>
                </p:cNvSpPr>
                <p:nvPr/>
              </p:nvSpPr>
              <p:spPr bwMode="auto">
                <a:xfrm>
                  <a:off x="1444" y="2182"/>
                  <a:ext cx="127" cy="127"/>
                </a:xfrm>
                <a:custGeom>
                  <a:avLst/>
                  <a:gdLst/>
                  <a:ahLst/>
                  <a:cxnLst>
                    <a:cxn ang="0">
                      <a:pos x="59" y="127"/>
                    </a:cxn>
                    <a:cxn ang="0">
                      <a:pos x="0" y="0"/>
                    </a:cxn>
                    <a:cxn ang="0">
                      <a:pos x="25" y="10"/>
                    </a:cxn>
                    <a:cxn ang="0">
                      <a:pos x="50" y="15"/>
                    </a:cxn>
                    <a:cxn ang="0">
                      <a:pos x="75" y="16"/>
                    </a:cxn>
                    <a:cxn ang="0">
                      <a:pos x="102" y="12"/>
                    </a:cxn>
                    <a:cxn ang="0">
                      <a:pos x="127" y="5"/>
                    </a:cxn>
                    <a:cxn ang="0">
                      <a:pos x="59" y="127"/>
                    </a:cxn>
                  </a:cxnLst>
                  <a:rect l="0" t="0" r="r" b="b"/>
                  <a:pathLst>
                    <a:path w="127" h="127">
                      <a:moveTo>
                        <a:pt x="59" y="127"/>
                      </a:moveTo>
                      <a:lnTo>
                        <a:pt x="0" y="0"/>
                      </a:lnTo>
                      <a:lnTo>
                        <a:pt x="25" y="10"/>
                      </a:lnTo>
                      <a:lnTo>
                        <a:pt x="50" y="15"/>
                      </a:lnTo>
                      <a:lnTo>
                        <a:pt x="75" y="16"/>
                      </a:lnTo>
                      <a:lnTo>
                        <a:pt x="102" y="12"/>
                      </a:lnTo>
                      <a:lnTo>
                        <a:pt x="127" y="5"/>
                      </a:lnTo>
                      <a:lnTo>
                        <a:pt x="59" y="127"/>
                      </a:lnTo>
                      <a:close/>
                    </a:path>
                  </a:pathLst>
                </a:custGeom>
                <a:solidFill>
                  <a:srgbClr val="000000"/>
                </a:solidFill>
                <a:ln w="9525">
                  <a:noFill/>
                  <a:round/>
                  <a:headEnd/>
                  <a:tailEnd/>
                </a:ln>
              </p:spPr>
              <p:txBody>
                <a:bodyPr/>
                <a:lstStyle/>
                <a:p>
                  <a:endParaRPr lang="en-US"/>
                </a:p>
              </p:txBody>
            </p:sp>
            <p:sp>
              <p:nvSpPr>
                <p:cNvPr id="11332" name="Line 68"/>
                <p:cNvSpPr>
                  <a:spLocks noChangeShapeType="1"/>
                </p:cNvSpPr>
                <p:nvPr/>
              </p:nvSpPr>
              <p:spPr bwMode="auto">
                <a:xfrm flipV="1">
                  <a:off x="1774" y="2127"/>
                  <a:ext cx="208" cy="305"/>
                </a:xfrm>
                <a:prstGeom prst="line">
                  <a:avLst/>
                </a:prstGeom>
                <a:noFill/>
                <a:ln w="74613">
                  <a:solidFill>
                    <a:srgbClr val="000000"/>
                  </a:solidFill>
                  <a:round/>
                  <a:headEnd/>
                  <a:tailEnd/>
                </a:ln>
              </p:spPr>
              <p:txBody>
                <a:bodyPr/>
                <a:lstStyle/>
                <a:p>
                  <a:endParaRPr lang="en-US"/>
                </a:p>
              </p:txBody>
            </p:sp>
            <p:sp>
              <p:nvSpPr>
                <p:cNvPr id="11333" name="Freeform 69"/>
                <p:cNvSpPr>
                  <a:spLocks/>
                </p:cNvSpPr>
                <p:nvPr/>
              </p:nvSpPr>
              <p:spPr bwMode="auto">
                <a:xfrm>
                  <a:off x="1912" y="2047"/>
                  <a:ext cx="123" cy="141"/>
                </a:xfrm>
                <a:custGeom>
                  <a:avLst/>
                  <a:gdLst/>
                  <a:ahLst/>
                  <a:cxnLst>
                    <a:cxn ang="0">
                      <a:pos x="123" y="0"/>
                    </a:cxn>
                    <a:cxn ang="0">
                      <a:pos x="104" y="141"/>
                    </a:cxn>
                    <a:cxn ang="0">
                      <a:pos x="89" y="119"/>
                    </a:cxn>
                    <a:cxn ang="0">
                      <a:pos x="71" y="101"/>
                    </a:cxn>
                    <a:cxn ang="0">
                      <a:pos x="49" y="86"/>
                    </a:cxn>
                    <a:cxn ang="0">
                      <a:pos x="25" y="76"/>
                    </a:cxn>
                    <a:cxn ang="0">
                      <a:pos x="0" y="70"/>
                    </a:cxn>
                    <a:cxn ang="0">
                      <a:pos x="123" y="0"/>
                    </a:cxn>
                  </a:cxnLst>
                  <a:rect l="0" t="0" r="r" b="b"/>
                  <a:pathLst>
                    <a:path w="123" h="141">
                      <a:moveTo>
                        <a:pt x="123" y="0"/>
                      </a:moveTo>
                      <a:lnTo>
                        <a:pt x="104" y="141"/>
                      </a:lnTo>
                      <a:lnTo>
                        <a:pt x="89" y="119"/>
                      </a:lnTo>
                      <a:lnTo>
                        <a:pt x="71" y="101"/>
                      </a:lnTo>
                      <a:lnTo>
                        <a:pt x="49" y="86"/>
                      </a:lnTo>
                      <a:lnTo>
                        <a:pt x="25" y="76"/>
                      </a:lnTo>
                      <a:lnTo>
                        <a:pt x="0" y="70"/>
                      </a:lnTo>
                      <a:lnTo>
                        <a:pt x="123" y="0"/>
                      </a:lnTo>
                      <a:close/>
                    </a:path>
                  </a:pathLst>
                </a:custGeom>
                <a:solidFill>
                  <a:srgbClr val="000000"/>
                </a:solidFill>
                <a:ln w="9525">
                  <a:noFill/>
                  <a:round/>
                  <a:headEnd/>
                  <a:tailEnd/>
                </a:ln>
              </p:spPr>
              <p:txBody>
                <a:bodyPr/>
                <a:lstStyle/>
                <a:p>
                  <a:endParaRPr lang="en-US"/>
                </a:p>
              </p:txBody>
            </p:sp>
            <p:sp>
              <p:nvSpPr>
                <p:cNvPr id="11334" name="Line 70"/>
                <p:cNvSpPr>
                  <a:spLocks noChangeShapeType="1"/>
                </p:cNvSpPr>
                <p:nvPr/>
              </p:nvSpPr>
              <p:spPr bwMode="auto">
                <a:xfrm>
                  <a:off x="2480" y="1873"/>
                  <a:ext cx="53" cy="1"/>
                </a:xfrm>
                <a:prstGeom prst="line">
                  <a:avLst/>
                </a:prstGeom>
                <a:noFill/>
                <a:ln w="74613">
                  <a:solidFill>
                    <a:srgbClr val="000000"/>
                  </a:solidFill>
                  <a:round/>
                  <a:headEnd/>
                  <a:tailEnd/>
                </a:ln>
              </p:spPr>
              <p:txBody>
                <a:bodyPr/>
                <a:lstStyle/>
                <a:p>
                  <a:endParaRPr lang="en-US"/>
                </a:p>
              </p:txBody>
            </p:sp>
            <p:sp>
              <p:nvSpPr>
                <p:cNvPr id="11335" name="Freeform 71"/>
                <p:cNvSpPr>
                  <a:spLocks/>
                </p:cNvSpPr>
                <p:nvPr/>
              </p:nvSpPr>
              <p:spPr bwMode="auto">
                <a:xfrm>
                  <a:off x="2503" y="1809"/>
                  <a:ext cx="126" cy="127"/>
                </a:xfrm>
                <a:custGeom>
                  <a:avLst/>
                  <a:gdLst/>
                  <a:ahLst/>
                  <a:cxnLst>
                    <a:cxn ang="0">
                      <a:pos x="126" y="64"/>
                    </a:cxn>
                    <a:cxn ang="0">
                      <a:pos x="0" y="127"/>
                    </a:cxn>
                    <a:cxn ang="0">
                      <a:pos x="9" y="102"/>
                    </a:cxn>
                    <a:cxn ang="0">
                      <a:pos x="14" y="77"/>
                    </a:cxn>
                    <a:cxn ang="0">
                      <a:pos x="14" y="50"/>
                    </a:cxn>
                    <a:cxn ang="0">
                      <a:pos x="9" y="25"/>
                    </a:cxn>
                    <a:cxn ang="0">
                      <a:pos x="0" y="0"/>
                    </a:cxn>
                    <a:cxn ang="0">
                      <a:pos x="126" y="64"/>
                    </a:cxn>
                  </a:cxnLst>
                  <a:rect l="0" t="0" r="r" b="b"/>
                  <a:pathLst>
                    <a:path w="126" h="127">
                      <a:moveTo>
                        <a:pt x="126" y="64"/>
                      </a:moveTo>
                      <a:lnTo>
                        <a:pt x="0" y="127"/>
                      </a:lnTo>
                      <a:lnTo>
                        <a:pt x="9" y="102"/>
                      </a:lnTo>
                      <a:lnTo>
                        <a:pt x="14" y="77"/>
                      </a:lnTo>
                      <a:lnTo>
                        <a:pt x="14" y="50"/>
                      </a:lnTo>
                      <a:lnTo>
                        <a:pt x="9" y="25"/>
                      </a:lnTo>
                      <a:lnTo>
                        <a:pt x="0" y="0"/>
                      </a:lnTo>
                      <a:lnTo>
                        <a:pt x="126" y="64"/>
                      </a:lnTo>
                      <a:close/>
                    </a:path>
                  </a:pathLst>
                </a:custGeom>
                <a:solidFill>
                  <a:srgbClr val="000000"/>
                </a:solidFill>
                <a:ln w="9525">
                  <a:noFill/>
                  <a:round/>
                  <a:headEnd/>
                  <a:tailEnd/>
                </a:ln>
              </p:spPr>
              <p:txBody>
                <a:bodyPr/>
                <a:lstStyle/>
                <a:p>
                  <a:endParaRPr lang="en-US"/>
                </a:p>
              </p:txBody>
            </p:sp>
            <p:sp>
              <p:nvSpPr>
                <p:cNvPr id="11336" name="Freeform 72"/>
                <p:cNvSpPr>
                  <a:spLocks/>
                </p:cNvSpPr>
                <p:nvPr/>
              </p:nvSpPr>
              <p:spPr bwMode="auto">
                <a:xfrm>
                  <a:off x="2726" y="1245"/>
                  <a:ext cx="350" cy="457"/>
                </a:xfrm>
                <a:custGeom>
                  <a:avLst/>
                  <a:gdLst/>
                  <a:ahLst/>
                  <a:cxnLst>
                    <a:cxn ang="0">
                      <a:pos x="305" y="453"/>
                    </a:cxn>
                    <a:cxn ang="0">
                      <a:pos x="350" y="363"/>
                    </a:cxn>
                    <a:cxn ang="0">
                      <a:pos x="302" y="394"/>
                    </a:cxn>
                    <a:cxn ang="0">
                      <a:pos x="49" y="0"/>
                    </a:cxn>
                    <a:cxn ang="0">
                      <a:pos x="0" y="32"/>
                    </a:cxn>
                    <a:cxn ang="0">
                      <a:pos x="251" y="426"/>
                    </a:cxn>
                    <a:cxn ang="0">
                      <a:pos x="203" y="457"/>
                    </a:cxn>
                    <a:cxn ang="0">
                      <a:pos x="305" y="453"/>
                    </a:cxn>
                  </a:cxnLst>
                  <a:rect l="0" t="0" r="r" b="b"/>
                  <a:pathLst>
                    <a:path w="350" h="457">
                      <a:moveTo>
                        <a:pt x="305" y="453"/>
                      </a:moveTo>
                      <a:lnTo>
                        <a:pt x="350" y="363"/>
                      </a:lnTo>
                      <a:lnTo>
                        <a:pt x="302" y="394"/>
                      </a:lnTo>
                      <a:lnTo>
                        <a:pt x="49" y="0"/>
                      </a:lnTo>
                      <a:lnTo>
                        <a:pt x="0" y="32"/>
                      </a:lnTo>
                      <a:lnTo>
                        <a:pt x="251" y="426"/>
                      </a:lnTo>
                      <a:lnTo>
                        <a:pt x="203" y="457"/>
                      </a:lnTo>
                      <a:lnTo>
                        <a:pt x="305" y="453"/>
                      </a:lnTo>
                      <a:close/>
                    </a:path>
                  </a:pathLst>
                </a:custGeom>
                <a:solidFill>
                  <a:srgbClr val="FFFFFF"/>
                </a:solidFill>
                <a:ln w="1588">
                  <a:solidFill>
                    <a:srgbClr val="000000"/>
                  </a:solidFill>
                  <a:prstDash val="solid"/>
                  <a:round/>
                  <a:headEnd/>
                  <a:tailEnd/>
                </a:ln>
              </p:spPr>
              <p:txBody>
                <a:bodyPr/>
                <a:lstStyle/>
                <a:p>
                  <a:endParaRPr lang="en-US"/>
                </a:p>
              </p:txBody>
            </p:sp>
            <p:sp>
              <p:nvSpPr>
                <p:cNvPr id="11337" name="Freeform 73"/>
                <p:cNvSpPr>
                  <a:spLocks/>
                </p:cNvSpPr>
                <p:nvPr/>
              </p:nvSpPr>
              <p:spPr bwMode="auto">
                <a:xfrm>
                  <a:off x="2734" y="1236"/>
                  <a:ext cx="669" cy="506"/>
                </a:xfrm>
                <a:custGeom>
                  <a:avLst/>
                  <a:gdLst/>
                  <a:ahLst/>
                  <a:cxnLst>
                    <a:cxn ang="0">
                      <a:pos x="663" y="462"/>
                    </a:cxn>
                    <a:cxn ang="0">
                      <a:pos x="571" y="506"/>
                    </a:cxn>
                    <a:cxn ang="0">
                      <a:pos x="604" y="459"/>
                    </a:cxn>
                    <a:cxn ang="0">
                      <a:pos x="0" y="49"/>
                    </a:cxn>
                    <a:cxn ang="0">
                      <a:pos x="34" y="0"/>
                    </a:cxn>
                    <a:cxn ang="0">
                      <a:pos x="638" y="409"/>
                    </a:cxn>
                    <a:cxn ang="0">
                      <a:pos x="669" y="361"/>
                    </a:cxn>
                    <a:cxn ang="0">
                      <a:pos x="663" y="462"/>
                    </a:cxn>
                  </a:cxnLst>
                  <a:rect l="0" t="0" r="r" b="b"/>
                  <a:pathLst>
                    <a:path w="669" h="506">
                      <a:moveTo>
                        <a:pt x="663" y="462"/>
                      </a:moveTo>
                      <a:lnTo>
                        <a:pt x="571" y="506"/>
                      </a:lnTo>
                      <a:lnTo>
                        <a:pt x="604" y="459"/>
                      </a:lnTo>
                      <a:lnTo>
                        <a:pt x="0" y="49"/>
                      </a:lnTo>
                      <a:lnTo>
                        <a:pt x="34" y="0"/>
                      </a:lnTo>
                      <a:lnTo>
                        <a:pt x="638" y="409"/>
                      </a:lnTo>
                      <a:lnTo>
                        <a:pt x="669" y="361"/>
                      </a:lnTo>
                      <a:lnTo>
                        <a:pt x="663" y="462"/>
                      </a:lnTo>
                      <a:close/>
                    </a:path>
                  </a:pathLst>
                </a:custGeom>
                <a:solidFill>
                  <a:srgbClr val="FFFFFF"/>
                </a:solidFill>
                <a:ln w="1588">
                  <a:solidFill>
                    <a:srgbClr val="000000"/>
                  </a:solidFill>
                  <a:prstDash val="solid"/>
                  <a:round/>
                  <a:headEnd/>
                  <a:tailEnd/>
                </a:ln>
              </p:spPr>
              <p:txBody>
                <a:bodyPr/>
                <a:lstStyle/>
                <a:p>
                  <a:endParaRPr lang="en-US"/>
                </a:p>
              </p:txBody>
            </p:sp>
            <p:sp>
              <p:nvSpPr>
                <p:cNvPr id="11338" name="Freeform 74"/>
                <p:cNvSpPr>
                  <a:spLocks/>
                </p:cNvSpPr>
                <p:nvPr/>
              </p:nvSpPr>
              <p:spPr bwMode="auto">
                <a:xfrm>
                  <a:off x="2751" y="1174"/>
                  <a:ext cx="584" cy="175"/>
                </a:xfrm>
                <a:custGeom>
                  <a:avLst/>
                  <a:gdLst/>
                  <a:ahLst/>
                  <a:cxnLst>
                    <a:cxn ang="0">
                      <a:pos x="584" y="87"/>
                    </a:cxn>
                    <a:cxn ang="0">
                      <a:pos x="534" y="175"/>
                    </a:cxn>
                    <a:cxn ang="0">
                      <a:pos x="534" y="117"/>
                    </a:cxn>
                    <a:cxn ang="0">
                      <a:pos x="0" y="117"/>
                    </a:cxn>
                    <a:cxn ang="0">
                      <a:pos x="0" y="58"/>
                    </a:cxn>
                    <a:cxn ang="0">
                      <a:pos x="534" y="58"/>
                    </a:cxn>
                    <a:cxn ang="0">
                      <a:pos x="534" y="0"/>
                    </a:cxn>
                    <a:cxn ang="0">
                      <a:pos x="584" y="87"/>
                    </a:cxn>
                  </a:cxnLst>
                  <a:rect l="0" t="0" r="r" b="b"/>
                  <a:pathLst>
                    <a:path w="584" h="175">
                      <a:moveTo>
                        <a:pt x="584" y="87"/>
                      </a:moveTo>
                      <a:lnTo>
                        <a:pt x="534" y="175"/>
                      </a:lnTo>
                      <a:lnTo>
                        <a:pt x="534" y="117"/>
                      </a:lnTo>
                      <a:lnTo>
                        <a:pt x="0" y="117"/>
                      </a:lnTo>
                      <a:lnTo>
                        <a:pt x="0" y="58"/>
                      </a:lnTo>
                      <a:lnTo>
                        <a:pt x="534" y="58"/>
                      </a:lnTo>
                      <a:lnTo>
                        <a:pt x="534" y="0"/>
                      </a:lnTo>
                      <a:lnTo>
                        <a:pt x="584" y="87"/>
                      </a:lnTo>
                      <a:close/>
                    </a:path>
                  </a:pathLst>
                </a:custGeom>
                <a:solidFill>
                  <a:srgbClr val="FFFFFF"/>
                </a:solidFill>
                <a:ln w="1588">
                  <a:solidFill>
                    <a:srgbClr val="000000"/>
                  </a:solidFill>
                  <a:prstDash val="solid"/>
                  <a:round/>
                  <a:headEnd/>
                  <a:tailEnd/>
                </a:ln>
              </p:spPr>
              <p:txBody>
                <a:bodyPr/>
                <a:lstStyle/>
                <a:p>
                  <a:endParaRPr lang="en-US"/>
                </a:p>
              </p:txBody>
            </p:sp>
            <p:sp>
              <p:nvSpPr>
                <p:cNvPr id="11339" name="Freeform 75"/>
                <p:cNvSpPr>
                  <a:spLocks/>
                </p:cNvSpPr>
                <p:nvPr/>
              </p:nvSpPr>
              <p:spPr bwMode="auto">
                <a:xfrm>
                  <a:off x="1774" y="1174"/>
                  <a:ext cx="435" cy="175"/>
                </a:xfrm>
                <a:custGeom>
                  <a:avLst/>
                  <a:gdLst/>
                  <a:ahLst/>
                  <a:cxnLst>
                    <a:cxn ang="0">
                      <a:pos x="435" y="87"/>
                    </a:cxn>
                    <a:cxn ang="0">
                      <a:pos x="388" y="175"/>
                    </a:cxn>
                    <a:cxn ang="0">
                      <a:pos x="387" y="117"/>
                    </a:cxn>
                    <a:cxn ang="0">
                      <a:pos x="1" y="126"/>
                    </a:cxn>
                    <a:cxn ang="0">
                      <a:pos x="0" y="66"/>
                    </a:cxn>
                    <a:cxn ang="0">
                      <a:pos x="385" y="58"/>
                    </a:cxn>
                    <a:cxn ang="0">
                      <a:pos x="384" y="0"/>
                    </a:cxn>
                    <a:cxn ang="0">
                      <a:pos x="435" y="87"/>
                    </a:cxn>
                  </a:cxnLst>
                  <a:rect l="0" t="0" r="r" b="b"/>
                  <a:pathLst>
                    <a:path w="435" h="175">
                      <a:moveTo>
                        <a:pt x="435" y="87"/>
                      </a:moveTo>
                      <a:lnTo>
                        <a:pt x="388" y="175"/>
                      </a:lnTo>
                      <a:lnTo>
                        <a:pt x="387" y="117"/>
                      </a:lnTo>
                      <a:lnTo>
                        <a:pt x="1" y="126"/>
                      </a:lnTo>
                      <a:lnTo>
                        <a:pt x="0" y="66"/>
                      </a:lnTo>
                      <a:lnTo>
                        <a:pt x="385" y="58"/>
                      </a:lnTo>
                      <a:lnTo>
                        <a:pt x="384" y="0"/>
                      </a:lnTo>
                      <a:lnTo>
                        <a:pt x="435" y="87"/>
                      </a:lnTo>
                      <a:close/>
                    </a:path>
                  </a:pathLst>
                </a:custGeom>
                <a:solidFill>
                  <a:srgbClr val="FFFFFF"/>
                </a:solidFill>
                <a:ln w="1588">
                  <a:solidFill>
                    <a:srgbClr val="000000"/>
                  </a:solidFill>
                  <a:prstDash val="solid"/>
                  <a:round/>
                  <a:headEnd/>
                  <a:tailEnd/>
                </a:ln>
              </p:spPr>
              <p:txBody>
                <a:bodyPr/>
                <a:lstStyle/>
                <a:p>
                  <a:endParaRPr lang="en-US"/>
                </a:p>
              </p:txBody>
            </p:sp>
            <p:sp>
              <p:nvSpPr>
                <p:cNvPr id="11340" name="Freeform 76"/>
                <p:cNvSpPr>
                  <a:spLocks/>
                </p:cNvSpPr>
                <p:nvPr/>
              </p:nvSpPr>
              <p:spPr bwMode="auto">
                <a:xfrm>
                  <a:off x="3149" y="1852"/>
                  <a:ext cx="483" cy="484"/>
                </a:xfrm>
                <a:custGeom>
                  <a:avLst/>
                  <a:gdLst/>
                  <a:ahLst/>
                  <a:cxnLst>
                    <a:cxn ang="0">
                      <a:pos x="456" y="457"/>
                    </a:cxn>
                    <a:cxn ang="0">
                      <a:pos x="359" y="484"/>
                    </a:cxn>
                    <a:cxn ang="0">
                      <a:pos x="400" y="443"/>
                    </a:cxn>
                    <a:cxn ang="0">
                      <a:pos x="0" y="41"/>
                    </a:cxn>
                    <a:cxn ang="0">
                      <a:pos x="41" y="0"/>
                    </a:cxn>
                    <a:cxn ang="0">
                      <a:pos x="441" y="401"/>
                    </a:cxn>
                    <a:cxn ang="0">
                      <a:pos x="483" y="361"/>
                    </a:cxn>
                    <a:cxn ang="0">
                      <a:pos x="456" y="457"/>
                    </a:cxn>
                  </a:cxnLst>
                  <a:rect l="0" t="0" r="r" b="b"/>
                  <a:pathLst>
                    <a:path w="483" h="484">
                      <a:moveTo>
                        <a:pt x="456" y="457"/>
                      </a:moveTo>
                      <a:lnTo>
                        <a:pt x="359" y="484"/>
                      </a:lnTo>
                      <a:lnTo>
                        <a:pt x="400" y="443"/>
                      </a:lnTo>
                      <a:lnTo>
                        <a:pt x="0" y="41"/>
                      </a:lnTo>
                      <a:lnTo>
                        <a:pt x="41" y="0"/>
                      </a:lnTo>
                      <a:lnTo>
                        <a:pt x="441" y="401"/>
                      </a:lnTo>
                      <a:lnTo>
                        <a:pt x="483" y="361"/>
                      </a:lnTo>
                      <a:lnTo>
                        <a:pt x="456" y="457"/>
                      </a:lnTo>
                      <a:close/>
                    </a:path>
                  </a:pathLst>
                </a:custGeom>
                <a:solidFill>
                  <a:srgbClr val="FFFFFF"/>
                </a:solidFill>
                <a:ln w="1588">
                  <a:solidFill>
                    <a:srgbClr val="000000"/>
                  </a:solidFill>
                  <a:prstDash val="solid"/>
                  <a:round/>
                  <a:headEnd/>
                  <a:tailEnd/>
                </a:ln>
              </p:spPr>
              <p:txBody>
                <a:bodyPr/>
                <a:lstStyle/>
                <a:p>
                  <a:endParaRPr lang="en-US"/>
                </a:p>
              </p:txBody>
            </p:sp>
            <p:sp>
              <p:nvSpPr>
                <p:cNvPr id="11341" name="Freeform 77"/>
                <p:cNvSpPr>
                  <a:spLocks/>
                </p:cNvSpPr>
                <p:nvPr/>
              </p:nvSpPr>
              <p:spPr bwMode="auto">
                <a:xfrm>
                  <a:off x="3169" y="2397"/>
                  <a:ext cx="166" cy="176"/>
                </a:xfrm>
                <a:custGeom>
                  <a:avLst/>
                  <a:gdLst/>
                  <a:ahLst/>
                  <a:cxnLst>
                    <a:cxn ang="0">
                      <a:pos x="166" y="89"/>
                    </a:cxn>
                    <a:cxn ang="0">
                      <a:pos x="116" y="176"/>
                    </a:cxn>
                    <a:cxn ang="0">
                      <a:pos x="116" y="118"/>
                    </a:cxn>
                    <a:cxn ang="0">
                      <a:pos x="0" y="118"/>
                    </a:cxn>
                    <a:cxn ang="0">
                      <a:pos x="0" y="58"/>
                    </a:cxn>
                    <a:cxn ang="0">
                      <a:pos x="116" y="58"/>
                    </a:cxn>
                    <a:cxn ang="0">
                      <a:pos x="116" y="0"/>
                    </a:cxn>
                    <a:cxn ang="0">
                      <a:pos x="166" y="89"/>
                    </a:cxn>
                  </a:cxnLst>
                  <a:rect l="0" t="0" r="r" b="b"/>
                  <a:pathLst>
                    <a:path w="166" h="176">
                      <a:moveTo>
                        <a:pt x="166" y="89"/>
                      </a:moveTo>
                      <a:lnTo>
                        <a:pt x="116" y="176"/>
                      </a:lnTo>
                      <a:lnTo>
                        <a:pt x="116" y="118"/>
                      </a:lnTo>
                      <a:lnTo>
                        <a:pt x="0" y="118"/>
                      </a:lnTo>
                      <a:lnTo>
                        <a:pt x="0" y="58"/>
                      </a:lnTo>
                      <a:lnTo>
                        <a:pt x="116" y="58"/>
                      </a:lnTo>
                      <a:lnTo>
                        <a:pt x="116" y="0"/>
                      </a:lnTo>
                      <a:lnTo>
                        <a:pt x="166" y="89"/>
                      </a:lnTo>
                      <a:close/>
                    </a:path>
                  </a:pathLst>
                </a:custGeom>
                <a:solidFill>
                  <a:srgbClr val="FFFFFF"/>
                </a:solidFill>
                <a:ln w="1588">
                  <a:solidFill>
                    <a:srgbClr val="000000"/>
                  </a:solidFill>
                  <a:prstDash val="solid"/>
                  <a:round/>
                  <a:headEnd/>
                  <a:tailEnd/>
                </a:ln>
              </p:spPr>
              <p:txBody>
                <a:bodyPr/>
                <a:lstStyle/>
                <a:p>
                  <a:endParaRPr lang="en-US"/>
                </a:p>
              </p:txBody>
            </p:sp>
            <p:sp>
              <p:nvSpPr>
                <p:cNvPr id="11342" name="Freeform 78"/>
                <p:cNvSpPr>
                  <a:spLocks/>
                </p:cNvSpPr>
                <p:nvPr/>
              </p:nvSpPr>
              <p:spPr bwMode="auto">
                <a:xfrm>
                  <a:off x="4065" y="2466"/>
                  <a:ext cx="359" cy="417"/>
                </a:xfrm>
                <a:custGeom>
                  <a:avLst/>
                  <a:gdLst/>
                  <a:ahLst/>
                  <a:cxnLst>
                    <a:cxn ang="0">
                      <a:pos x="38" y="403"/>
                    </a:cxn>
                    <a:cxn ang="0">
                      <a:pos x="137" y="417"/>
                    </a:cxn>
                    <a:cxn ang="0">
                      <a:pos x="93" y="382"/>
                    </a:cxn>
                    <a:cxn ang="0">
                      <a:pos x="359" y="37"/>
                    </a:cxn>
                    <a:cxn ang="0">
                      <a:pos x="311" y="0"/>
                    </a:cxn>
                    <a:cxn ang="0">
                      <a:pos x="45" y="345"/>
                    </a:cxn>
                    <a:cxn ang="0">
                      <a:pos x="0" y="310"/>
                    </a:cxn>
                    <a:cxn ang="0">
                      <a:pos x="38" y="403"/>
                    </a:cxn>
                  </a:cxnLst>
                  <a:rect l="0" t="0" r="r" b="b"/>
                  <a:pathLst>
                    <a:path w="359" h="417">
                      <a:moveTo>
                        <a:pt x="38" y="403"/>
                      </a:moveTo>
                      <a:lnTo>
                        <a:pt x="137" y="417"/>
                      </a:lnTo>
                      <a:lnTo>
                        <a:pt x="93" y="382"/>
                      </a:lnTo>
                      <a:lnTo>
                        <a:pt x="359" y="37"/>
                      </a:lnTo>
                      <a:lnTo>
                        <a:pt x="311" y="0"/>
                      </a:lnTo>
                      <a:lnTo>
                        <a:pt x="45" y="345"/>
                      </a:lnTo>
                      <a:lnTo>
                        <a:pt x="0" y="310"/>
                      </a:lnTo>
                      <a:lnTo>
                        <a:pt x="38" y="403"/>
                      </a:lnTo>
                      <a:close/>
                    </a:path>
                  </a:pathLst>
                </a:custGeom>
                <a:solidFill>
                  <a:srgbClr val="FFFFFF"/>
                </a:solidFill>
                <a:ln w="1588">
                  <a:solidFill>
                    <a:srgbClr val="000000"/>
                  </a:solidFill>
                  <a:prstDash val="solid"/>
                  <a:round/>
                  <a:headEnd/>
                  <a:tailEnd/>
                </a:ln>
              </p:spPr>
              <p:txBody>
                <a:bodyPr/>
                <a:lstStyle/>
                <a:p>
                  <a:endParaRPr lang="en-US"/>
                </a:p>
              </p:txBody>
            </p:sp>
            <p:sp>
              <p:nvSpPr>
                <p:cNvPr id="11343" name="Freeform 79"/>
                <p:cNvSpPr>
                  <a:spLocks/>
                </p:cNvSpPr>
                <p:nvPr/>
              </p:nvSpPr>
              <p:spPr bwMode="auto">
                <a:xfrm>
                  <a:off x="3856" y="2299"/>
                  <a:ext cx="209" cy="207"/>
                </a:xfrm>
                <a:custGeom>
                  <a:avLst/>
                  <a:gdLst/>
                  <a:ahLst/>
                  <a:cxnLst>
                    <a:cxn ang="0">
                      <a:pos x="187" y="28"/>
                    </a:cxn>
                    <a:cxn ang="0">
                      <a:pos x="209" y="127"/>
                    </a:cxn>
                    <a:cxn ang="0">
                      <a:pos x="170" y="85"/>
                    </a:cxn>
                    <a:cxn ang="0">
                      <a:pos x="40" y="207"/>
                    </a:cxn>
                    <a:cxn ang="0">
                      <a:pos x="0" y="164"/>
                    </a:cxn>
                    <a:cxn ang="0">
                      <a:pos x="129" y="42"/>
                    </a:cxn>
                    <a:cxn ang="0">
                      <a:pos x="89" y="0"/>
                    </a:cxn>
                    <a:cxn ang="0">
                      <a:pos x="187" y="28"/>
                    </a:cxn>
                  </a:cxnLst>
                  <a:rect l="0" t="0" r="r" b="b"/>
                  <a:pathLst>
                    <a:path w="209" h="207">
                      <a:moveTo>
                        <a:pt x="187" y="28"/>
                      </a:moveTo>
                      <a:lnTo>
                        <a:pt x="209" y="127"/>
                      </a:lnTo>
                      <a:lnTo>
                        <a:pt x="170" y="85"/>
                      </a:lnTo>
                      <a:lnTo>
                        <a:pt x="40" y="207"/>
                      </a:lnTo>
                      <a:lnTo>
                        <a:pt x="0" y="164"/>
                      </a:lnTo>
                      <a:lnTo>
                        <a:pt x="129" y="42"/>
                      </a:lnTo>
                      <a:lnTo>
                        <a:pt x="89" y="0"/>
                      </a:lnTo>
                      <a:lnTo>
                        <a:pt x="187" y="28"/>
                      </a:lnTo>
                      <a:close/>
                    </a:path>
                  </a:pathLst>
                </a:custGeom>
                <a:solidFill>
                  <a:srgbClr val="FFFFFF"/>
                </a:solidFill>
                <a:ln w="1588">
                  <a:solidFill>
                    <a:srgbClr val="000000"/>
                  </a:solidFill>
                  <a:prstDash val="solid"/>
                  <a:round/>
                  <a:headEnd/>
                  <a:tailEnd/>
                </a:ln>
              </p:spPr>
              <p:txBody>
                <a:bodyPr/>
                <a:lstStyle/>
                <a:p>
                  <a:endParaRPr lang="en-US"/>
                </a:p>
              </p:txBody>
            </p:sp>
            <p:sp>
              <p:nvSpPr>
                <p:cNvPr id="11344" name="Line 80"/>
                <p:cNvSpPr>
                  <a:spLocks noChangeShapeType="1"/>
                </p:cNvSpPr>
                <p:nvPr/>
              </p:nvSpPr>
              <p:spPr bwMode="auto">
                <a:xfrm>
                  <a:off x="1782" y="1873"/>
                  <a:ext cx="62" cy="1"/>
                </a:xfrm>
                <a:prstGeom prst="line">
                  <a:avLst/>
                </a:prstGeom>
                <a:noFill/>
                <a:ln w="74613">
                  <a:solidFill>
                    <a:srgbClr val="000000"/>
                  </a:solidFill>
                  <a:round/>
                  <a:headEnd/>
                  <a:tailEnd/>
                </a:ln>
              </p:spPr>
              <p:txBody>
                <a:bodyPr/>
                <a:lstStyle/>
                <a:p>
                  <a:endParaRPr lang="en-US"/>
                </a:p>
              </p:txBody>
            </p:sp>
            <p:sp>
              <p:nvSpPr>
                <p:cNvPr id="11345" name="Freeform 81"/>
                <p:cNvSpPr>
                  <a:spLocks/>
                </p:cNvSpPr>
                <p:nvPr/>
              </p:nvSpPr>
              <p:spPr bwMode="auto">
                <a:xfrm>
                  <a:off x="1813" y="1809"/>
                  <a:ext cx="126" cy="127"/>
                </a:xfrm>
                <a:custGeom>
                  <a:avLst/>
                  <a:gdLst/>
                  <a:ahLst/>
                  <a:cxnLst>
                    <a:cxn ang="0">
                      <a:pos x="126" y="64"/>
                    </a:cxn>
                    <a:cxn ang="0">
                      <a:pos x="0" y="127"/>
                    </a:cxn>
                    <a:cxn ang="0">
                      <a:pos x="9" y="102"/>
                    </a:cxn>
                    <a:cxn ang="0">
                      <a:pos x="15" y="77"/>
                    </a:cxn>
                    <a:cxn ang="0">
                      <a:pos x="15" y="50"/>
                    </a:cxn>
                    <a:cxn ang="0">
                      <a:pos x="9" y="25"/>
                    </a:cxn>
                    <a:cxn ang="0">
                      <a:pos x="0" y="0"/>
                    </a:cxn>
                    <a:cxn ang="0">
                      <a:pos x="126" y="64"/>
                    </a:cxn>
                  </a:cxnLst>
                  <a:rect l="0" t="0" r="r" b="b"/>
                  <a:pathLst>
                    <a:path w="126" h="127">
                      <a:moveTo>
                        <a:pt x="126" y="64"/>
                      </a:moveTo>
                      <a:lnTo>
                        <a:pt x="0" y="127"/>
                      </a:lnTo>
                      <a:lnTo>
                        <a:pt x="9" y="102"/>
                      </a:lnTo>
                      <a:lnTo>
                        <a:pt x="15" y="77"/>
                      </a:lnTo>
                      <a:lnTo>
                        <a:pt x="15" y="50"/>
                      </a:lnTo>
                      <a:lnTo>
                        <a:pt x="9" y="25"/>
                      </a:lnTo>
                      <a:lnTo>
                        <a:pt x="0" y="0"/>
                      </a:lnTo>
                      <a:lnTo>
                        <a:pt x="126" y="64"/>
                      </a:lnTo>
                      <a:close/>
                    </a:path>
                  </a:pathLst>
                </a:custGeom>
                <a:solidFill>
                  <a:srgbClr val="000000"/>
                </a:solidFill>
                <a:ln w="9525">
                  <a:noFill/>
                  <a:round/>
                  <a:headEnd/>
                  <a:tailEnd/>
                </a:ln>
              </p:spPr>
              <p:txBody>
                <a:bodyPr/>
                <a:lstStyle/>
                <a:p>
                  <a:endParaRPr lang="en-US"/>
                </a:p>
              </p:txBody>
            </p:sp>
            <p:sp>
              <p:nvSpPr>
                <p:cNvPr id="11346" name="Line 82"/>
                <p:cNvSpPr>
                  <a:spLocks noChangeShapeType="1"/>
                </p:cNvSpPr>
                <p:nvPr/>
              </p:nvSpPr>
              <p:spPr bwMode="auto">
                <a:xfrm>
                  <a:off x="1774" y="2486"/>
                  <a:ext cx="79" cy="1"/>
                </a:xfrm>
                <a:prstGeom prst="line">
                  <a:avLst/>
                </a:prstGeom>
                <a:noFill/>
                <a:ln w="74613">
                  <a:solidFill>
                    <a:srgbClr val="000000"/>
                  </a:solidFill>
                  <a:round/>
                  <a:headEnd/>
                  <a:tailEnd/>
                </a:ln>
              </p:spPr>
              <p:txBody>
                <a:bodyPr/>
                <a:lstStyle/>
                <a:p>
                  <a:endParaRPr lang="en-US"/>
                </a:p>
              </p:txBody>
            </p:sp>
            <p:sp>
              <p:nvSpPr>
                <p:cNvPr id="11347" name="Freeform 83"/>
                <p:cNvSpPr>
                  <a:spLocks/>
                </p:cNvSpPr>
                <p:nvPr/>
              </p:nvSpPr>
              <p:spPr bwMode="auto">
                <a:xfrm>
                  <a:off x="1822" y="2422"/>
                  <a:ext cx="126" cy="126"/>
                </a:xfrm>
                <a:custGeom>
                  <a:avLst/>
                  <a:gdLst/>
                  <a:ahLst/>
                  <a:cxnLst>
                    <a:cxn ang="0">
                      <a:pos x="126" y="64"/>
                    </a:cxn>
                    <a:cxn ang="0">
                      <a:pos x="0" y="126"/>
                    </a:cxn>
                    <a:cxn ang="0">
                      <a:pos x="9" y="102"/>
                    </a:cxn>
                    <a:cxn ang="0">
                      <a:pos x="15" y="76"/>
                    </a:cxn>
                    <a:cxn ang="0">
                      <a:pos x="15" y="50"/>
                    </a:cxn>
                    <a:cxn ang="0">
                      <a:pos x="9" y="24"/>
                    </a:cxn>
                    <a:cxn ang="0">
                      <a:pos x="0" y="0"/>
                    </a:cxn>
                    <a:cxn ang="0">
                      <a:pos x="126" y="64"/>
                    </a:cxn>
                  </a:cxnLst>
                  <a:rect l="0" t="0" r="r" b="b"/>
                  <a:pathLst>
                    <a:path w="126" h="126">
                      <a:moveTo>
                        <a:pt x="126" y="64"/>
                      </a:moveTo>
                      <a:lnTo>
                        <a:pt x="0" y="126"/>
                      </a:lnTo>
                      <a:lnTo>
                        <a:pt x="9" y="102"/>
                      </a:lnTo>
                      <a:lnTo>
                        <a:pt x="15" y="76"/>
                      </a:lnTo>
                      <a:lnTo>
                        <a:pt x="15" y="50"/>
                      </a:lnTo>
                      <a:lnTo>
                        <a:pt x="9" y="24"/>
                      </a:lnTo>
                      <a:lnTo>
                        <a:pt x="0" y="0"/>
                      </a:lnTo>
                      <a:lnTo>
                        <a:pt x="126" y="64"/>
                      </a:lnTo>
                      <a:close/>
                    </a:path>
                  </a:pathLst>
                </a:custGeom>
                <a:solidFill>
                  <a:srgbClr val="000000"/>
                </a:solidFill>
                <a:ln w="9525">
                  <a:noFill/>
                  <a:round/>
                  <a:headEnd/>
                  <a:tailEnd/>
                </a:ln>
              </p:spPr>
              <p:txBody>
                <a:bodyPr/>
                <a:lstStyle/>
                <a:p>
                  <a:endParaRPr lang="en-US"/>
                </a:p>
              </p:txBody>
            </p:sp>
            <p:sp>
              <p:nvSpPr>
                <p:cNvPr id="11348" name="Line 84"/>
                <p:cNvSpPr>
                  <a:spLocks noChangeShapeType="1"/>
                </p:cNvSpPr>
                <p:nvPr/>
              </p:nvSpPr>
              <p:spPr bwMode="auto">
                <a:xfrm>
                  <a:off x="2488" y="2486"/>
                  <a:ext cx="45" cy="1"/>
                </a:xfrm>
                <a:prstGeom prst="line">
                  <a:avLst/>
                </a:prstGeom>
                <a:noFill/>
                <a:ln w="74613">
                  <a:solidFill>
                    <a:srgbClr val="000000"/>
                  </a:solidFill>
                  <a:round/>
                  <a:headEnd/>
                  <a:tailEnd/>
                </a:ln>
              </p:spPr>
              <p:txBody>
                <a:bodyPr/>
                <a:lstStyle/>
                <a:p>
                  <a:endParaRPr lang="en-US"/>
                </a:p>
              </p:txBody>
            </p:sp>
            <p:sp>
              <p:nvSpPr>
                <p:cNvPr id="11349" name="Freeform 85"/>
                <p:cNvSpPr>
                  <a:spLocks/>
                </p:cNvSpPr>
                <p:nvPr/>
              </p:nvSpPr>
              <p:spPr bwMode="auto">
                <a:xfrm>
                  <a:off x="2503" y="2422"/>
                  <a:ext cx="126" cy="126"/>
                </a:xfrm>
                <a:custGeom>
                  <a:avLst/>
                  <a:gdLst/>
                  <a:ahLst/>
                  <a:cxnLst>
                    <a:cxn ang="0">
                      <a:pos x="126" y="64"/>
                    </a:cxn>
                    <a:cxn ang="0">
                      <a:pos x="0" y="126"/>
                    </a:cxn>
                    <a:cxn ang="0">
                      <a:pos x="9" y="102"/>
                    </a:cxn>
                    <a:cxn ang="0">
                      <a:pos x="14" y="76"/>
                    </a:cxn>
                    <a:cxn ang="0">
                      <a:pos x="14" y="50"/>
                    </a:cxn>
                    <a:cxn ang="0">
                      <a:pos x="9" y="24"/>
                    </a:cxn>
                    <a:cxn ang="0">
                      <a:pos x="0" y="0"/>
                    </a:cxn>
                    <a:cxn ang="0">
                      <a:pos x="126" y="64"/>
                    </a:cxn>
                  </a:cxnLst>
                  <a:rect l="0" t="0" r="r" b="b"/>
                  <a:pathLst>
                    <a:path w="126" h="126">
                      <a:moveTo>
                        <a:pt x="126" y="64"/>
                      </a:moveTo>
                      <a:lnTo>
                        <a:pt x="0" y="126"/>
                      </a:lnTo>
                      <a:lnTo>
                        <a:pt x="9" y="102"/>
                      </a:lnTo>
                      <a:lnTo>
                        <a:pt x="14" y="76"/>
                      </a:lnTo>
                      <a:lnTo>
                        <a:pt x="14" y="50"/>
                      </a:lnTo>
                      <a:lnTo>
                        <a:pt x="9" y="24"/>
                      </a:lnTo>
                      <a:lnTo>
                        <a:pt x="0" y="0"/>
                      </a:lnTo>
                      <a:lnTo>
                        <a:pt x="126" y="64"/>
                      </a:lnTo>
                      <a:close/>
                    </a:path>
                  </a:pathLst>
                </a:custGeom>
                <a:solidFill>
                  <a:srgbClr val="000000"/>
                </a:solidFill>
                <a:ln w="9525">
                  <a:noFill/>
                  <a:round/>
                  <a:headEnd/>
                  <a:tailEnd/>
                </a:ln>
              </p:spPr>
              <p:txBody>
                <a:bodyPr/>
                <a:lstStyle/>
                <a:p>
                  <a:endParaRPr lang="en-US"/>
                </a:p>
              </p:txBody>
            </p:sp>
            <p:sp>
              <p:nvSpPr>
                <p:cNvPr id="11350" name="Line 86"/>
                <p:cNvSpPr>
                  <a:spLocks noChangeShapeType="1"/>
                </p:cNvSpPr>
                <p:nvPr/>
              </p:nvSpPr>
              <p:spPr bwMode="auto">
                <a:xfrm flipV="1">
                  <a:off x="2899" y="2144"/>
                  <a:ext cx="1" cy="165"/>
                </a:xfrm>
                <a:prstGeom prst="line">
                  <a:avLst/>
                </a:prstGeom>
                <a:noFill/>
                <a:ln w="74613">
                  <a:solidFill>
                    <a:srgbClr val="000000"/>
                  </a:solidFill>
                  <a:round/>
                  <a:headEnd/>
                  <a:tailEnd/>
                </a:ln>
              </p:spPr>
              <p:txBody>
                <a:bodyPr/>
                <a:lstStyle/>
                <a:p>
                  <a:endParaRPr lang="en-US"/>
                </a:p>
              </p:txBody>
            </p:sp>
            <p:sp>
              <p:nvSpPr>
                <p:cNvPr id="11351" name="Freeform 87"/>
                <p:cNvSpPr>
                  <a:spLocks/>
                </p:cNvSpPr>
                <p:nvPr/>
              </p:nvSpPr>
              <p:spPr bwMode="auto">
                <a:xfrm>
                  <a:off x="2836" y="2047"/>
                  <a:ext cx="127" cy="128"/>
                </a:xfrm>
                <a:custGeom>
                  <a:avLst/>
                  <a:gdLst/>
                  <a:ahLst/>
                  <a:cxnLst>
                    <a:cxn ang="0">
                      <a:pos x="63" y="0"/>
                    </a:cxn>
                    <a:cxn ang="0">
                      <a:pos x="127" y="128"/>
                    </a:cxn>
                    <a:cxn ang="0">
                      <a:pos x="102" y="117"/>
                    </a:cxn>
                    <a:cxn ang="0">
                      <a:pos x="76" y="113"/>
                    </a:cxn>
                    <a:cxn ang="0">
                      <a:pos x="50" y="113"/>
                    </a:cxn>
                    <a:cxn ang="0">
                      <a:pos x="25" y="117"/>
                    </a:cxn>
                    <a:cxn ang="0">
                      <a:pos x="0" y="128"/>
                    </a:cxn>
                    <a:cxn ang="0">
                      <a:pos x="63" y="0"/>
                    </a:cxn>
                  </a:cxnLst>
                  <a:rect l="0" t="0" r="r" b="b"/>
                  <a:pathLst>
                    <a:path w="127" h="128">
                      <a:moveTo>
                        <a:pt x="63" y="0"/>
                      </a:moveTo>
                      <a:lnTo>
                        <a:pt x="127" y="128"/>
                      </a:lnTo>
                      <a:lnTo>
                        <a:pt x="102" y="117"/>
                      </a:lnTo>
                      <a:lnTo>
                        <a:pt x="76" y="113"/>
                      </a:lnTo>
                      <a:lnTo>
                        <a:pt x="50" y="113"/>
                      </a:lnTo>
                      <a:lnTo>
                        <a:pt x="25" y="117"/>
                      </a:lnTo>
                      <a:lnTo>
                        <a:pt x="0" y="128"/>
                      </a:lnTo>
                      <a:lnTo>
                        <a:pt x="63" y="0"/>
                      </a:lnTo>
                      <a:close/>
                    </a:path>
                  </a:pathLst>
                </a:custGeom>
                <a:solidFill>
                  <a:srgbClr val="000000"/>
                </a:solidFill>
                <a:ln w="9525">
                  <a:noFill/>
                  <a:round/>
                  <a:headEnd/>
                  <a:tailEnd/>
                </a:ln>
              </p:spPr>
              <p:txBody>
                <a:bodyPr/>
                <a:lstStyle/>
                <a:p>
                  <a:endParaRPr lang="en-US"/>
                </a:p>
              </p:txBody>
            </p:sp>
            <p:sp>
              <p:nvSpPr>
                <p:cNvPr id="11352" name="Line 88"/>
                <p:cNvSpPr>
                  <a:spLocks noChangeShapeType="1"/>
                </p:cNvSpPr>
                <p:nvPr/>
              </p:nvSpPr>
              <p:spPr bwMode="auto">
                <a:xfrm>
                  <a:off x="3169" y="1821"/>
                  <a:ext cx="80" cy="1"/>
                </a:xfrm>
                <a:prstGeom prst="line">
                  <a:avLst/>
                </a:prstGeom>
                <a:noFill/>
                <a:ln w="74613">
                  <a:solidFill>
                    <a:srgbClr val="000000"/>
                  </a:solidFill>
                  <a:round/>
                  <a:headEnd/>
                  <a:tailEnd/>
                </a:ln>
              </p:spPr>
              <p:txBody>
                <a:bodyPr/>
                <a:lstStyle/>
                <a:p>
                  <a:endParaRPr lang="en-US"/>
                </a:p>
              </p:txBody>
            </p:sp>
            <p:sp>
              <p:nvSpPr>
                <p:cNvPr id="11353" name="Freeform 89"/>
                <p:cNvSpPr>
                  <a:spLocks/>
                </p:cNvSpPr>
                <p:nvPr/>
              </p:nvSpPr>
              <p:spPr bwMode="auto">
                <a:xfrm>
                  <a:off x="3218" y="1757"/>
                  <a:ext cx="126" cy="126"/>
                </a:xfrm>
                <a:custGeom>
                  <a:avLst/>
                  <a:gdLst/>
                  <a:ahLst/>
                  <a:cxnLst>
                    <a:cxn ang="0">
                      <a:pos x="126" y="64"/>
                    </a:cxn>
                    <a:cxn ang="0">
                      <a:pos x="0" y="126"/>
                    </a:cxn>
                    <a:cxn ang="0">
                      <a:pos x="9" y="102"/>
                    </a:cxn>
                    <a:cxn ang="0">
                      <a:pos x="14" y="77"/>
                    </a:cxn>
                    <a:cxn ang="0">
                      <a:pos x="14" y="51"/>
                    </a:cxn>
                    <a:cxn ang="0">
                      <a:pos x="9" y="24"/>
                    </a:cxn>
                    <a:cxn ang="0">
                      <a:pos x="0" y="0"/>
                    </a:cxn>
                    <a:cxn ang="0">
                      <a:pos x="126" y="64"/>
                    </a:cxn>
                  </a:cxnLst>
                  <a:rect l="0" t="0" r="r" b="b"/>
                  <a:pathLst>
                    <a:path w="126" h="126">
                      <a:moveTo>
                        <a:pt x="126" y="64"/>
                      </a:moveTo>
                      <a:lnTo>
                        <a:pt x="0" y="126"/>
                      </a:lnTo>
                      <a:lnTo>
                        <a:pt x="9" y="102"/>
                      </a:lnTo>
                      <a:lnTo>
                        <a:pt x="14" y="77"/>
                      </a:lnTo>
                      <a:lnTo>
                        <a:pt x="14" y="51"/>
                      </a:lnTo>
                      <a:lnTo>
                        <a:pt x="9" y="24"/>
                      </a:lnTo>
                      <a:lnTo>
                        <a:pt x="0" y="0"/>
                      </a:lnTo>
                      <a:lnTo>
                        <a:pt x="126" y="64"/>
                      </a:lnTo>
                      <a:close/>
                    </a:path>
                  </a:pathLst>
                </a:custGeom>
                <a:solidFill>
                  <a:srgbClr val="000000"/>
                </a:solidFill>
                <a:ln w="9525">
                  <a:noFill/>
                  <a:round/>
                  <a:headEnd/>
                  <a:tailEnd/>
                </a:ln>
              </p:spPr>
              <p:txBody>
                <a:bodyPr/>
                <a:lstStyle/>
                <a:p>
                  <a:endParaRPr lang="en-US"/>
                </a:p>
              </p:txBody>
            </p:sp>
            <p:sp>
              <p:nvSpPr>
                <p:cNvPr id="11354" name="Line 90"/>
                <p:cNvSpPr>
                  <a:spLocks noChangeShapeType="1"/>
                </p:cNvSpPr>
                <p:nvPr/>
              </p:nvSpPr>
              <p:spPr bwMode="auto">
                <a:xfrm>
                  <a:off x="3518" y="1470"/>
                  <a:ext cx="1" cy="132"/>
                </a:xfrm>
                <a:prstGeom prst="line">
                  <a:avLst/>
                </a:prstGeom>
                <a:noFill/>
                <a:ln w="74613">
                  <a:solidFill>
                    <a:srgbClr val="000000"/>
                  </a:solidFill>
                  <a:round/>
                  <a:headEnd/>
                  <a:tailEnd/>
                </a:ln>
              </p:spPr>
              <p:txBody>
                <a:bodyPr/>
                <a:lstStyle/>
                <a:p>
                  <a:endParaRPr lang="en-US"/>
                </a:p>
              </p:txBody>
            </p:sp>
            <p:sp>
              <p:nvSpPr>
                <p:cNvPr id="11355" name="Freeform 91"/>
                <p:cNvSpPr>
                  <a:spLocks/>
                </p:cNvSpPr>
                <p:nvPr/>
              </p:nvSpPr>
              <p:spPr bwMode="auto">
                <a:xfrm>
                  <a:off x="3456" y="1572"/>
                  <a:ext cx="126" cy="126"/>
                </a:xfrm>
                <a:custGeom>
                  <a:avLst/>
                  <a:gdLst/>
                  <a:ahLst/>
                  <a:cxnLst>
                    <a:cxn ang="0">
                      <a:pos x="62" y="126"/>
                    </a:cxn>
                    <a:cxn ang="0">
                      <a:pos x="0" y="0"/>
                    </a:cxn>
                    <a:cxn ang="0">
                      <a:pos x="24" y="9"/>
                    </a:cxn>
                    <a:cxn ang="0">
                      <a:pos x="49" y="13"/>
                    </a:cxn>
                    <a:cxn ang="0">
                      <a:pos x="75" y="13"/>
                    </a:cxn>
                    <a:cxn ang="0">
                      <a:pos x="101" y="9"/>
                    </a:cxn>
                    <a:cxn ang="0">
                      <a:pos x="126" y="0"/>
                    </a:cxn>
                    <a:cxn ang="0">
                      <a:pos x="62" y="126"/>
                    </a:cxn>
                  </a:cxnLst>
                  <a:rect l="0" t="0" r="r" b="b"/>
                  <a:pathLst>
                    <a:path w="126" h="126">
                      <a:moveTo>
                        <a:pt x="62" y="126"/>
                      </a:moveTo>
                      <a:lnTo>
                        <a:pt x="0" y="0"/>
                      </a:lnTo>
                      <a:lnTo>
                        <a:pt x="24" y="9"/>
                      </a:lnTo>
                      <a:lnTo>
                        <a:pt x="49" y="13"/>
                      </a:lnTo>
                      <a:lnTo>
                        <a:pt x="75" y="13"/>
                      </a:lnTo>
                      <a:lnTo>
                        <a:pt x="101" y="9"/>
                      </a:lnTo>
                      <a:lnTo>
                        <a:pt x="126" y="0"/>
                      </a:lnTo>
                      <a:lnTo>
                        <a:pt x="62" y="126"/>
                      </a:lnTo>
                      <a:close/>
                    </a:path>
                  </a:pathLst>
                </a:custGeom>
                <a:solidFill>
                  <a:srgbClr val="000000"/>
                </a:solidFill>
                <a:ln w="9525">
                  <a:noFill/>
                  <a:round/>
                  <a:headEnd/>
                  <a:tailEnd/>
                </a:ln>
              </p:spPr>
              <p:txBody>
                <a:bodyPr/>
                <a:lstStyle/>
                <a:p>
                  <a:endParaRPr lang="en-US"/>
                </a:p>
              </p:txBody>
            </p:sp>
            <p:sp>
              <p:nvSpPr>
                <p:cNvPr id="11356" name="Line 92"/>
                <p:cNvSpPr>
                  <a:spLocks noChangeShapeType="1"/>
                </p:cNvSpPr>
                <p:nvPr/>
              </p:nvSpPr>
              <p:spPr bwMode="auto">
                <a:xfrm>
                  <a:off x="3780" y="1531"/>
                  <a:ext cx="1" cy="167"/>
                </a:xfrm>
                <a:prstGeom prst="line">
                  <a:avLst/>
                </a:prstGeom>
                <a:noFill/>
                <a:ln w="74613">
                  <a:solidFill>
                    <a:srgbClr val="000000"/>
                  </a:solidFill>
                  <a:round/>
                  <a:headEnd/>
                  <a:tailEnd/>
                </a:ln>
              </p:spPr>
              <p:txBody>
                <a:bodyPr/>
                <a:lstStyle/>
                <a:p>
                  <a:endParaRPr lang="en-US"/>
                </a:p>
              </p:txBody>
            </p:sp>
            <p:sp>
              <p:nvSpPr>
                <p:cNvPr id="11357" name="Freeform 93"/>
                <p:cNvSpPr>
                  <a:spLocks/>
                </p:cNvSpPr>
                <p:nvPr/>
              </p:nvSpPr>
              <p:spPr bwMode="auto">
                <a:xfrm>
                  <a:off x="3718" y="1436"/>
                  <a:ext cx="125" cy="126"/>
                </a:xfrm>
                <a:custGeom>
                  <a:avLst/>
                  <a:gdLst/>
                  <a:ahLst/>
                  <a:cxnLst>
                    <a:cxn ang="0">
                      <a:pos x="62" y="0"/>
                    </a:cxn>
                    <a:cxn ang="0">
                      <a:pos x="125" y="126"/>
                    </a:cxn>
                    <a:cxn ang="0">
                      <a:pos x="101" y="117"/>
                    </a:cxn>
                    <a:cxn ang="0">
                      <a:pos x="75" y="112"/>
                    </a:cxn>
                    <a:cxn ang="0">
                      <a:pos x="50" y="112"/>
                    </a:cxn>
                    <a:cxn ang="0">
                      <a:pos x="23" y="117"/>
                    </a:cxn>
                    <a:cxn ang="0">
                      <a:pos x="0" y="126"/>
                    </a:cxn>
                    <a:cxn ang="0">
                      <a:pos x="62" y="0"/>
                    </a:cxn>
                  </a:cxnLst>
                  <a:rect l="0" t="0" r="r" b="b"/>
                  <a:pathLst>
                    <a:path w="125" h="126">
                      <a:moveTo>
                        <a:pt x="62" y="0"/>
                      </a:moveTo>
                      <a:lnTo>
                        <a:pt x="125" y="126"/>
                      </a:lnTo>
                      <a:lnTo>
                        <a:pt x="101" y="117"/>
                      </a:lnTo>
                      <a:lnTo>
                        <a:pt x="75" y="112"/>
                      </a:lnTo>
                      <a:lnTo>
                        <a:pt x="50" y="112"/>
                      </a:lnTo>
                      <a:lnTo>
                        <a:pt x="23" y="117"/>
                      </a:lnTo>
                      <a:lnTo>
                        <a:pt x="0" y="126"/>
                      </a:lnTo>
                      <a:lnTo>
                        <a:pt x="62" y="0"/>
                      </a:lnTo>
                      <a:close/>
                    </a:path>
                  </a:pathLst>
                </a:custGeom>
                <a:solidFill>
                  <a:srgbClr val="000000"/>
                </a:solidFill>
                <a:ln w="9525">
                  <a:noFill/>
                  <a:round/>
                  <a:headEnd/>
                  <a:tailEnd/>
                </a:ln>
              </p:spPr>
              <p:txBody>
                <a:bodyPr/>
                <a:lstStyle/>
                <a:p>
                  <a:endParaRPr lang="en-US"/>
                </a:p>
              </p:txBody>
            </p:sp>
            <p:sp>
              <p:nvSpPr>
                <p:cNvPr id="11358" name="Line 94"/>
                <p:cNvSpPr>
                  <a:spLocks noChangeShapeType="1"/>
                </p:cNvSpPr>
                <p:nvPr/>
              </p:nvSpPr>
              <p:spPr bwMode="auto">
                <a:xfrm>
                  <a:off x="3876" y="1873"/>
                  <a:ext cx="71" cy="1"/>
                </a:xfrm>
                <a:prstGeom prst="line">
                  <a:avLst/>
                </a:prstGeom>
                <a:noFill/>
                <a:ln w="74613">
                  <a:solidFill>
                    <a:srgbClr val="000000"/>
                  </a:solidFill>
                  <a:round/>
                  <a:headEnd/>
                  <a:tailEnd/>
                </a:ln>
              </p:spPr>
              <p:txBody>
                <a:bodyPr/>
                <a:lstStyle/>
                <a:p>
                  <a:endParaRPr lang="en-US"/>
                </a:p>
              </p:txBody>
            </p:sp>
            <p:sp>
              <p:nvSpPr>
                <p:cNvPr id="11359" name="Freeform 95"/>
                <p:cNvSpPr>
                  <a:spLocks/>
                </p:cNvSpPr>
                <p:nvPr/>
              </p:nvSpPr>
              <p:spPr bwMode="auto">
                <a:xfrm>
                  <a:off x="3915" y="1809"/>
                  <a:ext cx="128" cy="127"/>
                </a:xfrm>
                <a:custGeom>
                  <a:avLst/>
                  <a:gdLst/>
                  <a:ahLst/>
                  <a:cxnLst>
                    <a:cxn ang="0">
                      <a:pos x="128" y="64"/>
                    </a:cxn>
                    <a:cxn ang="0">
                      <a:pos x="0" y="127"/>
                    </a:cxn>
                    <a:cxn ang="0">
                      <a:pos x="11" y="102"/>
                    </a:cxn>
                    <a:cxn ang="0">
                      <a:pos x="15" y="77"/>
                    </a:cxn>
                    <a:cxn ang="0">
                      <a:pos x="15" y="50"/>
                    </a:cxn>
                    <a:cxn ang="0">
                      <a:pos x="11" y="25"/>
                    </a:cxn>
                    <a:cxn ang="0">
                      <a:pos x="0" y="0"/>
                    </a:cxn>
                    <a:cxn ang="0">
                      <a:pos x="128" y="64"/>
                    </a:cxn>
                  </a:cxnLst>
                  <a:rect l="0" t="0" r="r" b="b"/>
                  <a:pathLst>
                    <a:path w="128" h="127">
                      <a:moveTo>
                        <a:pt x="128" y="64"/>
                      </a:moveTo>
                      <a:lnTo>
                        <a:pt x="0" y="127"/>
                      </a:lnTo>
                      <a:lnTo>
                        <a:pt x="11" y="102"/>
                      </a:lnTo>
                      <a:lnTo>
                        <a:pt x="15" y="77"/>
                      </a:lnTo>
                      <a:lnTo>
                        <a:pt x="15" y="50"/>
                      </a:lnTo>
                      <a:lnTo>
                        <a:pt x="11" y="25"/>
                      </a:lnTo>
                      <a:lnTo>
                        <a:pt x="0" y="0"/>
                      </a:lnTo>
                      <a:lnTo>
                        <a:pt x="128" y="64"/>
                      </a:lnTo>
                      <a:close/>
                    </a:path>
                  </a:pathLst>
                </a:custGeom>
                <a:solidFill>
                  <a:srgbClr val="000000"/>
                </a:solidFill>
                <a:ln w="9525">
                  <a:noFill/>
                  <a:round/>
                  <a:headEnd/>
                  <a:tailEnd/>
                </a:ln>
              </p:spPr>
              <p:txBody>
                <a:bodyPr/>
                <a:lstStyle/>
                <a:p>
                  <a:endParaRPr lang="en-US"/>
                </a:p>
              </p:txBody>
            </p:sp>
          </p:grpSp>
          <p:sp>
            <p:nvSpPr>
              <p:cNvPr id="11360" name="Rectangle 96"/>
              <p:cNvSpPr>
                <a:spLocks noChangeArrowheads="1"/>
              </p:cNvSpPr>
              <p:nvPr/>
            </p:nvSpPr>
            <p:spPr bwMode="auto">
              <a:xfrm>
                <a:off x="1224" y="1042"/>
                <a:ext cx="6" cy="6"/>
              </a:xfrm>
              <a:prstGeom prst="rect">
                <a:avLst/>
              </a:prstGeom>
              <a:solidFill>
                <a:srgbClr val="000000"/>
              </a:solidFill>
              <a:ln w="9525">
                <a:noFill/>
                <a:miter lim="800000"/>
                <a:headEnd/>
                <a:tailEnd/>
              </a:ln>
            </p:spPr>
            <p:txBody>
              <a:bodyPr/>
              <a:lstStyle/>
              <a:p>
                <a:endParaRPr lang="en-US"/>
              </a:p>
            </p:txBody>
          </p:sp>
          <p:sp>
            <p:nvSpPr>
              <p:cNvPr id="11361" name="Rectangle 97"/>
              <p:cNvSpPr>
                <a:spLocks noChangeArrowheads="1"/>
              </p:cNvSpPr>
              <p:nvPr/>
            </p:nvSpPr>
            <p:spPr bwMode="auto">
              <a:xfrm>
                <a:off x="1224" y="1042"/>
                <a:ext cx="6" cy="6"/>
              </a:xfrm>
              <a:prstGeom prst="rect">
                <a:avLst/>
              </a:prstGeom>
              <a:solidFill>
                <a:srgbClr val="000000"/>
              </a:solidFill>
              <a:ln w="9525">
                <a:noFill/>
                <a:miter lim="800000"/>
                <a:headEnd/>
                <a:tailEnd/>
              </a:ln>
            </p:spPr>
            <p:txBody>
              <a:bodyPr/>
              <a:lstStyle/>
              <a:p>
                <a:endParaRPr lang="en-US"/>
              </a:p>
            </p:txBody>
          </p:sp>
          <p:sp>
            <p:nvSpPr>
              <p:cNvPr id="11362" name="Rectangle 98"/>
              <p:cNvSpPr>
                <a:spLocks noChangeArrowheads="1"/>
              </p:cNvSpPr>
              <p:nvPr/>
            </p:nvSpPr>
            <p:spPr bwMode="auto">
              <a:xfrm>
                <a:off x="4536" y="1042"/>
                <a:ext cx="6" cy="6"/>
              </a:xfrm>
              <a:prstGeom prst="rect">
                <a:avLst/>
              </a:prstGeom>
              <a:solidFill>
                <a:srgbClr val="000000"/>
              </a:solidFill>
              <a:ln w="9525">
                <a:noFill/>
                <a:miter lim="800000"/>
                <a:headEnd/>
                <a:tailEnd/>
              </a:ln>
            </p:spPr>
            <p:txBody>
              <a:bodyPr/>
              <a:lstStyle/>
              <a:p>
                <a:endParaRPr lang="en-US"/>
              </a:p>
            </p:txBody>
          </p:sp>
          <p:sp>
            <p:nvSpPr>
              <p:cNvPr id="11363" name="Rectangle 99"/>
              <p:cNvSpPr>
                <a:spLocks noChangeArrowheads="1"/>
              </p:cNvSpPr>
              <p:nvPr/>
            </p:nvSpPr>
            <p:spPr bwMode="auto">
              <a:xfrm>
                <a:off x="4536" y="1042"/>
                <a:ext cx="6" cy="6"/>
              </a:xfrm>
              <a:prstGeom prst="rect">
                <a:avLst/>
              </a:prstGeom>
              <a:solidFill>
                <a:srgbClr val="000000"/>
              </a:solidFill>
              <a:ln w="9525">
                <a:noFill/>
                <a:miter lim="800000"/>
                <a:headEnd/>
                <a:tailEnd/>
              </a:ln>
            </p:spPr>
            <p:txBody>
              <a:bodyPr/>
              <a:lstStyle/>
              <a:p>
                <a:endParaRPr lang="en-US"/>
              </a:p>
            </p:txBody>
          </p:sp>
          <p:sp>
            <p:nvSpPr>
              <p:cNvPr id="11364" name="Rectangle 100"/>
              <p:cNvSpPr>
                <a:spLocks noChangeArrowheads="1"/>
              </p:cNvSpPr>
              <p:nvPr/>
            </p:nvSpPr>
            <p:spPr bwMode="auto">
              <a:xfrm>
                <a:off x="1224" y="3271"/>
                <a:ext cx="6" cy="6"/>
              </a:xfrm>
              <a:prstGeom prst="rect">
                <a:avLst/>
              </a:prstGeom>
              <a:solidFill>
                <a:srgbClr val="000000"/>
              </a:solidFill>
              <a:ln w="9525">
                <a:noFill/>
                <a:miter lim="800000"/>
                <a:headEnd/>
                <a:tailEnd/>
              </a:ln>
            </p:spPr>
            <p:txBody>
              <a:bodyPr/>
              <a:lstStyle/>
              <a:p>
                <a:endParaRPr lang="en-US"/>
              </a:p>
            </p:txBody>
          </p:sp>
          <p:sp>
            <p:nvSpPr>
              <p:cNvPr id="11365" name="Rectangle 101"/>
              <p:cNvSpPr>
                <a:spLocks noChangeArrowheads="1"/>
              </p:cNvSpPr>
              <p:nvPr/>
            </p:nvSpPr>
            <p:spPr bwMode="auto">
              <a:xfrm>
                <a:off x="1224" y="3271"/>
                <a:ext cx="6" cy="6"/>
              </a:xfrm>
              <a:prstGeom prst="rect">
                <a:avLst/>
              </a:prstGeom>
              <a:solidFill>
                <a:srgbClr val="000000"/>
              </a:solidFill>
              <a:ln w="9525">
                <a:noFill/>
                <a:miter lim="800000"/>
                <a:headEnd/>
                <a:tailEnd/>
              </a:ln>
            </p:spPr>
            <p:txBody>
              <a:bodyPr/>
              <a:lstStyle/>
              <a:p>
                <a:endParaRPr lang="en-US"/>
              </a:p>
            </p:txBody>
          </p:sp>
          <p:sp>
            <p:nvSpPr>
              <p:cNvPr id="11366" name="Rectangle 102"/>
              <p:cNvSpPr>
                <a:spLocks noChangeArrowheads="1"/>
              </p:cNvSpPr>
              <p:nvPr/>
            </p:nvSpPr>
            <p:spPr bwMode="auto">
              <a:xfrm>
                <a:off x="4536" y="3271"/>
                <a:ext cx="6" cy="6"/>
              </a:xfrm>
              <a:prstGeom prst="rect">
                <a:avLst/>
              </a:prstGeom>
              <a:solidFill>
                <a:srgbClr val="000000"/>
              </a:solidFill>
              <a:ln w="9525">
                <a:noFill/>
                <a:miter lim="800000"/>
                <a:headEnd/>
                <a:tailEnd/>
              </a:ln>
            </p:spPr>
            <p:txBody>
              <a:bodyPr/>
              <a:lstStyle/>
              <a:p>
                <a:endParaRPr lang="en-US"/>
              </a:p>
            </p:txBody>
          </p:sp>
          <p:sp>
            <p:nvSpPr>
              <p:cNvPr id="11367" name="Rectangle 103"/>
              <p:cNvSpPr>
                <a:spLocks noChangeArrowheads="1"/>
              </p:cNvSpPr>
              <p:nvPr/>
            </p:nvSpPr>
            <p:spPr bwMode="auto">
              <a:xfrm>
                <a:off x="4536" y="3271"/>
                <a:ext cx="6" cy="6"/>
              </a:xfrm>
              <a:prstGeom prst="rect">
                <a:avLst/>
              </a:prstGeom>
              <a:solidFill>
                <a:srgbClr val="000000"/>
              </a:solidFill>
              <a:ln w="9525">
                <a:noFill/>
                <a:miter lim="800000"/>
                <a:headEnd/>
                <a:tailEnd/>
              </a:ln>
            </p:spPr>
            <p:txBody>
              <a:bodyPr/>
              <a:lstStyle/>
              <a:p>
                <a:endParaRPr lang="en-US"/>
              </a:p>
            </p:txBody>
          </p:sp>
        </p:grpSp>
        <p:grpSp>
          <p:nvGrpSpPr>
            <p:cNvPr id="5" name="Group 104"/>
            <p:cNvGrpSpPr>
              <a:grpSpLocks/>
            </p:cNvGrpSpPr>
            <p:nvPr/>
          </p:nvGrpSpPr>
          <p:grpSpPr bwMode="auto">
            <a:xfrm>
              <a:off x="2193" y="1939"/>
              <a:ext cx="3165" cy="2209"/>
              <a:chOff x="477" y="1927"/>
              <a:chExt cx="3297" cy="2221"/>
            </a:xfrm>
          </p:grpSpPr>
          <p:grpSp>
            <p:nvGrpSpPr>
              <p:cNvPr id="6" name="Group 105"/>
              <p:cNvGrpSpPr>
                <a:grpSpLocks/>
              </p:cNvGrpSpPr>
              <p:nvPr/>
            </p:nvGrpSpPr>
            <p:grpSpPr bwMode="auto">
              <a:xfrm>
                <a:off x="477" y="1927"/>
                <a:ext cx="3297" cy="2221"/>
                <a:chOff x="477" y="1927"/>
                <a:chExt cx="3297" cy="2221"/>
              </a:xfrm>
            </p:grpSpPr>
            <p:sp>
              <p:nvSpPr>
                <p:cNvPr id="11370" name="Freeform 106"/>
                <p:cNvSpPr>
                  <a:spLocks/>
                </p:cNvSpPr>
                <p:nvPr/>
              </p:nvSpPr>
              <p:spPr bwMode="auto">
                <a:xfrm>
                  <a:off x="529" y="1927"/>
                  <a:ext cx="489" cy="437"/>
                </a:xfrm>
                <a:custGeom>
                  <a:avLst/>
                  <a:gdLst/>
                  <a:ahLst/>
                  <a:cxnLst>
                    <a:cxn ang="0">
                      <a:pos x="401" y="437"/>
                    </a:cxn>
                    <a:cxn ang="0">
                      <a:pos x="421" y="435"/>
                    </a:cxn>
                    <a:cxn ang="0">
                      <a:pos x="440" y="428"/>
                    </a:cxn>
                    <a:cxn ang="0">
                      <a:pos x="456" y="417"/>
                    </a:cxn>
                    <a:cxn ang="0">
                      <a:pos x="469" y="404"/>
                    </a:cxn>
                    <a:cxn ang="0">
                      <a:pos x="480" y="388"/>
                    </a:cxn>
                    <a:cxn ang="0">
                      <a:pos x="487" y="369"/>
                    </a:cxn>
                    <a:cxn ang="0">
                      <a:pos x="489" y="349"/>
                    </a:cxn>
                    <a:cxn ang="0">
                      <a:pos x="489" y="87"/>
                    </a:cxn>
                    <a:cxn ang="0">
                      <a:pos x="487" y="68"/>
                    </a:cxn>
                    <a:cxn ang="0">
                      <a:pos x="480" y="49"/>
                    </a:cxn>
                    <a:cxn ang="0">
                      <a:pos x="469" y="32"/>
                    </a:cxn>
                    <a:cxn ang="0">
                      <a:pos x="456" y="19"/>
                    </a:cxn>
                    <a:cxn ang="0">
                      <a:pos x="440" y="9"/>
                    </a:cxn>
                    <a:cxn ang="0">
                      <a:pos x="421" y="1"/>
                    </a:cxn>
                    <a:cxn ang="0">
                      <a:pos x="401" y="0"/>
                    </a:cxn>
                    <a:cxn ang="0">
                      <a:pos x="87" y="0"/>
                    </a:cxn>
                    <a:cxn ang="0">
                      <a:pos x="68" y="1"/>
                    </a:cxn>
                    <a:cxn ang="0">
                      <a:pos x="50" y="9"/>
                    </a:cxn>
                    <a:cxn ang="0">
                      <a:pos x="34" y="19"/>
                    </a:cxn>
                    <a:cxn ang="0">
                      <a:pos x="19" y="32"/>
                    </a:cxn>
                    <a:cxn ang="0">
                      <a:pos x="8" y="49"/>
                    </a:cxn>
                    <a:cxn ang="0">
                      <a:pos x="3" y="68"/>
                    </a:cxn>
                    <a:cxn ang="0">
                      <a:pos x="0" y="87"/>
                    </a:cxn>
                    <a:cxn ang="0">
                      <a:pos x="0" y="349"/>
                    </a:cxn>
                    <a:cxn ang="0">
                      <a:pos x="3" y="369"/>
                    </a:cxn>
                    <a:cxn ang="0">
                      <a:pos x="8" y="388"/>
                    </a:cxn>
                    <a:cxn ang="0">
                      <a:pos x="19" y="404"/>
                    </a:cxn>
                    <a:cxn ang="0">
                      <a:pos x="34" y="417"/>
                    </a:cxn>
                    <a:cxn ang="0">
                      <a:pos x="50" y="428"/>
                    </a:cxn>
                    <a:cxn ang="0">
                      <a:pos x="68" y="435"/>
                    </a:cxn>
                    <a:cxn ang="0">
                      <a:pos x="87" y="437"/>
                    </a:cxn>
                    <a:cxn ang="0">
                      <a:pos x="401" y="437"/>
                    </a:cxn>
                  </a:cxnLst>
                  <a:rect l="0" t="0" r="r" b="b"/>
                  <a:pathLst>
                    <a:path w="489" h="437">
                      <a:moveTo>
                        <a:pt x="401" y="437"/>
                      </a:moveTo>
                      <a:lnTo>
                        <a:pt x="421" y="435"/>
                      </a:lnTo>
                      <a:lnTo>
                        <a:pt x="440" y="428"/>
                      </a:lnTo>
                      <a:lnTo>
                        <a:pt x="456" y="417"/>
                      </a:lnTo>
                      <a:lnTo>
                        <a:pt x="469" y="404"/>
                      </a:lnTo>
                      <a:lnTo>
                        <a:pt x="480" y="388"/>
                      </a:lnTo>
                      <a:lnTo>
                        <a:pt x="487" y="369"/>
                      </a:lnTo>
                      <a:lnTo>
                        <a:pt x="489" y="349"/>
                      </a:lnTo>
                      <a:lnTo>
                        <a:pt x="489" y="87"/>
                      </a:lnTo>
                      <a:lnTo>
                        <a:pt x="487" y="68"/>
                      </a:lnTo>
                      <a:lnTo>
                        <a:pt x="480" y="49"/>
                      </a:lnTo>
                      <a:lnTo>
                        <a:pt x="469" y="32"/>
                      </a:lnTo>
                      <a:lnTo>
                        <a:pt x="456" y="19"/>
                      </a:lnTo>
                      <a:lnTo>
                        <a:pt x="440" y="9"/>
                      </a:lnTo>
                      <a:lnTo>
                        <a:pt x="421" y="1"/>
                      </a:lnTo>
                      <a:lnTo>
                        <a:pt x="401" y="0"/>
                      </a:lnTo>
                      <a:lnTo>
                        <a:pt x="87" y="0"/>
                      </a:lnTo>
                      <a:lnTo>
                        <a:pt x="68" y="1"/>
                      </a:lnTo>
                      <a:lnTo>
                        <a:pt x="50" y="9"/>
                      </a:lnTo>
                      <a:lnTo>
                        <a:pt x="34" y="19"/>
                      </a:lnTo>
                      <a:lnTo>
                        <a:pt x="19" y="32"/>
                      </a:lnTo>
                      <a:lnTo>
                        <a:pt x="8" y="49"/>
                      </a:lnTo>
                      <a:lnTo>
                        <a:pt x="3" y="68"/>
                      </a:lnTo>
                      <a:lnTo>
                        <a:pt x="0" y="87"/>
                      </a:lnTo>
                      <a:lnTo>
                        <a:pt x="0" y="349"/>
                      </a:lnTo>
                      <a:lnTo>
                        <a:pt x="3" y="369"/>
                      </a:lnTo>
                      <a:lnTo>
                        <a:pt x="8" y="388"/>
                      </a:lnTo>
                      <a:lnTo>
                        <a:pt x="19" y="404"/>
                      </a:lnTo>
                      <a:lnTo>
                        <a:pt x="34" y="417"/>
                      </a:lnTo>
                      <a:lnTo>
                        <a:pt x="50" y="428"/>
                      </a:lnTo>
                      <a:lnTo>
                        <a:pt x="68" y="435"/>
                      </a:lnTo>
                      <a:lnTo>
                        <a:pt x="87" y="437"/>
                      </a:lnTo>
                      <a:lnTo>
                        <a:pt x="401" y="437"/>
                      </a:lnTo>
                      <a:close/>
                    </a:path>
                  </a:pathLst>
                </a:custGeom>
                <a:solidFill>
                  <a:srgbClr val="FFFFFF"/>
                </a:solidFill>
                <a:ln w="1588">
                  <a:solidFill>
                    <a:srgbClr val="000000"/>
                  </a:solidFill>
                  <a:prstDash val="solid"/>
                  <a:round/>
                  <a:headEnd/>
                  <a:tailEnd/>
                </a:ln>
              </p:spPr>
              <p:txBody>
                <a:bodyPr/>
                <a:lstStyle/>
                <a:p>
                  <a:endParaRPr lang="en-US"/>
                </a:p>
              </p:txBody>
            </p:sp>
            <p:sp>
              <p:nvSpPr>
                <p:cNvPr id="11371" name="Rectangle 107"/>
                <p:cNvSpPr>
                  <a:spLocks noChangeArrowheads="1"/>
                </p:cNvSpPr>
                <p:nvPr/>
              </p:nvSpPr>
              <p:spPr bwMode="auto">
                <a:xfrm>
                  <a:off x="586" y="1997"/>
                  <a:ext cx="411"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Food reseach</a:t>
                  </a:r>
                  <a:endParaRPr lang="en-US" sz="1000"/>
                </a:p>
              </p:txBody>
            </p:sp>
            <p:sp>
              <p:nvSpPr>
                <p:cNvPr id="11372" name="Rectangle 108"/>
                <p:cNvSpPr>
                  <a:spLocks noChangeArrowheads="1"/>
                </p:cNvSpPr>
                <p:nvPr/>
              </p:nvSpPr>
              <p:spPr bwMode="auto">
                <a:xfrm>
                  <a:off x="675" y="2071"/>
                  <a:ext cx="212"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institut:</a:t>
                  </a:r>
                  <a:endParaRPr lang="en-US" sz="1000"/>
                </a:p>
              </p:txBody>
            </p:sp>
            <p:sp>
              <p:nvSpPr>
                <p:cNvPr id="11373" name="Rectangle 109"/>
                <p:cNvSpPr>
                  <a:spLocks noChangeArrowheads="1"/>
                </p:cNvSpPr>
                <p:nvPr/>
              </p:nvSpPr>
              <p:spPr bwMode="auto">
                <a:xfrm>
                  <a:off x="654" y="2145"/>
                  <a:ext cx="256"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Program</a:t>
                  </a:r>
                  <a:endParaRPr lang="en-US" sz="1000"/>
                </a:p>
              </p:txBody>
            </p:sp>
            <p:sp>
              <p:nvSpPr>
                <p:cNvPr id="11374" name="Rectangle 110"/>
                <p:cNvSpPr>
                  <a:spLocks noChangeArrowheads="1"/>
                </p:cNvSpPr>
                <p:nvPr/>
              </p:nvSpPr>
              <p:spPr bwMode="auto">
                <a:xfrm>
                  <a:off x="659" y="2219"/>
                  <a:ext cx="250"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operator</a:t>
                  </a:r>
                  <a:endParaRPr lang="en-US" sz="1000"/>
                </a:p>
              </p:txBody>
            </p:sp>
            <p:sp>
              <p:nvSpPr>
                <p:cNvPr id="11375" name="Rectangle 111"/>
                <p:cNvSpPr>
                  <a:spLocks noChangeArrowheads="1"/>
                </p:cNvSpPr>
                <p:nvPr/>
              </p:nvSpPr>
              <p:spPr bwMode="auto">
                <a:xfrm>
                  <a:off x="1873" y="1962"/>
                  <a:ext cx="540" cy="350"/>
                </a:xfrm>
                <a:prstGeom prst="rect">
                  <a:avLst/>
                </a:prstGeom>
                <a:solidFill>
                  <a:srgbClr val="FFFFFF"/>
                </a:solidFill>
                <a:ln w="1588">
                  <a:solidFill>
                    <a:srgbClr val="000000"/>
                  </a:solidFill>
                  <a:miter lim="800000"/>
                  <a:headEnd/>
                  <a:tailEnd/>
                </a:ln>
              </p:spPr>
              <p:txBody>
                <a:bodyPr/>
                <a:lstStyle/>
                <a:p>
                  <a:endParaRPr lang="en-US"/>
                </a:p>
              </p:txBody>
            </p:sp>
            <p:sp>
              <p:nvSpPr>
                <p:cNvPr id="11376" name="Rectangle 112"/>
                <p:cNvSpPr>
                  <a:spLocks noChangeArrowheads="1"/>
                </p:cNvSpPr>
                <p:nvPr/>
              </p:nvSpPr>
              <p:spPr bwMode="auto">
                <a:xfrm>
                  <a:off x="1926" y="2062"/>
                  <a:ext cx="473"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Mentor to assist</a:t>
                  </a:r>
                  <a:endParaRPr lang="en-US" sz="1000"/>
                </a:p>
              </p:txBody>
            </p:sp>
            <p:sp>
              <p:nvSpPr>
                <p:cNvPr id="11377" name="Rectangle 113"/>
                <p:cNvSpPr>
                  <a:spLocks noChangeArrowheads="1"/>
                </p:cNvSpPr>
                <p:nvPr/>
              </p:nvSpPr>
              <p:spPr bwMode="auto">
                <a:xfrm>
                  <a:off x="1953" y="2136"/>
                  <a:ext cx="418"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in the process</a:t>
                  </a:r>
                  <a:endParaRPr lang="en-US" sz="1000"/>
                </a:p>
              </p:txBody>
            </p:sp>
            <p:sp>
              <p:nvSpPr>
                <p:cNvPr id="11378" name="Rectangle 114"/>
                <p:cNvSpPr>
                  <a:spLocks noChangeArrowheads="1"/>
                </p:cNvSpPr>
                <p:nvPr/>
              </p:nvSpPr>
              <p:spPr bwMode="auto">
                <a:xfrm>
                  <a:off x="2570" y="3185"/>
                  <a:ext cx="541" cy="351"/>
                </a:xfrm>
                <a:prstGeom prst="rect">
                  <a:avLst/>
                </a:prstGeom>
                <a:solidFill>
                  <a:srgbClr val="FFFFFF"/>
                </a:solidFill>
                <a:ln w="1588">
                  <a:solidFill>
                    <a:srgbClr val="000000"/>
                  </a:solidFill>
                  <a:miter lim="800000"/>
                  <a:headEnd/>
                  <a:tailEnd/>
                </a:ln>
              </p:spPr>
              <p:txBody>
                <a:bodyPr/>
                <a:lstStyle/>
                <a:p>
                  <a:endParaRPr lang="en-US"/>
                </a:p>
              </p:txBody>
            </p:sp>
            <p:sp>
              <p:nvSpPr>
                <p:cNvPr id="11379" name="Rectangle 115"/>
                <p:cNvSpPr>
                  <a:spLocks noChangeArrowheads="1"/>
                </p:cNvSpPr>
                <p:nvPr/>
              </p:nvSpPr>
              <p:spPr bwMode="auto">
                <a:xfrm>
                  <a:off x="2622" y="3175"/>
                  <a:ext cx="477"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 buy</a:t>
                  </a:r>
                  <a:endParaRPr lang="en-US" sz="1000"/>
                </a:p>
              </p:txBody>
            </p:sp>
            <p:sp>
              <p:nvSpPr>
                <p:cNvPr id="11380" name="Rectangle 116"/>
                <p:cNvSpPr>
                  <a:spLocks noChangeArrowheads="1"/>
                </p:cNvSpPr>
                <p:nvPr/>
              </p:nvSpPr>
              <p:spPr bwMode="auto">
                <a:xfrm>
                  <a:off x="2697" y="3249"/>
                  <a:ext cx="317"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subsidized</a:t>
                  </a:r>
                  <a:endParaRPr lang="en-US" sz="1000"/>
                </a:p>
              </p:txBody>
            </p:sp>
            <p:sp>
              <p:nvSpPr>
                <p:cNvPr id="11381" name="Rectangle 117"/>
                <p:cNvSpPr>
                  <a:spLocks noChangeArrowheads="1"/>
                </p:cNvSpPr>
                <p:nvPr/>
              </p:nvSpPr>
              <p:spPr bwMode="auto">
                <a:xfrm>
                  <a:off x="2738" y="3323"/>
                  <a:ext cx="223"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382" name="Rectangle 118"/>
                <p:cNvSpPr>
                  <a:spLocks noChangeArrowheads="1"/>
                </p:cNvSpPr>
                <p:nvPr/>
              </p:nvSpPr>
              <p:spPr bwMode="auto">
                <a:xfrm>
                  <a:off x="2662" y="3397"/>
                  <a:ext cx="385"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383" name="Rectangle 119"/>
                <p:cNvSpPr>
                  <a:spLocks noChangeArrowheads="1"/>
                </p:cNvSpPr>
                <p:nvPr/>
              </p:nvSpPr>
              <p:spPr bwMode="auto">
                <a:xfrm>
                  <a:off x="2697" y="3472"/>
                  <a:ext cx="317"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assistance</a:t>
                  </a:r>
                  <a:endParaRPr lang="en-US" sz="1000"/>
                </a:p>
              </p:txBody>
            </p:sp>
            <p:sp>
              <p:nvSpPr>
                <p:cNvPr id="11384" name="Rectangle 120"/>
                <p:cNvSpPr>
                  <a:spLocks noChangeArrowheads="1"/>
                </p:cNvSpPr>
                <p:nvPr/>
              </p:nvSpPr>
              <p:spPr bwMode="auto">
                <a:xfrm>
                  <a:off x="486" y="2574"/>
                  <a:ext cx="540" cy="349"/>
                </a:xfrm>
                <a:prstGeom prst="rect">
                  <a:avLst/>
                </a:prstGeom>
                <a:solidFill>
                  <a:srgbClr val="FFFFFF"/>
                </a:solidFill>
                <a:ln w="1588">
                  <a:solidFill>
                    <a:srgbClr val="000000"/>
                  </a:solidFill>
                  <a:miter lim="800000"/>
                  <a:headEnd/>
                  <a:tailEnd/>
                </a:ln>
              </p:spPr>
              <p:txBody>
                <a:bodyPr/>
                <a:lstStyle/>
                <a:p>
                  <a:endParaRPr lang="en-US"/>
                </a:p>
              </p:txBody>
            </p:sp>
            <p:sp>
              <p:nvSpPr>
                <p:cNvPr id="11385" name="Rectangle 121"/>
                <p:cNvSpPr>
                  <a:spLocks noChangeArrowheads="1"/>
                </p:cNvSpPr>
                <p:nvPr/>
              </p:nvSpPr>
              <p:spPr bwMode="auto">
                <a:xfrm>
                  <a:off x="662" y="2675"/>
                  <a:ext cx="196"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Willing</a:t>
                  </a:r>
                  <a:endParaRPr lang="en-US" sz="1000"/>
                </a:p>
              </p:txBody>
            </p:sp>
            <p:sp>
              <p:nvSpPr>
                <p:cNvPr id="11386" name="Rectangle 122"/>
                <p:cNvSpPr>
                  <a:spLocks noChangeArrowheads="1"/>
                </p:cNvSpPr>
                <p:nvPr/>
              </p:nvSpPr>
              <p:spPr bwMode="auto">
                <a:xfrm>
                  <a:off x="598" y="2749"/>
                  <a:ext cx="343"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387" name="Rectangle 123"/>
                <p:cNvSpPr>
                  <a:spLocks noChangeArrowheads="1"/>
                </p:cNvSpPr>
                <p:nvPr/>
              </p:nvSpPr>
              <p:spPr bwMode="auto">
                <a:xfrm>
                  <a:off x="1183" y="2574"/>
                  <a:ext cx="541" cy="349"/>
                </a:xfrm>
                <a:prstGeom prst="rect">
                  <a:avLst/>
                </a:prstGeom>
                <a:solidFill>
                  <a:srgbClr val="FFFFFF"/>
                </a:solidFill>
                <a:ln w="1588">
                  <a:solidFill>
                    <a:srgbClr val="000000"/>
                  </a:solidFill>
                  <a:miter lim="800000"/>
                  <a:headEnd/>
                  <a:tailEnd/>
                </a:ln>
              </p:spPr>
              <p:txBody>
                <a:bodyPr/>
                <a:lstStyle/>
                <a:p>
                  <a:endParaRPr lang="en-US"/>
                </a:p>
              </p:txBody>
            </p:sp>
            <p:sp>
              <p:nvSpPr>
                <p:cNvPr id="11388" name="Rectangle 124"/>
                <p:cNvSpPr>
                  <a:spLocks noChangeArrowheads="1"/>
                </p:cNvSpPr>
                <p:nvPr/>
              </p:nvSpPr>
              <p:spPr bwMode="auto">
                <a:xfrm>
                  <a:off x="1280" y="2638"/>
                  <a:ext cx="376"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Seminars on</a:t>
                  </a:r>
                  <a:endParaRPr lang="en-US" sz="1000"/>
                </a:p>
              </p:txBody>
            </p:sp>
            <p:sp>
              <p:nvSpPr>
                <p:cNvPr id="11389" name="Rectangle 125"/>
                <p:cNvSpPr>
                  <a:spLocks noChangeArrowheads="1"/>
                </p:cNvSpPr>
                <p:nvPr/>
              </p:nvSpPr>
              <p:spPr bwMode="auto">
                <a:xfrm>
                  <a:off x="1351" y="2712"/>
                  <a:ext cx="224"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390" name="Rectangle 126"/>
                <p:cNvSpPr>
                  <a:spLocks noChangeArrowheads="1"/>
                </p:cNvSpPr>
                <p:nvPr/>
              </p:nvSpPr>
              <p:spPr bwMode="auto">
                <a:xfrm>
                  <a:off x="1276" y="2786"/>
                  <a:ext cx="384"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391" name="Rectangle 127"/>
                <p:cNvSpPr>
                  <a:spLocks noChangeArrowheads="1"/>
                </p:cNvSpPr>
                <p:nvPr/>
              </p:nvSpPr>
              <p:spPr bwMode="auto">
                <a:xfrm>
                  <a:off x="1873" y="2574"/>
                  <a:ext cx="540" cy="349"/>
                </a:xfrm>
                <a:prstGeom prst="rect">
                  <a:avLst/>
                </a:prstGeom>
                <a:solidFill>
                  <a:srgbClr val="FFFFFF"/>
                </a:solidFill>
                <a:ln w="1588">
                  <a:solidFill>
                    <a:srgbClr val="000000"/>
                  </a:solidFill>
                  <a:miter lim="800000"/>
                  <a:headEnd/>
                  <a:tailEnd/>
                </a:ln>
              </p:spPr>
              <p:txBody>
                <a:bodyPr/>
                <a:lstStyle/>
                <a:p>
                  <a:endParaRPr lang="en-US"/>
                </a:p>
              </p:txBody>
            </p:sp>
            <p:sp>
              <p:nvSpPr>
                <p:cNvPr id="11392" name="Rectangle 128"/>
                <p:cNvSpPr>
                  <a:spLocks noChangeArrowheads="1"/>
                </p:cNvSpPr>
                <p:nvPr/>
              </p:nvSpPr>
              <p:spPr bwMode="auto">
                <a:xfrm>
                  <a:off x="1904" y="2601"/>
                  <a:ext cx="518"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 learn</a:t>
                  </a:r>
                  <a:endParaRPr lang="en-US" sz="1000"/>
                </a:p>
              </p:txBody>
            </p:sp>
            <p:sp>
              <p:nvSpPr>
                <p:cNvPr id="11393" name="Rectangle 129"/>
                <p:cNvSpPr>
                  <a:spLocks noChangeArrowheads="1"/>
                </p:cNvSpPr>
                <p:nvPr/>
              </p:nvSpPr>
              <p:spPr bwMode="auto">
                <a:xfrm>
                  <a:off x="1976" y="2675"/>
                  <a:ext cx="366"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new product</a:t>
                  </a:r>
                  <a:endParaRPr lang="en-US" sz="1000"/>
                </a:p>
              </p:txBody>
            </p:sp>
            <p:sp>
              <p:nvSpPr>
                <p:cNvPr id="11394" name="Rectangle 130"/>
                <p:cNvSpPr>
                  <a:spLocks noChangeArrowheads="1"/>
                </p:cNvSpPr>
                <p:nvPr/>
              </p:nvSpPr>
              <p:spPr bwMode="auto">
                <a:xfrm>
                  <a:off x="1964" y="2749"/>
                  <a:ext cx="384"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395" name="Rectangle 131"/>
                <p:cNvSpPr>
                  <a:spLocks noChangeArrowheads="1"/>
                </p:cNvSpPr>
                <p:nvPr/>
              </p:nvSpPr>
              <p:spPr bwMode="auto">
                <a:xfrm>
                  <a:off x="2025" y="2823"/>
                  <a:ext cx="257"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methods</a:t>
                  </a:r>
                  <a:endParaRPr lang="en-US" sz="1000"/>
                </a:p>
              </p:txBody>
            </p:sp>
            <p:sp>
              <p:nvSpPr>
                <p:cNvPr id="11396" name="Rectangle 132"/>
                <p:cNvSpPr>
                  <a:spLocks noChangeArrowheads="1"/>
                </p:cNvSpPr>
                <p:nvPr/>
              </p:nvSpPr>
              <p:spPr bwMode="auto">
                <a:xfrm>
                  <a:off x="2588" y="2574"/>
                  <a:ext cx="532" cy="349"/>
                </a:xfrm>
                <a:prstGeom prst="rect">
                  <a:avLst/>
                </a:prstGeom>
                <a:solidFill>
                  <a:srgbClr val="FFFFFF"/>
                </a:solidFill>
                <a:ln w="1588">
                  <a:solidFill>
                    <a:srgbClr val="000000"/>
                  </a:solidFill>
                  <a:miter lim="800000"/>
                  <a:headEnd/>
                  <a:tailEnd/>
                </a:ln>
              </p:spPr>
              <p:txBody>
                <a:bodyPr/>
                <a:lstStyle/>
                <a:p>
                  <a:endParaRPr lang="en-US"/>
                </a:p>
              </p:txBody>
            </p:sp>
            <p:sp>
              <p:nvSpPr>
                <p:cNvPr id="11397" name="Rectangle 133"/>
                <p:cNvSpPr>
                  <a:spLocks noChangeArrowheads="1"/>
                </p:cNvSpPr>
                <p:nvPr/>
              </p:nvSpPr>
              <p:spPr bwMode="auto">
                <a:xfrm>
                  <a:off x="2693" y="2638"/>
                  <a:ext cx="350"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398" name="Rectangle 134"/>
                <p:cNvSpPr>
                  <a:spLocks noChangeArrowheads="1"/>
                </p:cNvSpPr>
                <p:nvPr/>
              </p:nvSpPr>
              <p:spPr bwMode="auto">
                <a:xfrm>
                  <a:off x="2690" y="2712"/>
                  <a:ext cx="357"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employ new</a:t>
                  </a:r>
                  <a:endParaRPr lang="en-US" sz="1000"/>
                </a:p>
              </p:txBody>
            </p:sp>
            <p:sp>
              <p:nvSpPr>
                <p:cNvPr id="11399" name="Rectangle 135"/>
                <p:cNvSpPr>
                  <a:spLocks noChangeArrowheads="1"/>
                </p:cNvSpPr>
                <p:nvPr/>
              </p:nvSpPr>
              <p:spPr bwMode="auto">
                <a:xfrm>
                  <a:off x="2736" y="2786"/>
                  <a:ext cx="258"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methods</a:t>
                  </a:r>
                  <a:endParaRPr lang="en-US" sz="1000"/>
                </a:p>
              </p:txBody>
            </p:sp>
            <p:sp>
              <p:nvSpPr>
                <p:cNvPr id="11400" name="Rectangle 136"/>
                <p:cNvSpPr>
                  <a:spLocks noChangeArrowheads="1"/>
                </p:cNvSpPr>
                <p:nvPr/>
              </p:nvSpPr>
              <p:spPr bwMode="auto">
                <a:xfrm>
                  <a:off x="477" y="3185"/>
                  <a:ext cx="541" cy="351"/>
                </a:xfrm>
                <a:prstGeom prst="rect">
                  <a:avLst/>
                </a:prstGeom>
                <a:solidFill>
                  <a:srgbClr val="FFFFFF"/>
                </a:solidFill>
                <a:ln w="1588">
                  <a:solidFill>
                    <a:srgbClr val="000000"/>
                  </a:solidFill>
                  <a:miter lim="800000"/>
                  <a:headEnd/>
                  <a:tailEnd/>
                </a:ln>
              </p:spPr>
              <p:txBody>
                <a:bodyPr/>
                <a:lstStyle/>
                <a:p>
                  <a:endParaRPr lang="en-US"/>
                </a:p>
              </p:txBody>
            </p:sp>
            <p:sp>
              <p:nvSpPr>
                <p:cNvPr id="11401" name="Rectangle 137"/>
                <p:cNvSpPr>
                  <a:spLocks noChangeArrowheads="1"/>
                </p:cNvSpPr>
                <p:nvPr/>
              </p:nvSpPr>
              <p:spPr bwMode="auto">
                <a:xfrm>
                  <a:off x="586" y="3323"/>
                  <a:ext cx="350"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402" name="Rectangle 138"/>
                <p:cNvSpPr>
                  <a:spLocks noChangeArrowheads="1"/>
                </p:cNvSpPr>
                <p:nvPr/>
              </p:nvSpPr>
              <p:spPr bwMode="auto">
                <a:xfrm>
                  <a:off x="1174" y="3711"/>
                  <a:ext cx="542" cy="350"/>
                </a:xfrm>
                <a:prstGeom prst="rect">
                  <a:avLst/>
                </a:prstGeom>
                <a:solidFill>
                  <a:srgbClr val="FFFFFF"/>
                </a:solidFill>
                <a:ln w="1588">
                  <a:solidFill>
                    <a:srgbClr val="000000"/>
                  </a:solidFill>
                  <a:miter lim="800000"/>
                  <a:headEnd/>
                  <a:tailEnd/>
                </a:ln>
              </p:spPr>
              <p:txBody>
                <a:bodyPr/>
                <a:lstStyle/>
                <a:p>
                  <a:endParaRPr lang="en-US"/>
                </a:p>
              </p:txBody>
            </p:sp>
            <p:sp>
              <p:nvSpPr>
                <p:cNvPr id="11403" name="Rectangle 139"/>
                <p:cNvSpPr>
                  <a:spLocks noChangeArrowheads="1"/>
                </p:cNvSpPr>
                <p:nvPr/>
              </p:nvSpPr>
              <p:spPr bwMode="auto">
                <a:xfrm>
                  <a:off x="1230" y="3811"/>
                  <a:ext cx="469"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Network among</a:t>
                  </a:r>
                  <a:endParaRPr lang="en-US" sz="1000"/>
                </a:p>
              </p:txBody>
            </p:sp>
            <p:sp>
              <p:nvSpPr>
                <p:cNvPr id="11404" name="Rectangle 140"/>
                <p:cNvSpPr>
                  <a:spLocks noChangeArrowheads="1"/>
                </p:cNvSpPr>
                <p:nvPr/>
              </p:nvSpPr>
              <p:spPr bwMode="auto">
                <a:xfrm>
                  <a:off x="1288" y="3885"/>
                  <a:ext cx="343"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405" name="Rectangle 141"/>
                <p:cNvSpPr>
                  <a:spLocks noChangeArrowheads="1"/>
                </p:cNvSpPr>
                <p:nvPr/>
              </p:nvSpPr>
              <p:spPr bwMode="auto">
                <a:xfrm>
                  <a:off x="1192" y="3185"/>
                  <a:ext cx="540" cy="351"/>
                </a:xfrm>
                <a:prstGeom prst="rect">
                  <a:avLst/>
                </a:prstGeom>
                <a:solidFill>
                  <a:srgbClr val="FFFFFF"/>
                </a:solidFill>
                <a:ln w="1588">
                  <a:solidFill>
                    <a:srgbClr val="000000"/>
                  </a:solidFill>
                  <a:miter lim="800000"/>
                  <a:headEnd/>
                  <a:tailEnd/>
                </a:ln>
              </p:spPr>
              <p:txBody>
                <a:bodyPr/>
                <a:lstStyle/>
                <a:p>
                  <a:endParaRPr lang="en-US"/>
                </a:p>
              </p:txBody>
            </p:sp>
            <p:sp>
              <p:nvSpPr>
                <p:cNvPr id="11406" name="Rectangle 142"/>
                <p:cNvSpPr>
                  <a:spLocks noChangeArrowheads="1"/>
                </p:cNvSpPr>
                <p:nvPr/>
              </p:nvSpPr>
              <p:spPr bwMode="auto">
                <a:xfrm>
                  <a:off x="1288" y="3212"/>
                  <a:ext cx="374"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Exchange of</a:t>
                  </a:r>
                  <a:endParaRPr lang="en-US" sz="1000"/>
                </a:p>
              </p:txBody>
            </p:sp>
            <p:sp>
              <p:nvSpPr>
                <p:cNvPr id="11407" name="Rectangle 143"/>
                <p:cNvSpPr>
                  <a:spLocks noChangeArrowheads="1"/>
                </p:cNvSpPr>
                <p:nvPr/>
              </p:nvSpPr>
              <p:spPr bwMode="auto">
                <a:xfrm>
                  <a:off x="1297" y="3286"/>
                  <a:ext cx="361"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experiences</a:t>
                  </a:r>
                  <a:endParaRPr lang="en-US" sz="1000"/>
                </a:p>
              </p:txBody>
            </p:sp>
            <p:sp>
              <p:nvSpPr>
                <p:cNvPr id="11408" name="Rectangle 144"/>
                <p:cNvSpPr>
                  <a:spLocks noChangeArrowheads="1"/>
                </p:cNvSpPr>
                <p:nvPr/>
              </p:nvSpPr>
              <p:spPr bwMode="auto">
                <a:xfrm>
                  <a:off x="1316" y="3360"/>
                  <a:ext cx="317"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among the</a:t>
                  </a:r>
                  <a:endParaRPr lang="en-US" sz="1000"/>
                </a:p>
              </p:txBody>
            </p:sp>
            <p:sp>
              <p:nvSpPr>
                <p:cNvPr id="11409" name="Rectangle 145"/>
                <p:cNvSpPr>
                  <a:spLocks noChangeArrowheads="1"/>
                </p:cNvSpPr>
                <p:nvPr/>
              </p:nvSpPr>
              <p:spPr bwMode="auto">
                <a:xfrm>
                  <a:off x="1304" y="3434"/>
                  <a:ext cx="343"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participants</a:t>
                  </a:r>
                  <a:endParaRPr lang="en-US" sz="1000"/>
                </a:p>
              </p:txBody>
            </p:sp>
            <p:sp>
              <p:nvSpPr>
                <p:cNvPr id="11410" name="Rectangle 146"/>
                <p:cNvSpPr>
                  <a:spLocks noChangeArrowheads="1"/>
                </p:cNvSpPr>
                <p:nvPr/>
              </p:nvSpPr>
              <p:spPr bwMode="auto">
                <a:xfrm>
                  <a:off x="2588" y="1962"/>
                  <a:ext cx="540" cy="350"/>
                </a:xfrm>
                <a:prstGeom prst="rect">
                  <a:avLst/>
                </a:prstGeom>
                <a:solidFill>
                  <a:srgbClr val="FFFFFF"/>
                </a:solidFill>
                <a:ln w="1588">
                  <a:solidFill>
                    <a:srgbClr val="000000"/>
                  </a:solidFill>
                  <a:miter lim="800000"/>
                  <a:headEnd/>
                  <a:tailEnd/>
                </a:ln>
              </p:spPr>
              <p:txBody>
                <a:bodyPr/>
                <a:lstStyle/>
                <a:p>
                  <a:endParaRPr lang="en-US"/>
                </a:p>
              </p:txBody>
            </p:sp>
            <p:sp>
              <p:nvSpPr>
                <p:cNvPr id="11411" name="Rectangle 147"/>
                <p:cNvSpPr>
                  <a:spLocks noChangeArrowheads="1"/>
                </p:cNvSpPr>
                <p:nvPr/>
              </p:nvSpPr>
              <p:spPr bwMode="auto">
                <a:xfrm>
                  <a:off x="2728" y="1988"/>
                  <a:ext cx="279"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Improved</a:t>
                  </a:r>
                  <a:endParaRPr lang="en-US" sz="1000"/>
                </a:p>
              </p:txBody>
            </p:sp>
            <p:sp>
              <p:nvSpPr>
                <p:cNvPr id="11412" name="Rectangle 148"/>
                <p:cNvSpPr>
                  <a:spLocks noChangeArrowheads="1"/>
                </p:cNvSpPr>
                <p:nvPr/>
              </p:nvSpPr>
              <p:spPr bwMode="auto">
                <a:xfrm>
                  <a:off x="2654" y="2062"/>
                  <a:ext cx="441"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organization of</a:t>
                  </a:r>
                  <a:endParaRPr lang="en-US" sz="1000"/>
                </a:p>
              </p:txBody>
            </p:sp>
            <p:sp>
              <p:nvSpPr>
                <p:cNvPr id="11413" name="Rectangle 149"/>
                <p:cNvSpPr>
                  <a:spLocks noChangeArrowheads="1"/>
                </p:cNvSpPr>
                <p:nvPr/>
              </p:nvSpPr>
              <p:spPr bwMode="auto">
                <a:xfrm>
                  <a:off x="2756" y="2136"/>
                  <a:ext cx="224"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product</a:t>
                  </a:r>
                  <a:endParaRPr lang="en-US" sz="1000"/>
                </a:p>
              </p:txBody>
            </p:sp>
            <p:sp>
              <p:nvSpPr>
                <p:cNvPr id="11414" name="Rectangle 150"/>
                <p:cNvSpPr>
                  <a:spLocks noChangeArrowheads="1"/>
                </p:cNvSpPr>
                <p:nvPr/>
              </p:nvSpPr>
              <p:spPr bwMode="auto">
                <a:xfrm>
                  <a:off x="2679" y="2210"/>
                  <a:ext cx="385"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development</a:t>
                  </a:r>
                  <a:endParaRPr lang="en-US" sz="1000"/>
                </a:p>
              </p:txBody>
            </p:sp>
            <p:sp>
              <p:nvSpPr>
                <p:cNvPr id="11415" name="Freeform 151"/>
                <p:cNvSpPr>
                  <a:spLocks/>
                </p:cNvSpPr>
                <p:nvPr/>
              </p:nvSpPr>
              <p:spPr bwMode="auto">
                <a:xfrm>
                  <a:off x="3287" y="3273"/>
                  <a:ext cx="487" cy="89"/>
                </a:xfrm>
                <a:custGeom>
                  <a:avLst/>
                  <a:gdLst/>
                  <a:ahLst/>
                  <a:cxnLst>
                    <a:cxn ang="0">
                      <a:pos x="400" y="0"/>
                    </a:cxn>
                    <a:cxn ang="0">
                      <a:pos x="0" y="0"/>
                    </a:cxn>
                    <a:cxn ang="0">
                      <a:pos x="87" y="89"/>
                    </a:cxn>
                    <a:cxn ang="0">
                      <a:pos x="487" y="89"/>
                    </a:cxn>
                    <a:cxn ang="0">
                      <a:pos x="400" y="0"/>
                    </a:cxn>
                  </a:cxnLst>
                  <a:rect l="0" t="0" r="r" b="b"/>
                  <a:pathLst>
                    <a:path w="487" h="89">
                      <a:moveTo>
                        <a:pt x="400" y="0"/>
                      </a:moveTo>
                      <a:lnTo>
                        <a:pt x="0" y="0"/>
                      </a:lnTo>
                      <a:lnTo>
                        <a:pt x="87" y="89"/>
                      </a:lnTo>
                      <a:lnTo>
                        <a:pt x="487" y="89"/>
                      </a:lnTo>
                      <a:lnTo>
                        <a:pt x="400" y="0"/>
                      </a:lnTo>
                      <a:close/>
                    </a:path>
                  </a:pathLst>
                </a:custGeom>
                <a:solidFill>
                  <a:srgbClr val="C0C0C0"/>
                </a:solidFill>
                <a:ln w="1588">
                  <a:solidFill>
                    <a:srgbClr val="000000"/>
                  </a:solidFill>
                  <a:prstDash val="solid"/>
                  <a:round/>
                  <a:headEnd/>
                  <a:tailEnd/>
                </a:ln>
              </p:spPr>
              <p:txBody>
                <a:bodyPr/>
                <a:lstStyle/>
                <a:p>
                  <a:endParaRPr lang="en-US"/>
                </a:p>
              </p:txBody>
            </p:sp>
            <p:sp>
              <p:nvSpPr>
                <p:cNvPr id="11416" name="Freeform 152"/>
                <p:cNvSpPr>
                  <a:spLocks/>
                </p:cNvSpPr>
                <p:nvPr/>
              </p:nvSpPr>
              <p:spPr bwMode="auto">
                <a:xfrm>
                  <a:off x="3687" y="1962"/>
                  <a:ext cx="87" cy="1400"/>
                </a:xfrm>
                <a:custGeom>
                  <a:avLst/>
                  <a:gdLst/>
                  <a:ahLst/>
                  <a:cxnLst>
                    <a:cxn ang="0">
                      <a:pos x="87" y="1400"/>
                    </a:cxn>
                    <a:cxn ang="0">
                      <a:pos x="0" y="1311"/>
                    </a:cxn>
                    <a:cxn ang="0">
                      <a:pos x="0" y="0"/>
                    </a:cxn>
                    <a:cxn ang="0">
                      <a:pos x="87" y="88"/>
                    </a:cxn>
                    <a:cxn ang="0">
                      <a:pos x="87" y="1400"/>
                    </a:cxn>
                  </a:cxnLst>
                  <a:rect l="0" t="0" r="r" b="b"/>
                  <a:pathLst>
                    <a:path w="87" h="1400">
                      <a:moveTo>
                        <a:pt x="87" y="1400"/>
                      </a:moveTo>
                      <a:lnTo>
                        <a:pt x="0" y="1311"/>
                      </a:lnTo>
                      <a:lnTo>
                        <a:pt x="0" y="0"/>
                      </a:lnTo>
                      <a:lnTo>
                        <a:pt x="87" y="88"/>
                      </a:lnTo>
                      <a:lnTo>
                        <a:pt x="87" y="1400"/>
                      </a:lnTo>
                      <a:close/>
                    </a:path>
                  </a:pathLst>
                </a:custGeom>
                <a:solidFill>
                  <a:srgbClr val="C0C0C0"/>
                </a:solidFill>
                <a:ln w="1588">
                  <a:solidFill>
                    <a:srgbClr val="000000"/>
                  </a:solidFill>
                  <a:prstDash val="solid"/>
                  <a:round/>
                  <a:headEnd/>
                  <a:tailEnd/>
                </a:ln>
              </p:spPr>
              <p:txBody>
                <a:bodyPr/>
                <a:lstStyle/>
                <a:p>
                  <a:endParaRPr lang="en-US"/>
                </a:p>
              </p:txBody>
            </p:sp>
            <p:sp>
              <p:nvSpPr>
                <p:cNvPr id="11417" name="Rectangle 153"/>
                <p:cNvSpPr>
                  <a:spLocks noChangeArrowheads="1"/>
                </p:cNvSpPr>
                <p:nvPr/>
              </p:nvSpPr>
              <p:spPr bwMode="auto">
                <a:xfrm>
                  <a:off x="3287" y="1962"/>
                  <a:ext cx="400" cy="1311"/>
                </a:xfrm>
                <a:prstGeom prst="rect">
                  <a:avLst/>
                </a:prstGeom>
                <a:solidFill>
                  <a:srgbClr val="FFFFFF"/>
                </a:solidFill>
                <a:ln w="1588">
                  <a:solidFill>
                    <a:srgbClr val="000000"/>
                  </a:solidFill>
                  <a:miter lim="800000"/>
                  <a:headEnd/>
                  <a:tailEnd/>
                </a:ln>
              </p:spPr>
              <p:txBody>
                <a:bodyPr/>
                <a:lstStyle/>
                <a:p>
                  <a:endParaRPr lang="en-US"/>
                </a:p>
              </p:txBody>
            </p:sp>
            <p:sp>
              <p:nvSpPr>
                <p:cNvPr id="11418" name="Rectangle 154"/>
                <p:cNvSpPr>
                  <a:spLocks noChangeArrowheads="1"/>
                </p:cNvSpPr>
                <p:nvPr/>
              </p:nvSpPr>
              <p:spPr bwMode="auto">
                <a:xfrm>
                  <a:off x="3316" y="2469"/>
                  <a:ext cx="364"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Goal:Improv</a:t>
                  </a:r>
                  <a:endParaRPr lang="en-US" sz="1000"/>
                </a:p>
              </p:txBody>
            </p:sp>
            <p:sp>
              <p:nvSpPr>
                <p:cNvPr id="11419" name="Rectangle 155"/>
                <p:cNvSpPr>
                  <a:spLocks noChangeArrowheads="1"/>
                </p:cNvSpPr>
                <p:nvPr/>
              </p:nvSpPr>
              <p:spPr bwMode="auto">
                <a:xfrm>
                  <a:off x="3332" y="2543"/>
                  <a:ext cx="337"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ed  product</a:t>
                  </a:r>
                  <a:endParaRPr lang="en-US" sz="1000"/>
                </a:p>
              </p:txBody>
            </p:sp>
            <p:sp>
              <p:nvSpPr>
                <p:cNvPr id="11420" name="Rectangle 156"/>
                <p:cNvSpPr>
                  <a:spLocks noChangeArrowheads="1"/>
                </p:cNvSpPr>
                <p:nvPr/>
              </p:nvSpPr>
              <p:spPr bwMode="auto">
                <a:xfrm>
                  <a:off x="3368" y="2617"/>
                  <a:ext cx="257"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develop-</a:t>
                  </a:r>
                  <a:endParaRPr lang="en-US" sz="1000"/>
                </a:p>
              </p:txBody>
            </p:sp>
            <p:sp>
              <p:nvSpPr>
                <p:cNvPr id="11421" name="Rectangle 157"/>
                <p:cNvSpPr>
                  <a:spLocks noChangeArrowheads="1"/>
                </p:cNvSpPr>
                <p:nvPr/>
              </p:nvSpPr>
              <p:spPr bwMode="auto">
                <a:xfrm>
                  <a:off x="3418" y="2691"/>
                  <a:ext cx="149"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ment</a:t>
                  </a:r>
                  <a:endParaRPr lang="en-US" sz="1000"/>
                </a:p>
              </p:txBody>
            </p:sp>
            <p:sp>
              <p:nvSpPr>
                <p:cNvPr id="11422" name="Freeform 158"/>
                <p:cNvSpPr>
                  <a:spLocks/>
                </p:cNvSpPr>
                <p:nvPr/>
              </p:nvSpPr>
              <p:spPr bwMode="auto">
                <a:xfrm>
                  <a:off x="3142" y="3745"/>
                  <a:ext cx="410" cy="403"/>
                </a:xfrm>
                <a:custGeom>
                  <a:avLst/>
                  <a:gdLst/>
                  <a:ahLst/>
                  <a:cxnLst>
                    <a:cxn ang="0">
                      <a:pos x="149" y="93"/>
                    </a:cxn>
                    <a:cxn ang="0">
                      <a:pos x="40" y="80"/>
                    </a:cxn>
                    <a:cxn ang="0">
                      <a:pos x="77" y="182"/>
                    </a:cxn>
                    <a:cxn ang="0">
                      <a:pos x="0" y="259"/>
                    </a:cxn>
                    <a:cxn ang="0">
                      <a:pos x="102" y="295"/>
                    </a:cxn>
                    <a:cxn ang="0">
                      <a:pos x="113" y="403"/>
                    </a:cxn>
                    <a:cxn ang="0">
                      <a:pos x="205" y="344"/>
                    </a:cxn>
                    <a:cxn ang="0">
                      <a:pos x="297" y="403"/>
                    </a:cxn>
                    <a:cxn ang="0">
                      <a:pos x="308" y="295"/>
                    </a:cxn>
                    <a:cxn ang="0">
                      <a:pos x="410" y="259"/>
                    </a:cxn>
                    <a:cxn ang="0">
                      <a:pos x="334" y="182"/>
                    </a:cxn>
                    <a:cxn ang="0">
                      <a:pos x="371" y="80"/>
                    </a:cxn>
                    <a:cxn ang="0">
                      <a:pos x="263" y="93"/>
                    </a:cxn>
                    <a:cxn ang="0">
                      <a:pos x="205" y="0"/>
                    </a:cxn>
                    <a:cxn ang="0">
                      <a:pos x="149" y="93"/>
                    </a:cxn>
                  </a:cxnLst>
                  <a:rect l="0" t="0" r="r" b="b"/>
                  <a:pathLst>
                    <a:path w="410" h="403">
                      <a:moveTo>
                        <a:pt x="149" y="93"/>
                      </a:moveTo>
                      <a:lnTo>
                        <a:pt x="40" y="80"/>
                      </a:lnTo>
                      <a:lnTo>
                        <a:pt x="77" y="182"/>
                      </a:lnTo>
                      <a:lnTo>
                        <a:pt x="0" y="259"/>
                      </a:lnTo>
                      <a:lnTo>
                        <a:pt x="102" y="295"/>
                      </a:lnTo>
                      <a:lnTo>
                        <a:pt x="113" y="403"/>
                      </a:lnTo>
                      <a:lnTo>
                        <a:pt x="205" y="344"/>
                      </a:lnTo>
                      <a:lnTo>
                        <a:pt x="297" y="403"/>
                      </a:lnTo>
                      <a:lnTo>
                        <a:pt x="308" y="295"/>
                      </a:lnTo>
                      <a:lnTo>
                        <a:pt x="410" y="259"/>
                      </a:lnTo>
                      <a:lnTo>
                        <a:pt x="334" y="182"/>
                      </a:lnTo>
                      <a:lnTo>
                        <a:pt x="371" y="80"/>
                      </a:lnTo>
                      <a:lnTo>
                        <a:pt x="263" y="93"/>
                      </a:lnTo>
                      <a:lnTo>
                        <a:pt x="205" y="0"/>
                      </a:lnTo>
                      <a:lnTo>
                        <a:pt x="149" y="93"/>
                      </a:lnTo>
                      <a:close/>
                    </a:path>
                  </a:pathLst>
                </a:custGeom>
                <a:solidFill>
                  <a:srgbClr val="FFFFFF"/>
                </a:solidFill>
                <a:ln w="1588">
                  <a:solidFill>
                    <a:srgbClr val="000000"/>
                  </a:solidFill>
                  <a:prstDash val="solid"/>
                  <a:round/>
                  <a:headEnd/>
                  <a:tailEnd/>
                </a:ln>
              </p:spPr>
              <p:txBody>
                <a:bodyPr/>
                <a:lstStyle/>
                <a:p>
                  <a:endParaRPr lang="en-US"/>
                </a:p>
              </p:txBody>
            </p:sp>
            <p:sp>
              <p:nvSpPr>
                <p:cNvPr id="11423" name="Rectangle 159"/>
                <p:cNvSpPr>
                  <a:spLocks noChangeArrowheads="1"/>
                </p:cNvSpPr>
                <p:nvPr/>
              </p:nvSpPr>
              <p:spPr bwMode="auto">
                <a:xfrm>
                  <a:off x="3276" y="3827"/>
                  <a:ext cx="151" cy="59"/>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Vision:</a:t>
                  </a:r>
                  <a:endParaRPr lang="en-US" sz="1000"/>
                </a:p>
              </p:txBody>
            </p:sp>
            <p:sp>
              <p:nvSpPr>
                <p:cNvPr id="11424" name="Rectangle 160"/>
                <p:cNvSpPr>
                  <a:spLocks noChangeArrowheads="1"/>
                </p:cNvSpPr>
                <p:nvPr/>
              </p:nvSpPr>
              <p:spPr bwMode="auto">
                <a:xfrm>
                  <a:off x="3250" y="3886"/>
                  <a:ext cx="209" cy="5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Improved</a:t>
                  </a:r>
                  <a:endParaRPr lang="en-US" sz="1000"/>
                </a:p>
              </p:txBody>
            </p:sp>
            <p:sp>
              <p:nvSpPr>
                <p:cNvPr id="11425" name="Rectangle 161"/>
                <p:cNvSpPr>
                  <a:spLocks noChangeArrowheads="1"/>
                </p:cNvSpPr>
                <p:nvPr/>
              </p:nvSpPr>
              <p:spPr bwMode="auto">
                <a:xfrm>
                  <a:off x="3242" y="3945"/>
                  <a:ext cx="226" cy="5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competitiv</a:t>
                  </a:r>
                  <a:endParaRPr lang="en-US" sz="1000"/>
                </a:p>
              </p:txBody>
            </p:sp>
            <p:sp>
              <p:nvSpPr>
                <p:cNvPr id="11426" name="Rectangle 162"/>
                <p:cNvSpPr>
                  <a:spLocks noChangeArrowheads="1"/>
                </p:cNvSpPr>
                <p:nvPr/>
              </p:nvSpPr>
              <p:spPr bwMode="auto">
                <a:xfrm>
                  <a:off x="3284" y="4004"/>
                  <a:ext cx="135" cy="59"/>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600">
                      <a:solidFill>
                        <a:srgbClr val="000000"/>
                      </a:solidFill>
                      <a:latin typeface="Arial" charset="0"/>
                    </a:rPr>
                    <a:t>eness</a:t>
                  </a:r>
                  <a:endParaRPr lang="en-US" sz="1000"/>
                </a:p>
              </p:txBody>
            </p:sp>
            <p:sp>
              <p:nvSpPr>
                <p:cNvPr id="11427" name="Line 163"/>
                <p:cNvSpPr>
                  <a:spLocks noChangeShapeType="1"/>
                </p:cNvSpPr>
                <p:nvPr/>
              </p:nvSpPr>
              <p:spPr bwMode="auto">
                <a:xfrm flipH="1">
                  <a:off x="763" y="2364"/>
                  <a:ext cx="11" cy="115"/>
                </a:xfrm>
                <a:prstGeom prst="line">
                  <a:avLst/>
                </a:prstGeom>
                <a:noFill/>
                <a:ln w="74613">
                  <a:solidFill>
                    <a:srgbClr val="000000"/>
                  </a:solidFill>
                  <a:round/>
                  <a:headEnd/>
                  <a:tailEnd/>
                </a:ln>
              </p:spPr>
              <p:txBody>
                <a:bodyPr/>
                <a:lstStyle/>
                <a:p>
                  <a:endParaRPr lang="en-US"/>
                </a:p>
              </p:txBody>
            </p:sp>
            <p:sp>
              <p:nvSpPr>
                <p:cNvPr id="11428" name="Freeform 164"/>
                <p:cNvSpPr>
                  <a:spLocks/>
                </p:cNvSpPr>
                <p:nvPr/>
              </p:nvSpPr>
              <p:spPr bwMode="auto">
                <a:xfrm>
                  <a:off x="704" y="2442"/>
                  <a:ext cx="126" cy="132"/>
                </a:xfrm>
                <a:custGeom>
                  <a:avLst/>
                  <a:gdLst/>
                  <a:ahLst/>
                  <a:cxnLst>
                    <a:cxn ang="0">
                      <a:pos x="52" y="132"/>
                    </a:cxn>
                    <a:cxn ang="0">
                      <a:pos x="0" y="0"/>
                    </a:cxn>
                    <a:cxn ang="0">
                      <a:pos x="23" y="12"/>
                    </a:cxn>
                    <a:cxn ang="0">
                      <a:pos x="48" y="19"/>
                    </a:cxn>
                    <a:cxn ang="0">
                      <a:pos x="74" y="21"/>
                    </a:cxn>
                    <a:cxn ang="0">
                      <a:pos x="101" y="19"/>
                    </a:cxn>
                    <a:cxn ang="0">
                      <a:pos x="126" y="12"/>
                    </a:cxn>
                    <a:cxn ang="0">
                      <a:pos x="52" y="132"/>
                    </a:cxn>
                  </a:cxnLst>
                  <a:rect l="0" t="0" r="r" b="b"/>
                  <a:pathLst>
                    <a:path w="126" h="132">
                      <a:moveTo>
                        <a:pt x="52" y="132"/>
                      </a:moveTo>
                      <a:lnTo>
                        <a:pt x="0" y="0"/>
                      </a:lnTo>
                      <a:lnTo>
                        <a:pt x="23" y="12"/>
                      </a:lnTo>
                      <a:lnTo>
                        <a:pt x="48" y="19"/>
                      </a:lnTo>
                      <a:lnTo>
                        <a:pt x="74" y="21"/>
                      </a:lnTo>
                      <a:lnTo>
                        <a:pt x="101" y="19"/>
                      </a:lnTo>
                      <a:lnTo>
                        <a:pt x="126" y="12"/>
                      </a:lnTo>
                      <a:lnTo>
                        <a:pt x="52" y="132"/>
                      </a:lnTo>
                      <a:close/>
                    </a:path>
                  </a:pathLst>
                </a:custGeom>
                <a:solidFill>
                  <a:srgbClr val="000000"/>
                </a:solidFill>
                <a:ln w="9525">
                  <a:noFill/>
                  <a:round/>
                  <a:headEnd/>
                  <a:tailEnd/>
                </a:ln>
              </p:spPr>
              <p:txBody>
                <a:bodyPr/>
                <a:lstStyle/>
                <a:p>
                  <a:endParaRPr lang="en-US"/>
                </a:p>
              </p:txBody>
            </p:sp>
            <p:sp>
              <p:nvSpPr>
                <p:cNvPr id="11429" name="Line 165"/>
                <p:cNvSpPr>
                  <a:spLocks noChangeShapeType="1"/>
                </p:cNvSpPr>
                <p:nvPr/>
              </p:nvSpPr>
              <p:spPr bwMode="auto">
                <a:xfrm flipH="1">
                  <a:off x="750" y="2923"/>
                  <a:ext cx="6" cy="168"/>
                </a:xfrm>
                <a:prstGeom prst="line">
                  <a:avLst/>
                </a:prstGeom>
                <a:noFill/>
                <a:ln w="74613">
                  <a:solidFill>
                    <a:srgbClr val="000000"/>
                  </a:solidFill>
                  <a:round/>
                  <a:headEnd/>
                  <a:tailEnd/>
                </a:ln>
              </p:spPr>
              <p:txBody>
                <a:bodyPr/>
                <a:lstStyle/>
                <a:p>
                  <a:endParaRPr lang="en-US"/>
                </a:p>
              </p:txBody>
            </p:sp>
            <p:sp>
              <p:nvSpPr>
                <p:cNvPr id="11430" name="Freeform 166"/>
                <p:cNvSpPr>
                  <a:spLocks/>
                </p:cNvSpPr>
                <p:nvPr/>
              </p:nvSpPr>
              <p:spPr bwMode="auto">
                <a:xfrm>
                  <a:off x="688" y="3058"/>
                  <a:ext cx="127" cy="127"/>
                </a:xfrm>
                <a:custGeom>
                  <a:avLst/>
                  <a:gdLst/>
                  <a:ahLst/>
                  <a:cxnLst>
                    <a:cxn ang="0">
                      <a:pos x="59" y="127"/>
                    </a:cxn>
                    <a:cxn ang="0">
                      <a:pos x="0" y="0"/>
                    </a:cxn>
                    <a:cxn ang="0">
                      <a:pos x="25" y="10"/>
                    </a:cxn>
                    <a:cxn ang="0">
                      <a:pos x="50" y="15"/>
                    </a:cxn>
                    <a:cxn ang="0">
                      <a:pos x="75" y="16"/>
                    </a:cxn>
                    <a:cxn ang="0">
                      <a:pos x="102" y="12"/>
                    </a:cxn>
                    <a:cxn ang="0">
                      <a:pos x="127" y="5"/>
                    </a:cxn>
                    <a:cxn ang="0">
                      <a:pos x="59" y="127"/>
                    </a:cxn>
                  </a:cxnLst>
                  <a:rect l="0" t="0" r="r" b="b"/>
                  <a:pathLst>
                    <a:path w="127" h="127">
                      <a:moveTo>
                        <a:pt x="59" y="127"/>
                      </a:moveTo>
                      <a:lnTo>
                        <a:pt x="0" y="0"/>
                      </a:lnTo>
                      <a:lnTo>
                        <a:pt x="25" y="10"/>
                      </a:lnTo>
                      <a:lnTo>
                        <a:pt x="50" y="15"/>
                      </a:lnTo>
                      <a:lnTo>
                        <a:pt x="75" y="16"/>
                      </a:lnTo>
                      <a:lnTo>
                        <a:pt x="102" y="12"/>
                      </a:lnTo>
                      <a:lnTo>
                        <a:pt x="127" y="5"/>
                      </a:lnTo>
                      <a:lnTo>
                        <a:pt x="59" y="127"/>
                      </a:lnTo>
                      <a:close/>
                    </a:path>
                  </a:pathLst>
                </a:custGeom>
                <a:solidFill>
                  <a:srgbClr val="000000"/>
                </a:solidFill>
                <a:ln w="9525">
                  <a:noFill/>
                  <a:round/>
                  <a:headEnd/>
                  <a:tailEnd/>
                </a:ln>
              </p:spPr>
              <p:txBody>
                <a:bodyPr/>
                <a:lstStyle/>
                <a:p>
                  <a:endParaRPr lang="en-US"/>
                </a:p>
              </p:txBody>
            </p:sp>
            <p:sp>
              <p:nvSpPr>
                <p:cNvPr id="11431" name="Line 167"/>
                <p:cNvSpPr>
                  <a:spLocks noChangeShapeType="1"/>
                </p:cNvSpPr>
                <p:nvPr/>
              </p:nvSpPr>
              <p:spPr bwMode="auto">
                <a:xfrm flipV="1">
                  <a:off x="930" y="2916"/>
                  <a:ext cx="209" cy="305"/>
                </a:xfrm>
                <a:prstGeom prst="line">
                  <a:avLst/>
                </a:prstGeom>
                <a:noFill/>
                <a:ln w="74613">
                  <a:solidFill>
                    <a:srgbClr val="000000"/>
                  </a:solidFill>
                  <a:round/>
                  <a:headEnd/>
                  <a:tailEnd/>
                </a:ln>
              </p:spPr>
              <p:txBody>
                <a:bodyPr/>
                <a:lstStyle/>
                <a:p>
                  <a:endParaRPr lang="en-US"/>
                </a:p>
              </p:txBody>
            </p:sp>
            <p:sp>
              <p:nvSpPr>
                <p:cNvPr id="11432" name="Freeform 168"/>
                <p:cNvSpPr>
                  <a:spLocks/>
                </p:cNvSpPr>
                <p:nvPr/>
              </p:nvSpPr>
              <p:spPr bwMode="auto">
                <a:xfrm>
                  <a:off x="1069" y="2836"/>
                  <a:ext cx="123" cy="141"/>
                </a:xfrm>
                <a:custGeom>
                  <a:avLst/>
                  <a:gdLst/>
                  <a:ahLst/>
                  <a:cxnLst>
                    <a:cxn ang="0">
                      <a:pos x="123" y="0"/>
                    </a:cxn>
                    <a:cxn ang="0">
                      <a:pos x="104" y="141"/>
                    </a:cxn>
                    <a:cxn ang="0">
                      <a:pos x="89" y="118"/>
                    </a:cxn>
                    <a:cxn ang="0">
                      <a:pos x="71" y="101"/>
                    </a:cxn>
                    <a:cxn ang="0">
                      <a:pos x="49" y="86"/>
                    </a:cxn>
                    <a:cxn ang="0">
                      <a:pos x="25" y="76"/>
                    </a:cxn>
                    <a:cxn ang="0">
                      <a:pos x="0" y="70"/>
                    </a:cxn>
                    <a:cxn ang="0">
                      <a:pos x="123" y="0"/>
                    </a:cxn>
                  </a:cxnLst>
                  <a:rect l="0" t="0" r="r" b="b"/>
                  <a:pathLst>
                    <a:path w="123" h="141">
                      <a:moveTo>
                        <a:pt x="123" y="0"/>
                      </a:moveTo>
                      <a:lnTo>
                        <a:pt x="104" y="141"/>
                      </a:lnTo>
                      <a:lnTo>
                        <a:pt x="89" y="118"/>
                      </a:lnTo>
                      <a:lnTo>
                        <a:pt x="71" y="101"/>
                      </a:lnTo>
                      <a:lnTo>
                        <a:pt x="49" y="86"/>
                      </a:lnTo>
                      <a:lnTo>
                        <a:pt x="25" y="76"/>
                      </a:lnTo>
                      <a:lnTo>
                        <a:pt x="0" y="70"/>
                      </a:lnTo>
                      <a:lnTo>
                        <a:pt x="123" y="0"/>
                      </a:lnTo>
                      <a:close/>
                    </a:path>
                  </a:pathLst>
                </a:custGeom>
                <a:solidFill>
                  <a:srgbClr val="000000"/>
                </a:solidFill>
                <a:ln w="9525">
                  <a:noFill/>
                  <a:round/>
                  <a:headEnd/>
                  <a:tailEnd/>
                </a:ln>
              </p:spPr>
              <p:txBody>
                <a:bodyPr/>
                <a:lstStyle/>
                <a:p>
                  <a:endParaRPr lang="en-US"/>
                </a:p>
              </p:txBody>
            </p:sp>
            <p:sp>
              <p:nvSpPr>
                <p:cNvPr id="11433" name="Line 169"/>
                <p:cNvSpPr>
                  <a:spLocks noChangeShapeType="1"/>
                </p:cNvSpPr>
                <p:nvPr/>
              </p:nvSpPr>
              <p:spPr bwMode="auto">
                <a:xfrm>
                  <a:off x="1724" y="2749"/>
                  <a:ext cx="53" cy="1"/>
                </a:xfrm>
                <a:prstGeom prst="line">
                  <a:avLst/>
                </a:prstGeom>
                <a:noFill/>
                <a:ln w="74613">
                  <a:solidFill>
                    <a:srgbClr val="000000"/>
                  </a:solidFill>
                  <a:round/>
                  <a:headEnd/>
                  <a:tailEnd/>
                </a:ln>
              </p:spPr>
              <p:txBody>
                <a:bodyPr/>
                <a:lstStyle/>
                <a:p>
                  <a:endParaRPr lang="en-US"/>
                </a:p>
              </p:txBody>
            </p:sp>
            <p:sp>
              <p:nvSpPr>
                <p:cNvPr id="11434" name="Freeform 170"/>
                <p:cNvSpPr>
                  <a:spLocks/>
                </p:cNvSpPr>
                <p:nvPr/>
              </p:nvSpPr>
              <p:spPr bwMode="auto">
                <a:xfrm>
                  <a:off x="1747" y="2685"/>
                  <a:ext cx="126" cy="127"/>
                </a:xfrm>
                <a:custGeom>
                  <a:avLst/>
                  <a:gdLst/>
                  <a:ahLst/>
                  <a:cxnLst>
                    <a:cxn ang="0">
                      <a:pos x="126" y="64"/>
                    </a:cxn>
                    <a:cxn ang="0">
                      <a:pos x="0" y="127"/>
                    </a:cxn>
                    <a:cxn ang="0">
                      <a:pos x="9" y="102"/>
                    </a:cxn>
                    <a:cxn ang="0">
                      <a:pos x="14" y="77"/>
                    </a:cxn>
                    <a:cxn ang="0">
                      <a:pos x="14" y="50"/>
                    </a:cxn>
                    <a:cxn ang="0">
                      <a:pos x="9" y="25"/>
                    </a:cxn>
                    <a:cxn ang="0">
                      <a:pos x="0" y="0"/>
                    </a:cxn>
                    <a:cxn ang="0">
                      <a:pos x="126" y="64"/>
                    </a:cxn>
                  </a:cxnLst>
                  <a:rect l="0" t="0" r="r" b="b"/>
                  <a:pathLst>
                    <a:path w="126" h="127">
                      <a:moveTo>
                        <a:pt x="126" y="64"/>
                      </a:moveTo>
                      <a:lnTo>
                        <a:pt x="0" y="127"/>
                      </a:lnTo>
                      <a:lnTo>
                        <a:pt x="9" y="102"/>
                      </a:lnTo>
                      <a:lnTo>
                        <a:pt x="14" y="77"/>
                      </a:lnTo>
                      <a:lnTo>
                        <a:pt x="14" y="50"/>
                      </a:lnTo>
                      <a:lnTo>
                        <a:pt x="9" y="25"/>
                      </a:lnTo>
                      <a:lnTo>
                        <a:pt x="0" y="0"/>
                      </a:lnTo>
                      <a:lnTo>
                        <a:pt x="126" y="64"/>
                      </a:lnTo>
                      <a:close/>
                    </a:path>
                  </a:pathLst>
                </a:custGeom>
                <a:solidFill>
                  <a:srgbClr val="000000"/>
                </a:solidFill>
                <a:ln w="9525">
                  <a:noFill/>
                  <a:round/>
                  <a:headEnd/>
                  <a:tailEnd/>
                </a:ln>
              </p:spPr>
              <p:txBody>
                <a:bodyPr/>
                <a:lstStyle/>
                <a:p>
                  <a:endParaRPr lang="en-US"/>
                </a:p>
              </p:txBody>
            </p:sp>
            <p:sp>
              <p:nvSpPr>
                <p:cNvPr id="11435" name="Freeform 171"/>
                <p:cNvSpPr>
                  <a:spLocks/>
                </p:cNvSpPr>
                <p:nvPr/>
              </p:nvSpPr>
              <p:spPr bwMode="auto">
                <a:xfrm>
                  <a:off x="3309" y="3342"/>
                  <a:ext cx="359" cy="417"/>
                </a:xfrm>
                <a:custGeom>
                  <a:avLst/>
                  <a:gdLst/>
                  <a:ahLst/>
                  <a:cxnLst>
                    <a:cxn ang="0">
                      <a:pos x="38" y="403"/>
                    </a:cxn>
                    <a:cxn ang="0">
                      <a:pos x="137" y="417"/>
                    </a:cxn>
                    <a:cxn ang="0">
                      <a:pos x="93" y="382"/>
                    </a:cxn>
                    <a:cxn ang="0">
                      <a:pos x="359" y="37"/>
                    </a:cxn>
                    <a:cxn ang="0">
                      <a:pos x="311" y="0"/>
                    </a:cxn>
                    <a:cxn ang="0">
                      <a:pos x="45" y="345"/>
                    </a:cxn>
                    <a:cxn ang="0">
                      <a:pos x="0" y="310"/>
                    </a:cxn>
                    <a:cxn ang="0">
                      <a:pos x="38" y="403"/>
                    </a:cxn>
                  </a:cxnLst>
                  <a:rect l="0" t="0" r="r" b="b"/>
                  <a:pathLst>
                    <a:path w="359" h="417">
                      <a:moveTo>
                        <a:pt x="38" y="403"/>
                      </a:moveTo>
                      <a:lnTo>
                        <a:pt x="137" y="417"/>
                      </a:lnTo>
                      <a:lnTo>
                        <a:pt x="93" y="382"/>
                      </a:lnTo>
                      <a:lnTo>
                        <a:pt x="359" y="37"/>
                      </a:lnTo>
                      <a:lnTo>
                        <a:pt x="311" y="0"/>
                      </a:lnTo>
                      <a:lnTo>
                        <a:pt x="45" y="345"/>
                      </a:lnTo>
                      <a:lnTo>
                        <a:pt x="0" y="310"/>
                      </a:lnTo>
                      <a:lnTo>
                        <a:pt x="38" y="403"/>
                      </a:lnTo>
                      <a:close/>
                    </a:path>
                  </a:pathLst>
                </a:custGeom>
                <a:solidFill>
                  <a:srgbClr val="FFFFFF"/>
                </a:solidFill>
                <a:ln w="1588">
                  <a:solidFill>
                    <a:srgbClr val="000000"/>
                  </a:solidFill>
                  <a:prstDash val="solid"/>
                  <a:round/>
                  <a:headEnd/>
                  <a:tailEnd/>
                </a:ln>
              </p:spPr>
              <p:txBody>
                <a:bodyPr/>
                <a:lstStyle/>
                <a:p>
                  <a:endParaRPr lang="en-US"/>
                </a:p>
              </p:txBody>
            </p:sp>
            <p:sp>
              <p:nvSpPr>
                <p:cNvPr id="11436" name="Line 172"/>
                <p:cNvSpPr>
                  <a:spLocks noChangeShapeType="1"/>
                </p:cNvSpPr>
                <p:nvPr/>
              </p:nvSpPr>
              <p:spPr bwMode="auto">
                <a:xfrm>
                  <a:off x="1026" y="2749"/>
                  <a:ext cx="62" cy="1"/>
                </a:xfrm>
                <a:prstGeom prst="line">
                  <a:avLst/>
                </a:prstGeom>
                <a:noFill/>
                <a:ln w="74613">
                  <a:solidFill>
                    <a:srgbClr val="000000"/>
                  </a:solidFill>
                  <a:round/>
                  <a:headEnd/>
                  <a:tailEnd/>
                </a:ln>
              </p:spPr>
              <p:txBody>
                <a:bodyPr/>
                <a:lstStyle/>
                <a:p>
                  <a:endParaRPr lang="en-US"/>
                </a:p>
              </p:txBody>
            </p:sp>
            <p:sp>
              <p:nvSpPr>
                <p:cNvPr id="11437" name="Freeform 173"/>
                <p:cNvSpPr>
                  <a:spLocks/>
                </p:cNvSpPr>
                <p:nvPr/>
              </p:nvSpPr>
              <p:spPr bwMode="auto">
                <a:xfrm>
                  <a:off x="1057" y="2685"/>
                  <a:ext cx="126" cy="127"/>
                </a:xfrm>
                <a:custGeom>
                  <a:avLst/>
                  <a:gdLst/>
                  <a:ahLst/>
                  <a:cxnLst>
                    <a:cxn ang="0">
                      <a:pos x="126" y="64"/>
                    </a:cxn>
                    <a:cxn ang="0">
                      <a:pos x="0" y="127"/>
                    </a:cxn>
                    <a:cxn ang="0">
                      <a:pos x="9" y="102"/>
                    </a:cxn>
                    <a:cxn ang="0">
                      <a:pos x="15" y="77"/>
                    </a:cxn>
                    <a:cxn ang="0">
                      <a:pos x="15" y="50"/>
                    </a:cxn>
                    <a:cxn ang="0">
                      <a:pos x="9" y="25"/>
                    </a:cxn>
                    <a:cxn ang="0">
                      <a:pos x="0" y="0"/>
                    </a:cxn>
                    <a:cxn ang="0">
                      <a:pos x="126" y="64"/>
                    </a:cxn>
                  </a:cxnLst>
                  <a:rect l="0" t="0" r="r" b="b"/>
                  <a:pathLst>
                    <a:path w="126" h="127">
                      <a:moveTo>
                        <a:pt x="126" y="64"/>
                      </a:moveTo>
                      <a:lnTo>
                        <a:pt x="0" y="127"/>
                      </a:lnTo>
                      <a:lnTo>
                        <a:pt x="9" y="102"/>
                      </a:lnTo>
                      <a:lnTo>
                        <a:pt x="15" y="77"/>
                      </a:lnTo>
                      <a:lnTo>
                        <a:pt x="15" y="50"/>
                      </a:lnTo>
                      <a:lnTo>
                        <a:pt x="9" y="25"/>
                      </a:lnTo>
                      <a:lnTo>
                        <a:pt x="0" y="0"/>
                      </a:lnTo>
                      <a:lnTo>
                        <a:pt x="126" y="64"/>
                      </a:lnTo>
                      <a:close/>
                    </a:path>
                  </a:pathLst>
                </a:custGeom>
                <a:solidFill>
                  <a:srgbClr val="000000"/>
                </a:solidFill>
                <a:ln w="9525">
                  <a:noFill/>
                  <a:round/>
                  <a:headEnd/>
                  <a:tailEnd/>
                </a:ln>
              </p:spPr>
              <p:txBody>
                <a:bodyPr/>
                <a:lstStyle/>
                <a:p>
                  <a:endParaRPr lang="en-US"/>
                </a:p>
              </p:txBody>
            </p:sp>
            <p:sp>
              <p:nvSpPr>
                <p:cNvPr id="11438" name="Line 174"/>
                <p:cNvSpPr>
                  <a:spLocks noChangeShapeType="1"/>
                </p:cNvSpPr>
                <p:nvPr/>
              </p:nvSpPr>
              <p:spPr bwMode="auto">
                <a:xfrm>
                  <a:off x="2413" y="2697"/>
                  <a:ext cx="80" cy="1"/>
                </a:xfrm>
                <a:prstGeom prst="line">
                  <a:avLst/>
                </a:prstGeom>
                <a:noFill/>
                <a:ln w="74613">
                  <a:solidFill>
                    <a:srgbClr val="000000"/>
                  </a:solidFill>
                  <a:round/>
                  <a:headEnd/>
                  <a:tailEnd/>
                </a:ln>
              </p:spPr>
              <p:txBody>
                <a:bodyPr/>
                <a:lstStyle/>
                <a:p>
                  <a:endParaRPr lang="en-US"/>
                </a:p>
              </p:txBody>
            </p:sp>
            <p:sp>
              <p:nvSpPr>
                <p:cNvPr id="11439" name="Freeform 175"/>
                <p:cNvSpPr>
                  <a:spLocks/>
                </p:cNvSpPr>
                <p:nvPr/>
              </p:nvSpPr>
              <p:spPr bwMode="auto">
                <a:xfrm>
                  <a:off x="2462" y="2633"/>
                  <a:ext cx="126" cy="126"/>
                </a:xfrm>
                <a:custGeom>
                  <a:avLst/>
                  <a:gdLst/>
                  <a:ahLst/>
                  <a:cxnLst>
                    <a:cxn ang="0">
                      <a:pos x="126" y="64"/>
                    </a:cxn>
                    <a:cxn ang="0">
                      <a:pos x="0" y="126"/>
                    </a:cxn>
                    <a:cxn ang="0">
                      <a:pos x="9" y="102"/>
                    </a:cxn>
                    <a:cxn ang="0">
                      <a:pos x="14" y="77"/>
                    </a:cxn>
                    <a:cxn ang="0">
                      <a:pos x="14" y="51"/>
                    </a:cxn>
                    <a:cxn ang="0">
                      <a:pos x="9" y="24"/>
                    </a:cxn>
                    <a:cxn ang="0">
                      <a:pos x="0" y="0"/>
                    </a:cxn>
                    <a:cxn ang="0">
                      <a:pos x="126" y="64"/>
                    </a:cxn>
                  </a:cxnLst>
                  <a:rect l="0" t="0" r="r" b="b"/>
                  <a:pathLst>
                    <a:path w="126" h="126">
                      <a:moveTo>
                        <a:pt x="126" y="64"/>
                      </a:moveTo>
                      <a:lnTo>
                        <a:pt x="0" y="126"/>
                      </a:lnTo>
                      <a:lnTo>
                        <a:pt x="9" y="102"/>
                      </a:lnTo>
                      <a:lnTo>
                        <a:pt x="14" y="77"/>
                      </a:lnTo>
                      <a:lnTo>
                        <a:pt x="14" y="51"/>
                      </a:lnTo>
                      <a:lnTo>
                        <a:pt x="9" y="24"/>
                      </a:lnTo>
                      <a:lnTo>
                        <a:pt x="0" y="0"/>
                      </a:lnTo>
                      <a:lnTo>
                        <a:pt x="126" y="64"/>
                      </a:lnTo>
                      <a:close/>
                    </a:path>
                  </a:pathLst>
                </a:custGeom>
                <a:solidFill>
                  <a:srgbClr val="000000"/>
                </a:solidFill>
                <a:ln w="9525">
                  <a:noFill/>
                  <a:round/>
                  <a:headEnd/>
                  <a:tailEnd/>
                </a:ln>
              </p:spPr>
              <p:txBody>
                <a:bodyPr/>
                <a:lstStyle/>
                <a:p>
                  <a:endParaRPr lang="en-US"/>
                </a:p>
              </p:txBody>
            </p:sp>
            <p:sp>
              <p:nvSpPr>
                <p:cNvPr id="11440" name="Rectangle 176"/>
                <p:cNvSpPr>
                  <a:spLocks noChangeArrowheads="1"/>
                </p:cNvSpPr>
                <p:nvPr/>
              </p:nvSpPr>
              <p:spPr bwMode="auto">
                <a:xfrm>
                  <a:off x="1192" y="1962"/>
                  <a:ext cx="540" cy="350"/>
                </a:xfrm>
                <a:prstGeom prst="rect">
                  <a:avLst/>
                </a:prstGeom>
                <a:solidFill>
                  <a:srgbClr val="FFFFFF"/>
                </a:solidFill>
                <a:ln w="1588">
                  <a:solidFill>
                    <a:srgbClr val="000000"/>
                  </a:solidFill>
                  <a:miter lim="800000"/>
                  <a:headEnd/>
                  <a:tailEnd/>
                </a:ln>
              </p:spPr>
              <p:txBody>
                <a:bodyPr/>
                <a:lstStyle/>
                <a:p>
                  <a:endParaRPr lang="en-US"/>
                </a:p>
              </p:txBody>
            </p:sp>
            <p:sp>
              <p:nvSpPr>
                <p:cNvPr id="11441" name="Rectangle 177"/>
                <p:cNvSpPr>
                  <a:spLocks noChangeArrowheads="1"/>
                </p:cNvSpPr>
                <p:nvPr/>
              </p:nvSpPr>
              <p:spPr bwMode="auto">
                <a:xfrm>
                  <a:off x="1316" y="2025"/>
                  <a:ext cx="311"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Criteria for</a:t>
                  </a:r>
                  <a:endParaRPr lang="en-US" sz="1000"/>
                </a:p>
              </p:txBody>
            </p:sp>
            <p:sp>
              <p:nvSpPr>
                <p:cNvPr id="11442" name="Rectangle 178"/>
                <p:cNvSpPr>
                  <a:spLocks noChangeArrowheads="1"/>
                </p:cNvSpPr>
                <p:nvPr/>
              </p:nvSpPr>
              <p:spPr bwMode="auto">
                <a:xfrm>
                  <a:off x="1288" y="2099"/>
                  <a:ext cx="378" cy="77"/>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selecting the</a:t>
                  </a:r>
                  <a:endParaRPr lang="en-US" sz="1000"/>
                </a:p>
              </p:txBody>
            </p:sp>
            <p:sp>
              <p:nvSpPr>
                <p:cNvPr id="11443" name="Rectangle 179"/>
                <p:cNvSpPr>
                  <a:spLocks noChangeArrowheads="1"/>
                </p:cNvSpPr>
                <p:nvPr/>
              </p:nvSpPr>
              <p:spPr bwMode="auto">
                <a:xfrm>
                  <a:off x="1351" y="2173"/>
                  <a:ext cx="242" cy="78"/>
                </a:xfrm>
                <a:prstGeom prst="rect">
                  <a:avLst/>
                </a:prstGeom>
                <a:noFill/>
                <a:ln w="9525">
                  <a:noFill/>
                  <a:miter lim="800000"/>
                  <a:headEnd/>
                  <a:tailEnd/>
                </a:ln>
              </p:spPr>
              <p:txBody>
                <a:bodyPr wrap="none" lIns="0" tIns="0" rIns="0" bIns="0">
                  <a:spAutoFit/>
                </a:bodyPr>
                <a:lstStyle/>
                <a:p>
                  <a:pPr eaLnBrk="0" hangingPunct="0">
                    <a:spcBef>
                      <a:spcPct val="50000"/>
                    </a:spcBef>
                  </a:pPr>
                  <a:r>
                    <a:rPr lang="en-US" sz="800">
                      <a:solidFill>
                        <a:srgbClr val="000000"/>
                      </a:solidFill>
                      <a:latin typeface="Arial" charset="0"/>
                    </a:rPr>
                    <a:t>mentors</a:t>
                  </a:r>
                  <a:endParaRPr lang="en-US" sz="1000"/>
                </a:p>
              </p:txBody>
            </p:sp>
            <p:sp>
              <p:nvSpPr>
                <p:cNvPr id="11444" name="Line 180"/>
                <p:cNvSpPr>
                  <a:spLocks noChangeShapeType="1"/>
                </p:cNvSpPr>
                <p:nvPr/>
              </p:nvSpPr>
              <p:spPr bwMode="auto">
                <a:xfrm flipV="1">
                  <a:off x="1699" y="2142"/>
                  <a:ext cx="78" cy="4"/>
                </a:xfrm>
                <a:prstGeom prst="line">
                  <a:avLst/>
                </a:prstGeom>
                <a:noFill/>
                <a:ln w="74613">
                  <a:solidFill>
                    <a:srgbClr val="000000"/>
                  </a:solidFill>
                  <a:round/>
                  <a:headEnd/>
                  <a:tailEnd/>
                </a:ln>
              </p:spPr>
              <p:txBody>
                <a:bodyPr/>
                <a:lstStyle/>
                <a:p>
                  <a:endParaRPr lang="en-US"/>
                </a:p>
              </p:txBody>
            </p:sp>
            <p:sp>
              <p:nvSpPr>
                <p:cNvPr id="11445" name="Freeform 181"/>
                <p:cNvSpPr>
                  <a:spLocks/>
                </p:cNvSpPr>
                <p:nvPr/>
              </p:nvSpPr>
              <p:spPr bwMode="auto">
                <a:xfrm>
                  <a:off x="1744" y="2079"/>
                  <a:ext cx="129" cy="128"/>
                </a:xfrm>
                <a:custGeom>
                  <a:avLst/>
                  <a:gdLst/>
                  <a:ahLst/>
                  <a:cxnLst>
                    <a:cxn ang="0">
                      <a:pos x="129" y="58"/>
                    </a:cxn>
                    <a:cxn ang="0">
                      <a:pos x="6" y="128"/>
                    </a:cxn>
                    <a:cxn ang="0">
                      <a:pos x="14" y="103"/>
                    </a:cxn>
                    <a:cxn ang="0">
                      <a:pos x="18" y="76"/>
                    </a:cxn>
                    <a:cxn ang="0">
                      <a:pos x="17" y="51"/>
                    </a:cxn>
                    <a:cxn ang="0">
                      <a:pos x="11" y="26"/>
                    </a:cxn>
                    <a:cxn ang="0">
                      <a:pos x="0" y="0"/>
                    </a:cxn>
                    <a:cxn ang="0">
                      <a:pos x="129" y="58"/>
                    </a:cxn>
                  </a:cxnLst>
                  <a:rect l="0" t="0" r="r" b="b"/>
                  <a:pathLst>
                    <a:path w="129" h="128">
                      <a:moveTo>
                        <a:pt x="129" y="58"/>
                      </a:moveTo>
                      <a:lnTo>
                        <a:pt x="6" y="128"/>
                      </a:lnTo>
                      <a:lnTo>
                        <a:pt x="14" y="103"/>
                      </a:lnTo>
                      <a:lnTo>
                        <a:pt x="18" y="76"/>
                      </a:lnTo>
                      <a:lnTo>
                        <a:pt x="17" y="51"/>
                      </a:lnTo>
                      <a:lnTo>
                        <a:pt x="11" y="26"/>
                      </a:lnTo>
                      <a:lnTo>
                        <a:pt x="0" y="0"/>
                      </a:lnTo>
                      <a:lnTo>
                        <a:pt x="129" y="58"/>
                      </a:lnTo>
                      <a:close/>
                    </a:path>
                  </a:pathLst>
                </a:custGeom>
                <a:solidFill>
                  <a:srgbClr val="000000"/>
                </a:solidFill>
                <a:ln w="9525">
                  <a:noFill/>
                  <a:round/>
                  <a:headEnd/>
                  <a:tailEnd/>
                </a:ln>
              </p:spPr>
              <p:txBody>
                <a:bodyPr/>
                <a:lstStyle/>
                <a:p>
                  <a:endParaRPr lang="en-US"/>
                </a:p>
              </p:txBody>
            </p:sp>
            <p:sp>
              <p:nvSpPr>
                <p:cNvPr id="11446" name="Line 182"/>
                <p:cNvSpPr>
                  <a:spLocks noChangeShapeType="1"/>
                </p:cNvSpPr>
                <p:nvPr/>
              </p:nvSpPr>
              <p:spPr bwMode="auto">
                <a:xfrm flipV="1">
                  <a:off x="1716" y="2339"/>
                  <a:ext cx="780" cy="235"/>
                </a:xfrm>
                <a:prstGeom prst="line">
                  <a:avLst/>
                </a:prstGeom>
                <a:noFill/>
                <a:ln w="74613">
                  <a:solidFill>
                    <a:srgbClr val="000000"/>
                  </a:solidFill>
                  <a:round/>
                  <a:headEnd/>
                  <a:tailEnd/>
                </a:ln>
              </p:spPr>
              <p:txBody>
                <a:bodyPr/>
                <a:lstStyle/>
                <a:p>
                  <a:endParaRPr lang="en-US"/>
                </a:p>
              </p:txBody>
            </p:sp>
            <p:sp>
              <p:nvSpPr>
                <p:cNvPr id="11447" name="Freeform 183"/>
                <p:cNvSpPr>
                  <a:spLocks/>
                </p:cNvSpPr>
                <p:nvPr/>
              </p:nvSpPr>
              <p:spPr bwMode="auto">
                <a:xfrm>
                  <a:off x="2449" y="2287"/>
                  <a:ext cx="139" cy="121"/>
                </a:xfrm>
                <a:custGeom>
                  <a:avLst/>
                  <a:gdLst/>
                  <a:ahLst/>
                  <a:cxnLst>
                    <a:cxn ang="0">
                      <a:pos x="139" y="25"/>
                    </a:cxn>
                    <a:cxn ang="0">
                      <a:pos x="37" y="121"/>
                    </a:cxn>
                    <a:cxn ang="0">
                      <a:pos x="38" y="96"/>
                    </a:cxn>
                    <a:cxn ang="0">
                      <a:pos x="35" y="69"/>
                    </a:cxn>
                    <a:cxn ang="0">
                      <a:pos x="28" y="44"/>
                    </a:cxn>
                    <a:cxn ang="0">
                      <a:pos x="16" y="20"/>
                    </a:cxn>
                    <a:cxn ang="0">
                      <a:pos x="0" y="0"/>
                    </a:cxn>
                    <a:cxn ang="0">
                      <a:pos x="139" y="25"/>
                    </a:cxn>
                  </a:cxnLst>
                  <a:rect l="0" t="0" r="r" b="b"/>
                  <a:pathLst>
                    <a:path w="139" h="121">
                      <a:moveTo>
                        <a:pt x="139" y="25"/>
                      </a:moveTo>
                      <a:lnTo>
                        <a:pt x="37" y="121"/>
                      </a:lnTo>
                      <a:lnTo>
                        <a:pt x="38" y="96"/>
                      </a:lnTo>
                      <a:lnTo>
                        <a:pt x="35" y="69"/>
                      </a:lnTo>
                      <a:lnTo>
                        <a:pt x="28" y="44"/>
                      </a:lnTo>
                      <a:lnTo>
                        <a:pt x="16" y="20"/>
                      </a:lnTo>
                      <a:lnTo>
                        <a:pt x="0" y="0"/>
                      </a:lnTo>
                      <a:lnTo>
                        <a:pt x="139" y="25"/>
                      </a:lnTo>
                      <a:close/>
                    </a:path>
                  </a:pathLst>
                </a:custGeom>
                <a:solidFill>
                  <a:srgbClr val="000000"/>
                </a:solidFill>
                <a:ln w="9525">
                  <a:noFill/>
                  <a:round/>
                  <a:headEnd/>
                  <a:tailEnd/>
                </a:ln>
              </p:spPr>
              <p:txBody>
                <a:bodyPr/>
                <a:lstStyle/>
                <a:p>
                  <a:endParaRPr lang="en-US"/>
                </a:p>
              </p:txBody>
            </p:sp>
            <p:sp>
              <p:nvSpPr>
                <p:cNvPr id="11448" name="Freeform 184"/>
                <p:cNvSpPr>
                  <a:spLocks/>
                </p:cNvSpPr>
                <p:nvPr/>
              </p:nvSpPr>
              <p:spPr bwMode="auto">
                <a:xfrm>
                  <a:off x="1369" y="2923"/>
                  <a:ext cx="179" cy="262"/>
                </a:xfrm>
                <a:custGeom>
                  <a:avLst/>
                  <a:gdLst/>
                  <a:ahLst/>
                  <a:cxnLst>
                    <a:cxn ang="0">
                      <a:pos x="84" y="0"/>
                    </a:cxn>
                    <a:cxn ang="0">
                      <a:pos x="174" y="48"/>
                    </a:cxn>
                    <a:cxn ang="0">
                      <a:pos x="117" y="51"/>
                    </a:cxn>
                    <a:cxn ang="0">
                      <a:pos x="121" y="212"/>
                    </a:cxn>
                    <a:cxn ang="0">
                      <a:pos x="179" y="209"/>
                    </a:cxn>
                    <a:cxn ang="0">
                      <a:pos x="93" y="262"/>
                    </a:cxn>
                    <a:cxn ang="0">
                      <a:pos x="5" y="215"/>
                    </a:cxn>
                    <a:cxn ang="0">
                      <a:pos x="62" y="214"/>
                    </a:cxn>
                    <a:cxn ang="0">
                      <a:pos x="56" y="52"/>
                    </a:cxn>
                    <a:cxn ang="0">
                      <a:pos x="0" y="54"/>
                    </a:cxn>
                    <a:cxn ang="0">
                      <a:pos x="84" y="0"/>
                    </a:cxn>
                  </a:cxnLst>
                  <a:rect l="0" t="0" r="r" b="b"/>
                  <a:pathLst>
                    <a:path w="179" h="262">
                      <a:moveTo>
                        <a:pt x="84" y="0"/>
                      </a:moveTo>
                      <a:lnTo>
                        <a:pt x="174" y="48"/>
                      </a:lnTo>
                      <a:lnTo>
                        <a:pt x="117" y="51"/>
                      </a:lnTo>
                      <a:lnTo>
                        <a:pt x="121" y="212"/>
                      </a:lnTo>
                      <a:lnTo>
                        <a:pt x="179" y="209"/>
                      </a:lnTo>
                      <a:lnTo>
                        <a:pt x="93" y="262"/>
                      </a:lnTo>
                      <a:lnTo>
                        <a:pt x="5" y="215"/>
                      </a:lnTo>
                      <a:lnTo>
                        <a:pt x="62" y="214"/>
                      </a:lnTo>
                      <a:lnTo>
                        <a:pt x="56" y="52"/>
                      </a:lnTo>
                      <a:lnTo>
                        <a:pt x="0" y="54"/>
                      </a:lnTo>
                      <a:lnTo>
                        <a:pt x="84" y="0"/>
                      </a:lnTo>
                      <a:close/>
                    </a:path>
                  </a:pathLst>
                </a:custGeom>
                <a:solidFill>
                  <a:srgbClr val="FFFFFF"/>
                </a:solidFill>
                <a:ln w="1588">
                  <a:solidFill>
                    <a:srgbClr val="000000"/>
                  </a:solidFill>
                  <a:prstDash val="solid"/>
                  <a:round/>
                  <a:headEnd/>
                  <a:tailEnd/>
                </a:ln>
              </p:spPr>
              <p:txBody>
                <a:bodyPr/>
                <a:lstStyle/>
                <a:p>
                  <a:endParaRPr lang="en-US"/>
                </a:p>
              </p:txBody>
            </p:sp>
            <p:sp>
              <p:nvSpPr>
                <p:cNvPr id="11449" name="Freeform 185"/>
                <p:cNvSpPr>
                  <a:spLocks/>
                </p:cNvSpPr>
                <p:nvPr/>
              </p:nvSpPr>
              <p:spPr bwMode="auto">
                <a:xfrm>
                  <a:off x="1016" y="2051"/>
                  <a:ext cx="176" cy="175"/>
                </a:xfrm>
                <a:custGeom>
                  <a:avLst/>
                  <a:gdLst/>
                  <a:ahLst/>
                  <a:cxnLst>
                    <a:cxn ang="0">
                      <a:pos x="176" y="86"/>
                    </a:cxn>
                    <a:cxn ang="0">
                      <a:pos x="130" y="175"/>
                    </a:cxn>
                    <a:cxn ang="0">
                      <a:pos x="127" y="117"/>
                    </a:cxn>
                    <a:cxn ang="0">
                      <a:pos x="3" y="125"/>
                    </a:cxn>
                    <a:cxn ang="0">
                      <a:pos x="0" y="65"/>
                    </a:cxn>
                    <a:cxn ang="0">
                      <a:pos x="124" y="58"/>
                    </a:cxn>
                    <a:cxn ang="0">
                      <a:pos x="121" y="0"/>
                    </a:cxn>
                    <a:cxn ang="0">
                      <a:pos x="176" y="86"/>
                    </a:cxn>
                  </a:cxnLst>
                  <a:rect l="0" t="0" r="r" b="b"/>
                  <a:pathLst>
                    <a:path w="176" h="175">
                      <a:moveTo>
                        <a:pt x="176" y="86"/>
                      </a:moveTo>
                      <a:lnTo>
                        <a:pt x="130" y="175"/>
                      </a:lnTo>
                      <a:lnTo>
                        <a:pt x="127" y="117"/>
                      </a:lnTo>
                      <a:lnTo>
                        <a:pt x="3" y="125"/>
                      </a:lnTo>
                      <a:lnTo>
                        <a:pt x="0" y="65"/>
                      </a:lnTo>
                      <a:lnTo>
                        <a:pt x="124" y="58"/>
                      </a:lnTo>
                      <a:lnTo>
                        <a:pt x="121" y="0"/>
                      </a:lnTo>
                      <a:lnTo>
                        <a:pt x="176" y="86"/>
                      </a:lnTo>
                      <a:close/>
                    </a:path>
                  </a:pathLst>
                </a:custGeom>
                <a:solidFill>
                  <a:srgbClr val="FFFFFF"/>
                </a:solidFill>
                <a:ln w="1588">
                  <a:solidFill>
                    <a:srgbClr val="000000"/>
                  </a:solidFill>
                  <a:prstDash val="solid"/>
                  <a:round/>
                  <a:headEnd/>
                  <a:tailEnd/>
                </a:ln>
              </p:spPr>
              <p:txBody>
                <a:bodyPr/>
                <a:lstStyle/>
                <a:p>
                  <a:endParaRPr lang="en-US"/>
                </a:p>
              </p:txBody>
            </p:sp>
            <p:sp>
              <p:nvSpPr>
                <p:cNvPr id="11450" name="Line 186"/>
                <p:cNvSpPr>
                  <a:spLocks noChangeShapeType="1"/>
                </p:cNvSpPr>
                <p:nvPr/>
              </p:nvSpPr>
              <p:spPr bwMode="auto">
                <a:xfrm>
                  <a:off x="1105" y="2487"/>
                  <a:ext cx="1" cy="4"/>
                </a:xfrm>
                <a:prstGeom prst="line">
                  <a:avLst/>
                </a:prstGeom>
                <a:noFill/>
                <a:ln w="6350">
                  <a:solidFill>
                    <a:srgbClr val="000000"/>
                  </a:solidFill>
                  <a:round/>
                  <a:headEnd/>
                  <a:tailEnd/>
                </a:ln>
              </p:spPr>
              <p:txBody>
                <a:bodyPr/>
                <a:lstStyle/>
                <a:p>
                  <a:endParaRPr lang="en-US"/>
                </a:p>
              </p:txBody>
            </p:sp>
            <p:sp>
              <p:nvSpPr>
                <p:cNvPr id="11451" name="Line 187"/>
                <p:cNvSpPr>
                  <a:spLocks noChangeShapeType="1"/>
                </p:cNvSpPr>
                <p:nvPr/>
              </p:nvSpPr>
              <p:spPr bwMode="auto">
                <a:xfrm>
                  <a:off x="1105" y="2513"/>
                  <a:ext cx="1" cy="5"/>
                </a:xfrm>
                <a:prstGeom prst="line">
                  <a:avLst/>
                </a:prstGeom>
                <a:noFill/>
                <a:ln w="6350">
                  <a:solidFill>
                    <a:srgbClr val="000000"/>
                  </a:solidFill>
                  <a:round/>
                  <a:headEnd/>
                  <a:tailEnd/>
                </a:ln>
              </p:spPr>
              <p:txBody>
                <a:bodyPr/>
                <a:lstStyle/>
                <a:p>
                  <a:endParaRPr lang="en-US"/>
                </a:p>
              </p:txBody>
            </p:sp>
            <p:sp>
              <p:nvSpPr>
                <p:cNvPr id="11452" name="Line 188"/>
                <p:cNvSpPr>
                  <a:spLocks noChangeShapeType="1"/>
                </p:cNvSpPr>
                <p:nvPr/>
              </p:nvSpPr>
              <p:spPr bwMode="auto">
                <a:xfrm>
                  <a:off x="1105" y="2540"/>
                  <a:ext cx="1" cy="4"/>
                </a:xfrm>
                <a:prstGeom prst="line">
                  <a:avLst/>
                </a:prstGeom>
                <a:noFill/>
                <a:ln w="6350">
                  <a:solidFill>
                    <a:srgbClr val="000000"/>
                  </a:solidFill>
                  <a:round/>
                  <a:headEnd/>
                  <a:tailEnd/>
                </a:ln>
              </p:spPr>
              <p:txBody>
                <a:bodyPr/>
                <a:lstStyle/>
                <a:p>
                  <a:endParaRPr lang="en-US"/>
                </a:p>
              </p:txBody>
            </p:sp>
            <p:sp>
              <p:nvSpPr>
                <p:cNvPr id="11453" name="Line 189"/>
                <p:cNvSpPr>
                  <a:spLocks noChangeShapeType="1"/>
                </p:cNvSpPr>
                <p:nvPr/>
              </p:nvSpPr>
              <p:spPr bwMode="auto">
                <a:xfrm>
                  <a:off x="1105" y="2567"/>
                  <a:ext cx="1" cy="4"/>
                </a:xfrm>
                <a:prstGeom prst="line">
                  <a:avLst/>
                </a:prstGeom>
                <a:noFill/>
                <a:ln w="6350">
                  <a:solidFill>
                    <a:srgbClr val="000000"/>
                  </a:solidFill>
                  <a:round/>
                  <a:headEnd/>
                  <a:tailEnd/>
                </a:ln>
              </p:spPr>
              <p:txBody>
                <a:bodyPr/>
                <a:lstStyle/>
                <a:p>
                  <a:endParaRPr lang="en-US"/>
                </a:p>
              </p:txBody>
            </p:sp>
            <p:sp>
              <p:nvSpPr>
                <p:cNvPr id="11454" name="Line 190"/>
                <p:cNvSpPr>
                  <a:spLocks noChangeShapeType="1"/>
                </p:cNvSpPr>
                <p:nvPr/>
              </p:nvSpPr>
              <p:spPr bwMode="auto">
                <a:xfrm>
                  <a:off x="1105" y="2593"/>
                  <a:ext cx="1" cy="5"/>
                </a:xfrm>
                <a:prstGeom prst="line">
                  <a:avLst/>
                </a:prstGeom>
                <a:noFill/>
                <a:ln w="6350">
                  <a:solidFill>
                    <a:srgbClr val="000000"/>
                  </a:solidFill>
                  <a:round/>
                  <a:headEnd/>
                  <a:tailEnd/>
                </a:ln>
              </p:spPr>
              <p:txBody>
                <a:bodyPr/>
                <a:lstStyle/>
                <a:p>
                  <a:endParaRPr lang="en-US"/>
                </a:p>
              </p:txBody>
            </p:sp>
            <p:sp>
              <p:nvSpPr>
                <p:cNvPr id="11455" name="Line 191"/>
                <p:cNvSpPr>
                  <a:spLocks noChangeShapeType="1"/>
                </p:cNvSpPr>
                <p:nvPr/>
              </p:nvSpPr>
              <p:spPr bwMode="auto">
                <a:xfrm>
                  <a:off x="1105" y="2620"/>
                  <a:ext cx="1" cy="4"/>
                </a:xfrm>
                <a:prstGeom prst="line">
                  <a:avLst/>
                </a:prstGeom>
                <a:noFill/>
                <a:ln w="6350">
                  <a:solidFill>
                    <a:srgbClr val="000000"/>
                  </a:solidFill>
                  <a:round/>
                  <a:headEnd/>
                  <a:tailEnd/>
                </a:ln>
              </p:spPr>
              <p:txBody>
                <a:bodyPr/>
                <a:lstStyle/>
                <a:p>
                  <a:endParaRPr lang="en-US"/>
                </a:p>
              </p:txBody>
            </p:sp>
            <p:sp>
              <p:nvSpPr>
                <p:cNvPr id="11456" name="Line 192"/>
                <p:cNvSpPr>
                  <a:spLocks noChangeShapeType="1"/>
                </p:cNvSpPr>
                <p:nvPr/>
              </p:nvSpPr>
              <p:spPr bwMode="auto">
                <a:xfrm>
                  <a:off x="1105" y="2647"/>
                  <a:ext cx="1" cy="4"/>
                </a:xfrm>
                <a:prstGeom prst="line">
                  <a:avLst/>
                </a:prstGeom>
                <a:noFill/>
                <a:ln w="6350">
                  <a:solidFill>
                    <a:srgbClr val="000000"/>
                  </a:solidFill>
                  <a:round/>
                  <a:headEnd/>
                  <a:tailEnd/>
                </a:ln>
              </p:spPr>
              <p:txBody>
                <a:bodyPr/>
                <a:lstStyle/>
                <a:p>
                  <a:endParaRPr lang="en-US"/>
                </a:p>
              </p:txBody>
            </p:sp>
            <p:sp>
              <p:nvSpPr>
                <p:cNvPr id="11457" name="Line 193"/>
                <p:cNvSpPr>
                  <a:spLocks noChangeShapeType="1"/>
                </p:cNvSpPr>
                <p:nvPr/>
              </p:nvSpPr>
              <p:spPr bwMode="auto">
                <a:xfrm>
                  <a:off x="1105" y="2673"/>
                  <a:ext cx="1" cy="5"/>
                </a:xfrm>
                <a:prstGeom prst="line">
                  <a:avLst/>
                </a:prstGeom>
                <a:noFill/>
                <a:ln w="6350">
                  <a:solidFill>
                    <a:srgbClr val="000000"/>
                  </a:solidFill>
                  <a:round/>
                  <a:headEnd/>
                  <a:tailEnd/>
                </a:ln>
              </p:spPr>
              <p:txBody>
                <a:bodyPr/>
                <a:lstStyle/>
                <a:p>
                  <a:endParaRPr lang="en-US"/>
                </a:p>
              </p:txBody>
            </p:sp>
            <p:sp>
              <p:nvSpPr>
                <p:cNvPr id="11458" name="Line 194"/>
                <p:cNvSpPr>
                  <a:spLocks noChangeShapeType="1"/>
                </p:cNvSpPr>
                <p:nvPr/>
              </p:nvSpPr>
              <p:spPr bwMode="auto">
                <a:xfrm>
                  <a:off x="1105" y="2700"/>
                  <a:ext cx="1" cy="4"/>
                </a:xfrm>
                <a:prstGeom prst="line">
                  <a:avLst/>
                </a:prstGeom>
                <a:noFill/>
                <a:ln w="6350">
                  <a:solidFill>
                    <a:srgbClr val="000000"/>
                  </a:solidFill>
                  <a:round/>
                  <a:headEnd/>
                  <a:tailEnd/>
                </a:ln>
              </p:spPr>
              <p:txBody>
                <a:bodyPr/>
                <a:lstStyle/>
                <a:p>
                  <a:endParaRPr lang="en-US"/>
                </a:p>
              </p:txBody>
            </p:sp>
            <p:sp>
              <p:nvSpPr>
                <p:cNvPr id="11459" name="Line 195"/>
                <p:cNvSpPr>
                  <a:spLocks noChangeShapeType="1"/>
                </p:cNvSpPr>
                <p:nvPr/>
              </p:nvSpPr>
              <p:spPr bwMode="auto">
                <a:xfrm>
                  <a:off x="1105" y="2726"/>
                  <a:ext cx="1" cy="5"/>
                </a:xfrm>
                <a:prstGeom prst="line">
                  <a:avLst/>
                </a:prstGeom>
                <a:noFill/>
                <a:ln w="6350">
                  <a:solidFill>
                    <a:srgbClr val="000000"/>
                  </a:solidFill>
                  <a:round/>
                  <a:headEnd/>
                  <a:tailEnd/>
                </a:ln>
              </p:spPr>
              <p:txBody>
                <a:bodyPr/>
                <a:lstStyle/>
                <a:p>
                  <a:endParaRPr lang="en-US"/>
                </a:p>
              </p:txBody>
            </p:sp>
            <p:sp>
              <p:nvSpPr>
                <p:cNvPr id="11460" name="Line 196"/>
                <p:cNvSpPr>
                  <a:spLocks noChangeShapeType="1"/>
                </p:cNvSpPr>
                <p:nvPr/>
              </p:nvSpPr>
              <p:spPr bwMode="auto">
                <a:xfrm>
                  <a:off x="1105" y="2753"/>
                  <a:ext cx="1" cy="5"/>
                </a:xfrm>
                <a:prstGeom prst="line">
                  <a:avLst/>
                </a:prstGeom>
                <a:noFill/>
                <a:ln w="6350">
                  <a:solidFill>
                    <a:srgbClr val="000000"/>
                  </a:solidFill>
                  <a:round/>
                  <a:headEnd/>
                  <a:tailEnd/>
                </a:ln>
              </p:spPr>
              <p:txBody>
                <a:bodyPr/>
                <a:lstStyle/>
                <a:p>
                  <a:endParaRPr lang="en-US"/>
                </a:p>
              </p:txBody>
            </p:sp>
            <p:sp>
              <p:nvSpPr>
                <p:cNvPr id="11461" name="Line 197"/>
                <p:cNvSpPr>
                  <a:spLocks noChangeShapeType="1"/>
                </p:cNvSpPr>
                <p:nvPr/>
              </p:nvSpPr>
              <p:spPr bwMode="auto">
                <a:xfrm>
                  <a:off x="1105" y="2780"/>
                  <a:ext cx="1" cy="4"/>
                </a:xfrm>
                <a:prstGeom prst="line">
                  <a:avLst/>
                </a:prstGeom>
                <a:noFill/>
                <a:ln w="6350">
                  <a:solidFill>
                    <a:srgbClr val="000000"/>
                  </a:solidFill>
                  <a:round/>
                  <a:headEnd/>
                  <a:tailEnd/>
                </a:ln>
              </p:spPr>
              <p:txBody>
                <a:bodyPr/>
                <a:lstStyle/>
                <a:p>
                  <a:endParaRPr lang="en-US"/>
                </a:p>
              </p:txBody>
            </p:sp>
            <p:sp>
              <p:nvSpPr>
                <p:cNvPr id="11462" name="Line 198"/>
                <p:cNvSpPr>
                  <a:spLocks noChangeShapeType="1"/>
                </p:cNvSpPr>
                <p:nvPr/>
              </p:nvSpPr>
              <p:spPr bwMode="auto">
                <a:xfrm>
                  <a:off x="1105" y="2806"/>
                  <a:ext cx="1" cy="5"/>
                </a:xfrm>
                <a:prstGeom prst="line">
                  <a:avLst/>
                </a:prstGeom>
                <a:noFill/>
                <a:ln w="6350">
                  <a:solidFill>
                    <a:srgbClr val="000000"/>
                  </a:solidFill>
                  <a:round/>
                  <a:headEnd/>
                  <a:tailEnd/>
                </a:ln>
              </p:spPr>
              <p:txBody>
                <a:bodyPr/>
                <a:lstStyle/>
                <a:p>
                  <a:endParaRPr lang="en-US"/>
                </a:p>
              </p:txBody>
            </p:sp>
            <p:sp>
              <p:nvSpPr>
                <p:cNvPr id="11463" name="Line 199"/>
                <p:cNvSpPr>
                  <a:spLocks noChangeShapeType="1"/>
                </p:cNvSpPr>
                <p:nvPr/>
              </p:nvSpPr>
              <p:spPr bwMode="auto">
                <a:xfrm>
                  <a:off x="1105" y="2833"/>
                  <a:ext cx="1" cy="5"/>
                </a:xfrm>
                <a:prstGeom prst="line">
                  <a:avLst/>
                </a:prstGeom>
                <a:noFill/>
                <a:ln w="6350">
                  <a:solidFill>
                    <a:srgbClr val="000000"/>
                  </a:solidFill>
                  <a:round/>
                  <a:headEnd/>
                  <a:tailEnd/>
                </a:ln>
              </p:spPr>
              <p:txBody>
                <a:bodyPr/>
                <a:lstStyle/>
                <a:p>
                  <a:endParaRPr lang="en-US"/>
                </a:p>
              </p:txBody>
            </p:sp>
            <p:sp>
              <p:nvSpPr>
                <p:cNvPr id="11464" name="Line 200"/>
                <p:cNvSpPr>
                  <a:spLocks noChangeShapeType="1"/>
                </p:cNvSpPr>
                <p:nvPr/>
              </p:nvSpPr>
              <p:spPr bwMode="auto">
                <a:xfrm>
                  <a:off x="1105" y="2860"/>
                  <a:ext cx="1" cy="4"/>
                </a:xfrm>
                <a:prstGeom prst="line">
                  <a:avLst/>
                </a:prstGeom>
                <a:noFill/>
                <a:ln w="6350">
                  <a:solidFill>
                    <a:srgbClr val="000000"/>
                  </a:solidFill>
                  <a:round/>
                  <a:headEnd/>
                  <a:tailEnd/>
                </a:ln>
              </p:spPr>
              <p:txBody>
                <a:bodyPr/>
                <a:lstStyle/>
                <a:p>
                  <a:endParaRPr lang="en-US"/>
                </a:p>
              </p:txBody>
            </p:sp>
            <p:sp>
              <p:nvSpPr>
                <p:cNvPr id="11465" name="Line 201"/>
                <p:cNvSpPr>
                  <a:spLocks noChangeShapeType="1"/>
                </p:cNvSpPr>
                <p:nvPr/>
              </p:nvSpPr>
              <p:spPr bwMode="auto">
                <a:xfrm>
                  <a:off x="1105" y="2886"/>
                  <a:ext cx="1" cy="5"/>
                </a:xfrm>
                <a:prstGeom prst="line">
                  <a:avLst/>
                </a:prstGeom>
                <a:noFill/>
                <a:ln w="6350">
                  <a:solidFill>
                    <a:srgbClr val="000000"/>
                  </a:solidFill>
                  <a:round/>
                  <a:headEnd/>
                  <a:tailEnd/>
                </a:ln>
              </p:spPr>
              <p:txBody>
                <a:bodyPr/>
                <a:lstStyle/>
                <a:p>
                  <a:endParaRPr lang="en-US"/>
                </a:p>
              </p:txBody>
            </p:sp>
            <p:sp>
              <p:nvSpPr>
                <p:cNvPr id="11466" name="Line 202"/>
                <p:cNvSpPr>
                  <a:spLocks noChangeShapeType="1"/>
                </p:cNvSpPr>
                <p:nvPr/>
              </p:nvSpPr>
              <p:spPr bwMode="auto">
                <a:xfrm>
                  <a:off x="1105" y="2913"/>
                  <a:ext cx="1" cy="4"/>
                </a:xfrm>
                <a:prstGeom prst="line">
                  <a:avLst/>
                </a:prstGeom>
                <a:noFill/>
                <a:ln w="6350">
                  <a:solidFill>
                    <a:srgbClr val="000000"/>
                  </a:solidFill>
                  <a:round/>
                  <a:headEnd/>
                  <a:tailEnd/>
                </a:ln>
              </p:spPr>
              <p:txBody>
                <a:bodyPr/>
                <a:lstStyle/>
                <a:p>
                  <a:endParaRPr lang="en-US"/>
                </a:p>
              </p:txBody>
            </p:sp>
            <p:sp>
              <p:nvSpPr>
                <p:cNvPr id="11467" name="Line 203"/>
                <p:cNvSpPr>
                  <a:spLocks noChangeShapeType="1"/>
                </p:cNvSpPr>
                <p:nvPr/>
              </p:nvSpPr>
              <p:spPr bwMode="auto">
                <a:xfrm>
                  <a:off x="1105" y="2940"/>
                  <a:ext cx="1" cy="4"/>
                </a:xfrm>
                <a:prstGeom prst="line">
                  <a:avLst/>
                </a:prstGeom>
                <a:noFill/>
                <a:ln w="6350">
                  <a:solidFill>
                    <a:srgbClr val="000000"/>
                  </a:solidFill>
                  <a:round/>
                  <a:headEnd/>
                  <a:tailEnd/>
                </a:ln>
              </p:spPr>
              <p:txBody>
                <a:bodyPr/>
                <a:lstStyle/>
                <a:p>
                  <a:endParaRPr lang="en-US"/>
                </a:p>
              </p:txBody>
            </p:sp>
            <p:sp>
              <p:nvSpPr>
                <p:cNvPr id="11468" name="Line 204"/>
                <p:cNvSpPr>
                  <a:spLocks noChangeShapeType="1"/>
                </p:cNvSpPr>
                <p:nvPr/>
              </p:nvSpPr>
              <p:spPr bwMode="auto">
                <a:xfrm>
                  <a:off x="1105" y="2966"/>
                  <a:ext cx="1" cy="5"/>
                </a:xfrm>
                <a:prstGeom prst="line">
                  <a:avLst/>
                </a:prstGeom>
                <a:noFill/>
                <a:ln w="6350">
                  <a:solidFill>
                    <a:srgbClr val="000000"/>
                  </a:solidFill>
                  <a:round/>
                  <a:headEnd/>
                  <a:tailEnd/>
                </a:ln>
              </p:spPr>
              <p:txBody>
                <a:bodyPr/>
                <a:lstStyle/>
                <a:p>
                  <a:endParaRPr lang="en-US"/>
                </a:p>
              </p:txBody>
            </p:sp>
            <p:sp>
              <p:nvSpPr>
                <p:cNvPr id="11469" name="Line 205"/>
                <p:cNvSpPr>
                  <a:spLocks noChangeShapeType="1"/>
                </p:cNvSpPr>
                <p:nvPr/>
              </p:nvSpPr>
              <p:spPr bwMode="auto">
                <a:xfrm>
                  <a:off x="1105" y="2993"/>
                  <a:ext cx="1" cy="4"/>
                </a:xfrm>
                <a:prstGeom prst="line">
                  <a:avLst/>
                </a:prstGeom>
                <a:noFill/>
                <a:ln w="6350">
                  <a:solidFill>
                    <a:srgbClr val="000000"/>
                  </a:solidFill>
                  <a:round/>
                  <a:headEnd/>
                  <a:tailEnd/>
                </a:ln>
              </p:spPr>
              <p:txBody>
                <a:bodyPr/>
                <a:lstStyle/>
                <a:p>
                  <a:endParaRPr lang="en-US"/>
                </a:p>
              </p:txBody>
            </p:sp>
            <p:sp>
              <p:nvSpPr>
                <p:cNvPr id="11470" name="Line 206"/>
                <p:cNvSpPr>
                  <a:spLocks noChangeShapeType="1"/>
                </p:cNvSpPr>
                <p:nvPr/>
              </p:nvSpPr>
              <p:spPr bwMode="auto">
                <a:xfrm>
                  <a:off x="1105" y="3020"/>
                  <a:ext cx="1" cy="4"/>
                </a:xfrm>
                <a:prstGeom prst="line">
                  <a:avLst/>
                </a:prstGeom>
                <a:noFill/>
                <a:ln w="6350">
                  <a:solidFill>
                    <a:srgbClr val="000000"/>
                  </a:solidFill>
                  <a:round/>
                  <a:headEnd/>
                  <a:tailEnd/>
                </a:ln>
              </p:spPr>
              <p:txBody>
                <a:bodyPr/>
                <a:lstStyle/>
                <a:p>
                  <a:endParaRPr lang="en-US"/>
                </a:p>
              </p:txBody>
            </p:sp>
            <p:sp>
              <p:nvSpPr>
                <p:cNvPr id="11471" name="Line 207"/>
                <p:cNvSpPr>
                  <a:spLocks noChangeShapeType="1"/>
                </p:cNvSpPr>
                <p:nvPr/>
              </p:nvSpPr>
              <p:spPr bwMode="auto">
                <a:xfrm>
                  <a:off x="1105" y="3046"/>
                  <a:ext cx="1" cy="5"/>
                </a:xfrm>
                <a:prstGeom prst="line">
                  <a:avLst/>
                </a:prstGeom>
                <a:noFill/>
                <a:ln w="6350">
                  <a:solidFill>
                    <a:srgbClr val="000000"/>
                  </a:solidFill>
                  <a:round/>
                  <a:headEnd/>
                  <a:tailEnd/>
                </a:ln>
              </p:spPr>
              <p:txBody>
                <a:bodyPr/>
                <a:lstStyle/>
                <a:p>
                  <a:endParaRPr lang="en-US"/>
                </a:p>
              </p:txBody>
            </p:sp>
            <p:sp>
              <p:nvSpPr>
                <p:cNvPr id="11472" name="Line 208"/>
                <p:cNvSpPr>
                  <a:spLocks noChangeShapeType="1"/>
                </p:cNvSpPr>
                <p:nvPr/>
              </p:nvSpPr>
              <p:spPr bwMode="auto">
                <a:xfrm>
                  <a:off x="1105" y="3073"/>
                  <a:ext cx="1" cy="4"/>
                </a:xfrm>
                <a:prstGeom prst="line">
                  <a:avLst/>
                </a:prstGeom>
                <a:noFill/>
                <a:ln w="6350">
                  <a:solidFill>
                    <a:srgbClr val="000000"/>
                  </a:solidFill>
                  <a:round/>
                  <a:headEnd/>
                  <a:tailEnd/>
                </a:ln>
              </p:spPr>
              <p:txBody>
                <a:bodyPr/>
                <a:lstStyle/>
                <a:p>
                  <a:endParaRPr lang="en-US"/>
                </a:p>
              </p:txBody>
            </p:sp>
            <p:sp>
              <p:nvSpPr>
                <p:cNvPr id="11473" name="Line 209"/>
                <p:cNvSpPr>
                  <a:spLocks noChangeShapeType="1"/>
                </p:cNvSpPr>
                <p:nvPr/>
              </p:nvSpPr>
              <p:spPr bwMode="auto">
                <a:xfrm>
                  <a:off x="1105" y="3100"/>
                  <a:ext cx="1" cy="4"/>
                </a:xfrm>
                <a:prstGeom prst="line">
                  <a:avLst/>
                </a:prstGeom>
                <a:noFill/>
                <a:ln w="6350">
                  <a:solidFill>
                    <a:srgbClr val="000000"/>
                  </a:solidFill>
                  <a:round/>
                  <a:headEnd/>
                  <a:tailEnd/>
                </a:ln>
              </p:spPr>
              <p:txBody>
                <a:bodyPr/>
                <a:lstStyle/>
                <a:p>
                  <a:endParaRPr lang="en-US"/>
                </a:p>
              </p:txBody>
            </p:sp>
            <p:sp>
              <p:nvSpPr>
                <p:cNvPr id="11474" name="Line 210"/>
                <p:cNvSpPr>
                  <a:spLocks noChangeShapeType="1"/>
                </p:cNvSpPr>
                <p:nvPr/>
              </p:nvSpPr>
              <p:spPr bwMode="auto">
                <a:xfrm>
                  <a:off x="1105" y="3126"/>
                  <a:ext cx="1" cy="5"/>
                </a:xfrm>
                <a:prstGeom prst="line">
                  <a:avLst/>
                </a:prstGeom>
                <a:noFill/>
                <a:ln w="6350">
                  <a:solidFill>
                    <a:srgbClr val="000000"/>
                  </a:solidFill>
                  <a:round/>
                  <a:headEnd/>
                  <a:tailEnd/>
                </a:ln>
              </p:spPr>
              <p:txBody>
                <a:bodyPr/>
                <a:lstStyle/>
                <a:p>
                  <a:endParaRPr lang="en-US"/>
                </a:p>
              </p:txBody>
            </p:sp>
            <p:sp>
              <p:nvSpPr>
                <p:cNvPr id="11475" name="Line 211"/>
                <p:cNvSpPr>
                  <a:spLocks noChangeShapeType="1"/>
                </p:cNvSpPr>
                <p:nvPr/>
              </p:nvSpPr>
              <p:spPr bwMode="auto">
                <a:xfrm>
                  <a:off x="1105" y="3153"/>
                  <a:ext cx="1" cy="4"/>
                </a:xfrm>
                <a:prstGeom prst="line">
                  <a:avLst/>
                </a:prstGeom>
                <a:noFill/>
                <a:ln w="6350">
                  <a:solidFill>
                    <a:srgbClr val="000000"/>
                  </a:solidFill>
                  <a:round/>
                  <a:headEnd/>
                  <a:tailEnd/>
                </a:ln>
              </p:spPr>
              <p:txBody>
                <a:bodyPr/>
                <a:lstStyle/>
                <a:p>
                  <a:endParaRPr lang="en-US"/>
                </a:p>
              </p:txBody>
            </p:sp>
            <p:sp>
              <p:nvSpPr>
                <p:cNvPr id="11476" name="Line 212"/>
                <p:cNvSpPr>
                  <a:spLocks noChangeShapeType="1"/>
                </p:cNvSpPr>
                <p:nvPr/>
              </p:nvSpPr>
              <p:spPr bwMode="auto">
                <a:xfrm>
                  <a:off x="1105" y="3180"/>
                  <a:ext cx="1" cy="4"/>
                </a:xfrm>
                <a:prstGeom prst="line">
                  <a:avLst/>
                </a:prstGeom>
                <a:noFill/>
                <a:ln w="6350">
                  <a:solidFill>
                    <a:srgbClr val="000000"/>
                  </a:solidFill>
                  <a:round/>
                  <a:headEnd/>
                  <a:tailEnd/>
                </a:ln>
              </p:spPr>
              <p:txBody>
                <a:bodyPr/>
                <a:lstStyle/>
                <a:p>
                  <a:endParaRPr lang="en-US"/>
                </a:p>
              </p:txBody>
            </p:sp>
            <p:sp>
              <p:nvSpPr>
                <p:cNvPr id="11477" name="Line 213"/>
                <p:cNvSpPr>
                  <a:spLocks noChangeShapeType="1"/>
                </p:cNvSpPr>
                <p:nvPr/>
              </p:nvSpPr>
              <p:spPr bwMode="auto">
                <a:xfrm>
                  <a:off x="1105" y="3206"/>
                  <a:ext cx="1" cy="5"/>
                </a:xfrm>
                <a:prstGeom prst="line">
                  <a:avLst/>
                </a:prstGeom>
                <a:noFill/>
                <a:ln w="6350">
                  <a:solidFill>
                    <a:srgbClr val="000000"/>
                  </a:solidFill>
                  <a:round/>
                  <a:headEnd/>
                  <a:tailEnd/>
                </a:ln>
              </p:spPr>
              <p:txBody>
                <a:bodyPr/>
                <a:lstStyle/>
                <a:p>
                  <a:endParaRPr lang="en-US"/>
                </a:p>
              </p:txBody>
            </p:sp>
            <p:sp>
              <p:nvSpPr>
                <p:cNvPr id="11478" name="Line 214"/>
                <p:cNvSpPr>
                  <a:spLocks noChangeShapeType="1"/>
                </p:cNvSpPr>
                <p:nvPr/>
              </p:nvSpPr>
              <p:spPr bwMode="auto">
                <a:xfrm>
                  <a:off x="1105" y="3233"/>
                  <a:ext cx="1" cy="4"/>
                </a:xfrm>
                <a:prstGeom prst="line">
                  <a:avLst/>
                </a:prstGeom>
                <a:noFill/>
                <a:ln w="6350">
                  <a:solidFill>
                    <a:srgbClr val="000000"/>
                  </a:solidFill>
                  <a:round/>
                  <a:headEnd/>
                  <a:tailEnd/>
                </a:ln>
              </p:spPr>
              <p:txBody>
                <a:bodyPr/>
                <a:lstStyle/>
                <a:p>
                  <a:endParaRPr lang="en-US"/>
                </a:p>
              </p:txBody>
            </p:sp>
            <p:sp>
              <p:nvSpPr>
                <p:cNvPr id="11479" name="Line 215"/>
                <p:cNvSpPr>
                  <a:spLocks noChangeShapeType="1"/>
                </p:cNvSpPr>
                <p:nvPr/>
              </p:nvSpPr>
              <p:spPr bwMode="auto">
                <a:xfrm>
                  <a:off x="1105" y="3260"/>
                  <a:ext cx="1" cy="4"/>
                </a:xfrm>
                <a:prstGeom prst="line">
                  <a:avLst/>
                </a:prstGeom>
                <a:noFill/>
                <a:ln w="6350">
                  <a:solidFill>
                    <a:srgbClr val="000000"/>
                  </a:solidFill>
                  <a:round/>
                  <a:headEnd/>
                  <a:tailEnd/>
                </a:ln>
              </p:spPr>
              <p:txBody>
                <a:bodyPr/>
                <a:lstStyle/>
                <a:p>
                  <a:endParaRPr lang="en-US"/>
                </a:p>
              </p:txBody>
            </p:sp>
            <p:sp>
              <p:nvSpPr>
                <p:cNvPr id="11480" name="Line 216"/>
                <p:cNvSpPr>
                  <a:spLocks noChangeShapeType="1"/>
                </p:cNvSpPr>
                <p:nvPr/>
              </p:nvSpPr>
              <p:spPr bwMode="auto">
                <a:xfrm>
                  <a:off x="1105" y="3286"/>
                  <a:ext cx="1" cy="5"/>
                </a:xfrm>
                <a:prstGeom prst="line">
                  <a:avLst/>
                </a:prstGeom>
                <a:noFill/>
                <a:ln w="6350">
                  <a:solidFill>
                    <a:srgbClr val="000000"/>
                  </a:solidFill>
                  <a:round/>
                  <a:headEnd/>
                  <a:tailEnd/>
                </a:ln>
              </p:spPr>
              <p:txBody>
                <a:bodyPr/>
                <a:lstStyle/>
                <a:p>
                  <a:endParaRPr lang="en-US"/>
                </a:p>
              </p:txBody>
            </p:sp>
            <p:sp>
              <p:nvSpPr>
                <p:cNvPr id="11481" name="Line 217"/>
                <p:cNvSpPr>
                  <a:spLocks noChangeShapeType="1"/>
                </p:cNvSpPr>
                <p:nvPr/>
              </p:nvSpPr>
              <p:spPr bwMode="auto">
                <a:xfrm>
                  <a:off x="1105" y="3313"/>
                  <a:ext cx="1" cy="4"/>
                </a:xfrm>
                <a:prstGeom prst="line">
                  <a:avLst/>
                </a:prstGeom>
                <a:noFill/>
                <a:ln w="6350">
                  <a:solidFill>
                    <a:srgbClr val="000000"/>
                  </a:solidFill>
                  <a:round/>
                  <a:headEnd/>
                  <a:tailEnd/>
                </a:ln>
              </p:spPr>
              <p:txBody>
                <a:bodyPr/>
                <a:lstStyle/>
                <a:p>
                  <a:endParaRPr lang="en-US"/>
                </a:p>
              </p:txBody>
            </p:sp>
            <p:sp>
              <p:nvSpPr>
                <p:cNvPr id="11482" name="Line 218"/>
                <p:cNvSpPr>
                  <a:spLocks noChangeShapeType="1"/>
                </p:cNvSpPr>
                <p:nvPr/>
              </p:nvSpPr>
              <p:spPr bwMode="auto">
                <a:xfrm>
                  <a:off x="1105" y="3339"/>
                  <a:ext cx="1" cy="5"/>
                </a:xfrm>
                <a:prstGeom prst="line">
                  <a:avLst/>
                </a:prstGeom>
                <a:noFill/>
                <a:ln w="6350">
                  <a:solidFill>
                    <a:srgbClr val="000000"/>
                  </a:solidFill>
                  <a:round/>
                  <a:headEnd/>
                  <a:tailEnd/>
                </a:ln>
              </p:spPr>
              <p:txBody>
                <a:bodyPr/>
                <a:lstStyle/>
                <a:p>
                  <a:endParaRPr lang="en-US"/>
                </a:p>
              </p:txBody>
            </p:sp>
            <p:sp>
              <p:nvSpPr>
                <p:cNvPr id="11483" name="Line 219"/>
                <p:cNvSpPr>
                  <a:spLocks noChangeShapeType="1"/>
                </p:cNvSpPr>
                <p:nvPr/>
              </p:nvSpPr>
              <p:spPr bwMode="auto">
                <a:xfrm>
                  <a:off x="1105" y="3366"/>
                  <a:ext cx="1" cy="5"/>
                </a:xfrm>
                <a:prstGeom prst="line">
                  <a:avLst/>
                </a:prstGeom>
                <a:noFill/>
                <a:ln w="6350">
                  <a:solidFill>
                    <a:srgbClr val="000000"/>
                  </a:solidFill>
                  <a:round/>
                  <a:headEnd/>
                  <a:tailEnd/>
                </a:ln>
              </p:spPr>
              <p:txBody>
                <a:bodyPr/>
                <a:lstStyle/>
                <a:p>
                  <a:endParaRPr lang="en-US"/>
                </a:p>
              </p:txBody>
            </p:sp>
            <p:sp>
              <p:nvSpPr>
                <p:cNvPr id="11484" name="Line 220"/>
                <p:cNvSpPr>
                  <a:spLocks noChangeShapeType="1"/>
                </p:cNvSpPr>
                <p:nvPr/>
              </p:nvSpPr>
              <p:spPr bwMode="auto">
                <a:xfrm>
                  <a:off x="1105" y="3393"/>
                  <a:ext cx="1" cy="4"/>
                </a:xfrm>
                <a:prstGeom prst="line">
                  <a:avLst/>
                </a:prstGeom>
                <a:noFill/>
                <a:ln w="6350">
                  <a:solidFill>
                    <a:srgbClr val="000000"/>
                  </a:solidFill>
                  <a:round/>
                  <a:headEnd/>
                  <a:tailEnd/>
                </a:ln>
              </p:spPr>
              <p:txBody>
                <a:bodyPr/>
                <a:lstStyle/>
                <a:p>
                  <a:endParaRPr lang="en-US"/>
                </a:p>
              </p:txBody>
            </p:sp>
            <p:sp>
              <p:nvSpPr>
                <p:cNvPr id="11485" name="Line 221"/>
                <p:cNvSpPr>
                  <a:spLocks noChangeShapeType="1"/>
                </p:cNvSpPr>
                <p:nvPr/>
              </p:nvSpPr>
              <p:spPr bwMode="auto">
                <a:xfrm>
                  <a:off x="1105" y="3419"/>
                  <a:ext cx="1" cy="5"/>
                </a:xfrm>
                <a:prstGeom prst="line">
                  <a:avLst/>
                </a:prstGeom>
                <a:noFill/>
                <a:ln w="6350">
                  <a:solidFill>
                    <a:srgbClr val="000000"/>
                  </a:solidFill>
                  <a:round/>
                  <a:headEnd/>
                  <a:tailEnd/>
                </a:ln>
              </p:spPr>
              <p:txBody>
                <a:bodyPr/>
                <a:lstStyle/>
                <a:p>
                  <a:endParaRPr lang="en-US"/>
                </a:p>
              </p:txBody>
            </p:sp>
            <p:sp>
              <p:nvSpPr>
                <p:cNvPr id="11486" name="Line 222"/>
                <p:cNvSpPr>
                  <a:spLocks noChangeShapeType="1"/>
                </p:cNvSpPr>
                <p:nvPr/>
              </p:nvSpPr>
              <p:spPr bwMode="auto">
                <a:xfrm>
                  <a:off x="1105" y="3446"/>
                  <a:ext cx="1" cy="5"/>
                </a:xfrm>
                <a:prstGeom prst="line">
                  <a:avLst/>
                </a:prstGeom>
                <a:noFill/>
                <a:ln w="6350">
                  <a:solidFill>
                    <a:srgbClr val="000000"/>
                  </a:solidFill>
                  <a:round/>
                  <a:headEnd/>
                  <a:tailEnd/>
                </a:ln>
              </p:spPr>
              <p:txBody>
                <a:bodyPr/>
                <a:lstStyle/>
                <a:p>
                  <a:endParaRPr lang="en-US"/>
                </a:p>
              </p:txBody>
            </p:sp>
            <p:sp>
              <p:nvSpPr>
                <p:cNvPr id="11487" name="Line 223"/>
                <p:cNvSpPr>
                  <a:spLocks noChangeShapeType="1"/>
                </p:cNvSpPr>
                <p:nvPr/>
              </p:nvSpPr>
              <p:spPr bwMode="auto">
                <a:xfrm>
                  <a:off x="1105" y="3473"/>
                  <a:ext cx="1" cy="4"/>
                </a:xfrm>
                <a:prstGeom prst="line">
                  <a:avLst/>
                </a:prstGeom>
                <a:noFill/>
                <a:ln w="6350">
                  <a:solidFill>
                    <a:srgbClr val="000000"/>
                  </a:solidFill>
                  <a:round/>
                  <a:headEnd/>
                  <a:tailEnd/>
                </a:ln>
              </p:spPr>
              <p:txBody>
                <a:bodyPr/>
                <a:lstStyle/>
                <a:p>
                  <a:endParaRPr lang="en-US"/>
                </a:p>
              </p:txBody>
            </p:sp>
            <p:sp>
              <p:nvSpPr>
                <p:cNvPr id="11488" name="Line 224"/>
                <p:cNvSpPr>
                  <a:spLocks noChangeShapeType="1"/>
                </p:cNvSpPr>
                <p:nvPr/>
              </p:nvSpPr>
              <p:spPr bwMode="auto">
                <a:xfrm>
                  <a:off x="1105" y="3499"/>
                  <a:ext cx="1" cy="5"/>
                </a:xfrm>
                <a:prstGeom prst="line">
                  <a:avLst/>
                </a:prstGeom>
                <a:noFill/>
                <a:ln w="6350">
                  <a:solidFill>
                    <a:srgbClr val="000000"/>
                  </a:solidFill>
                  <a:round/>
                  <a:headEnd/>
                  <a:tailEnd/>
                </a:ln>
              </p:spPr>
              <p:txBody>
                <a:bodyPr/>
                <a:lstStyle/>
                <a:p>
                  <a:endParaRPr lang="en-US"/>
                </a:p>
              </p:txBody>
            </p:sp>
            <p:sp>
              <p:nvSpPr>
                <p:cNvPr id="11489" name="Line 225"/>
                <p:cNvSpPr>
                  <a:spLocks noChangeShapeType="1"/>
                </p:cNvSpPr>
                <p:nvPr/>
              </p:nvSpPr>
              <p:spPr bwMode="auto">
                <a:xfrm>
                  <a:off x="1105" y="3526"/>
                  <a:ext cx="1" cy="4"/>
                </a:xfrm>
                <a:prstGeom prst="line">
                  <a:avLst/>
                </a:prstGeom>
                <a:noFill/>
                <a:ln w="6350">
                  <a:solidFill>
                    <a:srgbClr val="000000"/>
                  </a:solidFill>
                  <a:round/>
                  <a:headEnd/>
                  <a:tailEnd/>
                </a:ln>
              </p:spPr>
              <p:txBody>
                <a:bodyPr/>
                <a:lstStyle/>
                <a:p>
                  <a:endParaRPr lang="en-US"/>
                </a:p>
              </p:txBody>
            </p:sp>
            <p:sp>
              <p:nvSpPr>
                <p:cNvPr id="11490" name="Line 226"/>
                <p:cNvSpPr>
                  <a:spLocks noChangeShapeType="1"/>
                </p:cNvSpPr>
                <p:nvPr/>
              </p:nvSpPr>
              <p:spPr bwMode="auto">
                <a:xfrm>
                  <a:off x="1105" y="3553"/>
                  <a:ext cx="1" cy="4"/>
                </a:xfrm>
                <a:prstGeom prst="line">
                  <a:avLst/>
                </a:prstGeom>
                <a:noFill/>
                <a:ln w="6350">
                  <a:solidFill>
                    <a:srgbClr val="000000"/>
                  </a:solidFill>
                  <a:round/>
                  <a:headEnd/>
                  <a:tailEnd/>
                </a:ln>
              </p:spPr>
              <p:txBody>
                <a:bodyPr/>
                <a:lstStyle/>
                <a:p>
                  <a:endParaRPr lang="en-US"/>
                </a:p>
              </p:txBody>
            </p:sp>
            <p:sp>
              <p:nvSpPr>
                <p:cNvPr id="11491" name="Line 227"/>
                <p:cNvSpPr>
                  <a:spLocks noChangeShapeType="1"/>
                </p:cNvSpPr>
                <p:nvPr/>
              </p:nvSpPr>
              <p:spPr bwMode="auto">
                <a:xfrm>
                  <a:off x="1105" y="3579"/>
                  <a:ext cx="1" cy="5"/>
                </a:xfrm>
                <a:prstGeom prst="line">
                  <a:avLst/>
                </a:prstGeom>
                <a:noFill/>
                <a:ln w="6350">
                  <a:solidFill>
                    <a:srgbClr val="000000"/>
                  </a:solidFill>
                  <a:round/>
                  <a:headEnd/>
                  <a:tailEnd/>
                </a:ln>
              </p:spPr>
              <p:txBody>
                <a:bodyPr/>
                <a:lstStyle/>
                <a:p>
                  <a:endParaRPr lang="en-US"/>
                </a:p>
              </p:txBody>
            </p:sp>
            <p:sp>
              <p:nvSpPr>
                <p:cNvPr id="11492" name="Line 228"/>
                <p:cNvSpPr>
                  <a:spLocks noChangeShapeType="1"/>
                </p:cNvSpPr>
                <p:nvPr/>
              </p:nvSpPr>
              <p:spPr bwMode="auto">
                <a:xfrm>
                  <a:off x="1105" y="3606"/>
                  <a:ext cx="1" cy="4"/>
                </a:xfrm>
                <a:prstGeom prst="line">
                  <a:avLst/>
                </a:prstGeom>
                <a:noFill/>
                <a:ln w="6350">
                  <a:solidFill>
                    <a:srgbClr val="000000"/>
                  </a:solidFill>
                  <a:round/>
                  <a:headEnd/>
                  <a:tailEnd/>
                </a:ln>
              </p:spPr>
              <p:txBody>
                <a:bodyPr/>
                <a:lstStyle/>
                <a:p>
                  <a:endParaRPr lang="en-US"/>
                </a:p>
              </p:txBody>
            </p:sp>
            <p:sp>
              <p:nvSpPr>
                <p:cNvPr id="11493" name="Line 229"/>
                <p:cNvSpPr>
                  <a:spLocks noChangeShapeType="1"/>
                </p:cNvSpPr>
                <p:nvPr/>
              </p:nvSpPr>
              <p:spPr bwMode="auto">
                <a:xfrm>
                  <a:off x="1105" y="3624"/>
                  <a:ext cx="4" cy="1"/>
                </a:xfrm>
                <a:prstGeom prst="line">
                  <a:avLst/>
                </a:prstGeom>
                <a:noFill/>
                <a:ln w="6350">
                  <a:solidFill>
                    <a:srgbClr val="000000"/>
                  </a:solidFill>
                  <a:round/>
                  <a:headEnd/>
                  <a:tailEnd/>
                </a:ln>
              </p:spPr>
              <p:txBody>
                <a:bodyPr/>
                <a:lstStyle/>
                <a:p>
                  <a:endParaRPr lang="en-US"/>
                </a:p>
              </p:txBody>
            </p:sp>
            <p:sp>
              <p:nvSpPr>
                <p:cNvPr id="11494" name="Line 230"/>
                <p:cNvSpPr>
                  <a:spLocks noChangeShapeType="1"/>
                </p:cNvSpPr>
                <p:nvPr/>
              </p:nvSpPr>
              <p:spPr bwMode="auto">
                <a:xfrm>
                  <a:off x="1131" y="3624"/>
                  <a:ext cx="5" cy="1"/>
                </a:xfrm>
                <a:prstGeom prst="line">
                  <a:avLst/>
                </a:prstGeom>
                <a:noFill/>
                <a:ln w="6350">
                  <a:solidFill>
                    <a:srgbClr val="000000"/>
                  </a:solidFill>
                  <a:round/>
                  <a:headEnd/>
                  <a:tailEnd/>
                </a:ln>
              </p:spPr>
              <p:txBody>
                <a:bodyPr/>
                <a:lstStyle/>
                <a:p>
                  <a:endParaRPr lang="en-US"/>
                </a:p>
              </p:txBody>
            </p:sp>
            <p:sp>
              <p:nvSpPr>
                <p:cNvPr id="11495" name="Line 231"/>
                <p:cNvSpPr>
                  <a:spLocks noChangeShapeType="1"/>
                </p:cNvSpPr>
                <p:nvPr/>
              </p:nvSpPr>
              <p:spPr bwMode="auto">
                <a:xfrm>
                  <a:off x="1158" y="3624"/>
                  <a:ext cx="4" cy="1"/>
                </a:xfrm>
                <a:prstGeom prst="line">
                  <a:avLst/>
                </a:prstGeom>
                <a:noFill/>
                <a:ln w="6350">
                  <a:solidFill>
                    <a:srgbClr val="000000"/>
                  </a:solidFill>
                  <a:round/>
                  <a:headEnd/>
                  <a:tailEnd/>
                </a:ln>
              </p:spPr>
              <p:txBody>
                <a:bodyPr/>
                <a:lstStyle/>
                <a:p>
                  <a:endParaRPr lang="en-US"/>
                </a:p>
              </p:txBody>
            </p:sp>
            <p:sp>
              <p:nvSpPr>
                <p:cNvPr id="11496" name="Line 232"/>
                <p:cNvSpPr>
                  <a:spLocks noChangeShapeType="1"/>
                </p:cNvSpPr>
                <p:nvPr/>
              </p:nvSpPr>
              <p:spPr bwMode="auto">
                <a:xfrm>
                  <a:off x="1184" y="3624"/>
                  <a:ext cx="5" cy="1"/>
                </a:xfrm>
                <a:prstGeom prst="line">
                  <a:avLst/>
                </a:prstGeom>
                <a:noFill/>
                <a:ln w="6350">
                  <a:solidFill>
                    <a:srgbClr val="000000"/>
                  </a:solidFill>
                  <a:round/>
                  <a:headEnd/>
                  <a:tailEnd/>
                </a:ln>
              </p:spPr>
              <p:txBody>
                <a:bodyPr/>
                <a:lstStyle/>
                <a:p>
                  <a:endParaRPr lang="en-US"/>
                </a:p>
              </p:txBody>
            </p:sp>
            <p:sp>
              <p:nvSpPr>
                <p:cNvPr id="11497" name="Line 233"/>
                <p:cNvSpPr>
                  <a:spLocks noChangeShapeType="1"/>
                </p:cNvSpPr>
                <p:nvPr/>
              </p:nvSpPr>
              <p:spPr bwMode="auto">
                <a:xfrm>
                  <a:off x="1211" y="3624"/>
                  <a:ext cx="4" cy="1"/>
                </a:xfrm>
                <a:prstGeom prst="line">
                  <a:avLst/>
                </a:prstGeom>
                <a:noFill/>
                <a:ln w="6350">
                  <a:solidFill>
                    <a:srgbClr val="000000"/>
                  </a:solidFill>
                  <a:round/>
                  <a:headEnd/>
                  <a:tailEnd/>
                </a:ln>
              </p:spPr>
              <p:txBody>
                <a:bodyPr/>
                <a:lstStyle/>
                <a:p>
                  <a:endParaRPr lang="en-US"/>
                </a:p>
              </p:txBody>
            </p:sp>
            <p:sp>
              <p:nvSpPr>
                <p:cNvPr id="11498" name="Line 234"/>
                <p:cNvSpPr>
                  <a:spLocks noChangeShapeType="1"/>
                </p:cNvSpPr>
                <p:nvPr/>
              </p:nvSpPr>
              <p:spPr bwMode="auto">
                <a:xfrm>
                  <a:off x="1238" y="3624"/>
                  <a:ext cx="4" cy="1"/>
                </a:xfrm>
                <a:prstGeom prst="line">
                  <a:avLst/>
                </a:prstGeom>
                <a:noFill/>
                <a:ln w="6350">
                  <a:solidFill>
                    <a:srgbClr val="000000"/>
                  </a:solidFill>
                  <a:round/>
                  <a:headEnd/>
                  <a:tailEnd/>
                </a:ln>
              </p:spPr>
              <p:txBody>
                <a:bodyPr/>
                <a:lstStyle/>
                <a:p>
                  <a:endParaRPr lang="en-US"/>
                </a:p>
              </p:txBody>
            </p:sp>
            <p:sp>
              <p:nvSpPr>
                <p:cNvPr id="11499" name="Line 235"/>
                <p:cNvSpPr>
                  <a:spLocks noChangeShapeType="1"/>
                </p:cNvSpPr>
                <p:nvPr/>
              </p:nvSpPr>
              <p:spPr bwMode="auto">
                <a:xfrm>
                  <a:off x="1264" y="3624"/>
                  <a:ext cx="5" cy="1"/>
                </a:xfrm>
                <a:prstGeom prst="line">
                  <a:avLst/>
                </a:prstGeom>
                <a:noFill/>
                <a:ln w="6350">
                  <a:solidFill>
                    <a:srgbClr val="000000"/>
                  </a:solidFill>
                  <a:round/>
                  <a:headEnd/>
                  <a:tailEnd/>
                </a:ln>
              </p:spPr>
              <p:txBody>
                <a:bodyPr/>
                <a:lstStyle/>
                <a:p>
                  <a:endParaRPr lang="en-US"/>
                </a:p>
              </p:txBody>
            </p:sp>
            <p:sp>
              <p:nvSpPr>
                <p:cNvPr id="11500" name="Line 236"/>
                <p:cNvSpPr>
                  <a:spLocks noChangeShapeType="1"/>
                </p:cNvSpPr>
                <p:nvPr/>
              </p:nvSpPr>
              <p:spPr bwMode="auto">
                <a:xfrm>
                  <a:off x="1291" y="3624"/>
                  <a:ext cx="4" cy="1"/>
                </a:xfrm>
                <a:prstGeom prst="line">
                  <a:avLst/>
                </a:prstGeom>
                <a:noFill/>
                <a:ln w="6350">
                  <a:solidFill>
                    <a:srgbClr val="000000"/>
                  </a:solidFill>
                  <a:round/>
                  <a:headEnd/>
                  <a:tailEnd/>
                </a:ln>
              </p:spPr>
              <p:txBody>
                <a:bodyPr/>
                <a:lstStyle/>
                <a:p>
                  <a:endParaRPr lang="en-US"/>
                </a:p>
              </p:txBody>
            </p:sp>
            <p:sp>
              <p:nvSpPr>
                <p:cNvPr id="11501" name="Line 237"/>
                <p:cNvSpPr>
                  <a:spLocks noChangeShapeType="1"/>
                </p:cNvSpPr>
                <p:nvPr/>
              </p:nvSpPr>
              <p:spPr bwMode="auto">
                <a:xfrm>
                  <a:off x="1317" y="3624"/>
                  <a:ext cx="5" cy="1"/>
                </a:xfrm>
                <a:prstGeom prst="line">
                  <a:avLst/>
                </a:prstGeom>
                <a:noFill/>
                <a:ln w="6350">
                  <a:solidFill>
                    <a:srgbClr val="000000"/>
                  </a:solidFill>
                  <a:round/>
                  <a:headEnd/>
                  <a:tailEnd/>
                </a:ln>
              </p:spPr>
              <p:txBody>
                <a:bodyPr/>
                <a:lstStyle/>
                <a:p>
                  <a:endParaRPr lang="en-US"/>
                </a:p>
              </p:txBody>
            </p:sp>
            <p:sp>
              <p:nvSpPr>
                <p:cNvPr id="11502" name="Line 238"/>
                <p:cNvSpPr>
                  <a:spLocks noChangeShapeType="1"/>
                </p:cNvSpPr>
                <p:nvPr/>
              </p:nvSpPr>
              <p:spPr bwMode="auto">
                <a:xfrm>
                  <a:off x="1344" y="3624"/>
                  <a:ext cx="4" cy="1"/>
                </a:xfrm>
                <a:prstGeom prst="line">
                  <a:avLst/>
                </a:prstGeom>
                <a:noFill/>
                <a:ln w="6350">
                  <a:solidFill>
                    <a:srgbClr val="000000"/>
                  </a:solidFill>
                  <a:round/>
                  <a:headEnd/>
                  <a:tailEnd/>
                </a:ln>
              </p:spPr>
              <p:txBody>
                <a:bodyPr/>
                <a:lstStyle/>
                <a:p>
                  <a:endParaRPr lang="en-US"/>
                </a:p>
              </p:txBody>
            </p:sp>
            <p:sp>
              <p:nvSpPr>
                <p:cNvPr id="11503" name="Line 239"/>
                <p:cNvSpPr>
                  <a:spLocks noChangeShapeType="1"/>
                </p:cNvSpPr>
                <p:nvPr/>
              </p:nvSpPr>
              <p:spPr bwMode="auto">
                <a:xfrm>
                  <a:off x="1371" y="3624"/>
                  <a:ext cx="4" cy="1"/>
                </a:xfrm>
                <a:prstGeom prst="line">
                  <a:avLst/>
                </a:prstGeom>
                <a:noFill/>
                <a:ln w="6350">
                  <a:solidFill>
                    <a:srgbClr val="000000"/>
                  </a:solidFill>
                  <a:round/>
                  <a:headEnd/>
                  <a:tailEnd/>
                </a:ln>
              </p:spPr>
              <p:txBody>
                <a:bodyPr/>
                <a:lstStyle/>
                <a:p>
                  <a:endParaRPr lang="en-US"/>
                </a:p>
              </p:txBody>
            </p:sp>
            <p:sp>
              <p:nvSpPr>
                <p:cNvPr id="11504" name="Line 240"/>
                <p:cNvSpPr>
                  <a:spLocks noChangeShapeType="1"/>
                </p:cNvSpPr>
                <p:nvPr/>
              </p:nvSpPr>
              <p:spPr bwMode="auto">
                <a:xfrm>
                  <a:off x="1397" y="3624"/>
                  <a:ext cx="5" cy="1"/>
                </a:xfrm>
                <a:prstGeom prst="line">
                  <a:avLst/>
                </a:prstGeom>
                <a:noFill/>
                <a:ln w="6350">
                  <a:solidFill>
                    <a:srgbClr val="000000"/>
                  </a:solidFill>
                  <a:round/>
                  <a:headEnd/>
                  <a:tailEnd/>
                </a:ln>
              </p:spPr>
              <p:txBody>
                <a:bodyPr/>
                <a:lstStyle/>
                <a:p>
                  <a:endParaRPr lang="en-US"/>
                </a:p>
              </p:txBody>
            </p:sp>
            <p:sp>
              <p:nvSpPr>
                <p:cNvPr id="11505" name="Line 241"/>
                <p:cNvSpPr>
                  <a:spLocks noChangeShapeType="1"/>
                </p:cNvSpPr>
                <p:nvPr/>
              </p:nvSpPr>
              <p:spPr bwMode="auto">
                <a:xfrm>
                  <a:off x="1424" y="3624"/>
                  <a:ext cx="4" cy="1"/>
                </a:xfrm>
                <a:prstGeom prst="line">
                  <a:avLst/>
                </a:prstGeom>
                <a:noFill/>
                <a:ln w="6350">
                  <a:solidFill>
                    <a:srgbClr val="000000"/>
                  </a:solidFill>
                  <a:round/>
                  <a:headEnd/>
                  <a:tailEnd/>
                </a:ln>
              </p:spPr>
              <p:txBody>
                <a:bodyPr/>
                <a:lstStyle/>
                <a:p>
                  <a:endParaRPr lang="en-US"/>
                </a:p>
              </p:txBody>
            </p:sp>
            <p:sp>
              <p:nvSpPr>
                <p:cNvPr id="11506" name="Line 242"/>
                <p:cNvSpPr>
                  <a:spLocks noChangeShapeType="1"/>
                </p:cNvSpPr>
                <p:nvPr/>
              </p:nvSpPr>
              <p:spPr bwMode="auto">
                <a:xfrm>
                  <a:off x="1450" y="3624"/>
                  <a:ext cx="5" cy="1"/>
                </a:xfrm>
                <a:prstGeom prst="line">
                  <a:avLst/>
                </a:prstGeom>
                <a:noFill/>
                <a:ln w="6350">
                  <a:solidFill>
                    <a:srgbClr val="000000"/>
                  </a:solidFill>
                  <a:round/>
                  <a:headEnd/>
                  <a:tailEnd/>
                </a:ln>
              </p:spPr>
              <p:txBody>
                <a:bodyPr/>
                <a:lstStyle/>
                <a:p>
                  <a:endParaRPr lang="en-US"/>
                </a:p>
              </p:txBody>
            </p:sp>
            <p:sp>
              <p:nvSpPr>
                <p:cNvPr id="11507" name="Line 243"/>
                <p:cNvSpPr>
                  <a:spLocks noChangeShapeType="1"/>
                </p:cNvSpPr>
                <p:nvPr/>
              </p:nvSpPr>
              <p:spPr bwMode="auto">
                <a:xfrm>
                  <a:off x="1477" y="3624"/>
                  <a:ext cx="4" cy="1"/>
                </a:xfrm>
                <a:prstGeom prst="line">
                  <a:avLst/>
                </a:prstGeom>
                <a:noFill/>
                <a:ln w="6350">
                  <a:solidFill>
                    <a:srgbClr val="000000"/>
                  </a:solidFill>
                  <a:round/>
                  <a:headEnd/>
                  <a:tailEnd/>
                </a:ln>
              </p:spPr>
              <p:txBody>
                <a:bodyPr/>
                <a:lstStyle/>
                <a:p>
                  <a:endParaRPr lang="en-US"/>
                </a:p>
              </p:txBody>
            </p:sp>
            <p:sp>
              <p:nvSpPr>
                <p:cNvPr id="11508" name="Line 244"/>
                <p:cNvSpPr>
                  <a:spLocks noChangeShapeType="1"/>
                </p:cNvSpPr>
                <p:nvPr/>
              </p:nvSpPr>
              <p:spPr bwMode="auto">
                <a:xfrm>
                  <a:off x="1504" y="3624"/>
                  <a:ext cx="4" cy="1"/>
                </a:xfrm>
                <a:prstGeom prst="line">
                  <a:avLst/>
                </a:prstGeom>
                <a:noFill/>
                <a:ln w="6350">
                  <a:solidFill>
                    <a:srgbClr val="000000"/>
                  </a:solidFill>
                  <a:round/>
                  <a:headEnd/>
                  <a:tailEnd/>
                </a:ln>
              </p:spPr>
              <p:txBody>
                <a:bodyPr/>
                <a:lstStyle/>
                <a:p>
                  <a:endParaRPr lang="en-US"/>
                </a:p>
              </p:txBody>
            </p:sp>
            <p:sp>
              <p:nvSpPr>
                <p:cNvPr id="11509" name="Line 245"/>
                <p:cNvSpPr>
                  <a:spLocks noChangeShapeType="1"/>
                </p:cNvSpPr>
                <p:nvPr/>
              </p:nvSpPr>
              <p:spPr bwMode="auto">
                <a:xfrm>
                  <a:off x="1530" y="3624"/>
                  <a:ext cx="5" cy="1"/>
                </a:xfrm>
                <a:prstGeom prst="line">
                  <a:avLst/>
                </a:prstGeom>
                <a:noFill/>
                <a:ln w="6350">
                  <a:solidFill>
                    <a:srgbClr val="000000"/>
                  </a:solidFill>
                  <a:round/>
                  <a:headEnd/>
                  <a:tailEnd/>
                </a:ln>
              </p:spPr>
              <p:txBody>
                <a:bodyPr/>
                <a:lstStyle/>
                <a:p>
                  <a:endParaRPr lang="en-US"/>
                </a:p>
              </p:txBody>
            </p:sp>
            <p:sp>
              <p:nvSpPr>
                <p:cNvPr id="11510" name="Line 246"/>
                <p:cNvSpPr>
                  <a:spLocks noChangeShapeType="1"/>
                </p:cNvSpPr>
                <p:nvPr/>
              </p:nvSpPr>
              <p:spPr bwMode="auto">
                <a:xfrm>
                  <a:off x="1557" y="3624"/>
                  <a:ext cx="4" cy="1"/>
                </a:xfrm>
                <a:prstGeom prst="line">
                  <a:avLst/>
                </a:prstGeom>
                <a:noFill/>
                <a:ln w="6350">
                  <a:solidFill>
                    <a:srgbClr val="000000"/>
                  </a:solidFill>
                  <a:round/>
                  <a:headEnd/>
                  <a:tailEnd/>
                </a:ln>
              </p:spPr>
              <p:txBody>
                <a:bodyPr/>
                <a:lstStyle/>
                <a:p>
                  <a:endParaRPr lang="en-US"/>
                </a:p>
              </p:txBody>
            </p:sp>
            <p:sp>
              <p:nvSpPr>
                <p:cNvPr id="11511" name="Line 247"/>
                <p:cNvSpPr>
                  <a:spLocks noChangeShapeType="1"/>
                </p:cNvSpPr>
                <p:nvPr/>
              </p:nvSpPr>
              <p:spPr bwMode="auto">
                <a:xfrm>
                  <a:off x="1583" y="3624"/>
                  <a:ext cx="5" cy="1"/>
                </a:xfrm>
                <a:prstGeom prst="line">
                  <a:avLst/>
                </a:prstGeom>
                <a:noFill/>
                <a:ln w="6350">
                  <a:solidFill>
                    <a:srgbClr val="000000"/>
                  </a:solidFill>
                  <a:round/>
                  <a:headEnd/>
                  <a:tailEnd/>
                </a:ln>
              </p:spPr>
              <p:txBody>
                <a:bodyPr/>
                <a:lstStyle/>
                <a:p>
                  <a:endParaRPr lang="en-US"/>
                </a:p>
              </p:txBody>
            </p:sp>
            <p:sp>
              <p:nvSpPr>
                <p:cNvPr id="11512" name="Line 248"/>
                <p:cNvSpPr>
                  <a:spLocks noChangeShapeType="1"/>
                </p:cNvSpPr>
                <p:nvPr/>
              </p:nvSpPr>
              <p:spPr bwMode="auto">
                <a:xfrm>
                  <a:off x="1610" y="3624"/>
                  <a:ext cx="4" cy="1"/>
                </a:xfrm>
                <a:prstGeom prst="line">
                  <a:avLst/>
                </a:prstGeom>
                <a:noFill/>
                <a:ln w="6350">
                  <a:solidFill>
                    <a:srgbClr val="000000"/>
                  </a:solidFill>
                  <a:round/>
                  <a:headEnd/>
                  <a:tailEnd/>
                </a:ln>
              </p:spPr>
              <p:txBody>
                <a:bodyPr/>
                <a:lstStyle/>
                <a:p>
                  <a:endParaRPr lang="en-US"/>
                </a:p>
              </p:txBody>
            </p:sp>
            <p:sp>
              <p:nvSpPr>
                <p:cNvPr id="11513" name="Line 249"/>
                <p:cNvSpPr>
                  <a:spLocks noChangeShapeType="1"/>
                </p:cNvSpPr>
                <p:nvPr/>
              </p:nvSpPr>
              <p:spPr bwMode="auto">
                <a:xfrm>
                  <a:off x="1636" y="3624"/>
                  <a:ext cx="5" cy="1"/>
                </a:xfrm>
                <a:prstGeom prst="line">
                  <a:avLst/>
                </a:prstGeom>
                <a:noFill/>
                <a:ln w="6350">
                  <a:solidFill>
                    <a:srgbClr val="000000"/>
                  </a:solidFill>
                  <a:round/>
                  <a:headEnd/>
                  <a:tailEnd/>
                </a:ln>
              </p:spPr>
              <p:txBody>
                <a:bodyPr/>
                <a:lstStyle/>
                <a:p>
                  <a:endParaRPr lang="en-US"/>
                </a:p>
              </p:txBody>
            </p:sp>
            <p:sp>
              <p:nvSpPr>
                <p:cNvPr id="11514" name="Line 250"/>
                <p:cNvSpPr>
                  <a:spLocks noChangeShapeType="1"/>
                </p:cNvSpPr>
                <p:nvPr/>
              </p:nvSpPr>
              <p:spPr bwMode="auto">
                <a:xfrm>
                  <a:off x="1663" y="3624"/>
                  <a:ext cx="4" cy="1"/>
                </a:xfrm>
                <a:prstGeom prst="line">
                  <a:avLst/>
                </a:prstGeom>
                <a:noFill/>
                <a:ln w="6350">
                  <a:solidFill>
                    <a:srgbClr val="000000"/>
                  </a:solidFill>
                  <a:round/>
                  <a:headEnd/>
                  <a:tailEnd/>
                </a:ln>
              </p:spPr>
              <p:txBody>
                <a:bodyPr/>
                <a:lstStyle/>
                <a:p>
                  <a:endParaRPr lang="en-US"/>
                </a:p>
              </p:txBody>
            </p:sp>
            <p:sp>
              <p:nvSpPr>
                <p:cNvPr id="11515" name="Line 251"/>
                <p:cNvSpPr>
                  <a:spLocks noChangeShapeType="1"/>
                </p:cNvSpPr>
                <p:nvPr/>
              </p:nvSpPr>
              <p:spPr bwMode="auto">
                <a:xfrm>
                  <a:off x="1690" y="3624"/>
                  <a:ext cx="4" cy="1"/>
                </a:xfrm>
                <a:prstGeom prst="line">
                  <a:avLst/>
                </a:prstGeom>
                <a:noFill/>
                <a:ln w="6350">
                  <a:solidFill>
                    <a:srgbClr val="000000"/>
                  </a:solidFill>
                  <a:round/>
                  <a:headEnd/>
                  <a:tailEnd/>
                </a:ln>
              </p:spPr>
              <p:txBody>
                <a:bodyPr/>
                <a:lstStyle/>
                <a:p>
                  <a:endParaRPr lang="en-US"/>
                </a:p>
              </p:txBody>
            </p:sp>
            <p:sp>
              <p:nvSpPr>
                <p:cNvPr id="11516" name="Line 252"/>
                <p:cNvSpPr>
                  <a:spLocks noChangeShapeType="1"/>
                </p:cNvSpPr>
                <p:nvPr/>
              </p:nvSpPr>
              <p:spPr bwMode="auto">
                <a:xfrm>
                  <a:off x="1716" y="3624"/>
                  <a:ext cx="5" cy="1"/>
                </a:xfrm>
                <a:prstGeom prst="line">
                  <a:avLst/>
                </a:prstGeom>
                <a:noFill/>
                <a:ln w="6350">
                  <a:solidFill>
                    <a:srgbClr val="000000"/>
                  </a:solidFill>
                  <a:round/>
                  <a:headEnd/>
                  <a:tailEnd/>
                </a:ln>
              </p:spPr>
              <p:txBody>
                <a:bodyPr/>
                <a:lstStyle/>
                <a:p>
                  <a:endParaRPr lang="en-US"/>
                </a:p>
              </p:txBody>
            </p:sp>
            <p:sp>
              <p:nvSpPr>
                <p:cNvPr id="11517" name="Line 253"/>
                <p:cNvSpPr>
                  <a:spLocks noChangeShapeType="1"/>
                </p:cNvSpPr>
                <p:nvPr/>
              </p:nvSpPr>
              <p:spPr bwMode="auto">
                <a:xfrm>
                  <a:off x="1743" y="3624"/>
                  <a:ext cx="4" cy="1"/>
                </a:xfrm>
                <a:prstGeom prst="line">
                  <a:avLst/>
                </a:prstGeom>
                <a:noFill/>
                <a:ln w="6350">
                  <a:solidFill>
                    <a:srgbClr val="000000"/>
                  </a:solidFill>
                  <a:round/>
                  <a:headEnd/>
                  <a:tailEnd/>
                </a:ln>
              </p:spPr>
              <p:txBody>
                <a:bodyPr/>
                <a:lstStyle/>
                <a:p>
                  <a:endParaRPr lang="en-US"/>
                </a:p>
              </p:txBody>
            </p:sp>
            <p:sp>
              <p:nvSpPr>
                <p:cNvPr id="11518" name="Line 254"/>
                <p:cNvSpPr>
                  <a:spLocks noChangeShapeType="1"/>
                </p:cNvSpPr>
                <p:nvPr/>
              </p:nvSpPr>
              <p:spPr bwMode="auto">
                <a:xfrm>
                  <a:off x="1769" y="3624"/>
                  <a:ext cx="5" cy="1"/>
                </a:xfrm>
                <a:prstGeom prst="line">
                  <a:avLst/>
                </a:prstGeom>
                <a:noFill/>
                <a:ln w="6350">
                  <a:solidFill>
                    <a:srgbClr val="000000"/>
                  </a:solidFill>
                  <a:round/>
                  <a:headEnd/>
                  <a:tailEnd/>
                </a:ln>
              </p:spPr>
              <p:txBody>
                <a:bodyPr/>
                <a:lstStyle/>
                <a:p>
                  <a:endParaRPr lang="en-US"/>
                </a:p>
              </p:txBody>
            </p:sp>
            <p:sp>
              <p:nvSpPr>
                <p:cNvPr id="11519" name="Line 255"/>
                <p:cNvSpPr>
                  <a:spLocks noChangeShapeType="1"/>
                </p:cNvSpPr>
                <p:nvPr/>
              </p:nvSpPr>
              <p:spPr bwMode="auto">
                <a:xfrm>
                  <a:off x="1796" y="3624"/>
                  <a:ext cx="4" cy="1"/>
                </a:xfrm>
                <a:prstGeom prst="line">
                  <a:avLst/>
                </a:prstGeom>
                <a:noFill/>
                <a:ln w="6350">
                  <a:solidFill>
                    <a:srgbClr val="000000"/>
                  </a:solidFill>
                  <a:round/>
                  <a:headEnd/>
                  <a:tailEnd/>
                </a:ln>
              </p:spPr>
              <p:txBody>
                <a:bodyPr/>
                <a:lstStyle/>
                <a:p>
                  <a:endParaRPr lang="en-US"/>
                </a:p>
              </p:txBody>
            </p:sp>
            <p:sp>
              <p:nvSpPr>
                <p:cNvPr id="11520" name="Line 256"/>
                <p:cNvSpPr>
                  <a:spLocks noChangeShapeType="1"/>
                </p:cNvSpPr>
                <p:nvPr/>
              </p:nvSpPr>
              <p:spPr bwMode="auto">
                <a:xfrm flipV="1">
                  <a:off x="1803" y="3619"/>
                  <a:ext cx="1" cy="5"/>
                </a:xfrm>
                <a:prstGeom prst="line">
                  <a:avLst/>
                </a:prstGeom>
                <a:noFill/>
                <a:ln w="6350">
                  <a:solidFill>
                    <a:srgbClr val="000000"/>
                  </a:solidFill>
                  <a:round/>
                  <a:headEnd/>
                  <a:tailEnd/>
                </a:ln>
              </p:spPr>
              <p:txBody>
                <a:bodyPr/>
                <a:lstStyle/>
                <a:p>
                  <a:endParaRPr lang="en-US"/>
                </a:p>
              </p:txBody>
            </p:sp>
            <p:sp>
              <p:nvSpPr>
                <p:cNvPr id="11521" name="Line 257"/>
                <p:cNvSpPr>
                  <a:spLocks noChangeShapeType="1"/>
                </p:cNvSpPr>
                <p:nvPr/>
              </p:nvSpPr>
              <p:spPr bwMode="auto">
                <a:xfrm flipV="1">
                  <a:off x="1803" y="3593"/>
                  <a:ext cx="1" cy="4"/>
                </a:xfrm>
                <a:prstGeom prst="line">
                  <a:avLst/>
                </a:prstGeom>
                <a:noFill/>
                <a:ln w="6350">
                  <a:solidFill>
                    <a:srgbClr val="000000"/>
                  </a:solidFill>
                  <a:round/>
                  <a:headEnd/>
                  <a:tailEnd/>
                </a:ln>
              </p:spPr>
              <p:txBody>
                <a:bodyPr/>
                <a:lstStyle/>
                <a:p>
                  <a:endParaRPr lang="en-US"/>
                </a:p>
              </p:txBody>
            </p:sp>
            <p:sp>
              <p:nvSpPr>
                <p:cNvPr id="11522" name="Line 258"/>
                <p:cNvSpPr>
                  <a:spLocks noChangeShapeType="1"/>
                </p:cNvSpPr>
                <p:nvPr/>
              </p:nvSpPr>
              <p:spPr bwMode="auto">
                <a:xfrm flipV="1">
                  <a:off x="1803" y="3566"/>
                  <a:ext cx="1" cy="4"/>
                </a:xfrm>
                <a:prstGeom prst="line">
                  <a:avLst/>
                </a:prstGeom>
                <a:noFill/>
                <a:ln w="6350">
                  <a:solidFill>
                    <a:srgbClr val="000000"/>
                  </a:solidFill>
                  <a:round/>
                  <a:headEnd/>
                  <a:tailEnd/>
                </a:ln>
              </p:spPr>
              <p:txBody>
                <a:bodyPr/>
                <a:lstStyle/>
                <a:p>
                  <a:endParaRPr lang="en-US"/>
                </a:p>
              </p:txBody>
            </p:sp>
            <p:sp>
              <p:nvSpPr>
                <p:cNvPr id="11523" name="Line 259"/>
                <p:cNvSpPr>
                  <a:spLocks noChangeShapeType="1"/>
                </p:cNvSpPr>
                <p:nvPr/>
              </p:nvSpPr>
              <p:spPr bwMode="auto">
                <a:xfrm flipV="1">
                  <a:off x="1803" y="3539"/>
                  <a:ext cx="1" cy="5"/>
                </a:xfrm>
                <a:prstGeom prst="line">
                  <a:avLst/>
                </a:prstGeom>
                <a:noFill/>
                <a:ln w="6350">
                  <a:solidFill>
                    <a:srgbClr val="000000"/>
                  </a:solidFill>
                  <a:round/>
                  <a:headEnd/>
                  <a:tailEnd/>
                </a:ln>
              </p:spPr>
              <p:txBody>
                <a:bodyPr/>
                <a:lstStyle/>
                <a:p>
                  <a:endParaRPr lang="en-US"/>
                </a:p>
              </p:txBody>
            </p:sp>
            <p:sp>
              <p:nvSpPr>
                <p:cNvPr id="11524" name="Line 260"/>
                <p:cNvSpPr>
                  <a:spLocks noChangeShapeType="1"/>
                </p:cNvSpPr>
                <p:nvPr/>
              </p:nvSpPr>
              <p:spPr bwMode="auto">
                <a:xfrm flipV="1">
                  <a:off x="1803" y="3513"/>
                  <a:ext cx="1" cy="4"/>
                </a:xfrm>
                <a:prstGeom prst="line">
                  <a:avLst/>
                </a:prstGeom>
                <a:noFill/>
                <a:ln w="6350">
                  <a:solidFill>
                    <a:srgbClr val="000000"/>
                  </a:solidFill>
                  <a:round/>
                  <a:headEnd/>
                  <a:tailEnd/>
                </a:ln>
              </p:spPr>
              <p:txBody>
                <a:bodyPr/>
                <a:lstStyle/>
                <a:p>
                  <a:endParaRPr lang="en-US"/>
                </a:p>
              </p:txBody>
            </p:sp>
            <p:sp>
              <p:nvSpPr>
                <p:cNvPr id="11525" name="Line 261"/>
                <p:cNvSpPr>
                  <a:spLocks noChangeShapeType="1"/>
                </p:cNvSpPr>
                <p:nvPr/>
              </p:nvSpPr>
              <p:spPr bwMode="auto">
                <a:xfrm flipV="1">
                  <a:off x="1803" y="3486"/>
                  <a:ext cx="1" cy="4"/>
                </a:xfrm>
                <a:prstGeom prst="line">
                  <a:avLst/>
                </a:prstGeom>
                <a:noFill/>
                <a:ln w="6350">
                  <a:solidFill>
                    <a:srgbClr val="000000"/>
                  </a:solidFill>
                  <a:round/>
                  <a:headEnd/>
                  <a:tailEnd/>
                </a:ln>
              </p:spPr>
              <p:txBody>
                <a:bodyPr/>
                <a:lstStyle/>
                <a:p>
                  <a:endParaRPr lang="en-US"/>
                </a:p>
              </p:txBody>
            </p:sp>
            <p:sp>
              <p:nvSpPr>
                <p:cNvPr id="11526" name="Line 262"/>
                <p:cNvSpPr>
                  <a:spLocks noChangeShapeType="1"/>
                </p:cNvSpPr>
                <p:nvPr/>
              </p:nvSpPr>
              <p:spPr bwMode="auto">
                <a:xfrm flipV="1">
                  <a:off x="1803" y="3459"/>
                  <a:ext cx="1" cy="5"/>
                </a:xfrm>
                <a:prstGeom prst="line">
                  <a:avLst/>
                </a:prstGeom>
                <a:noFill/>
                <a:ln w="6350">
                  <a:solidFill>
                    <a:srgbClr val="000000"/>
                  </a:solidFill>
                  <a:round/>
                  <a:headEnd/>
                  <a:tailEnd/>
                </a:ln>
              </p:spPr>
              <p:txBody>
                <a:bodyPr/>
                <a:lstStyle/>
                <a:p>
                  <a:endParaRPr lang="en-US"/>
                </a:p>
              </p:txBody>
            </p:sp>
            <p:sp>
              <p:nvSpPr>
                <p:cNvPr id="11527" name="Line 263"/>
                <p:cNvSpPr>
                  <a:spLocks noChangeShapeType="1"/>
                </p:cNvSpPr>
                <p:nvPr/>
              </p:nvSpPr>
              <p:spPr bwMode="auto">
                <a:xfrm flipV="1">
                  <a:off x="1803" y="3433"/>
                  <a:ext cx="1" cy="4"/>
                </a:xfrm>
                <a:prstGeom prst="line">
                  <a:avLst/>
                </a:prstGeom>
                <a:noFill/>
                <a:ln w="6350">
                  <a:solidFill>
                    <a:srgbClr val="000000"/>
                  </a:solidFill>
                  <a:round/>
                  <a:headEnd/>
                  <a:tailEnd/>
                </a:ln>
              </p:spPr>
              <p:txBody>
                <a:bodyPr/>
                <a:lstStyle/>
                <a:p>
                  <a:endParaRPr lang="en-US"/>
                </a:p>
              </p:txBody>
            </p:sp>
            <p:sp>
              <p:nvSpPr>
                <p:cNvPr id="11528" name="Line 264"/>
                <p:cNvSpPr>
                  <a:spLocks noChangeShapeType="1"/>
                </p:cNvSpPr>
                <p:nvPr/>
              </p:nvSpPr>
              <p:spPr bwMode="auto">
                <a:xfrm flipV="1">
                  <a:off x="1803" y="3406"/>
                  <a:ext cx="1" cy="5"/>
                </a:xfrm>
                <a:prstGeom prst="line">
                  <a:avLst/>
                </a:prstGeom>
                <a:noFill/>
                <a:ln w="6350">
                  <a:solidFill>
                    <a:srgbClr val="000000"/>
                  </a:solidFill>
                  <a:round/>
                  <a:headEnd/>
                  <a:tailEnd/>
                </a:ln>
              </p:spPr>
              <p:txBody>
                <a:bodyPr/>
                <a:lstStyle/>
                <a:p>
                  <a:endParaRPr lang="en-US"/>
                </a:p>
              </p:txBody>
            </p:sp>
            <p:sp>
              <p:nvSpPr>
                <p:cNvPr id="11529" name="Line 265"/>
                <p:cNvSpPr>
                  <a:spLocks noChangeShapeType="1"/>
                </p:cNvSpPr>
                <p:nvPr/>
              </p:nvSpPr>
              <p:spPr bwMode="auto">
                <a:xfrm flipV="1">
                  <a:off x="1803" y="3379"/>
                  <a:ext cx="1" cy="5"/>
                </a:xfrm>
                <a:prstGeom prst="line">
                  <a:avLst/>
                </a:prstGeom>
                <a:noFill/>
                <a:ln w="6350">
                  <a:solidFill>
                    <a:srgbClr val="000000"/>
                  </a:solidFill>
                  <a:round/>
                  <a:headEnd/>
                  <a:tailEnd/>
                </a:ln>
              </p:spPr>
              <p:txBody>
                <a:bodyPr/>
                <a:lstStyle/>
                <a:p>
                  <a:endParaRPr lang="en-US"/>
                </a:p>
              </p:txBody>
            </p:sp>
            <p:sp>
              <p:nvSpPr>
                <p:cNvPr id="11530" name="Line 266"/>
                <p:cNvSpPr>
                  <a:spLocks noChangeShapeType="1"/>
                </p:cNvSpPr>
                <p:nvPr/>
              </p:nvSpPr>
              <p:spPr bwMode="auto">
                <a:xfrm flipV="1">
                  <a:off x="1803" y="3353"/>
                  <a:ext cx="1" cy="4"/>
                </a:xfrm>
                <a:prstGeom prst="line">
                  <a:avLst/>
                </a:prstGeom>
                <a:noFill/>
                <a:ln w="6350">
                  <a:solidFill>
                    <a:srgbClr val="000000"/>
                  </a:solidFill>
                  <a:round/>
                  <a:headEnd/>
                  <a:tailEnd/>
                </a:ln>
              </p:spPr>
              <p:txBody>
                <a:bodyPr/>
                <a:lstStyle/>
                <a:p>
                  <a:endParaRPr lang="en-US"/>
                </a:p>
              </p:txBody>
            </p:sp>
            <p:sp>
              <p:nvSpPr>
                <p:cNvPr id="11531" name="Line 267"/>
                <p:cNvSpPr>
                  <a:spLocks noChangeShapeType="1"/>
                </p:cNvSpPr>
                <p:nvPr/>
              </p:nvSpPr>
              <p:spPr bwMode="auto">
                <a:xfrm flipV="1">
                  <a:off x="1803" y="3326"/>
                  <a:ext cx="1" cy="5"/>
                </a:xfrm>
                <a:prstGeom prst="line">
                  <a:avLst/>
                </a:prstGeom>
                <a:noFill/>
                <a:ln w="6350">
                  <a:solidFill>
                    <a:srgbClr val="000000"/>
                  </a:solidFill>
                  <a:round/>
                  <a:headEnd/>
                  <a:tailEnd/>
                </a:ln>
              </p:spPr>
              <p:txBody>
                <a:bodyPr/>
                <a:lstStyle/>
                <a:p>
                  <a:endParaRPr lang="en-US"/>
                </a:p>
              </p:txBody>
            </p:sp>
            <p:sp>
              <p:nvSpPr>
                <p:cNvPr id="11532" name="Line 268"/>
                <p:cNvSpPr>
                  <a:spLocks noChangeShapeType="1"/>
                </p:cNvSpPr>
                <p:nvPr/>
              </p:nvSpPr>
              <p:spPr bwMode="auto">
                <a:xfrm flipV="1">
                  <a:off x="1803" y="3299"/>
                  <a:ext cx="1" cy="5"/>
                </a:xfrm>
                <a:prstGeom prst="line">
                  <a:avLst/>
                </a:prstGeom>
                <a:noFill/>
                <a:ln w="6350">
                  <a:solidFill>
                    <a:srgbClr val="000000"/>
                  </a:solidFill>
                  <a:round/>
                  <a:headEnd/>
                  <a:tailEnd/>
                </a:ln>
              </p:spPr>
              <p:txBody>
                <a:bodyPr/>
                <a:lstStyle/>
                <a:p>
                  <a:endParaRPr lang="en-US"/>
                </a:p>
              </p:txBody>
            </p:sp>
            <p:sp>
              <p:nvSpPr>
                <p:cNvPr id="11533" name="Line 269"/>
                <p:cNvSpPr>
                  <a:spLocks noChangeShapeType="1"/>
                </p:cNvSpPr>
                <p:nvPr/>
              </p:nvSpPr>
              <p:spPr bwMode="auto">
                <a:xfrm flipV="1">
                  <a:off x="1803" y="3273"/>
                  <a:ext cx="1" cy="4"/>
                </a:xfrm>
                <a:prstGeom prst="line">
                  <a:avLst/>
                </a:prstGeom>
                <a:noFill/>
                <a:ln w="6350">
                  <a:solidFill>
                    <a:srgbClr val="000000"/>
                  </a:solidFill>
                  <a:round/>
                  <a:headEnd/>
                  <a:tailEnd/>
                </a:ln>
              </p:spPr>
              <p:txBody>
                <a:bodyPr/>
                <a:lstStyle/>
                <a:p>
                  <a:endParaRPr lang="en-US"/>
                </a:p>
              </p:txBody>
            </p:sp>
            <p:sp>
              <p:nvSpPr>
                <p:cNvPr id="11534" name="Line 270"/>
                <p:cNvSpPr>
                  <a:spLocks noChangeShapeType="1"/>
                </p:cNvSpPr>
                <p:nvPr/>
              </p:nvSpPr>
              <p:spPr bwMode="auto">
                <a:xfrm flipV="1">
                  <a:off x="1803" y="3246"/>
                  <a:ext cx="1" cy="5"/>
                </a:xfrm>
                <a:prstGeom prst="line">
                  <a:avLst/>
                </a:prstGeom>
                <a:noFill/>
                <a:ln w="6350">
                  <a:solidFill>
                    <a:srgbClr val="000000"/>
                  </a:solidFill>
                  <a:round/>
                  <a:headEnd/>
                  <a:tailEnd/>
                </a:ln>
              </p:spPr>
              <p:txBody>
                <a:bodyPr/>
                <a:lstStyle/>
                <a:p>
                  <a:endParaRPr lang="en-US"/>
                </a:p>
              </p:txBody>
            </p:sp>
            <p:sp>
              <p:nvSpPr>
                <p:cNvPr id="11535" name="Line 271"/>
                <p:cNvSpPr>
                  <a:spLocks noChangeShapeType="1"/>
                </p:cNvSpPr>
                <p:nvPr/>
              </p:nvSpPr>
              <p:spPr bwMode="auto">
                <a:xfrm flipV="1">
                  <a:off x="1803" y="3220"/>
                  <a:ext cx="1" cy="4"/>
                </a:xfrm>
                <a:prstGeom prst="line">
                  <a:avLst/>
                </a:prstGeom>
                <a:noFill/>
                <a:ln w="6350">
                  <a:solidFill>
                    <a:srgbClr val="000000"/>
                  </a:solidFill>
                  <a:round/>
                  <a:headEnd/>
                  <a:tailEnd/>
                </a:ln>
              </p:spPr>
              <p:txBody>
                <a:bodyPr/>
                <a:lstStyle/>
                <a:p>
                  <a:endParaRPr lang="en-US"/>
                </a:p>
              </p:txBody>
            </p:sp>
            <p:sp>
              <p:nvSpPr>
                <p:cNvPr id="11536" name="Line 272"/>
                <p:cNvSpPr>
                  <a:spLocks noChangeShapeType="1"/>
                </p:cNvSpPr>
                <p:nvPr/>
              </p:nvSpPr>
              <p:spPr bwMode="auto">
                <a:xfrm flipV="1">
                  <a:off x="1803" y="3193"/>
                  <a:ext cx="1" cy="4"/>
                </a:xfrm>
                <a:prstGeom prst="line">
                  <a:avLst/>
                </a:prstGeom>
                <a:noFill/>
                <a:ln w="6350">
                  <a:solidFill>
                    <a:srgbClr val="000000"/>
                  </a:solidFill>
                  <a:round/>
                  <a:headEnd/>
                  <a:tailEnd/>
                </a:ln>
              </p:spPr>
              <p:txBody>
                <a:bodyPr/>
                <a:lstStyle/>
                <a:p>
                  <a:endParaRPr lang="en-US"/>
                </a:p>
              </p:txBody>
            </p:sp>
            <p:sp>
              <p:nvSpPr>
                <p:cNvPr id="11537" name="Line 273"/>
                <p:cNvSpPr>
                  <a:spLocks noChangeShapeType="1"/>
                </p:cNvSpPr>
                <p:nvPr/>
              </p:nvSpPr>
              <p:spPr bwMode="auto">
                <a:xfrm flipV="1">
                  <a:off x="1803" y="3166"/>
                  <a:ext cx="1" cy="5"/>
                </a:xfrm>
                <a:prstGeom prst="line">
                  <a:avLst/>
                </a:prstGeom>
                <a:noFill/>
                <a:ln w="6350">
                  <a:solidFill>
                    <a:srgbClr val="000000"/>
                  </a:solidFill>
                  <a:round/>
                  <a:headEnd/>
                  <a:tailEnd/>
                </a:ln>
              </p:spPr>
              <p:txBody>
                <a:bodyPr/>
                <a:lstStyle/>
                <a:p>
                  <a:endParaRPr lang="en-US"/>
                </a:p>
              </p:txBody>
            </p:sp>
            <p:sp>
              <p:nvSpPr>
                <p:cNvPr id="11538" name="Line 274"/>
                <p:cNvSpPr>
                  <a:spLocks noChangeShapeType="1"/>
                </p:cNvSpPr>
                <p:nvPr/>
              </p:nvSpPr>
              <p:spPr bwMode="auto">
                <a:xfrm flipV="1">
                  <a:off x="1803" y="3140"/>
                  <a:ext cx="1" cy="4"/>
                </a:xfrm>
                <a:prstGeom prst="line">
                  <a:avLst/>
                </a:prstGeom>
                <a:noFill/>
                <a:ln w="6350">
                  <a:solidFill>
                    <a:srgbClr val="000000"/>
                  </a:solidFill>
                  <a:round/>
                  <a:headEnd/>
                  <a:tailEnd/>
                </a:ln>
              </p:spPr>
              <p:txBody>
                <a:bodyPr/>
                <a:lstStyle/>
                <a:p>
                  <a:endParaRPr lang="en-US"/>
                </a:p>
              </p:txBody>
            </p:sp>
            <p:sp>
              <p:nvSpPr>
                <p:cNvPr id="11539" name="Line 275"/>
                <p:cNvSpPr>
                  <a:spLocks noChangeShapeType="1"/>
                </p:cNvSpPr>
                <p:nvPr/>
              </p:nvSpPr>
              <p:spPr bwMode="auto">
                <a:xfrm flipV="1">
                  <a:off x="1803" y="3113"/>
                  <a:ext cx="1" cy="4"/>
                </a:xfrm>
                <a:prstGeom prst="line">
                  <a:avLst/>
                </a:prstGeom>
                <a:noFill/>
                <a:ln w="6350">
                  <a:solidFill>
                    <a:srgbClr val="000000"/>
                  </a:solidFill>
                  <a:round/>
                  <a:headEnd/>
                  <a:tailEnd/>
                </a:ln>
              </p:spPr>
              <p:txBody>
                <a:bodyPr/>
                <a:lstStyle/>
                <a:p>
                  <a:endParaRPr lang="en-US"/>
                </a:p>
              </p:txBody>
            </p:sp>
            <p:sp>
              <p:nvSpPr>
                <p:cNvPr id="11540" name="Line 276"/>
                <p:cNvSpPr>
                  <a:spLocks noChangeShapeType="1"/>
                </p:cNvSpPr>
                <p:nvPr/>
              </p:nvSpPr>
              <p:spPr bwMode="auto">
                <a:xfrm flipV="1">
                  <a:off x="1803" y="3086"/>
                  <a:ext cx="1" cy="5"/>
                </a:xfrm>
                <a:prstGeom prst="line">
                  <a:avLst/>
                </a:prstGeom>
                <a:noFill/>
                <a:ln w="6350">
                  <a:solidFill>
                    <a:srgbClr val="000000"/>
                  </a:solidFill>
                  <a:round/>
                  <a:headEnd/>
                  <a:tailEnd/>
                </a:ln>
              </p:spPr>
              <p:txBody>
                <a:bodyPr/>
                <a:lstStyle/>
                <a:p>
                  <a:endParaRPr lang="en-US"/>
                </a:p>
              </p:txBody>
            </p:sp>
            <p:sp>
              <p:nvSpPr>
                <p:cNvPr id="11541" name="Line 277"/>
                <p:cNvSpPr>
                  <a:spLocks noChangeShapeType="1"/>
                </p:cNvSpPr>
                <p:nvPr/>
              </p:nvSpPr>
              <p:spPr bwMode="auto">
                <a:xfrm flipV="1">
                  <a:off x="1803" y="3060"/>
                  <a:ext cx="1" cy="4"/>
                </a:xfrm>
                <a:prstGeom prst="line">
                  <a:avLst/>
                </a:prstGeom>
                <a:noFill/>
                <a:ln w="6350">
                  <a:solidFill>
                    <a:srgbClr val="000000"/>
                  </a:solidFill>
                  <a:round/>
                  <a:headEnd/>
                  <a:tailEnd/>
                </a:ln>
              </p:spPr>
              <p:txBody>
                <a:bodyPr/>
                <a:lstStyle/>
                <a:p>
                  <a:endParaRPr lang="en-US"/>
                </a:p>
              </p:txBody>
            </p:sp>
            <p:sp>
              <p:nvSpPr>
                <p:cNvPr id="11542" name="Line 278"/>
                <p:cNvSpPr>
                  <a:spLocks noChangeShapeType="1"/>
                </p:cNvSpPr>
                <p:nvPr/>
              </p:nvSpPr>
              <p:spPr bwMode="auto">
                <a:xfrm flipV="1">
                  <a:off x="1803" y="3033"/>
                  <a:ext cx="1" cy="4"/>
                </a:xfrm>
                <a:prstGeom prst="line">
                  <a:avLst/>
                </a:prstGeom>
                <a:noFill/>
                <a:ln w="6350">
                  <a:solidFill>
                    <a:srgbClr val="000000"/>
                  </a:solidFill>
                  <a:round/>
                  <a:headEnd/>
                  <a:tailEnd/>
                </a:ln>
              </p:spPr>
              <p:txBody>
                <a:bodyPr/>
                <a:lstStyle/>
                <a:p>
                  <a:endParaRPr lang="en-US"/>
                </a:p>
              </p:txBody>
            </p:sp>
            <p:sp>
              <p:nvSpPr>
                <p:cNvPr id="11543" name="Line 279"/>
                <p:cNvSpPr>
                  <a:spLocks noChangeShapeType="1"/>
                </p:cNvSpPr>
                <p:nvPr/>
              </p:nvSpPr>
              <p:spPr bwMode="auto">
                <a:xfrm flipV="1">
                  <a:off x="1803" y="3006"/>
                  <a:ext cx="1" cy="5"/>
                </a:xfrm>
                <a:prstGeom prst="line">
                  <a:avLst/>
                </a:prstGeom>
                <a:noFill/>
                <a:ln w="6350">
                  <a:solidFill>
                    <a:srgbClr val="000000"/>
                  </a:solidFill>
                  <a:round/>
                  <a:headEnd/>
                  <a:tailEnd/>
                </a:ln>
              </p:spPr>
              <p:txBody>
                <a:bodyPr/>
                <a:lstStyle/>
                <a:p>
                  <a:endParaRPr lang="en-US"/>
                </a:p>
              </p:txBody>
            </p:sp>
            <p:sp>
              <p:nvSpPr>
                <p:cNvPr id="11544" name="Line 280"/>
                <p:cNvSpPr>
                  <a:spLocks noChangeShapeType="1"/>
                </p:cNvSpPr>
                <p:nvPr/>
              </p:nvSpPr>
              <p:spPr bwMode="auto">
                <a:xfrm flipV="1">
                  <a:off x="1803" y="2980"/>
                  <a:ext cx="1" cy="4"/>
                </a:xfrm>
                <a:prstGeom prst="line">
                  <a:avLst/>
                </a:prstGeom>
                <a:noFill/>
                <a:ln w="6350">
                  <a:solidFill>
                    <a:srgbClr val="000000"/>
                  </a:solidFill>
                  <a:round/>
                  <a:headEnd/>
                  <a:tailEnd/>
                </a:ln>
              </p:spPr>
              <p:txBody>
                <a:bodyPr/>
                <a:lstStyle/>
                <a:p>
                  <a:endParaRPr lang="en-US"/>
                </a:p>
              </p:txBody>
            </p:sp>
            <p:sp>
              <p:nvSpPr>
                <p:cNvPr id="11545" name="Line 281"/>
                <p:cNvSpPr>
                  <a:spLocks noChangeShapeType="1"/>
                </p:cNvSpPr>
                <p:nvPr/>
              </p:nvSpPr>
              <p:spPr bwMode="auto">
                <a:xfrm flipV="1">
                  <a:off x="1803" y="2953"/>
                  <a:ext cx="1" cy="4"/>
                </a:xfrm>
                <a:prstGeom prst="line">
                  <a:avLst/>
                </a:prstGeom>
                <a:noFill/>
                <a:ln w="6350">
                  <a:solidFill>
                    <a:srgbClr val="000000"/>
                  </a:solidFill>
                  <a:round/>
                  <a:headEnd/>
                  <a:tailEnd/>
                </a:ln>
              </p:spPr>
              <p:txBody>
                <a:bodyPr/>
                <a:lstStyle/>
                <a:p>
                  <a:endParaRPr lang="en-US"/>
                </a:p>
              </p:txBody>
            </p:sp>
            <p:sp>
              <p:nvSpPr>
                <p:cNvPr id="11546" name="Line 282"/>
                <p:cNvSpPr>
                  <a:spLocks noChangeShapeType="1"/>
                </p:cNvSpPr>
                <p:nvPr/>
              </p:nvSpPr>
              <p:spPr bwMode="auto">
                <a:xfrm flipV="1">
                  <a:off x="1803" y="2926"/>
                  <a:ext cx="1" cy="5"/>
                </a:xfrm>
                <a:prstGeom prst="line">
                  <a:avLst/>
                </a:prstGeom>
                <a:noFill/>
                <a:ln w="6350">
                  <a:solidFill>
                    <a:srgbClr val="000000"/>
                  </a:solidFill>
                  <a:round/>
                  <a:headEnd/>
                  <a:tailEnd/>
                </a:ln>
              </p:spPr>
              <p:txBody>
                <a:bodyPr/>
                <a:lstStyle/>
                <a:p>
                  <a:endParaRPr lang="en-US"/>
                </a:p>
              </p:txBody>
            </p:sp>
            <p:sp>
              <p:nvSpPr>
                <p:cNvPr id="11547" name="Line 283"/>
                <p:cNvSpPr>
                  <a:spLocks noChangeShapeType="1"/>
                </p:cNvSpPr>
                <p:nvPr/>
              </p:nvSpPr>
              <p:spPr bwMode="auto">
                <a:xfrm flipV="1">
                  <a:off x="1803" y="2900"/>
                  <a:ext cx="1" cy="4"/>
                </a:xfrm>
                <a:prstGeom prst="line">
                  <a:avLst/>
                </a:prstGeom>
                <a:noFill/>
                <a:ln w="6350">
                  <a:solidFill>
                    <a:srgbClr val="000000"/>
                  </a:solidFill>
                  <a:round/>
                  <a:headEnd/>
                  <a:tailEnd/>
                </a:ln>
              </p:spPr>
              <p:txBody>
                <a:bodyPr/>
                <a:lstStyle/>
                <a:p>
                  <a:endParaRPr lang="en-US"/>
                </a:p>
              </p:txBody>
            </p:sp>
            <p:sp>
              <p:nvSpPr>
                <p:cNvPr id="11548" name="Line 284"/>
                <p:cNvSpPr>
                  <a:spLocks noChangeShapeType="1"/>
                </p:cNvSpPr>
                <p:nvPr/>
              </p:nvSpPr>
              <p:spPr bwMode="auto">
                <a:xfrm flipV="1">
                  <a:off x="1803" y="2873"/>
                  <a:ext cx="1" cy="4"/>
                </a:xfrm>
                <a:prstGeom prst="line">
                  <a:avLst/>
                </a:prstGeom>
                <a:noFill/>
                <a:ln w="6350">
                  <a:solidFill>
                    <a:srgbClr val="000000"/>
                  </a:solidFill>
                  <a:round/>
                  <a:headEnd/>
                  <a:tailEnd/>
                </a:ln>
              </p:spPr>
              <p:txBody>
                <a:bodyPr/>
                <a:lstStyle/>
                <a:p>
                  <a:endParaRPr lang="en-US"/>
                </a:p>
              </p:txBody>
            </p:sp>
            <p:sp>
              <p:nvSpPr>
                <p:cNvPr id="11549" name="Line 285"/>
                <p:cNvSpPr>
                  <a:spLocks noChangeShapeType="1"/>
                </p:cNvSpPr>
                <p:nvPr/>
              </p:nvSpPr>
              <p:spPr bwMode="auto">
                <a:xfrm flipV="1">
                  <a:off x="1803" y="2846"/>
                  <a:ext cx="1" cy="5"/>
                </a:xfrm>
                <a:prstGeom prst="line">
                  <a:avLst/>
                </a:prstGeom>
                <a:noFill/>
                <a:ln w="6350">
                  <a:solidFill>
                    <a:srgbClr val="000000"/>
                  </a:solidFill>
                  <a:round/>
                  <a:headEnd/>
                  <a:tailEnd/>
                </a:ln>
              </p:spPr>
              <p:txBody>
                <a:bodyPr/>
                <a:lstStyle/>
                <a:p>
                  <a:endParaRPr lang="en-US"/>
                </a:p>
              </p:txBody>
            </p:sp>
            <p:sp>
              <p:nvSpPr>
                <p:cNvPr id="11550" name="Line 286"/>
                <p:cNvSpPr>
                  <a:spLocks noChangeShapeType="1"/>
                </p:cNvSpPr>
                <p:nvPr/>
              </p:nvSpPr>
              <p:spPr bwMode="auto">
                <a:xfrm flipV="1">
                  <a:off x="1803" y="2820"/>
                  <a:ext cx="1" cy="4"/>
                </a:xfrm>
                <a:prstGeom prst="line">
                  <a:avLst/>
                </a:prstGeom>
                <a:noFill/>
                <a:ln w="6350">
                  <a:solidFill>
                    <a:srgbClr val="000000"/>
                  </a:solidFill>
                  <a:round/>
                  <a:headEnd/>
                  <a:tailEnd/>
                </a:ln>
              </p:spPr>
              <p:txBody>
                <a:bodyPr/>
                <a:lstStyle/>
                <a:p>
                  <a:endParaRPr lang="en-US"/>
                </a:p>
              </p:txBody>
            </p:sp>
            <p:sp>
              <p:nvSpPr>
                <p:cNvPr id="11551" name="Line 287"/>
                <p:cNvSpPr>
                  <a:spLocks noChangeShapeType="1"/>
                </p:cNvSpPr>
                <p:nvPr/>
              </p:nvSpPr>
              <p:spPr bwMode="auto">
                <a:xfrm flipV="1">
                  <a:off x="1803" y="2793"/>
                  <a:ext cx="1" cy="5"/>
                </a:xfrm>
                <a:prstGeom prst="line">
                  <a:avLst/>
                </a:prstGeom>
                <a:noFill/>
                <a:ln w="6350">
                  <a:solidFill>
                    <a:srgbClr val="000000"/>
                  </a:solidFill>
                  <a:round/>
                  <a:headEnd/>
                  <a:tailEnd/>
                </a:ln>
              </p:spPr>
              <p:txBody>
                <a:bodyPr/>
                <a:lstStyle/>
                <a:p>
                  <a:endParaRPr lang="en-US"/>
                </a:p>
              </p:txBody>
            </p:sp>
            <p:sp>
              <p:nvSpPr>
                <p:cNvPr id="11552" name="Line 288"/>
                <p:cNvSpPr>
                  <a:spLocks noChangeShapeType="1"/>
                </p:cNvSpPr>
                <p:nvPr/>
              </p:nvSpPr>
              <p:spPr bwMode="auto">
                <a:xfrm flipV="1">
                  <a:off x="1803" y="2766"/>
                  <a:ext cx="1" cy="5"/>
                </a:xfrm>
                <a:prstGeom prst="line">
                  <a:avLst/>
                </a:prstGeom>
                <a:noFill/>
                <a:ln w="6350">
                  <a:solidFill>
                    <a:srgbClr val="000000"/>
                  </a:solidFill>
                  <a:round/>
                  <a:headEnd/>
                  <a:tailEnd/>
                </a:ln>
              </p:spPr>
              <p:txBody>
                <a:bodyPr/>
                <a:lstStyle/>
                <a:p>
                  <a:endParaRPr lang="en-US"/>
                </a:p>
              </p:txBody>
            </p:sp>
            <p:sp>
              <p:nvSpPr>
                <p:cNvPr id="11553" name="Line 289"/>
                <p:cNvSpPr>
                  <a:spLocks noChangeShapeType="1"/>
                </p:cNvSpPr>
                <p:nvPr/>
              </p:nvSpPr>
              <p:spPr bwMode="auto">
                <a:xfrm flipV="1">
                  <a:off x="1803" y="2740"/>
                  <a:ext cx="1" cy="4"/>
                </a:xfrm>
                <a:prstGeom prst="line">
                  <a:avLst/>
                </a:prstGeom>
                <a:noFill/>
                <a:ln w="6350">
                  <a:solidFill>
                    <a:srgbClr val="000000"/>
                  </a:solidFill>
                  <a:round/>
                  <a:headEnd/>
                  <a:tailEnd/>
                </a:ln>
              </p:spPr>
              <p:txBody>
                <a:bodyPr/>
                <a:lstStyle/>
                <a:p>
                  <a:endParaRPr lang="en-US"/>
                </a:p>
              </p:txBody>
            </p:sp>
            <p:sp>
              <p:nvSpPr>
                <p:cNvPr id="11554" name="Line 290"/>
                <p:cNvSpPr>
                  <a:spLocks noChangeShapeType="1"/>
                </p:cNvSpPr>
                <p:nvPr/>
              </p:nvSpPr>
              <p:spPr bwMode="auto">
                <a:xfrm flipV="1">
                  <a:off x="1803" y="2713"/>
                  <a:ext cx="1" cy="5"/>
                </a:xfrm>
                <a:prstGeom prst="line">
                  <a:avLst/>
                </a:prstGeom>
                <a:noFill/>
                <a:ln w="6350">
                  <a:solidFill>
                    <a:srgbClr val="000000"/>
                  </a:solidFill>
                  <a:round/>
                  <a:headEnd/>
                  <a:tailEnd/>
                </a:ln>
              </p:spPr>
              <p:txBody>
                <a:bodyPr/>
                <a:lstStyle/>
                <a:p>
                  <a:endParaRPr lang="en-US"/>
                </a:p>
              </p:txBody>
            </p:sp>
            <p:sp>
              <p:nvSpPr>
                <p:cNvPr id="11555" name="Line 291"/>
                <p:cNvSpPr>
                  <a:spLocks noChangeShapeType="1"/>
                </p:cNvSpPr>
                <p:nvPr/>
              </p:nvSpPr>
              <p:spPr bwMode="auto">
                <a:xfrm flipV="1">
                  <a:off x="1803" y="2686"/>
                  <a:ext cx="1" cy="5"/>
                </a:xfrm>
                <a:prstGeom prst="line">
                  <a:avLst/>
                </a:prstGeom>
                <a:noFill/>
                <a:ln w="6350">
                  <a:solidFill>
                    <a:srgbClr val="000000"/>
                  </a:solidFill>
                  <a:round/>
                  <a:headEnd/>
                  <a:tailEnd/>
                </a:ln>
              </p:spPr>
              <p:txBody>
                <a:bodyPr/>
                <a:lstStyle/>
                <a:p>
                  <a:endParaRPr lang="en-US"/>
                </a:p>
              </p:txBody>
            </p:sp>
            <p:sp>
              <p:nvSpPr>
                <p:cNvPr id="11556" name="Line 292"/>
                <p:cNvSpPr>
                  <a:spLocks noChangeShapeType="1"/>
                </p:cNvSpPr>
                <p:nvPr/>
              </p:nvSpPr>
              <p:spPr bwMode="auto">
                <a:xfrm flipV="1">
                  <a:off x="1803" y="2660"/>
                  <a:ext cx="1" cy="4"/>
                </a:xfrm>
                <a:prstGeom prst="line">
                  <a:avLst/>
                </a:prstGeom>
                <a:noFill/>
                <a:ln w="6350">
                  <a:solidFill>
                    <a:srgbClr val="000000"/>
                  </a:solidFill>
                  <a:round/>
                  <a:headEnd/>
                  <a:tailEnd/>
                </a:ln>
              </p:spPr>
              <p:txBody>
                <a:bodyPr/>
                <a:lstStyle/>
                <a:p>
                  <a:endParaRPr lang="en-US"/>
                </a:p>
              </p:txBody>
            </p:sp>
            <p:sp>
              <p:nvSpPr>
                <p:cNvPr id="11557" name="Line 293"/>
                <p:cNvSpPr>
                  <a:spLocks noChangeShapeType="1"/>
                </p:cNvSpPr>
                <p:nvPr/>
              </p:nvSpPr>
              <p:spPr bwMode="auto">
                <a:xfrm flipV="1">
                  <a:off x="1803" y="2633"/>
                  <a:ext cx="1" cy="5"/>
                </a:xfrm>
                <a:prstGeom prst="line">
                  <a:avLst/>
                </a:prstGeom>
                <a:noFill/>
                <a:ln w="6350">
                  <a:solidFill>
                    <a:srgbClr val="000000"/>
                  </a:solidFill>
                  <a:round/>
                  <a:headEnd/>
                  <a:tailEnd/>
                </a:ln>
              </p:spPr>
              <p:txBody>
                <a:bodyPr/>
                <a:lstStyle/>
                <a:p>
                  <a:endParaRPr lang="en-US"/>
                </a:p>
              </p:txBody>
            </p:sp>
            <p:sp>
              <p:nvSpPr>
                <p:cNvPr id="11558" name="Line 294"/>
                <p:cNvSpPr>
                  <a:spLocks noChangeShapeType="1"/>
                </p:cNvSpPr>
                <p:nvPr/>
              </p:nvSpPr>
              <p:spPr bwMode="auto">
                <a:xfrm flipV="1">
                  <a:off x="1803" y="2607"/>
                  <a:ext cx="1" cy="4"/>
                </a:xfrm>
                <a:prstGeom prst="line">
                  <a:avLst/>
                </a:prstGeom>
                <a:noFill/>
                <a:ln w="6350">
                  <a:solidFill>
                    <a:srgbClr val="000000"/>
                  </a:solidFill>
                  <a:round/>
                  <a:headEnd/>
                  <a:tailEnd/>
                </a:ln>
              </p:spPr>
              <p:txBody>
                <a:bodyPr/>
                <a:lstStyle/>
                <a:p>
                  <a:endParaRPr lang="en-US"/>
                </a:p>
              </p:txBody>
            </p:sp>
            <p:sp>
              <p:nvSpPr>
                <p:cNvPr id="11559" name="Line 295"/>
                <p:cNvSpPr>
                  <a:spLocks noChangeShapeType="1"/>
                </p:cNvSpPr>
                <p:nvPr/>
              </p:nvSpPr>
              <p:spPr bwMode="auto">
                <a:xfrm flipV="1">
                  <a:off x="1803" y="2580"/>
                  <a:ext cx="1" cy="4"/>
                </a:xfrm>
                <a:prstGeom prst="line">
                  <a:avLst/>
                </a:prstGeom>
                <a:noFill/>
                <a:ln w="6350">
                  <a:solidFill>
                    <a:srgbClr val="000000"/>
                  </a:solidFill>
                  <a:round/>
                  <a:headEnd/>
                  <a:tailEnd/>
                </a:ln>
              </p:spPr>
              <p:txBody>
                <a:bodyPr/>
                <a:lstStyle/>
                <a:p>
                  <a:endParaRPr lang="en-US"/>
                </a:p>
              </p:txBody>
            </p:sp>
            <p:sp>
              <p:nvSpPr>
                <p:cNvPr id="11560" name="Line 296"/>
                <p:cNvSpPr>
                  <a:spLocks noChangeShapeType="1"/>
                </p:cNvSpPr>
                <p:nvPr/>
              </p:nvSpPr>
              <p:spPr bwMode="auto">
                <a:xfrm flipV="1">
                  <a:off x="1803" y="2553"/>
                  <a:ext cx="1" cy="5"/>
                </a:xfrm>
                <a:prstGeom prst="line">
                  <a:avLst/>
                </a:prstGeom>
                <a:noFill/>
                <a:ln w="6350">
                  <a:solidFill>
                    <a:srgbClr val="000000"/>
                  </a:solidFill>
                  <a:round/>
                  <a:headEnd/>
                  <a:tailEnd/>
                </a:ln>
              </p:spPr>
              <p:txBody>
                <a:bodyPr/>
                <a:lstStyle/>
                <a:p>
                  <a:endParaRPr lang="en-US"/>
                </a:p>
              </p:txBody>
            </p:sp>
            <p:sp>
              <p:nvSpPr>
                <p:cNvPr id="11561" name="Line 297"/>
                <p:cNvSpPr>
                  <a:spLocks noChangeShapeType="1"/>
                </p:cNvSpPr>
                <p:nvPr/>
              </p:nvSpPr>
              <p:spPr bwMode="auto">
                <a:xfrm flipV="1">
                  <a:off x="1803" y="2527"/>
                  <a:ext cx="1" cy="4"/>
                </a:xfrm>
                <a:prstGeom prst="line">
                  <a:avLst/>
                </a:prstGeom>
                <a:noFill/>
                <a:ln w="6350">
                  <a:solidFill>
                    <a:srgbClr val="000000"/>
                  </a:solidFill>
                  <a:round/>
                  <a:headEnd/>
                  <a:tailEnd/>
                </a:ln>
              </p:spPr>
              <p:txBody>
                <a:bodyPr/>
                <a:lstStyle/>
                <a:p>
                  <a:endParaRPr lang="en-US"/>
                </a:p>
              </p:txBody>
            </p:sp>
            <p:sp>
              <p:nvSpPr>
                <p:cNvPr id="11562" name="Line 298"/>
                <p:cNvSpPr>
                  <a:spLocks noChangeShapeType="1"/>
                </p:cNvSpPr>
                <p:nvPr/>
              </p:nvSpPr>
              <p:spPr bwMode="auto">
                <a:xfrm flipV="1">
                  <a:off x="1803" y="2500"/>
                  <a:ext cx="1" cy="4"/>
                </a:xfrm>
                <a:prstGeom prst="line">
                  <a:avLst/>
                </a:prstGeom>
                <a:noFill/>
                <a:ln w="6350">
                  <a:solidFill>
                    <a:srgbClr val="000000"/>
                  </a:solidFill>
                  <a:round/>
                  <a:headEnd/>
                  <a:tailEnd/>
                </a:ln>
              </p:spPr>
              <p:txBody>
                <a:bodyPr/>
                <a:lstStyle/>
                <a:p>
                  <a:endParaRPr lang="en-US"/>
                </a:p>
              </p:txBody>
            </p:sp>
            <p:sp>
              <p:nvSpPr>
                <p:cNvPr id="11563" name="Line 299"/>
                <p:cNvSpPr>
                  <a:spLocks noChangeShapeType="1"/>
                </p:cNvSpPr>
                <p:nvPr/>
              </p:nvSpPr>
              <p:spPr bwMode="auto">
                <a:xfrm flipH="1">
                  <a:off x="1799" y="2487"/>
                  <a:ext cx="4" cy="1"/>
                </a:xfrm>
                <a:prstGeom prst="line">
                  <a:avLst/>
                </a:prstGeom>
                <a:noFill/>
                <a:ln w="6350">
                  <a:solidFill>
                    <a:srgbClr val="000000"/>
                  </a:solidFill>
                  <a:round/>
                  <a:headEnd/>
                  <a:tailEnd/>
                </a:ln>
              </p:spPr>
              <p:txBody>
                <a:bodyPr/>
                <a:lstStyle/>
                <a:p>
                  <a:endParaRPr lang="en-US"/>
                </a:p>
              </p:txBody>
            </p:sp>
            <p:sp>
              <p:nvSpPr>
                <p:cNvPr id="11564" name="Line 300"/>
                <p:cNvSpPr>
                  <a:spLocks noChangeShapeType="1"/>
                </p:cNvSpPr>
                <p:nvPr/>
              </p:nvSpPr>
              <p:spPr bwMode="auto">
                <a:xfrm flipH="1">
                  <a:off x="1772" y="2487"/>
                  <a:ext cx="5" cy="1"/>
                </a:xfrm>
                <a:prstGeom prst="line">
                  <a:avLst/>
                </a:prstGeom>
                <a:noFill/>
                <a:ln w="6350">
                  <a:solidFill>
                    <a:srgbClr val="000000"/>
                  </a:solidFill>
                  <a:round/>
                  <a:headEnd/>
                  <a:tailEnd/>
                </a:ln>
              </p:spPr>
              <p:txBody>
                <a:bodyPr/>
                <a:lstStyle/>
                <a:p>
                  <a:endParaRPr lang="en-US"/>
                </a:p>
              </p:txBody>
            </p:sp>
            <p:sp>
              <p:nvSpPr>
                <p:cNvPr id="11565" name="Line 301"/>
                <p:cNvSpPr>
                  <a:spLocks noChangeShapeType="1"/>
                </p:cNvSpPr>
                <p:nvPr/>
              </p:nvSpPr>
              <p:spPr bwMode="auto">
                <a:xfrm flipH="1">
                  <a:off x="1746" y="2487"/>
                  <a:ext cx="4" cy="1"/>
                </a:xfrm>
                <a:prstGeom prst="line">
                  <a:avLst/>
                </a:prstGeom>
                <a:noFill/>
                <a:ln w="6350">
                  <a:solidFill>
                    <a:srgbClr val="000000"/>
                  </a:solidFill>
                  <a:round/>
                  <a:headEnd/>
                  <a:tailEnd/>
                </a:ln>
              </p:spPr>
              <p:txBody>
                <a:bodyPr/>
                <a:lstStyle/>
                <a:p>
                  <a:endParaRPr lang="en-US"/>
                </a:p>
              </p:txBody>
            </p:sp>
            <p:sp>
              <p:nvSpPr>
                <p:cNvPr id="11566" name="Line 302"/>
                <p:cNvSpPr>
                  <a:spLocks noChangeShapeType="1"/>
                </p:cNvSpPr>
                <p:nvPr/>
              </p:nvSpPr>
              <p:spPr bwMode="auto">
                <a:xfrm flipH="1">
                  <a:off x="1719" y="2487"/>
                  <a:ext cx="5" cy="1"/>
                </a:xfrm>
                <a:prstGeom prst="line">
                  <a:avLst/>
                </a:prstGeom>
                <a:noFill/>
                <a:ln w="6350">
                  <a:solidFill>
                    <a:srgbClr val="000000"/>
                  </a:solidFill>
                  <a:round/>
                  <a:headEnd/>
                  <a:tailEnd/>
                </a:ln>
              </p:spPr>
              <p:txBody>
                <a:bodyPr/>
                <a:lstStyle/>
                <a:p>
                  <a:endParaRPr lang="en-US"/>
                </a:p>
              </p:txBody>
            </p:sp>
            <p:sp>
              <p:nvSpPr>
                <p:cNvPr id="11567" name="Line 303"/>
                <p:cNvSpPr>
                  <a:spLocks noChangeShapeType="1"/>
                </p:cNvSpPr>
                <p:nvPr/>
              </p:nvSpPr>
              <p:spPr bwMode="auto">
                <a:xfrm flipH="1">
                  <a:off x="1693" y="2487"/>
                  <a:ext cx="4" cy="1"/>
                </a:xfrm>
                <a:prstGeom prst="line">
                  <a:avLst/>
                </a:prstGeom>
                <a:noFill/>
                <a:ln w="6350">
                  <a:solidFill>
                    <a:srgbClr val="000000"/>
                  </a:solidFill>
                  <a:round/>
                  <a:headEnd/>
                  <a:tailEnd/>
                </a:ln>
              </p:spPr>
              <p:txBody>
                <a:bodyPr/>
                <a:lstStyle/>
                <a:p>
                  <a:endParaRPr lang="en-US"/>
                </a:p>
              </p:txBody>
            </p:sp>
            <p:sp>
              <p:nvSpPr>
                <p:cNvPr id="11568" name="Line 304"/>
                <p:cNvSpPr>
                  <a:spLocks noChangeShapeType="1"/>
                </p:cNvSpPr>
                <p:nvPr/>
              </p:nvSpPr>
              <p:spPr bwMode="auto">
                <a:xfrm flipH="1">
                  <a:off x="1666" y="2487"/>
                  <a:ext cx="4" cy="1"/>
                </a:xfrm>
                <a:prstGeom prst="line">
                  <a:avLst/>
                </a:prstGeom>
                <a:noFill/>
                <a:ln w="6350">
                  <a:solidFill>
                    <a:srgbClr val="000000"/>
                  </a:solidFill>
                  <a:round/>
                  <a:headEnd/>
                  <a:tailEnd/>
                </a:ln>
              </p:spPr>
              <p:txBody>
                <a:bodyPr/>
                <a:lstStyle/>
                <a:p>
                  <a:endParaRPr lang="en-US"/>
                </a:p>
              </p:txBody>
            </p:sp>
            <p:sp>
              <p:nvSpPr>
                <p:cNvPr id="11569" name="Line 305"/>
                <p:cNvSpPr>
                  <a:spLocks noChangeShapeType="1"/>
                </p:cNvSpPr>
                <p:nvPr/>
              </p:nvSpPr>
              <p:spPr bwMode="auto">
                <a:xfrm flipH="1">
                  <a:off x="1639" y="2487"/>
                  <a:ext cx="5" cy="1"/>
                </a:xfrm>
                <a:prstGeom prst="line">
                  <a:avLst/>
                </a:prstGeom>
                <a:noFill/>
                <a:ln w="6350">
                  <a:solidFill>
                    <a:srgbClr val="000000"/>
                  </a:solidFill>
                  <a:round/>
                  <a:headEnd/>
                  <a:tailEnd/>
                </a:ln>
              </p:spPr>
              <p:txBody>
                <a:bodyPr/>
                <a:lstStyle/>
                <a:p>
                  <a:endParaRPr lang="en-US"/>
                </a:p>
              </p:txBody>
            </p:sp>
          </p:grpSp>
          <p:sp>
            <p:nvSpPr>
              <p:cNvPr id="11570" name="Line 306"/>
              <p:cNvSpPr>
                <a:spLocks noChangeShapeType="1"/>
              </p:cNvSpPr>
              <p:nvPr/>
            </p:nvSpPr>
            <p:spPr bwMode="auto">
              <a:xfrm flipH="1">
                <a:off x="1613" y="2487"/>
                <a:ext cx="4" cy="1"/>
              </a:xfrm>
              <a:prstGeom prst="line">
                <a:avLst/>
              </a:prstGeom>
              <a:noFill/>
              <a:ln w="6350">
                <a:solidFill>
                  <a:srgbClr val="000000"/>
                </a:solidFill>
                <a:round/>
                <a:headEnd/>
                <a:tailEnd/>
              </a:ln>
            </p:spPr>
            <p:txBody>
              <a:bodyPr/>
              <a:lstStyle/>
              <a:p>
                <a:endParaRPr lang="en-US"/>
              </a:p>
            </p:txBody>
          </p:sp>
          <p:sp>
            <p:nvSpPr>
              <p:cNvPr id="11571" name="Line 307"/>
              <p:cNvSpPr>
                <a:spLocks noChangeShapeType="1"/>
              </p:cNvSpPr>
              <p:nvPr/>
            </p:nvSpPr>
            <p:spPr bwMode="auto">
              <a:xfrm flipH="1">
                <a:off x="1586" y="2487"/>
                <a:ext cx="5" cy="1"/>
              </a:xfrm>
              <a:prstGeom prst="line">
                <a:avLst/>
              </a:prstGeom>
              <a:noFill/>
              <a:ln w="6350">
                <a:solidFill>
                  <a:srgbClr val="000000"/>
                </a:solidFill>
                <a:round/>
                <a:headEnd/>
                <a:tailEnd/>
              </a:ln>
            </p:spPr>
            <p:txBody>
              <a:bodyPr/>
              <a:lstStyle/>
              <a:p>
                <a:endParaRPr lang="en-US"/>
              </a:p>
            </p:txBody>
          </p:sp>
          <p:sp>
            <p:nvSpPr>
              <p:cNvPr id="11572" name="Line 308"/>
              <p:cNvSpPr>
                <a:spLocks noChangeShapeType="1"/>
              </p:cNvSpPr>
              <p:nvPr/>
            </p:nvSpPr>
            <p:spPr bwMode="auto">
              <a:xfrm flipH="1">
                <a:off x="1560" y="2487"/>
                <a:ext cx="4" cy="1"/>
              </a:xfrm>
              <a:prstGeom prst="line">
                <a:avLst/>
              </a:prstGeom>
              <a:noFill/>
              <a:ln w="6350">
                <a:solidFill>
                  <a:srgbClr val="000000"/>
                </a:solidFill>
                <a:round/>
                <a:headEnd/>
                <a:tailEnd/>
              </a:ln>
            </p:spPr>
            <p:txBody>
              <a:bodyPr/>
              <a:lstStyle/>
              <a:p>
                <a:endParaRPr lang="en-US"/>
              </a:p>
            </p:txBody>
          </p:sp>
          <p:sp>
            <p:nvSpPr>
              <p:cNvPr id="11573" name="Line 309"/>
              <p:cNvSpPr>
                <a:spLocks noChangeShapeType="1"/>
              </p:cNvSpPr>
              <p:nvPr/>
            </p:nvSpPr>
            <p:spPr bwMode="auto">
              <a:xfrm flipH="1">
                <a:off x="1533" y="2487"/>
                <a:ext cx="5" cy="1"/>
              </a:xfrm>
              <a:prstGeom prst="line">
                <a:avLst/>
              </a:prstGeom>
              <a:noFill/>
              <a:ln w="6350">
                <a:solidFill>
                  <a:srgbClr val="000000"/>
                </a:solidFill>
                <a:round/>
                <a:headEnd/>
                <a:tailEnd/>
              </a:ln>
            </p:spPr>
            <p:txBody>
              <a:bodyPr/>
              <a:lstStyle/>
              <a:p>
                <a:endParaRPr lang="en-US"/>
              </a:p>
            </p:txBody>
          </p:sp>
          <p:sp>
            <p:nvSpPr>
              <p:cNvPr id="11574" name="Line 310"/>
              <p:cNvSpPr>
                <a:spLocks noChangeShapeType="1"/>
              </p:cNvSpPr>
              <p:nvPr/>
            </p:nvSpPr>
            <p:spPr bwMode="auto">
              <a:xfrm flipH="1">
                <a:off x="1506" y="2487"/>
                <a:ext cx="5" cy="1"/>
              </a:xfrm>
              <a:prstGeom prst="line">
                <a:avLst/>
              </a:prstGeom>
              <a:noFill/>
              <a:ln w="6350">
                <a:solidFill>
                  <a:srgbClr val="000000"/>
                </a:solidFill>
                <a:round/>
                <a:headEnd/>
                <a:tailEnd/>
              </a:ln>
            </p:spPr>
            <p:txBody>
              <a:bodyPr/>
              <a:lstStyle/>
              <a:p>
                <a:endParaRPr lang="en-US"/>
              </a:p>
            </p:txBody>
          </p:sp>
          <p:sp>
            <p:nvSpPr>
              <p:cNvPr id="11575" name="Line 311"/>
              <p:cNvSpPr>
                <a:spLocks noChangeShapeType="1"/>
              </p:cNvSpPr>
              <p:nvPr/>
            </p:nvSpPr>
            <p:spPr bwMode="auto">
              <a:xfrm flipH="1">
                <a:off x="1480" y="2487"/>
                <a:ext cx="4" cy="1"/>
              </a:xfrm>
              <a:prstGeom prst="line">
                <a:avLst/>
              </a:prstGeom>
              <a:noFill/>
              <a:ln w="6350">
                <a:solidFill>
                  <a:srgbClr val="000000"/>
                </a:solidFill>
                <a:round/>
                <a:headEnd/>
                <a:tailEnd/>
              </a:ln>
            </p:spPr>
            <p:txBody>
              <a:bodyPr/>
              <a:lstStyle/>
              <a:p>
                <a:endParaRPr lang="en-US"/>
              </a:p>
            </p:txBody>
          </p:sp>
          <p:sp>
            <p:nvSpPr>
              <p:cNvPr id="11576" name="Line 312"/>
              <p:cNvSpPr>
                <a:spLocks noChangeShapeType="1"/>
              </p:cNvSpPr>
              <p:nvPr/>
            </p:nvSpPr>
            <p:spPr bwMode="auto">
              <a:xfrm flipH="1">
                <a:off x="1453" y="2487"/>
                <a:ext cx="5" cy="1"/>
              </a:xfrm>
              <a:prstGeom prst="line">
                <a:avLst/>
              </a:prstGeom>
              <a:noFill/>
              <a:ln w="6350">
                <a:solidFill>
                  <a:srgbClr val="000000"/>
                </a:solidFill>
                <a:round/>
                <a:headEnd/>
                <a:tailEnd/>
              </a:ln>
            </p:spPr>
            <p:txBody>
              <a:bodyPr/>
              <a:lstStyle/>
              <a:p>
                <a:endParaRPr lang="en-US"/>
              </a:p>
            </p:txBody>
          </p:sp>
          <p:sp>
            <p:nvSpPr>
              <p:cNvPr id="11577" name="Line 313"/>
              <p:cNvSpPr>
                <a:spLocks noChangeShapeType="1"/>
              </p:cNvSpPr>
              <p:nvPr/>
            </p:nvSpPr>
            <p:spPr bwMode="auto">
              <a:xfrm flipH="1">
                <a:off x="1427" y="2487"/>
                <a:ext cx="4" cy="1"/>
              </a:xfrm>
              <a:prstGeom prst="line">
                <a:avLst/>
              </a:prstGeom>
              <a:noFill/>
              <a:ln w="6350">
                <a:solidFill>
                  <a:srgbClr val="000000"/>
                </a:solidFill>
                <a:round/>
                <a:headEnd/>
                <a:tailEnd/>
              </a:ln>
            </p:spPr>
            <p:txBody>
              <a:bodyPr/>
              <a:lstStyle/>
              <a:p>
                <a:endParaRPr lang="en-US"/>
              </a:p>
            </p:txBody>
          </p:sp>
          <p:sp>
            <p:nvSpPr>
              <p:cNvPr id="11578" name="Line 314"/>
              <p:cNvSpPr>
                <a:spLocks noChangeShapeType="1"/>
              </p:cNvSpPr>
              <p:nvPr/>
            </p:nvSpPr>
            <p:spPr bwMode="auto">
              <a:xfrm flipH="1">
                <a:off x="1400" y="2487"/>
                <a:ext cx="5" cy="1"/>
              </a:xfrm>
              <a:prstGeom prst="line">
                <a:avLst/>
              </a:prstGeom>
              <a:noFill/>
              <a:ln w="6350">
                <a:solidFill>
                  <a:srgbClr val="000000"/>
                </a:solidFill>
                <a:round/>
                <a:headEnd/>
                <a:tailEnd/>
              </a:ln>
            </p:spPr>
            <p:txBody>
              <a:bodyPr/>
              <a:lstStyle/>
              <a:p>
                <a:endParaRPr lang="en-US"/>
              </a:p>
            </p:txBody>
          </p:sp>
          <p:sp>
            <p:nvSpPr>
              <p:cNvPr id="11579" name="Line 315"/>
              <p:cNvSpPr>
                <a:spLocks noChangeShapeType="1"/>
              </p:cNvSpPr>
              <p:nvPr/>
            </p:nvSpPr>
            <p:spPr bwMode="auto">
              <a:xfrm flipH="1">
                <a:off x="1374" y="2487"/>
                <a:ext cx="4" cy="1"/>
              </a:xfrm>
              <a:prstGeom prst="line">
                <a:avLst/>
              </a:prstGeom>
              <a:noFill/>
              <a:ln w="6350">
                <a:solidFill>
                  <a:srgbClr val="000000"/>
                </a:solidFill>
                <a:round/>
                <a:headEnd/>
                <a:tailEnd/>
              </a:ln>
            </p:spPr>
            <p:txBody>
              <a:bodyPr/>
              <a:lstStyle/>
              <a:p>
                <a:endParaRPr lang="en-US"/>
              </a:p>
            </p:txBody>
          </p:sp>
          <p:sp>
            <p:nvSpPr>
              <p:cNvPr id="11580" name="Line 316"/>
              <p:cNvSpPr>
                <a:spLocks noChangeShapeType="1"/>
              </p:cNvSpPr>
              <p:nvPr/>
            </p:nvSpPr>
            <p:spPr bwMode="auto">
              <a:xfrm flipH="1">
                <a:off x="1347" y="2487"/>
                <a:ext cx="4" cy="1"/>
              </a:xfrm>
              <a:prstGeom prst="line">
                <a:avLst/>
              </a:prstGeom>
              <a:noFill/>
              <a:ln w="6350">
                <a:solidFill>
                  <a:srgbClr val="000000"/>
                </a:solidFill>
                <a:round/>
                <a:headEnd/>
                <a:tailEnd/>
              </a:ln>
            </p:spPr>
            <p:txBody>
              <a:bodyPr/>
              <a:lstStyle/>
              <a:p>
                <a:endParaRPr lang="en-US"/>
              </a:p>
            </p:txBody>
          </p:sp>
          <p:sp>
            <p:nvSpPr>
              <p:cNvPr id="11581" name="Line 317"/>
              <p:cNvSpPr>
                <a:spLocks noChangeShapeType="1"/>
              </p:cNvSpPr>
              <p:nvPr/>
            </p:nvSpPr>
            <p:spPr bwMode="auto">
              <a:xfrm flipH="1">
                <a:off x="1320" y="2487"/>
                <a:ext cx="5" cy="1"/>
              </a:xfrm>
              <a:prstGeom prst="line">
                <a:avLst/>
              </a:prstGeom>
              <a:noFill/>
              <a:ln w="6350">
                <a:solidFill>
                  <a:srgbClr val="000000"/>
                </a:solidFill>
                <a:round/>
                <a:headEnd/>
                <a:tailEnd/>
              </a:ln>
            </p:spPr>
            <p:txBody>
              <a:bodyPr/>
              <a:lstStyle/>
              <a:p>
                <a:endParaRPr lang="en-US"/>
              </a:p>
            </p:txBody>
          </p:sp>
          <p:sp>
            <p:nvSpPr>
              <p:cNvPr id="11582" name="Line 318"/>
              <p:cNvSpPr>
                <a:spLocks noChangeShapeType="1"/>
              </p:cNvSpPr>
              <p:nvPr/>
            </p:nvSpPr>
            <p:spPr bwMode="auto">
              <a:xfrm flipH="1">
                <a:off x="1294" y="2487"/>
                <a:ext cx="4" cy="1"/>
              </a:xfrm>
              <a:prstGeom prst="line">
                <a:avLst/>
              </a:prstGeom>
              <a:noFill/>
              <a:ln w="6350">
                <a:solidFill>
                  <a:srgbClr val="000000"/>
                </a:solidFill>
                <a:round/>
                <a:headEnd/>
                <a:tailEnd/>
              </a:ln>
            </p:spPr>
            <p:txBody>
              <a:bodyPr/>
              <a:lstStyle/>
              <a:p>
                <a:endParaRPr lang="en-US"/>
              </a:p>
            </p:txBody>
          </p:sp>
          <p:sp>
            <p:nvSpPr>
              <p:cNvPr id="11583" name="Line 319"/>
              <p:cNvSpPr>
                <a:spLocks noChangeShapeType="1"/>
              </p:cNvSpPr>
              <p:nvPr/>
            </p:nvSpPr>
            <p:spPr bwMode="auto">
              <a:xfrm flipH="1">
                <a:off x="1267" y="2487"/>
                <a:ext cx="5" cy="1"/>
              </a:xfrm>
              <a:prstGeom prst="line">
                <a:avLst/>
              </a:prstGeom>
              <a:noFill/>
              <a:ln w="6350">
                <a:solidFill>
                  <a:srgbClr val="000000"/>
                </a:solidFill>
                <a:round/>
                <a:headEnd/>
                <a:tailEnd/>
              </a:ln>
            </p:spPr>
            <p:txBody>
              <a:bodyPr/>
              <a:lstStyle/>
              <a:p>
                <a:endParaRPr lang="en-US"/>
              </a:p>
            </p:txBody>
          </p:sp>
          <p:sp>
            <p:nvSpPr>
              <p:cNvPr id="11584" name="Line 320"/>
              <p:cNvSpPr>
                <a:spLocks noChangeShapeType="1"/>
              </p:cNvSpPr>
              <p:nvPr/>
            </p:nvSpPr>
            <p:spPr bwMode="auto">
              <a:xfrm flipH="1">
                <a:off x="1241" y="2487"/>
                <a:ext cx="4" cy="1"/>
              </a:xfrm>
              <a:prstGeom prst="line">
                <a:avLst/>
              </a:prstGeom>
              <a:noFill/>
              <a:ln w="6350">
                <a:solidFill>
                  <a:srgbClr val="000000"/>
                </a:solidFill>
                <a:round/>
                <a:headEnd/>
                <a:tailEnd/>
              </a:ln>
            </p:spPr>
            <p:txBody>
              <a:bodyPr/>
              <a:lstStyle/>
              <a:p>
                <a:endParaRPr lang="en-US"/>
              </a:p>
            </p:txBody>
          </p:sp>
          <p:sp>
            <p:nvSpPr>
              <p:cNvPr id="11585" name="Line 321"/>
              <p:cNvSpPr>
                <a:spLocks noChangeShapeType="1"/>
              </p:cNvSpPr>
              <p:nvPr/>
            </p:nvSpPr>
            <p:spPr bwMode="auto">
              <a:xfrm flipH="1">
                <a:off x="1214" y="2487"/>
                <a:ext cx="4" cy="1"/>
              </a:xfrm>
              <a:prstGeom prst="line">
                <a:avLst/>
              </a:prstGeom>
              <a:noFill/>
              <a:ln w="6350">
                <a:solidFill>
                  <a:srgbClr val="000000"/>
                </a:solidFill>
                <a:round/>
                <a:headEnd/>
                <a:tailEnd/>
              </a:ln>
            </p:spPr>
            <p:txBody>
              <a:bodyPr/>
              <a:lstStyle/>
              <a:p>
                <a:endParaRPr lang="en-US"/>
              </a:p>
            </p:txBody>
          </p:sp>
          <p:sp>
            <p:nvSpPr>
              <p:cNvPr id="11586" name="Line 322"/>
              <p:cNvSpPr>
                <a:spLocks noChangeShapeType="1"/>
              </p:cNvSpPr>
              <p:nvPr/>
            </p:nvSpPr>
            <p:spPr bwMode="auto">
              <a:xfrm flipH="1">
                <a:off x="1187" y="2487"/>
                <a:ext cx="5" cy="1"/>
              </a:xfrm>
              <a:prstGeom prst="line">
                <a:avLst/>
              </a:prstGeom>
              <a:noFill/>
              <a:ln w="6350">
                <a:solidFill>
                  <a:srgbClr val="000000"/>
                </a:solidFill>
                <a:round/>
                <a:headEnd/>
                <a:tailEnd/>
              </a:ln>
            </p:spPr>
            <p:txBody>
              <a:bodyPr/>
              <a:lstStyle/>
              <a:p>
                <a:endParaRPr lang="en-US"/>
              </a:p>
            </p:txBody>
          </p:sp>
          <p:sp>
            <p:nvSpPr>
              <p:cNvPr id="11587" name="Line 323"/>
              <p:cNvSpPr>
                <a:spLocks noChangeShapeType="1"/>
              </p:cNvSpPr>
              <p:nvPr/>
            </p:nvSpPr>
            <p:spPr bwMode="auto">
              <a:xfrm flipH="1">
                <a:off x="1161" y="2487"/>
                <a:ext cx="4" cy="1"/>
              </a:xfrm>
              <a:prstGeom prst="line">
                <a:avLst/>
              </a:prstGeom>
              <a:noFill/>
              <a:ln w="6350">
                <a:solidFill>
                  <a:srgbClr val="000000"/>
                </a:solidFill>
                <a:round/>
                <a:headEnd/>
                <a:tailEnd/>
              </a:ln>
            </p:spPr>
            <p:txBody>
              <a:bodyPr/>
              <a:lstStyle/>
              <a:p>
                <a:endParaRPr lang="en-US"/>
              </a:p>
            </p:txBody>
          </p:sp>
          <p:sp>
            <p:nvSpPr>
              <p:cNvPr id="11588" name="Line 324"/>
              <p:cNvSpPr>
                <a:spLocks noChangeShapeType="1"/>
              </p:cNvSpPr>
              <p:nvPr/>
            </p:nvSpPr>
            <p:spPr bwMode="auto">
              <a:xfrm flipH="1">
                <a:off x="1134" y="2487"/>
                <a:ext cx="5" cy="1"/>
              </a:xfrm>
              <a:prstGeom prst="line">
                <a:avLst/>
              </a:prstGeom>
              <a:noFill/>
              <a:ln w="6350">
                <a:solidFill>
                  <a:srgbClr val="000000"/>
                </a:solidFill>
                <a:round/>
                <a:headEnd/>
                <a:tailEnd/>
              </a:ln>
            </p:spPr>
            <p:txBody>
              <a:bodyPr/>
              <a:lstStyle/>
              <a:p>
                <a:endParaRPr lang="en-US"/>
              </a:p>
            </p:txBody>
          </p:sp>
          <p:sp>
            <p:nvSpPr>
              <p:cNvPr id="11589" name="Line 325"/>
              <p:cNvSpPr>
                <a:spLocks noChangeShapeType="1"/>
              </p:cNvSpPr>
              <p:nvPr/>
            </p:nvSpPr>
            <p:spPr bwMode="auto">
              <a:xfrm flipH="1">
                <a:off x="1108" y="2487"/>
                <a:ext cx="4" cy="1"/>
              </a:xfrm>
              <a:prstGeom prst="line">
                <a:avLst/>
              </a:prstGeom>
              <a:noFill/>
              <a:ln w="6350">
                <a:solidFill>
                  <a:srgbClr val="000000"/>
                </a:solidFill>
                <a:round/>
                <a:headEnd/>
                <a:tailEnd/>
              </a:ln>
            </p:spPr>
            <p:txBody>
              <a:bodyPr/>
              <a:lstStyle/>
              <a:p>
                <a:endParaRPr lang="en-US"/>
              </a:p>
            </p:txBody>
          </p:sp>
          <p:sp>
            <p:nvSpPr>
              <p:cNvPr id="11590" name="Freeform 326"/>
              <p:cNvSpPr>
                <a:spLocks/>
              </p:cNvSpPr>
              <p:nvPr/>
            </p:nvSpPr>
            <p:spPr bwMode="auto">
              <a:xfrm>
                <a:off x="2413" y="2050"/>
                <a:ext cx="175" cy="175"/>
              </a:xfrm>
              <a:custGeom>
                <a:avLst/>
                <a:gdLst/>
                <a:ahLst/>
                <a:cxnLst>
                  <a:cxn ang="0">
                    <a:pos x="175" y="87"/>
                  </a:cxn>
                  <a:cxn ang="0">
                    <a:pos x="125" y="175"/>
                  </a:cxn>
                  <a:cxn ang="0">
                    <a:pos x="125" y="117"/>
                  </a:cxn>
                  <a:cxn ang="0">
                    <a:pos x="0" y="117"/>
                  </a:cxn>
                  <a:cxn ang="0">
                    <a:pos x="0" y="58"/>
                  </a:cxn>
                  <a:cxn ang="0">
                    <a:pos x="125" y="58"/>
                  </a:cxn>
                  <a:cxn ang="0">
                    <a:pos x="125" y="0"/>
                  </a:cxn>
                  <a:cxn ang="0">
                    <a:pos x="175" y="87"/>
                  </a:cxn>
                </a:cxnLst>
                <a:rect l="0" t="0" r="r" b="b"/>
                <a:pathLst>
                  <a:path w="175" h="175">
                    <a:moveTo>
                      <a:pt x="175" y="87"/>
                    </a:moveTo>
                    <a:lnTo>
                      <a:pt x="125" y="175"/>
                    </a:lnTo>
                    <a:lnTo>
                      <a:pt x="125" y="117"/>
                    </a:lnTo>
                    <a:lnTo>
                      <a:pt x="0" y="117"/>
                    </a:lnTo>
                    <a:lnTo>
                      <a:pt x="0" y="58"/>
                    </a:lnTo>
                    <a:lnTo>
                      <a:pt x="125" y="58"/>
                    </a:lnTo>
                    <a:lnTo>
                      <a:pt x="125" y="0"/>
                    </a:lnTo>
                    <a:lnTo>
                      <a:pt x="175" y="87"/>
                    </a:lnTo>
                    <a:close/>
                  </a:path>
                </a:pathLst>
              </a:custGeom>
              <a:solidFill>
                <a:srgbClr val="FFFFFF"/>
              </a:solidFill>
              <a:ln w="1588">
                <a:solidFill>
                  <a:srgbClr val="000000"/>
                </a:solidFill>
                <a:prstDash val="solid"/>
                <a:round/>
                <a:headEnd/>
                <a:tailEnd/>
              </a:ln>
            </p:spPr>
            <p:txBody>
              <a:bodyPr/>
              <a:lstStyle/>
              <a:p>
                <a:endParaRPr lang="en-US"/>
              </a:p>
            </p:txBody>
          </p:sp>
          <p:sp>
            <p:nvSpPr>
              <p:cNvPr id="11591" name="Freeform 327"/>
              <p:cNvSpPr>
                <a:spLocks/>
              </p:cNvSpPr>
              <p:nvPr/>
            </p:nvSpPr>
            <p:spPr bwMode="auto">
              <a:xfrm>
                <a:off x="2390" y="2170"/>
                <a:ext cx="374" cy="420"/>
              </a:xfrm>
              <a:custGeom>
                <a:avLst/>
                <a:gdLst/>
                <a:ahLst/>
                <a:cxnLst>
                  <a:cxn ang="0">
                    <a:pos x="338" y="404"/>
                  </a:cxn>
                  <a:cxn ang="0">
                    <a:pos x="238" y="420"/>
                  </a:cxn>
                  <a:cxn ang="0">
                    <a:pos x="282" y="383"/>
                  </a:cxn>
                  <a:cxn ang="0">
                    <a:pos x="0" y="38"/>
                  </a:cxn>
                  <a:cxn ang="0">
                    <a:pos x="47" y="0"/>
                  </a:cxn>
                  <a:cxn ang="0">
                    <a:pos x="329" y="346"/>
                  </a:cxn>
                  <a:cxn ang="0">
                    <a:pos x="374" y="309"/>
                  </a:cxn>
                  <a:cxn ang="0">
                    <a:pos x="338" y="404"/>
                  </a:cxn>
                </a:cxnLst>
                <a:rect l="0" t="0" r="r" b="b"/>
                <a:pathLst>
                  <a:path w="374" h="420">
                    <a:moveTo>
                      <a:pt x="338" y="404"/>
                    </a:moveTo>
                    <a:lnTo>
                      <a:pt x="238" y="420"/>
                    </a:lnTo>
                    <a:lnTo>
                      <a:pt x="282" y="383"/>
                    </a:lnTo>
                    <a:lnTo>
                      <a:pt x="0" y="38"/>
                    </a:lnTo>
                    <a:lnTo>
                      <a:pt x="47" y="0"/>
                    </a:lnTo>
                    <a:lnTo>
                      <a:pt x="329" y="346"/>
                    </a:lnTo>
                    <a:lnTo>
                      <a:pt x="374" y="309"/>
                    </a:lnTo>
                    <a:lnTo>
                      <a:pt x="338" y="404"/>
                    </a:lnTo>
                    <a:close/>
                  </a:path>
                </a:pathLst>
              </a:custGeom>
              <a:solidFill>
                <a:srgbClr val="FFFFFF"/>
              </a:solidFill>
              <a:ln w="1588">
                <a:solidFill>
                  <a:srgbClr val="000000"/>
                </a:solidFill>
                <a:prstDash val="solid"/>
                <a:round/>
                <a:headEnd/>
                <a:tailEnd/>
              </a:ln>
            </p:spPr>
            <p:txBody>
              <a:bodyPr/>
              <a:lstStyle/>
              <a:p>
                <a:endParaRPr lang="en-US"/>
              </a:p>
            </p:txBody>
          </p:sp>
          <p:sp>
            <p:nvSpPr>
              <p:cNvPr id="11592" name="Freeform 328"/>
              <p:cNvSpPr>
                <a:spLocks/>
              </p:cNvSpPr>
              <p:nvPr/>
            </p:nvSpPr>
            <p:spPr bwMode="auto">
              <a:xfrm>
                <a:off x="3120" y="2661"/>
                <a:ext cx="167" cy="175"/>
              </a:xfrm>
              <a:custGeom>
                <a:avLst/>
                <a:gdLst/>
                <a:ahLst/>
                <a:cxnLst>
                  <a:cxn ang="0">
                    <a:pos x="167" y="88"/>
                  </a:cxn>
                  <a:cxn ang="0">
                    <a:pos x="115" y="175"/>
                  </a:cxn>
                  <a:cxn ang="0">
                    <a:pos x="115" y="117"/>
                  </a:cxn>
                  <a:cxn ang="0">
                    <a:pos x="0" y="117"/>
                  </a:cxn>
                  <a:cxn ang="0">
                    <a:pos x="0" y="58"/>
                  </a:cxn>
                  <a:cxn ang="0">
                    <a:pos x="115" y="58"/>
                  </a:cxn>
                  <a:cxn ang="0">
                    <a:pos x="115" y="0"/>
                  </a:cxn>
                  <a:cxn ang="0">
                    <a:pos x="167" y="88"/>
                  </a:cxn>
                </a:cxnLst>
                <a:rect l="0" t="0" r="r" b="b"/>
                <a:pathLst>
                  <a:path w="167" h="175">
                    <a:moveTo>
                      <a:pt x="167" y="88"/>
                    </a:moveTo>
                    <a:lnTo>
                      <a:pt x="115" y="175"/>
                    </a:lnTo>
                    <a:lnTo>
                      <a:pt x="115" y="117"/>
                    </a:lnTo>
                    <a:lnTo>
                      <a:pt x="0" y="117"/>
                    </a:lnTo>
                    <a:lnTo>
                      <a:pt x="0" y="58"/>
                    </a:lnTo>
                    <a:lnTo>
                      <a:pt x="115" y="58"/>
                    </a:lnTo>
                    <a:lnTo>
                      <a:pt x="115" y="0"/>
                    </a:lnTo>
                    <a:lnTo>
                      <a:pt x="167" y="88"/>
                    </a:lnTo>
                    <a:close/>
                  </a:path>
                </a:pathLst>
              </a:custGeom>
              <a:solidFill>
                <a:srgbClr val="FFFFFF"/>
              </a:solidFill>
              <a:ln w="1588">
                <a:solidFill>
                  <a:srgbClr val="000000"/>
                </a:solidFill>
                <a:prstDash val="solid"/>
                <a:round/>
                <a:headEnd/>
                <a:tailEnd/>
              </a:ln>
            </p:spPr>
            <p:txBody>
              <a:bodyPr/>
              <a:lstStyle/>
              <a:p>
                <a:endParaRPr lang="en-US"/>
              </a:p>
            </p:txBody>
          </p:sp>
          <p:sp>
            <p:nvSpPr>
              <p:cNvPr id="11593" name="Freeform 329"/>
              <p:cNvSpPr>
                <a:spLocks/>
              </p:cNvSpPr>
              <p:nvPr/>
            </p:nvSpPr>
            <p:spPr bwMode="auto">
              <a:xfrm>
                <a:off x="3128" y="2050"/>
                <a:ext cx="166" cy="175"/>
              </a:xfrm>
              <a:custGeom>
                <a:avLst/>
                <a:gdLst/>
                <a:ahLst/>
                <a:cxnLst>
                  <a:cxn ang="0">
                    <a:pos x="166" y="87"/>
                  </a:cxn>
                  <a:cxn ang="0">
                    <a:pos x="116" y="175"/>
                  </a:cxn>
                  <a:cxn ang="0">
                    <a:pos x="116" y="117"/>
                  </a:cxn>
                  <a:cxn ang="0">
                    <a:pos x="0" y="117"/>
                  </a:cxn>
                  <a:cxn ang="0">
                    <a:pos x="0" y="58"/>
                  </a:cxn>
                  <a:cxn ang="0">
                    <a:pos x="116" y="58"/>
                  </a:cxn>
                  <a:cxn ang="0">
                    <a:pos x="116" y="0"/>
                  </a:cxn>
                  <a:cxn ang="0">
                    <a:pos x="166" y="87"/>
                  </a:cxn>
                </a:cxnLst>
                <a:rect l="0" t="0" r="r" b="b"/>
                <a:pathLst>
                  <a:path w="166" h="175">
                    <a:moveTo>
                      <a:pt x="166" y="87"/>
                    </a:moveTo>
                    <a:lnTo>
                      <a:pt x="116" y="175"/>
                    </a:lnTo>
                    <a:lnTo>
                      <a:pt x="116" y="117"/>
                    </a:lnTo>
                    <a:lnTo>
                      <a:pt x="0" y="117"/>
                    </a:lnTo>
                    <a:lnTo>
                      <a:pt x="0" y="58"/>
                    </a:lnTo>
                    <a:lnTo>
                      <a:pt x="116" y="58"/>
                    </a:lnTo>
                    <a:lnTo>
                      <a:pt x="116" y="0"/>
                    </a:lnTo>
                    <a:lnTo>
                      <a:pt x="166" y="87"/>
                    </a:lnTo>
                    <a:close/>
                  </a:path>
                </a:pathLst>
              </a:custGeom>
              <a:solidFill>
                <a:srgbClr val="FFFFFF"/>
              </a:solidFill>
              <a:ln w="1588">
                <a:solidFill>
                  <a:srgbClr val="000000"/>
                </a:solidFill>
                <a:prstDash val="solid"/>
                <a:round/>
                <a:headEnd/>
                <a:tailEnd/>
              </a:ln>
            </p:spPr>
            <p:txBody>
              <a:bodyPr/>
              <a:lstStyle/>
              <a:p>
                <a:endParaRPr lang="en-US"/>
              </a:p>
            </p:txBody>
          </p:sp>
        </p:grpSp>
        <p:sp>
          <p:nvSpPr>
            <p:cNvPr id="11594" name="Text Box 330"/>
            <p:cNvSpPr txBox="1">
              <a:spLocks noChangeArrowheads="1"/>
            </p:cNvSpPr>
            <p:nvPr/>
          </p:nvSpPr>
          <p:spPr bwMode="auto">
            <a:xfrm>
              <a:off x="3494" y="1632"/>
              <a:ext cx="637" cy="252"/>
            </a:xfrm>
            <a:prstGeom prst="rect">
              <a:avLst/>
            </a:prstGeom>
            <a:noFill/>
            <a:ln w="9525">
              <a:noFill/>
              <a:miter lim="800000"/>
              <a:headEnd/>
              <a:tailEnd/>
            </a:ln>
            <a:effectLst/>
          </p:spPr>
          <p:txBody>
            <a:bodyPr wrap="none">
              <a:spAutoFit/>
            </a:bodyPr>
            <a:lstStyle/>
            <a:p>
              <a:pPr eaLnBrk="0" hangingPunct="0">
                <a:spcBef>
                  <a:spcPct val="50000"/>
                </a:spcBef>
              </a:pPr>
              <a:r>
                <a:rPr lang="en-US" sz="2000" b="1" dirty="0"/>
                <a:t>BEFORE</a:t>
              </a:r>
              <a:endParaRPr lang="en-US" sz="1800" b="1" dirty="0"/>
            </a:p>
          </p:txBody>
        </p:sp>
        <p:sp>
          <p:nvSpPr>
            <p:cNvPr id="11595" name="Text Box 331"/>
            <p:cNvSpPr txBox="1">
              <a:spLocks noChangeArrowheads="1"/>
            </p:cNvSpPr>
            <p:nvPr/>
          </p:nvSpPr>
          <p:spPr bwMode="auto">
            <a:xfrm>
              <a:off x="3578" y="3708"/>
              <a:ext cx="537" cy="252"/>
            </a:xfrm>
            <a:prstGeom prst="rect">
              <a:avLst/>
            </a:prstGeom>
            <a:noFill/>
            <a:ln w="9525">
              <a:noFill/>
              <a:miter lim="800000"/>
              <a:headEnd/>
              <a:tailEnd/>
            </a:ln>
            <a:effectLst/>
          </p:spPr>
          <p:txBody>
            <a:bodyPr wrap="none">
              <a:spAutoFit/>
            </a:bodyPr>
            <a:lstStyle/>
            <a:p>
              <a:pPr eaLnBrk="0" hangingPunct="0">
                <a:spcBef>
                  <a:spcPct val="50000"/>
                </a:spcBef>
              </a:pPr>
              <a:r>
                <a:rPr lang="en-US" sz="2000" b="1" dirty="0"/>
                <a:t>AFTER</a:t>
              </a:r>
              <a:endParaRPr lang="en-US" sz="1800" b="1" dirty="0"/>
            </a:p>
          </p:txBody>
        </p:sp>
      </p:grpSp>
      <p:sp>
        <p:nvSpPr>
          <p:cNvPr id="11596" name="Text Box 332"/>
          <p:cNvSpPr txBox="1">
            <a:spLocks noChangeArrowheads="1"/>
          </p:cNvSpPr>
          <p:nvPr/>
        </p:nvSpPr>
        <p:spPr bwMode="auto">
          <a:xfrm>
            <a:off x="533400" y="5791200"/>
            <a:ext cx="2057400" cy="304800"/>
          </a:xfrm>
          <a:prstGeom prst="rect">
            <a:avLst/>
          </a:prstGeom>
          <a:noFill/>
          <a:ln w="9525">
            <a:noFill/>
            <a:miter lim="800000"/>
            <a:headEnd/>
            <a:tailEnd/>
          </a:ln>
          <a:effectLst/>
        </p:spPr>
        <p:txBody>
          <a:bodyPr>
            <a:spAutoFit/>
          </a:bodyPr>
          <a:lstStyle/>
          <a:p>
            <a:pPr eaLnBrk="0" hangingPunct="0">
              <a:spcBef>
                <a:spcPct val="50000"/>
              </a:spcBef>
            </a:pPr>
            <a:r>
              <a:rPr lang="en-US" sz="1400" dirty="0"/>
              <a:t>Source: </a:t>
            </a:r>
            <a:r>
              <a:rPr lang="en-US" sz="1400" dirty="0" err="1"/>
              <a:t>Torvatn</a:t>
            </a:r>
            <a:r>
              <a:rPr lang="en-US" sz="1400" dirty="0"/>
              <a:t>, 1999</a:t>
            </a:r>
          </a:p>
        </p:txBody>
      </p:sp>
      <p:sp>
        <p:nvSpPr>
          <p:cNvPr id="11598" name="Line 334"/>
          <p:cNvSpPr>
            <a:spLocks noChangeShapeType="1"/>
          </p:cNvSpPr>
          <p:nvPr/>
        </p:nvSpPr>
        <p:spPr bwMode="auto">
          <a:xfrm>
            <a:off x="533400" y="1219200"/>
            <a:ext cx="685800" cy="0"/>
          </a:xfrm>
          <a:prstGeom prst="line">
            <a:avLst/>
          </a:prstGeom>
          <a:noFill/>
          <a:ln w="76200">
            <a:solidFill>
              <a:schemeClr val="tx1"/>
            </a:solidFill>
            <a:round/>
            <a:headEnd/>
            <a:tailEnd type="triangle" w="med" len="med"/>
          </a:ln>
          <a:effectLst/>
        </p:spPr>
        <p:txBody>
          <a:bodyPr/>
          <a:lstStyle/>
          <a:p>
            <a:endParaRPr lang="en-US" sz="3600" b="1"/>
          </a:p>
        </p:txBody>
      </p:sp>
      <p:sp>
        <p:nvSpPr>
          <p:cNvPr id="11599" name="Text Box 335"/>
          <p:cNvSpPr txBox="1">
            <a:spLocks noChangeArrowheads="1"/>
          </p:cNvSpPr>
          <p:nvPr/>
        </p:nvSpPr>
        <p:spPr bwMode="auto">
          <a:xfrm>
            <a:off x="381000" y="1371600"/>
            <a:ext cx="2302490" cy="523220"/>
          </a:xfrm>
          <a:prstGeom prst="rect">
            <a:avLst/>
          </a:prstGeom>
          <a:noFill/>
          <a:ln w="9525">
            <a:noFill/>
            <a:miter lim="800000"/>
            <a:headEnd/>
            <a:tailEnd/>
          </a:ln>
          <a:effectLst/>
        </p:spPr>
        <p:txBody>
          <a:bodyPr wrap="none">
            <a:spAutoFit/>
          </a:bodyPr>
          <a:lstStyle/>
          <a:p>
            <a:pPr eaLnBrk="0" hangingPunct="0"/>
            <a:r>
              <a:rPr lang="en-US" sz="2800" b="1"/>
              <a:t>Strong linkage</a:t>
            </a:r>
          </a:p>
        </p:txBody>
      </p:sp>
      <p:sp>
        <p:nvSpPr>
          <p:cNvPr id="335" name="Slide Number Placeholder 334"/>
          <p:cNvSpPr>
            <a:spLocks noGrp="1"/>
          </p:cNvSpPr>
          <p:nvPr>
            <p:ph type="sldNum" sz="quarter" idx="12"/>
          </p:nvPr>
        </p:nvSpPr>
        <p:spPr/>
        <p:txBody>
          <a:bodyPr/>
          <a:lstStyle/>
          <a:p>
            <a:fld id="{B43335F5-E315-4BB1-9A9B-F7BDBCE2DC08}"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32"/>
          <p:cNvSpPr>
            <a:spLocks noGrp="1" noChangeArrowheads="1"/>
          </p:cNvSpPr>
          <p:nvPr>
            <p:ph type="title"/>
          </p:nvPr>
        </p:nvSpPr>
        <p:spPr>
          <a:xfrm>
            <a:off x="457200" y="130175"/>
            <a:ext cx="8229600" cy="1143000"/>
          </a:xfrm>
        </p:spPr>
        <p:txBody>
          <a:bodyPr/>
          <a:lstStyle/>
          <a:p>
            <a:pPr eaLnBrk="1" hangingPunct="1"/>
            <a:r>
              <a:rPr lang="en-US" sz="3200" smtClean="0"/>
              <a:t>A Matrix for Assessing Attribution</a:t>
            </a:r>
          </a:p>
        </p:txBody>
      </p:sp>
      <p:graphicFrame>
        <p:nvGraphicFramePr>
          <p:cNvPr id="57158" name="Group 838"/>
          <p:cNvGraphicFramePr>
            <a:graphicFrameLocks noGrp="1"/>
          </p:cNvGraphicFramePr>
          <p:nvPr>
            <p:ph type="tbl" idx="1"/>
          </p:nvPr>
        </p:nvGraphicFramePr>
        <p:xfrm>
          <a:off x="76200" y="1160463"/>
          <a:ext cx="8926513" cy="4949582"/>
        </p:xfrm>
        <a:graphic>
          <a:graphicData uri="http://schemas.openxmlformats.org/drawingml/2006/table">
            <a:tbl>
              <a:tblPr/>
              <a:tblGrid>
                <a:gridCol w="2188580"/>
                <a:gridCol w="1240420"/>
                <a:gridCol w="1143000"/>
                <a:gridCol w="986407"/>
                <a:gridCol w="1122702"/>
                <a:gridCol w="1122702"/>
                <a:gridCol w="1122702"/>
              </a:tblGrid>
              <a:tr h="376059">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Categories of Information Needed for </a:t>
                      </a:r>
                      <a:r>
                        <a:rPr kumimoji="0" lang="en-US" sz="1600" b="1" i="0" u="none" strike="noStrike" cap="none" normalizeH="0" baseline="0" dirty="0" err="1" smtClean="0">
                          <a:ln>
                            <a:noFill/>
                          </a:ln>
                          <a:solidFill>
                            <a:schemeClr val="tx1"/>
                          </a:solidFill>
                          <a:effectLst/>
                          <a:latin typeface="Arial Narrow" pitchFamily="34" charset="0"/>
                          <a:cs typeface="Times New Roman" pitchFamily="18" charset="0"/>
                        </a:rPr>
                        <a:t>Additionality</a:t>
                      </a: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 Assessment</a:t>
                      </a:r>
                      <a:endParaRPr kumimoji="0" lang="en-US" sz="16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gridSpan="6">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Technology Timeline  (Stage of Research, Development, and Commercialization)</a:t>
                      </a: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sym typeface="Wingdings" pitchFamily="2" charset="2"/>
                        </a:rPr>
                        <a:t></a:t>
                      </a: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sym typeface="Wingdings" pitchFamily="2" charset="2"/>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02541">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Narrow" pitchFamily="34" charset="0"/>
                          <a:cs typeface="Times New Roman" pitchFamily="18" charset="0"/>
                        </a:rPr>
                        <a:t>Preliminary &amp; detailed investigation</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Narrow" pitchFamily="34" charset="0"/>
                          <a:cs typeface="Times New Roman" pitchFamily="18" charset="0"/>
                        </a:rPr>
                        <a:t>Develop components</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Narrow" pitchFamily="34" charset="0"/>
                          <a:cs typeface="Times New Roman" pitchFamily="18" charset="0"/>
                        </a:rPr>
                        <a:t>Develop system</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465138" algn="l"/>
                        </a:tabLst>
                      </a:pPr>
                      <a:r>
                        <a:rPr kumimoji="0" lang="en-US" sz="1400" b="1" i="0" u="none" strike="noStrike" cap="none" normalizeH="0" baseline="0" dirty="0" smtClean="0">
                          <a:ln>
                            <a:noFill/>
                          </a:ln>
                          <a:solidFill>
                            <a:schemeClr val="tx1"/>
                          </a:solidFill>
                          <a:effectLst/>
                          <a:latin typeface="Arial Narrow" pitchFamily="34" charset="0"/>
                          <a:cs typeface="Times New Roman" pitchFamily="18" charset="0"/>
                        </a:rPr>
                        <a:t>Validate/ demonstrate</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Narrow" pitchFamily="34" charset="0"/>
                          <a:cs typeface="Times New Roman" pitchFamily="18" charset="0"/>
                        </a:rPr>
                        <a:t>Commer-cialize</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Narrow" pitchFamily="34" charset="0"/>
                          <a:cs typeface="Times New Roman" pitchFamily="18" charset="0"/>
                        </a:rPr>
                        <a:t>Market Adoption</a:t>
                      </a: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88876">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History of the technology</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88876">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What DOE Did</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1123986">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What Others Did </a:t>
                      </a:r>
                      <a:r>
                        <a:rPr kumimoji="0" lang="en-US" sz="1600" b="1" i="0" u="none" strike="noStrike" cap="none" normalizeH="0" baseline="0" dirty="0" smtClean="0">
                          <a:ln>
                            <a:noFill/>
                          </a:ln>
                          <a:solidFill>
                            <a:schemeClr val="tx1"/>
                          </a:solidFill>
                          <a:effectLst/>
                          <a:latin typeface="Arial"/>
                          <a:cs typeface="Times New Roman" pitchFamily="18" charset="0"/>
                        </a:rPr>
                        <a:t>—</a:t>
                      </a: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Private Sector</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99012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What Others Did -Governments </a:t>
                      </a:r>
                      <a:endParaRPr kumimoji="0" lang="en-US" sz="16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488876">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Narrow" pitchFamily="34" charset="0"/>
                          <a:cs typeface="Times New Roman" pitchFamily="18" charset="0"/>
                        </a:rPr>
                        <a:t>The DOE Effect, Influence </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
        <p:nvSpPr>
          <p:cNvPr id="15439" name="Footer Placeholder 5"/>
          <p:cNvSpPr txBox="1">
            <a:spLocks/>
          </p:cNvSpPr>
          <p:nvPr/>
        </p:nvSpPr>
        <p:spPr bwMode="auto">
          <a:xfrm>
            <a:off x="258763" y="6329363"/>
            <a:ext cx="1885950" cy="442912"/>
          </a:xfrm>
          <a:prstGeom prst="rect">
            <a:avLst/>
          </a:prstGeom>
          <a:noFill/>
          <a:ln w="9525">
            <a:noFill/>
            <a:miter lim="800000"/>
            <a:headEnd/>
            <a:tailEnd/>
          </a:ln>
        </p:spPr>
        <p:txBody>
          <a:bodyPr anchor="ctr"/>
          <a:lstStyle/>
          <a:p>
            <a:pPr algn="r"/>
            <a:r>
              <a:rPr lang="en-US" sz="1200"/>
              <a:t>Ruegg &amp; Jordan,  2010</a:t>
            </a:r>
          </a:p>
        </p:txBody>
      </p:sp>
      <p:sp>
        <p:nvSpPr>
          <p:cNvPr id="6" name="Slide Number Placeholder 5"/>
          <p:cNvSpPr>
            <a:spLocks noGrp="1"/>
          </p:cNvSpPr>
          <p:nvPr>
            <p:ph type="sldNum" sz="quarter" idx="12"/>
          </p:nvPr>
        </p:nvSpPr>
        <p:spPr/>
        <p:txBody>
          <a:bodyPr/>
          <a:lstStyle/>
          <a:p>
            <a:pPr>
              <a:defRPr/>
            </a:pPr>
            <a:fld id="{355557A1-93AF-4762-84B0-02ED226CF22C}" type="slidenum">
              <a:rPr lang="en-US"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514600"/>
            <a:ext cx="7772400" cy="1362075"/>
          </a:xfrm>
        </p:spPr>
        <p:txBody>
          <a:bodyPr>
            <a:normAutofit fontScale="90000"/>
          </a:bodyPr>
          <a:lstStyle/>
          <a:p>
            <a:pPr algn="ctr"/>
            <a:r>
              <a:rPr lang="en-US" cap="none" dirty="0" smtClean="0"/>
              <a:t>What’s the challenge?</a:t>
            </a:r>
            <a:br>
              <a:rPr lang="en-US" cap="none" dirty="0" smtClean="0"/>
            </a:br>
            <a:r>
              <a:rPr lang="en-US" cap="none" dirty="0" smtClean="0"/>
              <a:t>- complex emergent system</a:t>
            </a:r>
            <a:br>
              <a:rPr lang="en-US" cap="none" dirty="0" smtClean="0"/>
            </a:br>
            <a:r>
              <a:rPr lang="en-US" cap="none" dirty="0" smtClean="0"/>
              <a:t>- not well studied</a:t>
            </a:r>
            <a:br>
              <a:rPr lang="en-US" cap="none" dirty="0" smtClean="0"/>
            </a:br>
            <a:r>
              <a:rPr lang="en-US" cap="none" dirty="0" smtClean="0"/>
              <a:t>-missing magic in the middle</a:t>
            </a:r>
            <a:endParaRPr lang="en-US" cap="none" dirty="0"/>
          </a:p>
        </p:txBody>
      </p:sp>
      <p:sp>
        <p:nvSpPr>
          <p:cNvPr id="3" name="Slide Number Placeholder 2"/>
          <p:cNvSpPr>
            <a:spLocks noGrp="1"/>
          </p:cNvSpPr>
          <p:nvPr>
            <p:ph type="sldNum" sz="quarter" idx="12"/>
          </p:nvPr>
        </p:nvSpPr>
        <p:spPr/>
        <p:txBody>
          <a:bodyPr/>
          <a:lstStyle/>
          <a:p>
            <a:fld id="{B43335F5-E315-4BB1-9A9B-F7BDBCE2DC08}"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smtClean="0"/>
              <a:t>A system is made up of:</a:t>
            </a:r>
          </a:p>
        </p:txBody>
      </p:sp>
      <p:sp>
        <p:nvSpPr>
          <p:cNvPr id="71683" name="Rectangle 3"/>
          <p:cNvSpPr>
            <a:spLocks noGrp="1" noChangeArrowheads="1"/>
          </p:cNvSpPr>
          <p:nvPr>
            <p:ph type="body" sz="half" idx="1"/>
          </p:nvPr>
        </p:nvSpPr>
        <p:spPr/>
        <p:txBody>
          <a:bodyPr/>
          <a:lstStyle/>
          <a:p>
            <a:pPr eaLnBrk="1" hangingPunct="1"/>
            <a:r>
              <a:rPr lang="en-GB" smtClean="0"/>
              <a:t>Components (operating parts)</a:t>
            </a:r>
          </a:p>
          <a:p>
            <a:pPr eaLnBrk="1" hangingPunct="1"/>
            <a:endParaRPr lang="en-GB" smtClean="0"/>
          </a:p>
          <a:p>
            <a:pPr eaLnBrk="1" hangingPunct="1"/>
            <a:r>
              <a:rPr lang="en-GB" smtClean="0"/>
              <a:t>Relationships (links between components)</a:t>
            </a:r>
          </a:p>
        </p:txBody>
      </p:sp>
      <p:sp>
        <p:nvSpPr>
          <p:cNvPr id="71684" name="Rectangle 4"/>
          <p:cNvSpPr>
            <a:spLocks noGrp="1" noChangeArrowheads="1"/>
          </p:cNvSpPr>
          <p:nvPr>
            <p:ph type="body" sz="half" idx="2"/>
          </p:nvPr>
        </p:nvSpPr>
        <p:spPr/>
        <p:txBody>
          <a:bodyPr/>
          <a:lstStyle/>
          <a:p>
            <a:pPr eaLnBrk="1" hangingPunct="1"/>
            <a:r>
              <a:rPr lang="en-GB" dirty="0" smtClean="0"/>
              <a:t>Actors</a:t>
            </a:r>
          </a:p>
          <a:p>
            <a:pPr eaLnBrk="1" hangingPunct="1"/>
            <a:r>
              <a:rPr lang="en-GB" dirty="0" smtClean="0"/>
              <a:t>Institutions</a:t>
            </a:r>
          </a:p>
          <a:p>
            <a:pPr eaLnBrk="1" hangingPunct="1"/>
            <a:r>
              <a:rPr lang="en-GB" dirty="0" smtClean="0"/>
              <a:t>Infrastructure </a:t>
            </a:r>
          </a:p>
          <a:p>
            <a:pPr eaLnBrk="1" hangingPunct="1"/>
            <a:r>
              <a:rPr lang="en-GB" dirty="0" smtClean="0"/>
              <a:t>Actions, Interactions (networking)</a:t>
            </a:r>
          </a:p>
          <a:p>
            <a:pPr eaLnBrk="1" hangingPunct="1"/>
            <a:endParaRPr lang="en-GB" dirty="0" smtClean="0"/>
          </a:p>
        </p:txBody>
      </p:sp>
      <p:sp>
        <p:nvSpPr>
          <p:cNvPr id="71685" name="Line 5"/>
          <p:cNvSpPr>
            <a:spLocks noChangeShapeType="1"/>
          </p:cNvSpPr>
          <p:nvPr/>
        </p:nvSpPr>
        <p:spPr bwMode="auto">
          <a:xfrm>
            <a:off x="3124200" y="2209800"/>
            <a:ext cx="1447800" cy="0"/>
          </a:xfrm>
          <a:prstGeom prst="line">
            <a:avLst/>
          </a:prstGeom>
          <a:noFill/>
          <a:ln w="9525">
            <a:solidFill>
              <a:schemeClr val="tx1"/>
            </a:solidFill>
            <a:round/>
            <a:headEnd/>
            <a:tailEnd type="triangle" w="med" len="med"/>
          </a:ln>
        </p:spPr>
        <p:txBody>
          <a:bodyPr/>
          <a:lstStyle/>
          <a:p>
            <a:endParaRPr lang="en-US"/>
          </a:p>
        </p:txBody>
      </p:sp>
      <p:sp>
        <p:nvSpPr>
          <p:cNvPr id="71686" name="Line 6"/>
          <p:cNvSpPr>
            <a:spLocks noChangeShapeType="1"/>
          </p:cNvSpPr>
          <p:nvPr/>
        </p:nvSpPr>
        <p:spPr bwMode="auto">
          <a:xfrm>
            <a:off x="3124200" y="2209800"/>
            <a:ext cx="1524000" cy="533400"/>
          </a:xfrm>
          <a:prstGeom prst="line">
            <a:avLst/>
          </a:prstGeom>
          <a:noFill/>
          <a:ln w="9525">
            <a:solidFill>
              <a:schemeClr val="tx1"/>
            </a:solidFill>
            <a:round/>
            <a:headEnd/>
            <a:tailEnd type="triangle" w="med" len="med"/>
          </a:ln>
        </p:spPr>
        <p:txBody>
          <a:bodyPr/>
          <a:lstStyle/>
          <a:p>
            <a:endParaRPr lang="en-US"/>
          </a:p>
        </p:txBody>
      </p:sp>
      <p:sp>
        <p:nvSpPr>
          <p:cNvPr id="71687" name="Line 7"/>
          <p:cNvSpPr>
            <a:spLocks noChangeShapeType="1"/>
          </p:cNvSpPr>
          <p:nvPr/>
        </p:nvSpPr>
        <p:spPr bwMode="auto">
          <a:xfrm>
            <a:off x="3124200" y="2209800"/>
            <a:ext cx="1600200" cy="1066800"/>
          </a:xfrm>
          <a:prstGeom prst="line">
            <a:avLst/>
          </a:prstGeom>
          <a:noFill/>
          <a:ln w="9525">
            <a:solidFill>
              <a:schemeClr val="tx1"/>
            </a:solidFill>
            <a:round/>
            <a:headEnd/>
            <a:tailEnd type="triangle" w="med" len="med"/>
          </a:ln>
        </p:spPr>
        <p:txBody>
          <a:bodyPr/>
          <a:lstStyle/>
          <a:p>
            <a:endParaRPr lang="en-US"/>
          </a:p>
        </p:txBody>
      </p:sp>
      <p:sp>
        <p:nvSpPr>
          <p:cNvPr id="71688" name="Line 8"/>
          <p:cNvSpPr>
            <a:spLocks noChangeShapeType="1"/>
          </p:cNvSpPr>
          <p:nvPr/>
        </p:nvSpPr>
        <p:spPr bwMode="auto">
          <a:xfrm flipV="1">
            <a:off x="4038600" y="3810000"/>
            <a:ext cx="685800" cy="76199"/>
          </a:xfrm>
          <a:prstGeom prst="line">
            <a:avLst/>
          </a:prstGeom>
          <a:noFill/>
          <a:ln w="9525">
            <a:solidFill>
              <a:schemeClr val="tx1"/>
            </a:solidFill>
            <a:round/>
            <a:headEnd/>
            <a:tailEnd type="triangle" w="med" len="med"/>
          </a:ln>
        </p:spPr>
        <p:txBody>
          <a:bodyPr/>
          <a:lstStyle/>
          <a:p>
            <a:endParaRPr lang="en-US"/>
          </a:p>
        </p:txBody>
      </p:sp>
      <p:sp>
        <p:nvSpPr>
          <p:cNvPr id="71689" name="Text Box 9"/>
          <p:cNvSpPr txBox="1">
            <a:spLocks noChangeArrowheads="1"/>
          </p:cNvSpPr>
          <p:nvPr/>
        </p:nvSpPr>
        <p:spPr bwMode="auto">
          <a:xfrm>
            <a:off x="457200" y="4648200"/>
            <a:ext cx="8153400" cy="938719"/>
          </a:xfrm>
          <a:prstGeom prst="rect">
            <a:avLst/>
          </a:prstGeom>
          <a:noFill/>
          <a:ln w="9525">
            <a:noFill/>
            <a:miter lim="800000"/>
            <a:headEnd/>
            <a:tailEnd/>
          </a:ln>
        </p:spPr>
        <p:txBody>
          <a:bodyPr>
            <a:spAutoFit/>
          </a:bodyPr>
          <a:lstStyle/>
          <a:p>
            <a:pPr>
              <a:spcBef>
                <a:spcPct val="20000"/>
              </a:spcBef>
              <a:buFontTx/>
              <a:buChar char="•"/>
            </a:pPr>
            <a:r>
              <a:rPr lang="en-GB" sz="2800" dirty="0"/>
              <a:t>   Attributes (properties of the </a:t>
            </a:r>
            <a:r>
              <a:rPr lang="en-GB" sz="2800" dirty="0" smtClean="0"/>
              <a:t>System’s </a:t>
            </a:r>
            <a:r>
              <a:rPr lang="en-GB" sz="2800" dirty="0"/>
              <a:t>dimensions)</a:t>
            </a:r>
          </a:p>
          <a:p>
            <a:pPr>
              <a:spcBef>
                <a:spcPct val="50000"/>
              </a:spcBef>
            </a:pPr>
            <a:r>
              <a:rPr lang="en-GB" dirty="0" smtClean="0"/>
              <a:t>‘</a:t>
            </a:r>
            <a:endParaRPr lang="en-GB" dirty="0"/>
          </a:p>
        </p:txBody>
      </p:sp>
      <p:sp>
        <p:nvSpPr>
          <p:cNvPr id="71690" name="Oval 10"/>
          <p:cNvSpPr>
            <a:spLocks noChangeArrowheads="1"/>
          </p:cNvSpPr>
          <p:nvPr/>
        </p:nvSpPr>
        <p:spPr bwMode="auto">
          <a:xfrm>
            <a:off x="4343400" y="1066800"/>
            <a:ext cx="4267200" cy="3276600"/>
          </a:xfrm>
          <a:prstGeom prst="ellipse">
            <a:avLst/>
          </a:prstGeom>
          <a:noFill/>
          <a:ln w="25400">
            <a:solidFill>
              <a:schemeClr val="tx2">
                <a:lumMod val="60000"/>
                <a:lumOff val="40000"/>
              </a:schemeClr>
            </a:solidFill>
            <a:round/>
            <a:headEnd/>
            <a:tailEnd/>
          </a:ln>
        </p:spPr>
        <p:txBody>
          <a:bodyPr wrap="none" anchor="ctr"/>
          <a:lstStyle/>
          <a:p>
            <a:endParaRPr lang="en-US"/>
          </a:p>
        </p:txBody>
      </p:sp>
      <p:cxnSp>
        <p:nvCxnSpPr>
          <p:cNvPr id="13" name="Straight Arrow Connector 12"/>
          <p:cNvCxnSpPr/>
          <p:nvPr/>
        </p:nvCxnSpPr>
        <p:spPr>
          <a:xfrm rot="5400000" flipH="1" flipV="1">
            <a:off x="5448300" y="4533900"/>
            <a:ext cx="4572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7200" y="5638800"/>
            <a:ext cx="5105400" cy="590931"/>
          </a:xfrm>
          <a:prstGeom prst="rect">
            <a:avLst/>
          </a:prstGeom>
        </p:spPr>
        <p:txBody>
          <a:bodyPr wrap="square">
            <a:spAutoFit/>
          </a:bodyPr>
          <a:lstStyle/>
          <a:p>
            <a:r>
              <a:rPr lang="en-GB" dirty="0" smtClean="0"/>
              <a:t>Source: </a:t>
            </a:r>
            <a:r>
              <a:rPr lang="en-GB" dirty="0" err="1" smtClean="0"/>
              <a:t>Carlsson</a:t>
            </a:r>
            <a:r>
              <a:rPr lang="en-GB" dirty="0" smtClean="0"/>
              <a:t> et al., 2002</a:t>
            </a:r>
          </a:p>
          <a:p>
            <a:pPr>
              <a:lnSpc>
                <a:spcPct val="80000"/>
              </a:lnSpc>
            </a:pPr>
            <a:r>
              <a:rPr lang="en-GB" dirty="0" smtClean="0"/>
              <a:t>Anna J. </a:t>
            </a:r>
            <a:r>
              <a:rPr lang="en-GB" dirty="0" err="1" smtClean="0"/>
              <a:t>Wieczorek</a:t>
            </a:r>
            <a:r>
              <a:rPr lang="en-GB" dirty="0" smtClean="0"/>
              <a:t>, Utrecht University</a:t>
            </a:r>
          </a:p>
        </p:txBody>
      </p:sp>
      <p:sp>
        <p:nvSpPr>
          <p:cNvPr id="15" name="Slide Number Placeholder 14"/>
          <p:cNvSpPr>
            <a:spLocks noGrp="1"/>
          </p:cNvSpPr>
          <p:nvPr>
            <p:ph type="sldNum" sz="quarter" idx="12"/>
          </p:nvPr>
        </p:nvSpPr>
        <p:spPr/>
        <p:txBody>
          <a:bodyPr/>
          <a:lstStyle/>
          <a:p>
            <a:fld id="{B43335F5-E315-4BB1-9A9B-F7BDBCE2DC08}"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6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68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68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168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168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168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16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168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168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7169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71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P spid="71684" grpId="0" build="p" autoUpdateAnimBg="0"/>
      <p:bldP spid="71685" grpId="0" animBg="1"/>
      <p:bldP spid="71686" grpId="0" animBg="1"/>
      <p:bldP spid="71687" grpId="0" animBg="1"/>
      <p:bldP spid="71688" grpId="0" animBg="1"/>
      <p:bldP spid="71689" grpId="0" autoUpdateAnimBg="0"/>
      <p:bldP spid="7169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6"/>
          <p:cNvSpPr>
            <a:spLocks noGrp="1" noChangeArrowheads="1"/>
          </p:cNvSpPr>
          <p:nvPr>
            <p:ph type="sldNum" sz="quarter" idx="11"/>
          </p:nvPr>
        </p:nvSpPr>
        <p:spPr>
          <a:ln/>
        </p:spPr>
        <p:txBody>
          <a:bodyPr/>
          <a:lstStyle/>
          <a:p>
            <a:fld id="{0095F7A1-F4FD-4D9C-97F8-6F42215B4210}" type="slidenum">
              <a:rPr lang="en-US"/>
              <a:pPr/>
              <a:t>8</a:t>
            </a:fld>
            <a:endParaRPr lang="en-US"/>
          </a:p>
        </p:txBody>
      </p:sp>
      <p:pic>
        <p:nvPicPr>
          <p:cNvPr id="54274" name="Picture 2"/>
          <p:cNvPicPr>
            <a:picLocks noGrp="1" noChangeAspect="1" noChangeArrowheads="1"/>
          </p:cNvPicPr>
          <p:nvPr>
            <p:ph type="body" idx="1"/>
          </p:nvPr>
        </p:nvPicPr>
        <p:blipFill>
          <a:blip r:embed="rId3" cstate="print"/>
          <a:srcRect/>
          <a:stretch>
            <a:fillRect/>
          </a:stretch>
        </p:blipFill>
        <p:spPr>
          <a:xfrm>
            <a:off x="1022350" y="1620838"/>
            <a:ext cx="7373938" cy="4430712"/>
          </a:xfrm>
          <a:noFill/>
          <a:ln/>
        </p:spPr>
      </p:pic>
      <p:pic>
        <p:nvPicPr>
          <p:cNvPr id="54275" name="Picture 3"/>
          <p:cNvPicPr>
            <a:picLocks noChangeAspect="1" noChangeArrowheads="1"/>
          </p:cNvPicPr>
          <p:nvPr/>
        </p:nvPicPr>
        <p:blipFill>
          <a:blip r:embed="rId4" cstate="print"/>
          <a:srcRect/>
          <a:stretch>
            <a:fillRect/>
          </a:stretch>
        </p:blipFill>
        <p:spPr bwMode="auto">
          <a:xfrm>
            <a:off x="1066800" y="1676400"/>
            <a:ext cx="7300913" cy="4344988"/>
          </a:xfrm>
          <a:prstGeom prst="rect">
            <a:avLst/>
          </a:prstGeom>
          <a:noFill/>
          <a:ln w="9525">
            <a:noFill/>
            <a:miter lim="800000"/>
            <a:headEnd/>
            <a:tailEnd/>
          </a:ln>
          <a:effectLst/>
        </p:spPr>
      </p:pic>
      <p:sp>
        <p:nvSpPr>
          <p:cNvPr id="54276" name="Rectangle 4"/>
          <p:cNvSpPr>
            <a:spLocks noChangeArrowheads="1"/>
          </p:cNvSpPr>
          <p:nvPr/>
        </p:nvSpPr>
        <p:spPr bwMode="auto">
          <a:xfrm>
            <a:off x="3505200" y="6096000"/>
            <a:ext cx="5380038" cy="244475"/>
          </a:xfrm>
          <a:prstGeom prst="rect">
            <a:avLst/>
          </a:prstGeom>
          <a:noFill/>
          <a:ln w="57150" cmpd="thickThin">
            <a:noFill/>
            <a:miter lim="800000"/>
            <a:headEnd/>
            <a:tailEnd/>
          </a:ln>
          <a:effectLst/>
        </p:spPr>
        <p:txBody>
          <a:bodyPr wrap="none">
            <a:spAutoFit/>
          </a:bodyPr>
          <a:lstStyle/>
          <a:p>
            <a:pPr algn="ctr">
              <a:spcBef>
                <a:spcPct val="20000"/>
              </a:spcBef>
            </a:pPr>
            <a:r>
              <a:rPr lang="en-US" sz="1000" b="1" i="1">
                <a:latin typeface="Times New Roman" pitchFamily="18" charset="0"/>
              </a:rPr>
              <a:t>http://www.cs.unibo.it/schools/AC2005/docs/Bertinoro.ppt#266,11,The Blind Men and the Elephant</a:t>
            </a:r>
          </a:p>
        </p:txBody>
      </p:sp>
      <p:sp>
        <p:nvSpPr>
          <p:cNvPr id="54278" name="Rectangle 6"/>
          <p:cNvSpPr>
            <a:spLocks noGrp="1" noChangeArrowheads="1"/>
          </p:cNvSpPr>
          <p:nvPr>
            <p:ph type="title"/>
          </p:nvPr>
        </p:nvSpPr>
        <p:spPr>
          <a:xfrm>
            <a:off x="457200" y="457200"/>
            <a:ext cx="8229600" cy="1143000"/>
          </a:xfrm>
        </p:spPr>
        <p:txBody>
          <a:bodyPr>
            <a:normAutofit fontScale="90000"/>
          </a:bodyPr>
          <a:lstStyle/>
          <a:p>
            <a:r>
              <a:rPr lang="en-US" sz="4000" smtClean="0">
                <a:solidFill>
                  <a:schemeClr val="tx1"/>
                </a:solidFill>
              </a:rPr>
              <a:t>Parts are studied and understood better than the whole!</a:t>
            </a:r>
            <a:br>
              <a:rPr lang="en-US" sz="4000" smtClean="0">
                <a:solidFill>
                  <a:schemeClr val="tx1"/>
                </a:solidFill>
              </a:rPr>
            </a:br>
            <a:endParaRPr lang="en-US" sz="4000" smtClean="0">
              <a:solidFill>
                <a:schemeClr val="tx1"/>
              </a:solidFill>
            </a:endParaRPr>
          </a:p>
        </p:txBody>
      </p:sp>
      <p:sp>
        <p:nvSpPr>
          <p:cNvPr id="54279" name="Text Box 7"/>
          <p:cNvSpPr txBox="1">
            <a:spLocks noChangeArrowheads="1"/>
          </p:cNvSpPr>
          <p:nvPr/>
        </p:nvSpPr>
        <p:spPr bwMode="auto">
          <a:xfrm>
            <a:off x="0" y="6096000"/>
            <a:ext cx="2909888" cy="274638"/>
          </a:xfrm>
          <a:prstGeom prst="rect">
            <a:avLst/>
          </a:prstGeom>
          <a:noFill/>
          <a:ln w="9525">
            <a:noFill/>
            <a:miter lim="800000"/>
            <a:headEnd/>
            <a:tailEnd/>
          </a:ln>
          <a:effectLst/>
        </p:spPr>
        <p:txBody>
          <a:bodyPr wrap="none">
            <a:spAutoFit/>
          </a:bodyPr>
          <a:lstStyle/>
          <a:p>
            <a:r>
              <a:rPr lang="en-US" sz="1200"/>
              <a:t>Source:  Bhavya Lal, STPI, at AEA 2006</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1000" y="3124200"/>
            <a:ext cx="8382000" cy="1676400"/>
            <a:chOff x="480" y="2592"/>
            <a:chExt cx="4848" cy="1008"/>
          </a:xfrm>
        </p:grpSpPr>
        <p:sp>
          <p:nvSpPr>
            <p:cNvPr id="36867" name="Rectangle 3"/>
            <p:cNvSpPr>
              <a:spLocks noChangeArrowheads="1"/>
            </p:cNvSpPr>
            <p:nvPr/>
          </p:nvSpPr>
          <p:spPr bwMode="auto">
            <a:xfrm>
              <a:off x="480" y="2688"/>
              <a:ext cx="528" cy="336"/>
            </a:xfrm>
            <a:prstGeom prst="rect">
              <a:avLst/>
            </a:prstGeom>
            <a:solidFill>
              <a:srgbClr val="99CCFF"/>
            </a:solidFill>
            <a:ln w="12700">
              <a:solidFill>
                <a:schemeClr val="tx1"/>
              </a:solidFill>
              <a:miter lim="800000"/>
              <a:headEnd/>
              <a:tailEnd/>
            </a:ln>
            <a:effectLst/>
          </p:spPr>
          <p:txBody>
            <a:bodyPr wrap="none" anchor="ctr"/>
            <a:lstStyle/>
            <a:p>
              <a:pPr algn="ctr" eaLnBrk="0" hangingPunct="0"/>
              <a:r>
                <a:rPr lang="en-US" sz="1200"/>
                <a:t>Resources</a:t>
              </a:r>
            </a:p>
            <a:p>
              <a:pPr algn="ctr" eaLnBrk="0" hangingPunct="0"/>
              <a:r>
                <a:rPr lang="en-US" sz="1200"/>
                <a:t>(Inputs)</a:t>
              </a:r>
            </a:p>
          </p:txBody>
        </p:sp>
        <p:sp>
          <p:nvSpPr>
            <p:cNvPr id="36868" name="Rectangle 4"/>
            <p:cNvSpPr>
              <a:spLocks noChangeArrowheads="1"/>
            </p:cNvSpPr>
            <p:nvPr/>
          </p:nvSpPr>
          <p:spPr bwMode="auto">
            <a:xfrm>
              <a:off x="1200" y="2688"/>
              <a:ext cx="528" cy="336"/>
            </a:xfrm>
            <a:prstGeom prst="rect">
              <a:avLst/>
            </a:prstGeom>
            <a:solidFill>
              <a:srgbClr val="CCFFCC"/>
            </a:solidFill>
            <a:ln w="12700">
              <a:solidFill>
                <a:schemeClr val="tx1"/>
              </a:solidFill>
              <a:miter lim="800000"/>
              <a:headEnd/>
              <a:tailEnd/>
            </a:ln>
            <a:effectLst/>
          </p:spPr>
          <p:txBody>
            <a:bodyPr wrap="none" anchor="ctr"/>
            <a:lstStyle/>
            <a:p>
              <a:pPr algn="ctr" eaLnBrk="0" hangingPunct="0"/>
              <a:r>
                <a:rPr lang="en-US" sz="1200"/>
                <a:t>Activities</a:t>
              </a:r>
            </a:p>
          </p:txBody>
        </p:sp>
        <p:sp>
          <p:nvSpPr>
            <p:cNvPr id="36869" name="Rectangle 5"/>
            <p:cNvSpPr>
              <a:spLocks noChangeArrowheads="1"/>
            </p:cNvSpPr>
            <p:nvPr/>
          </p:nvSpPr>
          <p:spPr bwMode="auto">
            <a:xfrm>
              <a:off x="1920" y="2688"/>
              <a:ext cx="528" cy="336"/>
            </a:xfrm>
            <a:prstGeom prst="rect">
              <a:avLst/>
            </a:prstGeom>
            <a:solidFill>
              <a:srgbClr val="FFFF99"/>
            </a:solidFill>
            <a:ln w="12700">
              <a:solidFill>
                <a:schemeClr val="tx1"/>
              </a:solidFill>
              <a:miter lim="800000"/>
              <a:headEnd/>
              <a:tailEnd/>
            </a:ln>
            <a:effectLst/>
          </p:spPr>
          <p:txBody>
            <a:bodyPr wrap="none" anchor="ctr"/>
            <a:lstStyle/>
            <a:p>
              <a:pPr algn="ctr" eaLnBrk="0" hangingPunct="0"/>
              <a:r>
                <a:rPr lang="en-US" sz="1200"/>
                <a:t>Outputs</a:t>
              </a:r>
            </a:p>
          </p:txBody>
        </p:sp>
        <p:sp>
          <p:nvSpPr>
            <p:cNvPr id="36870" name="Rectangle 6"/>
            <p:cNvSpPr>
              <a:spLocks noChangeArrowheads="1"/>
            </p:cNvSpPr>
            <p:nvPr/>
          </p:nvSpPr>
          <p:spPr bwMode="auto">
            <a:xfrm>
              <a:off x="3264" y="2688"/>
              <a:ext cx="528" cy="336"/>
            </a:xfrm>
            <a:prstGeom prst="rect">
              <a:avLst/>
            </a:prstGeom>
            <a:solidFill>
              <a:srgbClr val="FFCC99"/>
            </a:solidFill>
            <a:ln w="12700">
              <a:solidFill>
                <a:schemeClr val="tx1"/>
              </a:solidFill>
              <a:miter lim="800000"/>
              <a:headEnd/>
              <a:tailEnd/>
            </a:ln>
            <a:effectLst/>
          </p:spPr>
          <p:txBody>
            <a:bodyPr wrap="none" anchor="ctr"/>
            <a:lstStyle/>
            <a:p>
              <a:pPr algn="ctr" eaLnBrk="0" hangingPunct="0"/>
              <a:r>
                <a:rPr lang="en-US" sz="1200"/>
                <a:t>Short-Term</a:t>
              </a:r>
            </a:p>
            <a:p>
              <a:pPr algn="ctr" eaLnBrk="0" hangingPunct="0"/>
              <a:r>
                <a:rPr lang="en-US" sz="1200"/>
                <a:t>Outcomes</a:t>
              </a:r>
            </a:p>
          </p:txBody>
        </p:sp>
        <p:sp>
          <p:nvSpPr>
            <p:cNvPr id="36871" name="Rectangle 7"/>
            <p:cNvSpPr>
              <a:spLocks noChangeArrowheads="1"/>
            </p:cNvSpPr>
            <p:nvPr/>
          </p:nvSpPr>
          <p:spPr bwMode="auto">
            <a:xfrm>
              <a:off x="3984" y="2592"/>
              <a:ext cx="576" cy="528"/>
            </a:xfrm>
            <a:prstGeom prst="rect">
              <a:avLst/>
            </a:prstGeom>
            <a:solidFill>
              <a:srgbClr val="FFCC99"/>
            </a:solidFill>
            <a:ln w="12700">
              <a:solidFill>
                <a:schemeClr val="tx1"/>
              </a:solidFill>
              <a:miter lim="800000"/>
              <a:headEnd/>
              <a:tailEnd/>
            </a:ln>
            <a:effectLst/>
          </p:spPr>
          <p:txBody>
            <a:bodyPr wrap="none" anchor="ctr"/>
            <a:lstStyle/>
            <a:p>
              <a:pPr algn="ctr" eaLnBrk="0" hangingPunct="0"/>
              <a:r>
                <a:rPr lang="en-US" sz="1200"/>
                <a:t>Intermediate</a:t>
              </a:r>
            </a:p>
            <a:p>
              <a:pPr algn="ctr" eaLnBrk="0" hangingPunct="0"/>
              <a:r>
                <a:rPr lang="en-US" sz="1200"/>
                <a:t>Outcomes</a:t>
              </a:r>
            </a:p>
            <a:p>
              <a:pPr algn="ctr" eaLnBrk="0" hangingPunct="0"/>
              <a:r>
                <a:rPr lang="en-US" sz="1200"/>
                <a:t>(through</a:t>
              </a:r>
            </a:p>
            <a:p>
              <a:pPr algn="ctr" eaLnBrk="0" hangingPunct="0"/>
              <a:r>
                <a:rPr lang="en-US" sz="1200"/>
                <a:t>customers)</a:t>
              </a:r>
            </a:p>
          </p:txBody>
        </p:sp>
        <p:sp>
          <p:nvSpPr>
            <p:cNvPr id="36872" name="Rectangle 8"/>
            <p:cNvSpPr>
              <a:spLocks noChangeArrowheads="1"/>
            </p:cNvSpPr>
            <p:nvPr/>
          </p:nvSpPr>
          <p:spPr bwMode="auto">
            <a:xfrm>
              <a:off x="4752" y="2592"/>
              <a:ext cx="576" cy="528"/>
            </a:xfrm>
            <a:prstGeom prst="rect">
              <a:avLst/>
            </a:prstGeom>
            <a:solidFill>
              <a:srgbClr val="FFCC99"/>
            </a:solidFill>
            <a:ln w="12700">
              <a:solidFill>
                <a:schemeClr val="tx1"/>
              </a:solidFill>
              <a:miter lim="800000"/>
              <a:headEnd/>
              <a:tailEnd/>
            </a:ln>
            <a:effectLst/>
          </p:spPr>
          <p:txBody>
            <a:bodyPr wrap="none" anchor="ctr"/>
            <a:lstStyle/>
            <a:p>
              <a:pPr algn="ctr" eaLnBrk="0" hangingPunct="0"/>
              <a:r>
                <a:rPr lang="en-US" sz="1200"/>
                <a:t>Long-Term</a:t>
              </a:r>
            </a:p>
            <a:p>
              <a:pPr algn="ctr" eaLnBrk="0" hangingPunct="0"/>
              <a:r>
                <a:rPr lang="en-US" sz="1200"/>
                <a:t>Outcomes</a:t>
              </a:r>
            </a:p>
            <a:p>
              <a:pPr algn="ctr" eaLnBrk="0" hangingPunct="0"/>
              <a:r>
                <a:rPr lang="en-US" sz="1200"/>
                <a:t>&amp; Problem</a:t>
              </a:r>
            </a:p>
            <a:p>
              <a:pPr algn="ctr" eaLnBrk="0" hangingPunct="0"/>
              <a:r>
                <a:rPr lang="en-US" sz="1200"/>
                <a:t>Solution</a:t>
              </a:r>
            </a:p>
          </p:txBody>
        </p:sp>
        <p:sp>
          <p:nvSpPr>
            <p:cNvPr id="36873" name="Rectangle 9"/>
            <p:cNvSpPr>
              <a:spLocks noChangeArrowheads="1"/>
            </p:cNvSpPr>
            <p:nvPr/>
          </p:nvSpPr>
          <p:spPr bwMode="auto">
            <a:xfrm>
              <a:off x="2592" y="2688"/>
              <a:ext cx="528" cy="336"/>
            </a:xfrm>
            <a:prstGeom prst="rect">
              <a:avLst/>
            </a:prstGeom>
            <a:noFill/>
            <a:ln w="12700">
              <a:noFill/>
              <a:miter lim="800000"/>
              <a:headEnd/>
              <a:tailEnd/>
            </a:ln>
            <a:effectLst/>
          </p:spPr>
          <p:txBody>
            <a:bodyPr wrap="none" anchor="ctr"/>
            <a:lstStyle/>
            <a:p>
              <a:pPr algn="ctr" eaLnBrk="0" hangingPunct="0"/>
              <a:r>
                <a:rPr lang="en-US" sz="1200"/>
                <a:t>for</a:t>
              </a:r>
            </a:p>
            <a:p>
              <a:pPr algn="ctr" eaLnBrk="0" hangingPunct="0"/>
              <a:r>
                <a:rPr lang="en-US" sz="1200"/>
                <a:t>Customers</a:t>
              </a:r>
            </a:p>
            <a:p>
              <a:pPr algn="ctr" eaLnBrk="0" hangingPunct="0"/>
              <a:r>
                <a:rPr lang="en-US" sz="1200"/>
                <a:t>Reached</a:t>
              </a:r>
            </a:p>
          </p:txBody>
        </p:sp>
        <p:sp>
          <p:nvSpPr>
            <p:cNvPr id="36874" name="Rectangle 10"/>
            <p:cNvSpPr>
              <a:spLocks noChangeArrowheads="1"/>
            </p:cNvSpPr>
            <p:nvPr/>
          </p:nvSpPr>
          <p:spPr bwMode="auto">
            <a:xfrm>
              <a:off x="1344" y="3408"/>
              <a:ext cx="3072" cy="192"/>
            </a:xfrm>
            <a:prstGeom prst="rect">
              <a:avLst/>
            </a:prstGeom>
            <a:solidFill>
              <a:srgbClr val="CCFFFF"/>
            </a:solidFill>
            <a:ln w="12700">
              <a:solidFill>
                <a:schemeClr val="tx1"/>
              </a:solidFill>
              <a:miter lim="800000"/>
              <a:headEnd/>
              <a:tailEnd/>
            </a:ln>
            <a:effectLst/>
          </p:spPr>
          <p:txBody>
            <a:bodyPr wrap="none" anchor="ctr"/>
            <a:lstStyle/>
            <a:p>
              <a:pPr algn="ctr" eaLnBrk="0" hangingPunct="0"/>
              <a:r>
                <a:rPr lang="en-US" sz="1200"/>
                <a:t>External Influences and Related Programs (mediating factors)</a:t>
              </a:r>
            </a:p>
          </p:txBody>
        </p:sp>
        <p:sp>
          <p:nvSpPr>
            <p:cNvPr id="36875" name="Line 11"/>
            <p:cNvSpPr>
              <a:spLocks noChangeShapeType="1"/>
            </p:cNvSpPr>
            <p:nvPr/>
          </p:nvSpPr>
          <p:spPr bwMode="auto">
            <a:xfrm flipH="1" flipV="1">
              <a:off x="2064" y="3168"/>
              <a:ext cx="816" cy="240"/>
            </a:xfrm>
            <a:prstGeom prst="line">
              <a:avLst/>
            </a:prstGeom>
            <a:noFill/>
            <a:ln w="12700">
              <a:solidFill>
                <a:schemeClr val="tx1"/>
              </a:solidFill>
              <a:round/>
              <a:headEnd/>
              <a:tailEnd type="triangle" w="med" len="med"/>
            </a:ln>
            <a:effectLst/>
          </p:spPr>
          <p:txBody>
            <a:bodyPr/>
            <a:lstStyle/>
            <a:p>
              <a:endParaRPr lang="en-US"/>
            </a:p>
          </p:txBody>
        </p:sp>
        <p:sp>
          <p:nvSpPr>
            <p:cNvPr id="36876" name="Line 12"/>
            <p:cNvSpPr>
              <a:spLocks noChangeShapeType="1"/>
            </p:cNvSpPr>
            <p:nvPr/>
          </p:nvSpPr>
          <p:spPr bwMode="auto">
            <a:xfrm flipV="1">
              <a:off x="2880" y="3216"/>
              <a:ext cx="864" cy="192"/>
            </a:xfrm>
            <a:prstGeom prst="line">
              <a:avLst/>
            </a:prstGeom>
            <a:noFill/>
            <a:ln w="12700">
              <a:solidFill>
                <a:schemeClr val="tx1"/>
              </a:solidFill>
              <a:round/>
              <a:headEnd/>
              <a:tailEnd type="triangle" w="med" len="med"/>
            </a:ln>
            <a:effectLst/>
          </p:spPr>
          <p:txBody>
            <a:bodyPr/>
            <a:lstStyle/>
            <a:p>
              <a:endParaRPr lang="en-US"/>
            </a:p>
          </p:txBody>
        </p:sp>
        <p:sp>
          <p:nvSpPr>
            <p:cNvPr id="36877" name="Line 13"/>
            <p:cNvSpPr>
              <a:spLocks noChangeShapeType="1"/>
            </p:cNvSpPr>
            <p:nvPr/>
          </p:nvSpPr>
          <p:spPr bwMode="auto">
            <a:xfrm>
              <a:off x="1008" y="2856"/>
              <a:ext cx="192" cy="0"/>
            </a:xfrm>
            <a:prstGeom prst="line">
              <a:avLst/>
            </a:prstGeom>
            <a:noFill/>
            <a:ln w="12700">
              <a:solidFill>
                <a:schemeClr val="tx1"/>
              </a:solidFill>
              <a:round/>
              <a:headEnd/>
              <a:tailEnd type="triangle" w="med" len="med"/>
            </a:ln>
            <a:effectLst/>
          </p:spPr>
          <p:txBody>
            <a:bodyPr/>
            <a:lstStyle/>
            <a:p>
              <a:endParaRPr lang="en-US"/>
            </a:p>
          </p:txBody>
        </p:sp>
        <p:sp>
          <p:nvSpPr>
            <p:cNvPr id="36878" name="Line 14"/>
            <p:cNvSpPr>
              <a:spLocks noChangeShapeType="1"/>
            </p:cNvSpPr>
            <p:nvPr/>
          </p:nvSpPr>
          <p:spPr bwMode="auto">
            <a:xfrm>
              <a:off x="1734" y="2856"/>
              <a:ext cx="192" cy="0"/>
            </a:xfrm>
            <a:prstGeom prst="line">
              <a:avLst/>
            </a:prstGeom>
            <a:noFill/>
            <a:ln w="12700">
              <a:solidFill>
                <a:schemeClr val="tx1"/>
              </a:solidFill>
              <a:round/>
              <a:headEnd/>
              <a:tailEnd type="triangle" w="med" len="med"/>
            </a:ln>
            <a:effectLst/>
          </p:spPr>
          <p:txBody>
            <a:bodyPr/>
            <a:lstStyle/>
            <a:p>
              <a:endParaRPr lang="en-US"/>
            </a:p>
          </p:txBody>
        </p:sp>
        <p:sp>
          <p:nvSpPr>
            <p:cNvPr id="36879" name="Line 15"/>
            <p:cNvSpPr>
              <a:spLocks noChangeShapeType="1"/>
            </p:cNvSpPr>
            <p:nvPr/>
          </p:nvSpPr>
          <p:spPr bwMode="auto">
            <a:xfrm>
              <a:off x="3798" y="2856"/>
              <a:ext cx="192" cy="0"/>
            </a:xfrm>
            <a:prstGeom prst="line">
              <a:avLst/>
            </a:prstGeom>
            <a:noFill/>
            <a:ln w="12700">
              <a:solidFill>
                <a:schemeClr val="tx1"/>
              </a:solidFill>
              <a:round/>
              <a:headEnd/>
              <a:tailEnd type="triangle" w="med" len="med"/>
            </a:ln>
            <a:effectLst/>
          </p:spPr>
          <p:txBody>
            <a:bodyPr/>
            <a:lstStyle/>
            <a:p>
              <a:endParaRPr lang="en-US"/>
            </a:p>
          </p:txBody>
        </p:sp>
        <p:sp>
          <p:nvSpPr>
            <p:cNvPr id="36880" name="Line 16"/>
            <p:cNvSpPr>
              <a:spLocks noChangeShapeType="1"/>
            </p:cNvSpPr>
            <p:nvPr/>
          </p:nvSpPr>
          <p:spPr bwMode="auto">
            <a:xfrm>
              <a:off x="4566" y="2856"/>
              <a:ext cx="192" cy="0"/>
            </a:xfrm>
            <a:prstGeom prst="line">
              <a:avLst/>
            </a:prstGeom>
            <a:noFill/>
            <a:ln w="12700">
              <a:solidFill>
                <a:schemeClr val="tx1"/>
              </a:solidFill>
              <a:round/>
              <a:headEnd/>
              <a:tailEnd type="triangle" w="med" len="med"/>
            </a:ln>
            <a:effectLst/>
          </p:spPr>
          <p:txBody>
            <a:bodyPr/>
            <a:lstStyle/>
            <a:p>
              <a:endParaRPr lang="en-US"/>
            </a:p>
          </p:txBody>
        </p:sp>
        <p:sp>
          <p:nvSpPr>
            <p:cNvPr id="36881" name="Line 17"/>
            <p:cNvSpPr>
              <a:spLocks noChangeShapeType="1"/>
            </p:cNvSpPr>
            <p:nvPr/>
          </p:nvSpPr>
          <p:spPr bwMode="auto">
            <a:xfrm>
              <a:off x="2448" y="2856"/>
              <a:ext cx="132" cy="0"/>
            </a:xfrm>
            <a:prstGeom prst="line">
              <a:avLst/>
            </a:prstGeom>
            <a:noFill/>
            <a:ln w="12700">
              <a:solidFill>
                <a:schemeClr val="tx1"/>
              </a:solidFill>
              <a:round/>
              <a:headEnd/>
              <a:tailEnd type="triangle" w="med" len="med"/>
            </a:ln>
            <a:effectLst/>
          </p:spPr>
          <p:txBody>
            <a:bodyPr/>
            <a:lstStyle/>
            <a:p>
              <a:endParaRPr lang="en-US"/>
            </a:p>
          </p:txBody>
        </p:sp>
        <p:sp>
          <p:nvSpPr>
            <p:cNvPr id="36882" name="Line 18"/>
            <p:cNvSpPr>
              <a:spLocks noChangeShapeType="1"/>
            </p:cNvSpPr>
            <p:nvPr/>
          </p:nvSpPr>
          <p:spPr bwMode="auto">
            <a:xfrm>
              <a:off x="3132" y="2856"/>
              <a:ext cx="132" cy="0"/>
            </a:xfrm>
            <a:prstGeom prst="line">
              <a:avLst/>
            </a:prstGeom>
            <a:noFill/>
            <a:ln w="12700">
              <a:solidFill>
                <a:schemeClr val="tx1"/>
              </a:solidFill>
              <a:round/>
              <a:headEnd/>
              <a:tailEnd type="triangle" w="med" len="med"/>
            </a:ln>
            <a:effectLst/>
          </p:spPr>
          <p:txBody>
            <a:bodyPr/>
            <a:lstStyle/>
            <a:p>
              <a:endParaRPr lang="en-US"/>
            </a:p>
          </p:txBody>
        </p:sp>
      </p:grpSp>
      <p:sp>
        <p:nvSpPr>
          <p:cNvPr id="36885" name="AutoShape 21"/>
          <p:cNvSpPr>
            <a:spLocks noChangeArrowheads="1"/>
          </p:cNvSpPr>
          <p:nvPr/>
        </p:nvSpPr>
        <p:spPr bwMode="auto">
          <a:xfrm>
            <a:off x="6858000" y="1524000"/>
            <a:ext cx="1600200" cy="914400"/>
          </a:xfrm>
          <a:prstGeom prst="cloudCallout">
            <a:avLst>
              <a:gd name="adj1" fmla="val -101250"/>
              <a:gd name="adj2" fmla="val -2292"/>
            </a:avLst>
          </a:prstGeom>
          <a:solidFill>
            <a:srgbClr val="FFFF99"/>
          </a:solidFill>
          <a:ln w="9525">
            <a:solidFill>
              <a:schemeClr val="tx1"/>
            </a:solidFill>
            <a:round/>
            <a:headEnd/>
            <a:tailEnd/>
          </a:ln>
          <a:effectLst/>
        </p:spPr>
        <p:txBody>
          <a:bodyPr/>
          <a:lstStyle/>
          <a:p>
            <a:pPr algn="ctr"/>
            <a:endParaRPr lang="en-US" sz="2400"/>
          </a:p>
        </p:txBody>
      </p:sp>
      <p:sp>
        <p:nvSpPr>
          <p:cNvPr id="36887" name="Oval 23"/>
          <p:cNvSpPr>
            <a:spLocks noChangeArrowheads="1"/>
          </p:cNvSpPr>
          <p:nvPr/>
        </p:nvSpPr>
        <p:spPr bwMode="auto">
          <a:xfrm>
            <a:off x="4572000" y="2438400"/>
            <a:ext cx="2971800" cy="1828800"/>
          </a:xfrm>
          <a:prstGeom prst="ellipse">
            <a:avLst/>
          </a:prstGeom>
          <a:noFill/>
          <a:ln w="9525">
            <a:solidFill>
              <a:schemeClr val="tx1"/>
            </a:solidFill>
            <a:round/>
            <a:headEnd/>
            <a:tailEnd/>
          </a:ln>
          <a:effectLst/>
        </p:spPr>
        <p:txBody>
          <a:bodyPr wrap="none" anchor="ctr"/>
          <a:lstStyle/>
          <a:p>
            <a:endParaRPr lang="en-US"/>
          </a:p>
        </p:txBody>
      </p:sp>
      <p:pic>
        <p:nvPicPr>
          <p:cNvPr id="36888" name="Picture 24" descr="pe04049_"/>
          <p:cNvPicPr>
            <a:picLocks noChangeAspect="1" noChangeArrowheads="1"/>
          </p:cNvPicPr>
          <p:nvPr/>
        </p:nvPicPr>
        <p:blipFill>
          <a:blip r:embed="rId3" cstate="print"/>
          <a:srcRect/>
          <a:stretch>
            <a:fillRect/>
          </a:stretch>
        </p:blipFill>
        <p:spPr bwMode="auto">
          <a:xfrm>
            <a:off x="5410200" y="1752600"/>
            <a:ext cx="889000" cy="1219200"/>
          </a:xfrm>
          <a:prstGeom prst="rect">
            <a:avLst/>
          </a:prstGeom>
          <a:noFill/>
        </p:spPr>
      </p:pic>
      <p:sp>
        <p:nvSpPr>
          <p:cNvPr id="36889" name="Rectangle 25"/>
          <p:cNvSpPr>
            <a:spLocks noChangeArrowheads="1"/>
          </p:cNvSpPr>
          <p:nvPr/>
        </p:nvSpPr>
        <p:spPr bwMode="auto">
          <a:xfrm>
            <a:off x="7239000" y="1752600"/>
            <a:ext cx="838200" cy="533400"/>
          </a:xfrm>
          <a:prstGeom prst="rect">
            <a:avLst/>
          </a:prstGeom>
          <a:solidFill>
            <a:srgbClr val="FFFF99"/>
          </a:solidFill>
          <a:ln w="12700">
            <a:noFill/>
            <a:miter lim="800000"/>
            <a:headEnd/>
            <a:tailEnd/>
          </a:ln>
          <a:effectLst/>
        </p:spPr>
        <p:txBody>
          <a:bodyPr wrap="none" anchor="ctr"/>
          <a:lstStyle/>
          <a:p>
            <a:pPr algn="ctr" eaLnBrk="0" hangingPunct="0"/>
            <a:r>
              <a:rPr lang="en-US" sz="1400" i="1" dirty="0"/>
              <a:t>“I think you should </a:t>
            </a:r>
          </a:p>
          <a:p>
            <a:pPr algn="ctr" eaLnBrk="0" hangingPunct="0"/>
            <a:r>
              <a:rPr lang="en-US" sz="1400" i="1" dirty="0"/>
              <a:t>be more explicit </a:t>
            </a:r>
          </a:p>
          <a:p>
            <a:pPr algn="ctr" eaLnBrk="0" hangingPunct="0"/>
            <a:r>
              <a:rPr lang="en-US" sz="1400" i="1" dirty="0"/>
              <a:t>here in step two.”</a:t>
            </a:r>
            <a:endParaRPr lang="en-US" sz="1400" dirty="0"/>
          </a:p>
        </p:txBody>
      </p:sp>
      <p:sp>
        <p:nvSpPr>
          <p:cNvPr id="36890" name="Rectangle 26"/>
          <p:cNvSpPr>
            <a:spLocks noChangeArrowheads="1"/>
          </p:cNvSpPr>
          <p:nvPr/>
        </p:nvSpPr>
        <p:spPr bwMode="auto">
          <a:xfrm>
            <a:off x="7543800" y="2362200"/>
            <a:ext cx="1371600" cy="457200"/>
          </a:xfrm>
          <a:prstGeom prst="rect">
            <a:avLst/>
          </a:prstGeom>
          <a:noFill/>
          <a:ln w="9525">
            <a:noFill/>
            <a:miter lim="800000"/>
            <a:headEnd/>
            <a:tailEnd/>
          </a:ln>
          <a:effectLst/>
        </p:spPr>
        <p:txBody>
          <a:bodyPr anchor="ctr"/>
          <a:lstStyle/>
          <a:p>
            <a:pPr algn="ctr"/>
            <a:r>
              <a:rPr lang="en-US" sz="800">
                <a:solidFill>
                  <a:schemeClr val="tx2"/>
                </a:solidFill>
              </a:rPr>
              <a:t>Quote from a </a:t>
            </a:r>
            <a:r>
              <a:rPr lang="en-US" altLang="ja-JP" sz="800">
                <a:solidFill>
                  <a:schemeClr val="tx2"/>
                </a:solidFill>
                <a:ea typeface="ＭＳ Ｐゴシック" charset="-128"/>
              </a:rPr>
              <a:t>Sidney Harris cartoon</a:t>
            </a:r>
            <a:endParaRPr lang="en-US" sz="1600">
              <a:solidFill>
                <a:schemeClr val="tx2"/>
              </a:solidFill>
            </a:endParaRPr>
          </a:p>
        </p:txBody>
      </p:sp>
      <p:sp>
        <p:nvSpPr>
          <p:cNvPr id="36891" name="Rectangle 27"/>
          <p:cNvSpPr>
            <a:spLocks noChangeArrowheads="1"/>
          </p:cNvSpPr>
          <p:nvPr/>
        </p:nvSpPr>
        <p:spPr bwMode="auto">
          <a:xfrm>
            <a:off x="152400" y="304800"/>
            <a:ext cx="8763000" cy="914400"/>
          </a:xfrm>
          <a:prstGeom prst="rect">
            <a:avLst/>
          </a:prstGeom>
          <a:noFill/>
          <a:ln w="9525">
            <a:noFill/>
            <a:miter lim="800000"/>
            <a:headEnd/>
            <a:tailEnd/>
          </a:ln>
          <a:effectLst/>
        </p:spPr>
        <p:txBody>
          <a:bodyPr anchor="ctr"/>
          <a:lstStyle/>
          <a:p>
            <a:pPr algn="ctr"/>
            <a:r>
              <a:rPr lang="en-US" altLang="ja-JP" sz="3200" dirty="0">
                <a:solidFill>
                  <a:schemeClr val="tx2"/>
                </a:solidFill>
                <a:ea typeface="ＭＳ Ｐゴシック" charset="-128"/>
              </a:rPr>
              <a:t>Frequently the “theory of change” associated with a program is not explicit</a:t>
            </a:r>
            <a:endParaRPr lang="en-US" sz="3200" dirty="0">
              <a:solidFill>
                <a:schemeClr val="tx2"/>
              </a:solidFill>
              <a:ea typeface="ＭＳ Ｐゴシック" charset="-128"/>
            </a:endParaRPr>
          </a:p>
        </p:txBody>
      </p:sp>
      <p:sp>
        <p:nvSpPr>
          <p:cNvPr id="25" name="Slide Number Placeholder 24"/>
          <p:cNvSpPr>
            <a:spLocks noGrp="1"/>
          </p:cNvSpPr>
          <p:nvPr>
            <p:ph type="sldNum" sz="quarter" idx="12"/>
          </p:nvPr>
        </p:nvSpPr>
        <p:spPr/>
        <p:txBody>
          <a:bodyPr/>
          <a:lstStyle/>
          <a:p>
            <a:fld id="{B43335F5-E315-4BB1-9A9B-F7BDBCE2DC0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val 2"/>
          <p:cNvSpPr>
            <a:spLocks noChangeAspect="1" noChangeArrowheads="1"/>
          </p:cNvSpPr>
          <p:nvPr/>
        </p:nvSpPr>
        <p:spPr bwMode="auto">
          <a:xfrm>
            <a:off x="838200" y="1524000"/>
            <a:ext cx="4924425" cy="4924425"/>
          </a:xfrm>
          <a:prstGeom prst="ellipse">
            <a:avLst/>
          </a:prstGeom>
          <a:noFill/>
          <a:ln w="9525">
            <a:solidFill>
              <a:schemeClr val="accent2"/>
            </a:solidFill>
            <a:round/>
            <a:headEnd/>
            <a:tailEnd/>
          </a:ln>
          <a:effectLst/>
        </p:spPr>
        <p:txBody>
          <a:bodyPr wrap="none" anchor="ctr"/>
          <a:lstStyle/>
          <a:p>
            <a:pPr algn="ctr">
              <a:lnSpc>
                <a:spcPct val="80000"/>
              </a:lnSpc>
            </a:pPr>
            <a:endParaRPr lang="en-US" sz="1400">
              <a:latin typeface="Times New Roman" pitchFamily="18" charset="0"/>
            </a:endParaRPr>
          </a:p>
        </p:txBody>
      </p:sp>
      <p:sp>
        <p:nvSpPr>
          <p:cNvPr id="25603" name="Oval 3"/>
          <p:cNvSpPr>
            <a:spLocks noChangeAspect="1" noChangeArrowheads="1"/>
          </p:cNvSpPr>
          <p:nvPr/>
        </p:nvSpPr>
        <p:spPr bwMode="auto">
          <a:xfrm>
            <a:off x="1231900" y="2246313"/>
            <a:ext cx="4119563" cy="4119562"/>
          </a:xfrm>
          <a:prstGeom prst="ellipse">
            <a:avLst/>
          </a:prstGeom>
          <a:noFill/>
          <a:ln w="9525">
            <a:solidFill>
              <a:srgbClr val="990099"/>
            </a:solidFill>
            <a:round/>
            <a:headEnd/>
            <a:tailEnd/>
          </a:ln>
          <a:effectLst/>
        </p:spPr>
        <p:txBody>
          <a:bodyPr wrap="none" anchor="ctr"/>
          <a:lstStyle/>
          <a:p>
            <a:endParaRPr lang="en-US"/>
          </a:p>
        </p:txBody>
      </p:sp>
      <p:sp>
        <p:nvSpPr>
          <p:cNvPr id="25604" name="Rectangle 4"/>
          <p:cNvSpPr>
            <a:spLocks noChangeAspect="1" noChangeArrowheads="1"/>
          </p:cNvSpPr>
          <p:nvPr/>
        </p:nvSpPr>
        <p:spPr bwMode="auto">
          <a:xfrm>
            <a:off x="4087813" y="2590800"/>
            <a:ext cx="4137025" cy="2298700"/>
          </a:xfrm>
          <a:prstGeom prst="rect">
            <a:avLst/>
          </a:prstGeom>
          <a:solidFill>
            <a:srgbClr val="990099"/>
          </a:solidFill>
          <a:ln w="9525">
            <a:solidFill>
              <a:schemeClr val="tx1"/>
            </a:solidFill>
            <a:miter lim="800000"/>
            <a:headEnd/>
            <a:tailEnd/>
          </a:ln>
          <a:effectLst/>
        </p:spPr>
        <p:txBody>
          <a:bodyPr wrap="none" anchor="ctr"/>
          <a:lstStyle/>
          <a:p>
            <a:pPr algn="ctr"/>
            <a:endParaRPr lang="en-US">
              <a:solidFill>
                <a:srgbClr val="990099"/>
              </a:solidFill>
            </a:endParaRPr>
          </a:p>
        </p:txBody>
      </p:sp>
      <p:grpSp>
        <p:nvGrpSpPr>
          <p:cNvPr id="2" name="Group 5"/>
          <p:cNvGrpSpPr>
            <a:grpSpLocks noChangeAspect="1"/>
          </p:cNvGrpSpPr>
          <p:nvPr/>
        </p:nvGrpSpPr>
        <p:grpSpPr bwMode="auto">
          <a:xfrm>
            <a:off x="4121150" y="2984500"/>
            <a:ext cx="4070350" cy="1538288"/>
            <a:chOff x="1128" y="1015"/>
            <a:chExt cx="3350" cy="1783"/>
          </a:xfrm>
        </p:grpSpPr>
        <p:sp>
          <p:nvSpPr>
            <p:cNvPr id="25606" name="Puzzle3"/>
            <p:cNvSpPr>
              <a:spLocks noChangeAspect="1" noEditPoints="1" noChangeArrowheads="1"/>
            </p:cNvSpPr>
            <p:nvPr/>
          </p:nvSpPr>
          <p:spPr bwMode="auto">
            <a:xfrm rot="-5400000">
              <a:off x="2199" y="1162"/>
              <a:ext cx="1113" cy="1511"/>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C0C0C0"/>
            </a:solidFill>
            <a:ln w="28575">
              <a:solidFill>
                <a:srgbClr val="000000"/>
              </a:solidFill>
              <a:miter lim="800000"/>
              <a:headEnd/>
              <a:tailEnd/>
            </a:ln>
          </p:spPr>
          <p:txBody>
            <a:bodyPr/>
            <a:lstStyle/>
            <a:p>
              <a:endParaRPr lang="en-US"/>
            </a:p>
          </p:txBody>
        </p:sp>
        <p:sp>
          <p:nvSpPr>
            <p:cNvPr id="25607" name="Puzzle2"/>
            <p:cNvSpPr>
              <a:spLocks noChangeAspect="1" noEditPoints="1" noChangeArrowheads="1"/>
            </p:cNvSpPr>
            <p:nvPr/>
          </p:nvSpPr>
          <p:spPr bwMode="auto">
            <a:xfrm rot="-5400000">
              <a:off x="2901" y="1221"/>
              <a:ext cx="1777" cy="1377"/>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EAEAEA"/>
            </a:solidFill>
            <a:ln w="28575">
              <a:solidFill>
                <a:srgbClr val="000000"/>
              </a:solidFill>
              <a:miter lim="800000"/>
              <a:headEnd/>
              <a:tailEnd/>
            </a:ln>
          </p:spPr>
          <p:txBody>
            <a:bodyPr/>
            <a:lstStyle/>
            <a:p>
              <a:endParaRPr lang="en-US"/>
            </a:p>
          </p:txBody>
        </p:sp>
        <p:sp>
          <p:nvSpPr>
            <p:cNvPr id="25608" name="Puzzle2"/>
            <p:cNvSpPr>
              <a:spLocks noChangeAspect="1" noEditPoints="1" noChangeArrowheads="1"/>
            </p:cNvSpPr>
            <p:nvPr/>
          </p:nvSpPr>
          <p:spPr bwMode="auto">
            <a:xfrm rot="-5400000">
              <a:off x="928" y="1215"/>
              <a:ext cx="1777" cy="1377"/>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969696"/>
            </a:solidFill>
            <a:ln w="28575">
              <a:solidFill>
                <a:srgbClr val="000000"/>
              </a:solidFill>
              <a:miter lim="800000"/>
              <a:headEnd/>
              <a:tailEnd/>
            </a:ln>
          </p:spPr>
          <p:txBody>
            <a:bodyPr/>
            <a:lstStyle/>
            <a:p>
              <a:endParaRPr lang="en-US"/>
            </a:p>
          </p:txBody>
        </p:sp>
      </p:grpSp>
      <p:sp>
        <p:nvSpPr>
          <p:cNvPr id="25609" name="Rectangle 9"/>
          <p:cNvSpPr>
            <a:spLocks noChangeAspect="1" noChangeArrowheads="1"/>
          </p:cNvSpPr>
          <p:nvPr/>
        </p:nvSpPr>
        <p:spPr bwMode="auto">
          <a:xfrm>
            <a:off x="4875213" y="1524000"/>
            <a:ext cx="3397250" cy="722313"/>
          </a:xfrm>
          <a:prstGeom prst="rect">
            <a:avLst/>
          </a:prstGeom>
          <a:solidFill>
            <a:schemeClr val="accent2"/>
          </a:solidFill>
          <a:ln w="9525">
            <a:solidFill>
              <a:schemeClr val="tx1"/>
            </a:solidFill>
            <a:miter lim="800000"/>
            <a:headEnd/>
            <a:tailEnd/>
          </a:ln>
          <a:effectLst/>
        </p:spPr>
        <p:txBody>
          <a:bodyPr wrap="none" anchor="ctr"/>
          <a:lstStyle/>
          <a:p>
            <a:endParaRPr lang="en-US"/>
          </a:p>
        </p:txBody>
      </p:sp>
      <p:sp>
        <p:nvSpPr>
          <p:cNvPr id="25610" name="Rectangle 10"/>
          <p:cNvSpPr>
            <a:spLocks noChangeAspect="1" noChangeArrowheads="1"/>
          </p:cNvSpPr>
          <p:nvPr/>
        </p:nvSpPr>
        <p:spPr bwMode="auto">
          <a:xfrm>
            <a:off x="4087813" y="5397500"/>
            <a:ext cx="4137025" cy="854075"/>
          </a:xfrm>
          <a:prstGeom prst="rect">
            <a:avLst/>
          </a:prstGeom>
          <a:solidFill>
            <a:srgbClr val="008000"/>
          </a:solidFill>
          <a:ln w="9525">
            <a:solidFill>
              <a:srgbClr val="969696"/>
            </a:solidFill>
            <a:miter lim="800000"/>
            <a:headEnd/>
            <a:tailEnd/>
          </a:ln>
          <a:effectLst/>
        </p:spPr>
        <p:txBody>
          <a:bodyPr wrap="none" anchor="ctr"/>
          <a:lstStyle/>
          <a:p>
            <a:endParaRPr lang="en-US"/>
          </a:p>
        </p:txBody>
      </p:sp>
      <p:sp>
        <p:nvSpPr>
          <p:cNvPr id="25611" name="Oval 11"/>
          <p:cNvSpPr>
            <a:spLocks noChangeAspect="1" noChangeArrowheads="1"/>
          </p:cNvSpPr>
          <p:nvPr/>
        </p:nvSpPr>
        <p:spPr bwMode="auto">
          <a:xfrm>
            <a:off x="2643188" y="4905375"/>
            <a:ext cx="1312862" cy="1312863"/>
          </a:xfrm>
          <a:prstGeom prst="ellipse">
            <a:avLst/>
          </a:prstGeom>
          <a:noFill/>
          <a:ln w="9525">
            <a:solidFill>
              <a:srgbClr val="008000"/>
            </a:solidFill>
            <a:round/>
            <a:headEnd/>
            <a:tailEnd/>
          </a:ln>
          <a:effectLst/>
        </p:spPr>
        <p:txBody>
          <a:bodyPr wrap="none" anchor="ctr"/>
          <a:lstStyle/>
          <a:p>
            <a:endParaRPr lang="en-US"/>
          </a:p>
        </p:txBody>
      </p:sp>
      <p:sp>
        <p:nvSpPr>
          <p:cNvPr id="25612" name="AutoShape 12"/>
          <p:cNvSpPr>
            <a:spLocks noChangeAspect="1" noChangeArrowheads="1"/>
          </p:cNvSpPr>
          <p:nvPr/>
        </p:nvSpPr>
        <p:spPr bwMode="auto">
          <a:xfrm>
            <a:off x="4087813" y="5135563"/>
            <a:ext cx="4138612" cy="261937"/>
          </a:xfrm>
          <a:prstGeom prst="triangle">
            <a:avLst>
              <a:gd name="adj" fmla="val 50000"/>
            </a:avLst>
          </a:prstGeom>
          <a:solidFill>
            <a:schemeClr val="bg2"/>
          </a:solidFill>
          <a:ln w="9525">
            <a:noFill/>
            <a:miter lim="800000"/>
            <a:headEnd/>
            <a:tailEnd/>
          </a:ln>
          <a:effectLst/>
        </p:spPr>
        <p:txBody>
          <a:bodyPr wrap="none" anchor="ctr"/>
          <a:lstStyle/>
          <a:p>
            <a:endParaRPr lang="en-US"/>
          </a:p>
        </p:txBody>
      </p:sp>
      <p:sp>
        <p:nvSpPr>
          <p:cNvPr id="25613" name="AutoShape 13"/>
          <p:cNvSpPr>
            <a:spLocks noChangeAspect="1" noChangeArrowheads="1"/>
          </p:cNvSpPr>
          <p:nvPr/>
        </p:nvSpPr>
        <p:spPr bwMode="auto">
          <a:xfrm>
            <a:off x="4087813" y="2328863"/>
            <a:ext cx="4138612" cy="261937"/>
          </a:xfrm>
          <a:prstGeom prst="triangle">
            <a:avLst>
              <a:gd name="adj" fmla="val 50000"/>
            </a:avLst>
          </a:prstGeom>
          <a:solidFill>
            <a:srgbClr val="969696"/>
          </a:solidFill>
          <a:ln w="9525">
            <a:solidFill>
              <a:srgbClr val="969696"/>
            </a:solidFill>
            <a:miter lim="800000"/>
            <a:headEnd/>
            <a:tailEnd/>
          </a:ln>
          <a:effectLst/>
        </p:spPr>
        <p:txBody>
          <a:bodyPr wrap="none" anchor="ctr"/>
          <a:lstStyle/>
          <a:p>
            <a:endParaRPr lang="en-US"/>
          </a:p>
        </p:txBody>
      </p:sp>
      <p:sp>
        <p:nvSpPr>
          <p:cNvPr id="25614" name="AutoShape 14"/>
          <p:cNvSpPr>
            <a:spLocks noChangeAspect="1" noChangeArrowheads="1"/>
          </p:cNvSpPr>
          <p:nvPr/>
        </p:nvSpPr>
        <p:spPr bwMode="auto">
          <a:xfrm>
            <a:off x="4132263" y="5529263"/>
            <a:ext cx="852487"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15" name="AutoShape 15"/>
          <p:cNvSpPr>
            <a:spLocks noChangeAspect="1" noChangeArrowheads="1"/>
          </p:cNvSpPr>
          <p:nvPr/>
        </p:nvSpPr>
        <p:spPr bwMode="auto">
          <a:xfrm>
            <a:off x="4886325" y="5529263"/>
            <a:ext cx="788988"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16" name="AutoShape 16"/>
          <p:cNvSpPr>
            <a:spLocks noChangeAspect="1" noChangeArrowheads="1"/>
          </p:cNvSpPr>
          <p:nvPr/>
        </p:nvSpPr>
        <p:spPr bwMode="auto">
          <a:xfrm>
            <a:off x="7196138" y="5529263"/>
            <a:ext cx="984250"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17" name="AutoShape 17"/>
          <p:cNvSpPr>
            <a:spLocks noChangeAspect="1" noChangeArrowheads="1"/>
          </p:cNvSpPr>
          <p:nvPr/>
        </p:nvSpPr>
        <p:spPr bwMode="auto">
          <a:xfrm>
            <a:off x="6342063" y="5529263"/>
            <a:ext cx="984250"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18" name="AutoShape 18"/>
          <p:cNvSpPr>
            <a:spLocks noChangeAspect="1" noChangeArrowheads="1"/>
          </p:cNvSpPr>
          <p:nvPr/>
        </p:nvSpPr>
        <p:spPr bwMode="auto">
          <a:xfrm>
            <a:off x="5630863" y="5529263"/>
            <a:ext cx="787400"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19" name="AutoShape 19"/>
          <p:cNvSpPr>
            <a:spLocks noChangeAspect="1" noChangeArrowheads="1"/>
          </p:cNvSpPr>
          <p:nvPr/>
        </p:nvSpPr>
        <p:spPr bwMode="auto">
          <a:xfrm>
            <a:off x="5926138" y="3524250"/>
            <a:ext cx="787400" cy="457200"/>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0" name="AutoShape 20"/>
          <p:cNvSpPr>
            <a:spLocks noChangeAspect="1" noChangeArrowheads="1"/>
          </p:cNvSpPr>
          <p:nvPr/>
        </p:nvSpPr>
        <p:spPr bwMode="auto">
          <a:xfrm>
            <a:off x="4635500" y="3521075"/>
            <a:ext cx="1049338" cy="46037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1" name="AutoShape 21"/>
          <p:cNvSpPr>
            <a:spLocks noChangeAspect="1" noChangeArrowheads="1"/>
          </p:cNvSpPr>
          <p:nvPr/>
        </p:nvSpPr>
        <p:spPr bwMode="auto">
          <a:xfrm>
            <a:off x="7042150" y="3524250"/>
            <a:ext cx="1050925" cy="457200"/>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2" name="AutoShape 22"/>
          <p:cNvSpPr>
            <a:spLocks noChangeAspect="1" noChangeArrowheads="1"/>
          </p:cNvSpPr>
          <p:nvPr/>
        </p:nvSpPr>
        <p:spPr bwMode="auto">
          <a:xfrm>
            <a:off x="5434013" y="4406900"/>
            <a:ext cx="1739900" cy="395288"/>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3" name="AutoShape 23"/>
          <p:cNvSpPr>
            <a:spLocks noChangeAspect="1" noChangeArrowheads="1"/>
          </p:cNvSpPr>
          <p:nvPr/>
        </p:nvSpPr>
        <p:spPr bwMode="auto">
          <a:xfrm>
            <a:off x="5445125" y="2503488"/>
            <a:ext cx="1444625" cy="657225"/>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4" name="AutoShape 24"/>
          <p:cNvSpPr>
            <a:spLocks noChangeAspect="1" noChangeArrowheads="1"/>
          </p:cNvSpPr>
          <p:nvPr/>
        </p:nvSpPr>
        <p:spPr bwMode="auto">
          <a:xfrm>
            <a:off x="4908550" y="1568450"/>
            <a:ext cx="3316288" cy="622300"/>
          </a:xfrm>
          <a:prstGeom prst="roundRect">
            <a:avLst>
              <a:gd name="adj" fmla="val 16667"/>
            </a:avLst>
          </a:prstGeom>
          <a:solidFill>
            <a:schemeClr val="bg1"/>
          </a:solidFill>
          <a:ln w="9525">
            <a:solidFill>
              <a:schemeClr val="tx1"/>
            </a:solidFill>
            <a:round/>
            <a:headEnd/>
            <a:tailEnd/>
          </a:ln>
          <a:effectLst/>
        </p:spPr>
        <p:txBody>
          <a:bodyPr wrap="none" anchor="ctr"/>
          <a:lstStyle/>
          <a:p>
            <a:endParaRPr lang="en-US"/>
          </a:p>
        </p:txBody>
      </p:sp>
      <p:sp>
        <p:nvSpPr>
          <p:cNvPr id="25625" name="Text Box 25"/>
          <p:cNvSpPr txBox="1">
            <a:spLocks noChangeAspect="1" noChangeArrowheads="1"/>
          </p:cNvSpPr>
          <p:nvPr/>
        </p:nvSpPr>
        <p:spPr bwMode="auto">
          <a:xfrm>
            <a:off x="4953000" y="1698625"/>
            <a:ext cx="3282950"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Strategic Objectives: e.g., wealth, health, safety, environmental protection</a:t>
            </a:r>
          </a:p>
        </p:txBody>
      </p:sp>
      <p:sp>
        <p:nvSpPr>
          <p:cNvPr id="25626" name="Text Box 26"/>
          <p:cNvSpPr txBox="1">
            <a:spLocks noChangeAspect="1" noChangeArrowheads="1"/>
          </p:cNvSpPr>
          <p:nvPr/>
        </p:nvSpPr>
        <p:spPr bwMode="auto">
          <a:xfrm>
            <a:off x="5543550" y="2587625"/>
            <a:ext cx="1247775" cy="53022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Action/Adoption (Sustained Change)</a:t>
            </a:r>
          </a:p>
        </p:txBody>
      </p:sp>
      <p:sp>
        <p:nvSpPr>
          <p:cNvPr id="25627" name="Text Box 27"/>
          <p:cNvSpPr txBox="1">
            <a:spLocks noChangeAspect="1" noChangeArrowheads="1"/>
          </p:cNvSpPr>
          <p:nvPr/>
        </p:nvSpPr>
        <p:spPr bwMode="auto">
          <a:xfrm>
            <a:off x="5849938" y="3576638"/>
            <a:ext cx="984250"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Ability/ Capacity</a:t>
            </a:r>
          </a:p>
        </p:txBody>
      </p:sp>
      <p:sp>
        <p:nvSpPr>
          <p:cNvPr id="25628" name="Text Box 28"/>
          <p:cNvSpPr txBox="1">
            <a:spLocks noChangeAspect="1" noChangeArrowheads="1"/>
          </p:cNvSpPr>
          <p:nvPr/>
        </p:nvSpPr>
        <p:spPr bwMode="auto">
          <a:xfrm>
            <a:off x="6943725" y="3576638"/>
            <a:ext cx="1247775"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Awareness/ Acceptance</a:t>
            </a:r>
          </a:p>
        </p:txBody>
      </p:sp>
      <p:sp>
        <p:nvSpPr>
          <p:cNvPr id="25629" name="Text Box 29"/>
          <p:cNvSpPr txBox="1">
            <a:spLocks noChangeAspect="1" noChangeArrowheads="1"/>
          </p:cNvSpPr>
          <p:nvPr/>
        </p:nvSpPr>
        <p:spPr bwMode="auto">
          <a:xfrm>
            <a:off x="5434013" y="4505325"/>
            <a:ext cx="1773237" cy="23812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Legal/Business Climate</a:t>
            </a:r>
          </a:p>
        </p:txBody>
      </p:sp>
      <p:sp>
        <p:nvSpPr>
          <p:cNvPr id="25630" name="Text Box 30"/>
          <p:cNvSpPr txBox="1">
            <a:spLocks noChangeAspect="1" noChangeArrowheads="1"/>
          </p:cNvSpPr>
          <p:nvPr/>
        </p:nvSpPr>
        <p:spPr bwMode="auto">
          <a:xfrm>
            <a:off x="4548188" y="3576638"/>
            <a:ext cx="1246187"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Active Partner Support</a:t>
            </a:r>
          </a:p>
        </p:txBody>
      </p:sp>
      <p:sp>
        <p:nvSpPr>
          <p:cNvPr id="25631" name="Text Box 31"/>
          <p:cNvSpPr txBox="1">
            <a:spLocks noChangeAspect="1" noChangeArrowheads="1"/>
          </p:cNvSpPr>
          <p:nvPr/>
        </p:nvSpPr>
        <p:spPr bwMode="auto">
          <a:xfrm>
            <a:off x="4000500" y="5553075"/>
            <a:ext cx="1050925" cy="6762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Intensive Problem Solving/ R&amp;D</a:t>
            </a:r>
          </a:p>
        </p:txBody>
      </p:sp>
      <p:sp>
        <p:nvSpPr>
          <p:cNvPr id="25632" name="Text Box 32"/>
          <p:cNvSpPr txBox="1">
            <a:spLocks noChangeAspect="1" noChangeArrowheads="1"/>
          </p:cNvSpPr>
          <p:nvPr/>
        </p:nvSpPr>
        <p:spPr bwMode="auto">
          <a:xfrm>
            <a:off x="4635500" y="5626100"/>
            <a:ext cx="1247775" cy="53022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Technical Specialist Support</a:t>
            </a:r>
          </a:p>
        </p:txBody>
      </p:sp>
      <p:sp>
        <p:nvSpPr>
          <p:cNvPr id="25633" name="Text Box 33"/>
          <p:cNvSpPr txBox="1">
            <a:spLocks noChangeAspect="1" noChangeArrowheads="1"/>
          </p:cNvSpPr>
          <p:nvPr/>
        </p:nvSpPr>
        <p:spPr bwMode="auto">
          <a:xfrm>
            <a:off x="5411788" y="5772150"/>
            <a:ext cx="1247775" cy="23812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Education</a:t>
            </a:r>
          </a:p>
        </p:txBody>
      </p:sp>
      <p:sp>
        <p:nvSpPr>
          <p:cNvPr id="25634" name="Text Box 34"/>
          <p:cNvSpPr txBox="1">
            <a:spLocks noChangeAspect="1" noChangeArrowheads="1"/>
          </p:cNvSpPr>
          <p:nvPr/>
        </p:nvSpPr>
        <p:spPr bwMode="auto">
          <a:xfrm>
            <a:off x="6254750" y="5700713"/>
            <a:ext cx="1247775"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Information/ Advice</a:t>
            </a:r>
          </a:p>
        </p:txBody>
      </p:sp>
      <p:sp>
        <p:nvSpPr>
          <p:cNvPr id="25635" name="Text Box 35"/>
          <p:cNvSpPr txBox="1">
            <a:spLocks noChangeAspect="1" noChangeArrowheads="1"/>
          </p:cNvSpPr>
          <p:nvPr/>
        </p:nvSpPr>
        <p:spPr bwMode="auto">
          <a:xfrm>
            <a:off x="7140575" y="5700713"/>
            <a:ext cx="1247775" cy="384175"/>
          </a:xfrm>
          <a:prstGeom prst="rect">
            <a:avLst/>
          </a:prstGeom>
          <a:noFill/>
          <a:ln w="9525">
            <a:noFill/>
            <a:miter lim="800000"/>
            <a:headEnd/>
            <a:tailEnd/>
          </a:ln>
          <a:effectLst/>
        </p:spPr>
        <p:txBody>
          <a:bodyPr>
            <a:spAutoFit/>
          </a:bodyPr>
          <a:lstStyle/>
          <a:p>
            <a:pPr algn="ctr">
              <a:lnSpc>
                <a:spcPct val="80000"/>
              </a:lnSpc>
              <a:spcBef>
                <a:spcPct val="20000"/>
              </a:spcBef>
            </a:pPr>
            <a:r>
              <a:rPr lang="en-US" sz="1200">
                <a:latin typeface="Arial Unicode MS" pitchFamily="34" charset="-128"/>
              </a:rPr>
              <a:t>Awareness Building</a:t>
            </a:r>
          </a:p>
        </p:txBody>
      </p:sp>
      <p:sp>
        <p:nvSpPr>
          <p:cNvPr id="25636" name="Text Box 36"/>
          <p:cNvSpPr txBox="1">
            <a:spLocks noChangeAspect="1" noChangeArrowheads="1"/>
          </p:cNvSpPr>
          <p:nvPr/>
        </p:nvSpPr>
        <p:spPr bwMode="auto">
          <a:xfrm>
            <a:off x="2692400" y="1785938"/>
            <a:ext cx="1247775" cy="289888"/>
          </a:xfrm>
          <a:prstGeom prst="rect">
            <a:avLst/>
          </a:prstGeom>
          <a:noFill/>
          <a:ln w="9525">
            <a:noFill/>
            <a:miter lim="800000"/>
            <a:headEnd/>
            <a:tailEnd/>
          </a:ln>
          <a:effectLst/>
        </p:spPr>
        <p:txBody>
          <a:bodyPr>
            <a:spAutoFit/>
          </a:bodyPr>
          <a:lstStyle/>
          <a:p>
            <a:pPr algn="ctr">
              <a:lnSpc>
                <a:spcPct val="80000"/>
              </a:lnSpc>
              <a:spcBef>
                <a:spcPct val="20000"/>
              </a:spcBef>
            </a:pPr>
            <a:r>
              <a:rPr lang="en-US" sz="1600" b="1" dirty="0">
                <a:latin typeface="Arial Unicode MS" pitchFamily="34" charset="-128"/>
              </a:rPr>
              <a:t>STATE</a:t>
            </a:r>
          </a:p>
        </p:txBody>
      </p:sp>
      <p:sp>
        <p:nvSpPr>
          <p:cNvPr id="25637" name="Text Box 37"/>
          <p:cNvSpPr txBox="1">
            <a:spLocks noChangeAspect="1" noChangeArrowheads="1"/>
          </p:cNvSpPr>
          <p:nvPr/>
        </p:nvSpPr>
        <p:spPr bwMode="auto">
          <a:xfrm>
            <a:off x="2514600" y="5316571"/>
            <a:ext cx="1458913" cy="412421"/>
          </a:xfrm>
          <a:prstGeom prst="rect">
            <a:avLst/>
          </a:prstGeom>
          <a:noFill/>
          <a:ln w="9525">
            <a:noFill/>
            <a:miter lim="800000"/>
            <a:headEnd/>
            <a:tailEnd/>
          </a:ln>
          <a:effectLst/>
        </p:spPr>
        <p:txBody>
          <a:bodyPr wrap="square">
            <a:spAutoFit/>
          </a:bodyPr>
          <a:lstStyle/>
          <a:p>
            <a:pPr algn="ctr">
              <a:lnSpc>
                <a:spcPct val="80000"/>
              </a:lnSpc>
              <a:spcBef>
                <a:spcPct val="20000"/>
              </a:spcBef>
            </a:pPr>
            <a:r>
              <a:rPr lang="en-US" sz="1400" b="1" dirty="0">
                <a:latin typeface="Arial Unicode MS" pitchFamily="34" charset="-128"/>
              </a:rPr>
              <a:t>OPERATIONAL</a:t>
            </a:r>
            <a:r>
              <a:rPr lang="en-US" sz="1200" dirty="0">
                <a:latin typeface="Arial Unicode MS" pitchFamily="34" charset="-128"/>
              </a:rPr>
              <a:t> activities/outputs</a:t>
            </a:r>
          </a:p>
        </p:txBody>
      </p:sp>
      <p:sp>
        <p:nvSpPr>
          <p:cNvPr id="25638" name="Text Box 38"/>
          <p:cNvSpPr txBox="1">
            <a:spLocks noChangeAspect="1" noChangeArrowheads="1"/>
          </p:cNvSpPr>
          <p:nvPr/>
        </p:nvSpPr>
        <p:spPr bwMode="auto">
          <a:xfrm>
            <a:off x="2570163" y="3427413"/>
            <a:ext cx="1493837" cy="880241"/>
          </a:xfrm>
          <a:prstGeom prst="rect">
            <a:avLst/>
          </a:prstGeom>
          <a:noFill/>
          <a:ln w="9525">
            <a:noFill/>
            <a:miter lim="800000"/>
            <a:headEnd/>
            <a:tailEnd/>
          </a:ln>
          <a:effectLst/>
        </p:spPr>
        <p:txBody>
          <a:bodyPr>
            <a:spAutoFit/>
          </a:bodyPr>
          <a:lstStyle/>
          <a:p>
            <a:pPr algn="ctr">
              <a:lnSpc>
                <a:spcPct val="80000"/>
              </a:lnSpc>
              <a:spcBef>
                <a:spcPct val="20000"/>
              </a:spcBef>
            </a:pPr>
            <a:r>
              <a:rPr lang="en-US" sz="1400" b="1" dirty="0">
                <a:latin typeface="Arial Unicode MS" pitchFamily="34" charset="-128"/>
              </a:rPr>
              <a:t>BEHAVIORAL CHANGE </a:t>
            </a:r>
            <a:r>
              <a:rPr lang="en-US" sz="1200" dirty="0">
                <a:latin typeface="Arial Unicode MS" pitchFamily="34" charset="-128"/>
              </a:rPr>
              <a:t>in partners, stakeholders, and target groups</a:t>
            </a:r>
          </a:p>
        </p:txBody>
      </p:sp>
      <p:sp>
        <p:nvSpPr>
          <p:cNvPr id="25639" name="Line 39"/>
          <p:cNvSpPr>
            <a:spLocks noChangeAspect="1" noChangeShapeType="1"/>
          </p:cNvSpPr>
          <p:nvPr/>
        </p:nvSpPr>
        <p:spPr bwMode="auto">
          <a:xfrm>
            <a:off x="3300413" y="4905375"/>
            <a:ext cx="1312862" cy="0"/>
          </a:xfrm>
          <a:prstGeom prst="line">
            <a:avLst/>
          </a:prstGeom>
          <a:noFill/>
          <a:ln w="9525">
            <a:solidFill>
              <a:schemeClr val="tx1"/>
            </a:solidFill>
            <a:prstDash val="dash"/>
            <a:round/>
            <a:headEnd/>
            <a:tailEnd/>
          </a:ln>
          <a:effectLst/>
        </p:spPr>
        <p:txBody>
          <a:bodyPr/>
          <a:lstStyle/>
          <a:p>
            <a:endParaRPr lang="en-US"/>
          </a:p>
        </p:txBody>
      </p:sp>
      <p:grpSp>
        <p:nvGrpSpPr>
          <p:cNvPr id="3" name="Group 40"/>
          <p:cNvGrpSpPr>
            <a:grpSpLocks noChangeAspect="1"/>
          </p:cNvGrpSpPr>
          <p:nvPr/>
        </p:nvGrpSpPr>
        <p:grpSpPr bwMode="auto">
          <a:xfrm>
            <a:off x="3300413" y="1524000"/>
            <a:ext cx="1706562" cy="722313"/>
            <a:chOff x="1920" y="576"/>
            <a:chExt cx="960" cy="528"/>
          </a:xfrm>
        </p:grpSpPr>
        <p:sp>
          <p:nvSpPr>
            <p:cNvPr id="25641" name="Line 41"/>
            <p:cNvSpPr>
              <a:spLocks noChangeAspect="1" noChangeShapeType="1"/>
            </p:cNvSpPr>
            <p:nvPr/>
          </p:nvSpPr>
          <p:spPr bwMode="auto">
            <a:xfrm>
              <a:off x="1920" y="576"/>
              <a:ext cx="960" cy="0"/>
            </a:xfrm>
            <a:prstGeom prst="line">
              <a:avLst/>
            </a:prstGeom>
            <a:noFill/>
            <a:ln w="9525">
              <a:solidFill>
                <a:schemeClr val="tx1"/>
              </a:solidFill>
              <a:prstDash val="dash"/>
              <a:round/>
              <a:headEnd/>
              <a:tailEnd/>
            </a:ln>
            <a:effectLst/>
          </p:spPr>
          <p:txBody>
            <a:bodyPr/>
            <a:lstStyle/>
            <a:p>
              <a:endParaRPr lang="en-US"/>
            </a:p>
          </p:txBody>
        </p:sp>
        <p:sp>
          <p:nvSpPr>
            <p:cNvPr id="25642" name="Line 42"/>
            <p:cNvSpPr>
              <a:spLocks noChangeAspect="1" noChangeShapeType="1"/>
            </p:cNvSpPr>
            <p:nvPr/>
          </p:nvSpPr>
          <p:spPr bwMode="auto">
            <a:xfrm>
              <a:off x="1920" y="1104"/>
              <a:ext cx="960" cy="0"/>
            </a:xfrm>
            <a:prstGeom prst="line">
              <a:avLst/>
            </a:prstGeom>
            <a:noFill/>
            <a:ln w="9525">
              <a:solidFill>
                <a:schemeClr val="tx1"/>
              </a:solidFill>
              <a:prstDash val="dash"/>
              <a:round/>
              <a:headEnd/>
              <a:tailEnd/>
            </a:ln>
            <a:effectLst/>
          </p:spPr>
          <p:txBody>
            <a:bodyPr/>
            <a:lstStyle/>
            <a:p>
              <a:endParaRPr lang="en-US"/>
            </a:p>
          </p:txBody>
        </p:sp>
      </p:grpSp>
      <p:sp>
        <p:nvSpPr>
          <p:cNvPr id="25643" name="Text Box 43"/>
          <p:cNvSpPr txBox="1">
            <a:spLocks noChangeArrowheads="1"/>
          </p:cNvSpPr>
          <p:nvPr/>
        </p:nvSpPr>
        <p:spPr bwMode="auto">
          <a:xfrm>
            <a:off x="365125" y="1458913"/>
            <a:ext cx="1582738" cy="517525"/>
          </a:xfrm>
          <a:prstGeom prst="rect">
            <a:avLst/>
          </a:prstGeom>
          <a:noFill/>
          <a:ln w="9525">
            <a:noFill/>
            <a:miter lim="800000"/>
            <a:headEnd/>
            <a:tailEnd/>
          </a:ln>
          <a:effectLst/>
        </p:spPr>
        <p:txBody>
          <a:bodyPr wrap="none">
            <a:spAutoFit/>
          </a:bodyPr>
          <a:lstStyle/>
          <a:p>
            <a:pPr eaLnBrk="0" hangingPunct="0"/>
            <a:r>
              <a:rPr lang="en-US" sz="1400">
                <a:latin typeface="Times New Roman" pitchFamily="18" charset="0"/>
              </a:rPr>
              <a:t>Source:  Montague,</a:t>
            </a:r>
          </a:p>
          <a:p>
            <a:pPr eaLnBrk="0" hangingPunct="0"/>
            <a:r>
              <a:rPr lang="en-US" sz="1400">
                <a:latin typeface="Times New Roman" pitchFamily="18" charset="0"/>
              </a:rPr>
              <a:t>www.pmn.net</a:t>
            </a:r>
          </a:p>
        </p:txBody>
      </p:sp>
      <p:sp>
        <p:nvSpPr>
          <p:cNvPr id="25644" name="Text Box 44"/>
          <p:cNvSpPr txBox="1">
            <a:spLocks noChangeArrowheads="1"/>
          </p:cNvSpPr>
          <p:nvPr/>
        </p:nvSpPr>
        <p:spPr bwMode="auto">
          <a:xfrm rot="-1945904">
            <a:off x="76200" y="3605213"/>
            <a:ext cx="3595688" cy="384175"/>
          </a:xfrm>
          <a:prstGeom prst="rect">
            <a:avLst/>
          </a:prstGeom>
          <a:noFill/>
          <a:ln w="9525">
            <a:noFill/>
            <a:miter lim="800000"/>
            <a:headEnd/>
            <a:tailEnd/>
          </a:ln>
          <a:effectLst/>
        </p:spPr>
        <p:txBody>
          <a:bodyPr wrap="none">
            <a:spAutoFit/>
          </a:bodyPr>
          <a:lstStyle/>
          <a:p>
            <a:pPr>
              <a:lnSpc>
                <a:spcPct val="80000"/>
              </a:lnSpc>
            </a:pPr>
            <a:r>
              <a:rPr lang="en-US" sz="2400">
                <a:solidFill>
                  <a:srgbClr val="990099"/>
                </a:solidFill>
                <a:latin typeface="Times New Roman" pitchFamily="18" charset="0"/>
              </a:rPr>
              <a:t>The “miracle in the middle”</a:t>
            </a:r>
          </a:p>
        </p:txBody>
      </p:sp>
      <p:sp>
        <p:nvSpPr>
          <p:cNvPr id="25645" name="Rectangle 45"/>
          <p:cNvSpPr>
            <a:spLocks noGrp="1" noChangeArrowheads="1"/>
          </p:cNvSpPr>
          <p:nvPr>
            <p:ph type="title"/>
          </p:nvPr>
        </p:nvSpPr>
        <p:spPr>
          <a:xfrm>
            <a:off x="1752600" y="228600"/>
            <a:ext cx="6934200" cy="1112838"/>
          </a:xfrm>
        </p:spPr>
        <p:txBody>
          <a:bodyPr>
            <a:normAutofit fontScale="90000"/>
          </a:bodyPr>
          <a:lstStyle/>
          <a:p>
            <a:r>
              <a:rPr lang="en-US" sz="4000"/>
              <a:t>The hard part:  </a:t>
            </a:r>
            <a:r>
              <a:rPr lang="en-US" sz="3600"/>
              <a:t/>
            </a:r>
            <a:br>
              <a:rPr lang="en-US" sz="3600"/>
            </a:br>
            <a:r>
              <a:rPr lang="en-US" sz="4000"/>
              <a:t>intermediate outcomes</a:t>
            </a:r>
          </a:p>
        </p:txBody>
      </p:sp>
      <p:sp>
        <p:nvSpPr>
          <p:cNvPr id="46" name="Slide Number Placeholder 45"/>
          <p:cNvSpPr>
            <a:spLocks noGrp="1"/>
          </p:cNvSpPr>
          <p:nvPr>
            <p:ph type="sldNum" sz="quarter" idx="12"/>
          </p:nvPr>
        </p:nvSpPr>
        <p:spPr/>
        <p:txBody>
          <a:bodyPr/>
          <a:lstStyle/>
          <a:p>
            <a:fld id="{B43335F5-E315-4BB1-9A9B-F7BDBCE2DC08}"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Different views:  30,000 feet vs. on the ground; new territory vs. settled; many years vs. election cycle</a:t>
            </a:r>
            <a:endParaRPr lang="en-US" sz="2800" dirty="0"/>
          </a:p>
        </p:txBody>
      </p:sp>
      <p:pic>
        <p:nvPicPr>
          <p:cNvPr id="4" name="Picture 3" descr="la_purchasemap.jpg"/>
          <p:cNvPicPr>
            <a:picLocks noChangeAspect="1"/>
          </p:cNvPicPr>
          <p:nvPr/>
        </p:nvPicPr>
        <p:blipFill>
          <a:blip r:embed="rId3" cstate="print"/>
          <a:stretch>
            <a:fillRect/>
          </a:stretch>
        </p:blipFill>
        <p:spPr>
          <a:xfrm>
            <a:off x="280652" y="1447800"/>
            <a:ext cx="6882148" cy="4343400"/>
          </a:xfrm>
          <a:prstGeom prst="rect">
            <a:avLst/>
          </a:prstGeom>
        </p:spPr>
      </p:pic>
      <p:pic>
        <p:nvPicPr>
          <p:cNvPr id="5" name="Picture 4" descr="map_of_albuquerque.jpg"/>
          <p:cNvPicPr>
            <a:picLocks noChangeAspect="1"/>
          </p:cNvPicPr>
          <p:nvPr/>
        </p:nvPicPr>
        <p:blipFill>
          <a:blip r:embed="rId4" cstate="print"/>
          <a:stretch>
            <a:fillRect/>
          </a:stretch>
        </p:blipFill>
        <p:spPr>
          <a:xfrm>
            <a:off x="5867400" y="3886200"/>
            <a:ext cx="2942189" cy="2209800"/>
          </a:xfrm>
          <a:prstGeom prst="rect">
            <a:avLst/>
          </a:prstGeom>
        </p:spPr>
      </p:pic>
      <p:sp>
        <p:nvSpPr>
          <p:cNvPr id="6" name="Slide Number Placeholder 5"/>
          <p:cNvSpPr>
            <a:spLocks noGrp="1"/>
          </p:cNvSpPr>
          <p:nvPr>
            <p:ph type="sldNum" sz="quarter" idx="12"/>
          </p:nvPr>
        </p:nvSpPr>
        <p:spPr/>
        <p:txBody>
          <a:bodyPr/>
          <a:lstStyle/>
          <a:p>
            <a:fld id="{B43335F5-E315-4BB1-9A9B-F7BDBCE2DC08}"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514600"/>
            <a:ext cx="7772400" cy="1362075"/>
          </a:xfrm>
        </p:spPr>
        <p:txBody>
          <a:bodyPr>
            <a:normAutofit fontScale="90000"/>
          </a:bodyPr>
          <a:lstStyle/>
          <a:p>
            <a:pPr algn="ctr"/>
            <a:r>
              <a:rPr lang="en-US" cap="none" dirty="0" smtClean="0"/>
              <a:t>Components and Relationships</a:t>
            </a:r>
            <a:br>
              <a:rPr lang="en-US" cap="none" dirty="0" smtClean="0"/>
            </a:br>
            <a:r>
              <a:rPr lang="en-US" cap="none" dirty="0" smtClean="0"/>
              <a:t>- </a:t>
            </a:r>
            <a:r>
              <a:rPr lang="en-US" sz="3100" cap="none" dirty="0" smtClean="0"/>
              <a:t>science, technology, entrepreneurial activity</a:t>
            </a:r>
            <a:br>
              <a:rPr lang="en-US" sz="3100" cap="none" dirty="0" smtClean="0"/>
            </a:br>
            <a:r>
              <a:rPr lang="en-US" sz="3100" cap="none" dirty="0" smtClean="0"/>
              <a:t>- actors, institutions</a:t>
            </a:r>
            <a:br>
              <a:rPr lang="en-US" sz="3100" cap="none" dirty="0" smtClean="0"/>
            </a:br>
            <a:r>
              <a:rPr lang="en-US" sz="3100" cap="none" dirty="0" smtClean="0"/>
              <a:t>arenas of RTD, market domains</a:t>
            </a:r>
            <a:br>
              <a:rPr lang="en-US" sz="3100" cap="none" dirty="0" smtClean="0"/>
            </a:br>
            <a:r>
              <a:rPr lang="en-US" sz="3100" cap="none" dirty="0" smtClean="0"/>
              <a:t>- input-output-outcome format</a:t>
            </a:r>
            <a:endParaRPr lang="en-US" cap="none" dirty="0"/>
          </a:p>
        </p:txBody>
      </p:sp>
      <p:sp>
        <p:nvSpPr>
          <p:cNvPr id="3" name="Slide Number Placeholder 2"/>
          <p:cNvSpPr>
            <a:spLocks noGrp="1"/>
          </p:cNvSpPr>
          <p:nvPr>
            <p:ph type="sldNum" sz="quarter" idx="12"/>
          </p:nvPr>
        </p:nvSpPr>
        <p:spPr/>
        <p:txBody>
          <a:bodyPr/>
          <a:lstStyle/>
          <a:p>
            <a:fld id="{B43335F5-E315-4BB1-9A9B-F7BDBCE2DC08}"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p:nvPr/>
        </p:nvGrpSpPr>
        <p:grpSpPr>
          <a:xfrm>
            <a:off x="-49213" y="152400"/>
            <a:ext cx="9193213" cy="6467475"/>
            <a:chOff x="-49213" y="152400"/>
            <a:chExt cx="9193213" cy="6467475"/>
          </a:xfrm>
        </p:grpSpPr>
        <p:grpSp>
          <p:nvGrpSpPr>
            <p:cNvPr id="3" name="Group 67"/>
            <p:cNvGrpSpPr>
              <a:grpSpLocks/>
            </p:cNvGrpSpPr>
            <p:nvPr/>
          </p:nvGrpSpPr>
          <p:grpSpPr bwMode="auto">
            <a:xfrm>
              <a:off x="609600" y="955675"/>
              <a:ext cx="8382000" cy="5646681"/>
              <a:chOff x="-7063" y="381000"/>
              <a:chExt cx="9158896" cy="6196466"/>
            </a:xfrm>
          </p:grpSpPr>
          <p:sp>
            <p:nvSpPr>
              <p:cNvPr id="2073" name="Rectangle 51"/>
              <p:cNvSpPr>
                <a:spLocks noChangeArrowheads="1"/>
              </p:cNvSpPr>
              <p:nvPr/>
            </p:nvSpPr>
            <p:spPr bwMode="auto">
              <a:xfrm>
                <a:off x="7924799" y="762001"/>
                <a:ext cx="1227034" cy="1066800"/>
              </a:xfrm>
              <a:prstGeom prst="rect">
                <a:avLst/>
              </a:prstGeom>
              <a:solidFill>
                <a:schemeClr val="bg1"/>
              </a:solidFill>
              <a:ln w="50800">
                <a:solidFill>
                  <a:schemeClr val="tx1"/>
                </a:solidFill>
                <a:prstDash val="sysDot"/>
                <a:miter lim="800000"/>
                <a:headEnd/>
                <a:tailEnd/>
              </a:ln>
            </p:spPr>
            <p:txBody>
              <a:bodyPr wrap="none" anchor="ctr"/>
              <a:lstStyle/>
              <a:p>
                <a:endParaRPr lang="en-US"/>
              </a:p>
            </p:txBody>
          </p:sp>
          <p:sp>
            <p:nvSpPr>
              <p:cNvPr id="2074" name="Line 34"/>
              <p:cNvSpPr>
                <a:spLocks noChangeShapeType="1"/>
              </p:cNvSpPr>
              <p:nvPr/>
            </p:nvSpPr>
            <p:spPr bwMode="auto">
              <a:xfrm>
                <a:off x="6248400" y="5103813"/>
                <a:ext cx="609600" cy="1587"/>
              </a:xfrm>
              <a:prstGeom prst="line">
                <a:avLst/>
              </a:prstGeom>
              <a:noFill/>
              <a:ln w="57150">
                <a:solidFill>
                  <a:srgbClr val="3399FF"/>
                </a:solidFill>
                <a:round/>
                <a:headEnd/>
                <a:tailEnd/>
              </a:ln>
            </p:spPr>
            <p:txBody>
              <a:bodyPr wrap="none" anchor="ctr"/>
              <a:lstStyle/>
              <a:p>
                <a:endParaRPr lang="en-US"/>
              </a:p>
            </p:txBody>
          </p:sp>
          <p:sp>
            <p:nvSpPr>
              <p:cNvPr id="2075" name="Line 21"/>
              <p:cNvSpPr>
                <a:spLocks noChangeShapeType="1"/>
              </p:cNvSpPr>
              <p:nvPr/>
            </p:nvSpPr>
            <p:spPr bwMode="auto">
              <a:xfrm>
                <a:off x="4191000" y="1295400"/>
                <a:ext cx="304800" cy="0"/>
              </a:xfrm>
              <a:prstGeom prst="line">
                <a:avLst/>
              </a:prstGeom>
              <a:noFill/>
              <a:ln w="57150">
                <a:solidFill>
                  <a:schemeClr val="tx1"/>
                </a:solidFill>
                <a:round/>
                <a:headEnd/>
                <a:tailEnd type="triangle" w="med" len="med"/>
              </a:ln>
            </p:spPr>
            <p:txBody>
              <a:bodyPr wrap="none" anchor="ctr"/>
              <a:lstStyle/>
              <a:p>
                <a:endParaRPr lang="en-US"/>
              </a:p>
            </p:txBody>
          </p:sp>
          <p:sp>
            <p:nvSpPr>
              <p:cNvPr id="2076" name="Line 21"/>
              <p:cNvSpPr>
                <a:spLocks noChangeShapeType="1"/>
              </p:cNvSpPr>
              <p:nvPr/>
            </p:nvSpPr>
            <p:spPr bwMode="auto">
              <a:xfrm>
                <a:off x="6096000" y="1295400"/>
                <a:ext cx="304800" cy="0"/>
              </a:xfrm>
              <a:prstGeom prst="line">
                <a:avLst/>
              </a:prstGeom>
              <a:noFill/>
              <a:ln w="57150">
                <a:solidFill>
                  <a:schemeClr val="tx1"/>
                </a:solidFill>
                <a:round/>
                <a:headEnd/>
                <a:tailEnd type="triangle" w="med" len="med"/>
              </a:ln>
            </p:spPr>
            <p:txBody>
              <a:bodyPr wrap="none" anchor="ctr"/>
              <a:lstStyle/>
              <a:p>
                <a:endParaRPr lang="en-US"/>
              </a:p>
            </p:txBody>
          </p:sp>
          <p:sp>
            <p:nvSpPr>
              <p:cNvPr id="2077" name="Line 38"/>
              <p:cNvSpPr>
                <a:spLocks noChangeShapeType="1"/>
              </p:cNvSpPr>
              <p:nvPr/>
            </p:nvSpPr>
            <p:spPr bwMode="auto">
              <a:xfrm flipV="1">
                <a:off x="4457700" y="2133600"/>
                <a:ext cx="1588" cy="1524000"/>
              </a:xfrm>
              <a:prstGeom prst="line">
                <a:avLst/>
              </a:prstGeom>
              <a:noFill/>
              <a:ln w="57150">
                <a:solidFill>
                  <a:schemeClr val="tx1"/>
                </a:solidFill>
                <a:round/>
                <a:headEnd/>
                <a:tailEnd/>
              </a:ln>
            </p:spPr>
            <p:txBody>
              <a:bodyPr wrap="none" anchor="ctr"/>
              <a:lstStyle/>
              <a:p>
                <a:endParaRPr lang="en-US"/>
              </a:p>
            </p:txBody>
          </p:sp>
          <p:sp>
            <p:nvSpPr>
              <p:cNvPr id="2078" name="Line 27"/>
              <p:cNvSpPr>
                <a:spLocks noChangeShapeType="1"/>
              </p:cNvSpPr>
              <p:nvPr/>
            </p:nvSpPr>
            <p:spPr bwMode="auto">
              <a:xfrm flipV="1">
                <a:off x="5702300" y="1600200"/>
                <a:ext cx="1588" cy="685800"/>
              </a:xfrm>
              <a:prstGeom prst="line">
                <a:avLst/>
              </a:prstGeom>
              <a:noFill/>
              <a:ln w="57150">
                <a:solidFill>
                  <a:schemeClr val="tx1"/>
                </a:solidFill>
                <a:round/>
                <a:headEnd/>
                <a:tailEnd type="triangle" w="med" len="med"/>
              </a:ln>
            </p:spPr>
            <p:txBody>
              <a:bodyPr wrap="none" anchor="ctr"/>
              <a:lstStyle/>
              <a:p>
                <a:endParaRPr lang="en-US"/>
              </a:p>
            </p:txBody>
          </p:sp>
          <p:sp>
            <p:nvSpPr>
              <p:cNvPr id="2079" name="Line 29"/>
              <p:cNvSpPr>
                <a:spLocks noChangeShapeType="1"/>
              </p:cNvSpPr>
              <p:nvPr/>
            </p:nvSpPr>
            <p:spPr bwMode="auto">
              <a:xfrm flipV="1">
                <a:off x="2260600" y="4343400"/>
                <a:ext cx="1588" cy="381000"/>
              </a:xfrm>
              <a:prstGeom prst="line">
                <a:avLst/>
              </a:prstGeom>
              <a:noFill/>
              <a:ln w="57150">
                <a:solidFill>
                  <a:srgbClr val="3399FF"/>
                </a:solidFill>
                <a:round/>
                <a:headEnd/>
                <a:tailEnd type="triangle" w="med" len="med"/>
              </a:ln>
            </p:spPr>
            <p:txBody>
              <a:bodyPr wrap="none" anchor="ctr"/>
              <a:lstStyle/>
              <a:p>
                <a:endParaRPr lang="en-US"/>
              </a:p>
            </p:txBody>
          </p:sp>
          <p:sp>
            <p:nvSpPr>
              <p:cNvPr id="2080" name="Line 32"/>
              <p:cNvSpPr>
                <a:spLocks noChangeShapeType="1"/>
              </p:cNvSpPr>
              <p:nvPr/>
            </p:nvSpPr>
            <p:spPr bwMode="auto">
              <a:xfrm flipV="1">
                <a:off x="2565400" y="4343400"/>
                <a:ext cx="1588" cy="381000"/>
              </a:xfrm>
              <a:prstGeom prst="line">
                <a:avLst/>
              </a:prstGeom>
              <a:noFill/>
              <a:ln w="57150">
                <a:solidFill>
                  <a:schemeClr val="tx1"/>
                </a:solidFill>
                <a:round/>
                <a:headEnd/>
                <a:tailEnd type="triangle" w="med" len="med"/>
              </a:ln>
            </p:spPr>
            <p:txBody>
              <a:bodyPr wrap="none" anchor="ctr"/>
              <a:lstStyle/>
              <a:p>
                <a:endParaRPr lang="en-US"/>
              </a:p>
            </p:txBody>
          </p:sp>
          <p:sp>
            <p:nvSpPr>
              <p:cNvPr id="2081" name="Line 33"/>
              <p:cNvSpPr>
                <a:spLocks noChangeShapeType="1"/>
              </p:cNvSpPr>
              <p:nvPr/>
            </p:nvSpPr>
            <p:spPr bwMode="auto">
              <a:xfrm flipV="1">
                <a:off x="5410200" y="1600200"/>
                <a:ext cx="1588" cy="685800"/>
              </a:xfrm>
              <a:prstGeom prst="line">
                <a:avLst/>
              </a:prstGeom>
              <a:noFill/>
              <a:ln w="57150">
                <a:solidFill>
                  <a:srgbClr val="3399FF"/>
                </a:solidFill>
                <a:round/>
                <a:headEnd/>
                <a:tailEnd type="triangle" w="med" len="med"/>
              </a:ln>
            </p:spPr>
            <p:txBody>
              <a:bodyPr wrap="none" anchor="ctr"/>
              <a:lstStyle/>
              <a:p>
                <a:endParaRPr lang="en-US"/>
              </a:p>
            </p:txBody>
          </p:sp>
          <p:sp>
            <p:nvSpPr>
              <p:cNvPr id="2082" name="Line 50"/>
              <p:cNvSpPr>
                <a:spLocks noChangeShapeType="1"/>
              </p:cNvSpPr>
              <p:nvPr/>
            </p:nvSpPr>
            <p:spPr bwMode="auto">
              <a:xfrm>
                <a:off x="7543800" y="1295400"/>
                <a:ext cx="381000" cy="0"/>
              </a:xfrm>
              <a:prstGeom prst="line">
                <a:avLst/>
              </a:prstGeom>
              <a:noFill/>
              <a:ln w="57150">
                <a:solidFill>
                  <a:schemeClr val="tx1"/>
                </a:solidFill>
                <a:prstDash val="sysDot"/>
                <a:round/>
                <a:headEnd/>
                <a:tailEnd type="triangle" w="med" len="med"/>
              </a:ln>
            </p:spPr>
            <p:txBody>
              <a:bodyPr wrap="none" anchor="ctr"/>
              <a:lstStyle/>
              <a:p>
                <a:endParaRPr lang="en-US"/>
              </a:p>
            </p:txBody>
          </p:sp>
          <p:sp>
            <p:nvSpPr>
              <p:cNvPr id="2083" name="Line 53"/>
              <p:cNvSpPr>
                <a:spLocks noChangeShapeType="1"/>
              </p:cNvSpPr>
              <p:nvPr/>
            </p:nvSpPr>
            <p:spPr bwMode="auto">
              <a:xfrm flipV="1">
                <a:off x="2436813" y="5410200"/>
                <a:ext cx="1587" cy="533400"/>
              </a:xfrm>
              <a:prstGeom prst="line">
                <a:avLst/>
              </a:prstGeom>
              <a:noFill/>
              <a:ln w="57150">
                <a:solidFill>
                  <a:srgbClr val="3399FF"/>
                </a:solidFill>
                <a:round/>
                <a:headEnd/>
                <a:tailEnd type="triangle" w="med" len="med"/>
              </a:ln>
            </p:spPr>
            <p:txBody>
              <a:bodyPr wrap="none" anchor="ctr"/>
              <a:lstStyle/>
              <a:p>
                <a:endParaRPr lang="en-US"/>
              </a:p>
            </p:txBody>
          </p:sp>
          <p:sp>
            <p:nvSpPr>
              <p:cNvPr id="2084" name="Line 24"/>
              <p:cNvSpPr>
                <a:spLocks noChangeShapeType="1"/>
              </p:cNvSpPr>
              <p:nvPr/>
            </p:nvSpPr>
            <p:spPr bwMode="auto">
              <a:xfrm flipV="1">
                <a:off x="5562600" y="5410200"/>
                <a:ext cx="1588" cy="533400"/>
              </a:xfrm>
              <a:prstGeom prst="line">
                <a:avLst/>
              </a:prstGeom>
              <a:noFill/>
              <a:ln w="57150">
                <a:solidFill>
                  <a:srgbClr val="3399FF"/>
                </a:solidFill>
                <a:round/>
                <a:headEnd/>
                <a:tailEnd type="triangle" w="med" len="med"/>
              </a:ln>
            </p:spPr>
            <p:txBody>
              <a:bodyPr wrap="none" anchor="ctr"/>
              <a:lstStyle/>
              <a:p>
                <a:endParaRPr lang="en-US"/>
              </a:p>
            </p:txBody>
          </p:sp>
          <p:sp>
            <p:nvSpPr>
              <p:cNvPr id="2085" name="Line 41"/>
              <p:cNvSpPr>
                <a:spLocks noChangeShapeType="1"/>
              </p:cNvSpPr>
              <p:nvPr/>
            </p:nvSpPr>
            <p:spPr bwMode="auto">
              <a:xfrm flipV="1">
                <a:off x="4684713" y="1905000"/>
                <a:ext cx="1587" cy="1752600"/>
              </a:xfrm>
              <a:prstGeom prst="line">
                <a:avLst/>
              </a:prstGeom>
              <a:noFill/>
              <a:ln w="57150">
                <a:solidFill>
                  <a:srgbClr val="3399FF"/>
                </a:solidFill>
                <a:round/>
                <a:headEnd/>
                <a:tailEnd/>
              </a:ln>
            </p:spPr>
            <p:txBody>
              <a:bodyPr wrap="none" anchor="ctr"/>
              <a:lstStyle/>
              <a:p>
                <a:endParaRPr lang="en-US"/>
              </a:p>
            </p:txBody>
          </p:sp>
          <p:cxnSp>
            <p:nvCxnSpPr>
              <p:cNvPr id="2086" name="Straight Arrow Connector 46"/>
              <p:cNvCxnSpPr>
                <a:cxnSpLocks noChangeShapeType="1"/>
              </p:cNvCxnSpPr>
              <p:nvPr/>
            </p:nvCxnSpPr>
            <p:spPr bwMode="auto">
              <a:xfrm rot="10800000">
                <a:off x="3581400" y="3960813"/>
                <a:ext cx="609600" cy="1587"/>
              </a:xfrm>
              <a:prstGeom prst="straightConnector1">
                <a:avLst/>
              </a:prstGeom>
              <a:noFill/>
              <a:ln w="60325" algn="ctr">
                <a:solidFill>
                  <a:schemeClr val="tx1"/>
                </a:solidFill>
                <a:round/>
                <a:headEnd type="none" w="lg" len="med"/>
                <a:tailEnd type="triangle" w="med" len="med"/>
              </a:ln>
            </p:spPr>
          </p:cxnSp>
          <p:cxnSp>
            <p:nvCxnSpPr>
              <p:cNvPr id="2087" name="Straight Arrow Connector 48"/>
              <p:cNvCxnSpPr>
                <a:cxnSpLocks noChangeShapeType="1"/>
              </p:cNvCxnSpPr>
              <p:nvPr/>
            </p:nvCxnSpPr>
            <p:spPr bwMode="auto">
              <a:xfrm rot="10800000">
                <a:off x="3581400" y="5029200"/>
                <a:ext cx="609600" cy="1588"/>
              </a:xfrm>
              <a:prstGeom prst="straightConnector1">
                <a:avLst/>
              </a:prstGeom>
              <a:noFill/>
              <a:ln w="60325" algn="ctr">
                <a:solidFill>
                  <a:srgbClr val="3399FF"/>
                </a:solidFill>
                <a:round/>
                <a:headEnd type="none" w="lg" len="med"/>
                <a:tailEnd type="triangle" w="med" len="med"/>
              </a:ln>
            </p:spPr>
          </p:cxnSp>
          <p:sp>
            <p:nvSpPr>
              <p:cNvPr id="2088" name="Line 5"/>
              <p:cNvSpPr>
                <a:spLocks noChangeShapeType="1"/>
              </p:cNvSpPr>
              <p:nvPr/>
            </p:nvSpPr>
            <p:spPr bwMode="auto">
              <a:xfrm>
                <a:off x="6210300" y="3962400"/>
                <a:ext cx="393700" cy="1588"/>
              </a:xfrm>
              <a:prstGeom prst="line">
                <a:avLst/>
              </a:prstGeom>
              <a:noFill/>
              <a:ln w="57150">
                <a:solidFill>
                  <a:schemeClr val="tx1"/>
                </a:solidFill>
                <a:round/>
                <a:headEnd/>
                <a:tailEnd/>
              </a:ln>
            </p:spPr>
            <p:txBody>
              <a:bodyPr wrap="none" anchor="ctr"/>
              <a:lstStyle/>
              <a:p>
                <a:endParaRPr lang="en-US"/>
              </a:p>
            </p:txBody>
          </p:sp>
          <p:sp>
            <p:nvSpPr>
              <p:cNvPr id="2089" name="Line 6"/>
              <p:cNvSpPr>
                <a:spLocks noChangeShapeType="1"/>
              </p:cNvSpPr>
              <p:nvPr/>
            </p:nvSpPr>
            <p:spPr bwMode="auto">
              <a:xfrm>
                <a:off x="1658191" y="1172612"/>
                <a:ext cx="304800" cy="0"/>
              </a:xfrm>
              <a:prstGeom prst="line">
                <a:avLst/>
              </a:prstGeom>
              <a:noFill/>
              <a:ln w="57150">
                <a:solidFill>
                  <a:schemeClr val="tx1"/>
                </a:solidFill>
                <a:round/>
                <a:headEnd/>
                <a:tailEnd type="triangle" w="med" len="med"/>
              </a:ln>
            </p:spPr>
            <p:txBody>
              <a:bodyPr wrap="none" anchor="ctr"/>
              <a:lstStyle/>
              <a:p>
                <a:endParaRPr lang="en-US"/>
              </a:p>
            </p:txBody>
          </p:sp>
          <p:sp>
            <p:nvSpPr>
              <p:cNvPr id="2090" name="Rectangle 7"/>
              <p:cNvSpPr>
                <a:spLocks noChangeArrowheads="1"/>
              </p:cNvSpPr>
              <p:nvPr/>
            </p:nvSpPr>
            <p:spPr bwMode="auto">
              <a:xfrm>
                <a:off x="-7063" y="990600"/>
                <a:ext cx="1676400" cy="600075"/>
              </a:xfrm>
              <a:prstGeom prst="rect">
                <a:avLst/>
              </a:prstGeom>
              <a:gradFill rotWithShape="0">
                <a:gsLst>
                  <a:gs pos="0">
                    <a:srgbClr val="5E9EFF"/>
                  </a:gs>
                  <a:gs pos="39999">
                    <a:srgbClr val="85C2FF"/>
                  </a:gs>
                  <a:gs pos="70000">
                    <a:srgbClr val="C4D6EB"/>
                  </a:gs>
                  <a:gs pos="100000">
                    <a:srgbClr val="FFEBFA"/>
                  </a:gs>
                </a:gsLst>
                <a:lin ang="0"/>
              </a:gradFill>
              <a:ln w="19050">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Strategic</a:t>
                </a:r>
              </a:p>
              <a:p>
                <a:pPr defTabSz="966788" eaLnBrk="0" hangingPunct="0"/>
                <a:r>
                  <a:rPr lang="en-US" sz="1700" b="1">
                    <a:solidFill>
                      <a:schemeClr val="tx1"/>
                    </a:solidFill>
                  </a:rPr>
                  <a:t>Planning</a:t>
                </a:r>
              </a:p>
            </p:txBody>
          </p:sp>
          <p:sp>
            <p:nvSpPr>
              <p:cNvPr id="2091" name="Rectangle 8"/>
              <p:cNvSpPr>
                <a:spLocks noChangeArrowheads="1"/>
              </p:cNvSpPr>
              <p:nvPr/>
            </p:nvSpPr>
            <p:spPr bwMode="auto">
              <a:xfrm>
                <a:off x="1991242" y="974725"/>
                <a:ext cx="2199758" cy="600075"/>
              </a:xfrm>
              <a:prstGeom prst="rect">
                <a:avLst/>
              </a:prstGeom>
              <a:solidFill>
                <a:schemeClr val="bg1"/>
              </a:solidFill>
              <a:ln w="22225">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Commercialization</a:t>
                </a:r>
              </a:p>
            </p:txBody>
          </p:sp>
          <p:sp>
            <p:nvSpPr>
              <p:cNvPr id="2092" name="Rectangle 9"/>
              <p:cNvSpPr>
                <a:spLocks noChangeArrowheads="1"/>
              </p:cNvSpPr>
              <p:nvPr/>
            </p:nvSpPr>
            <p:spPr bwMode="auto">
              <a:xfrm>
                <a:off x="4495800" y="990600"/>
                <a:ext cx="1616075" cy="600075"/>
              </a:xfrm>
              <a:prstGeom prst="rect">
                <a:avLst/>
              </a:prstGeom>
              <a:solidFill>
                <a:schemeClr val="bg1"/>
              </a:solidFill>
              <a:ln w="22225">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Market</a:t>
                </a:r>
              </a:p>
              <a:p>
                <a:pPr defTabSz="966788" eaLnBrk="0" hangingPunct="0"/>
                <a:r>
                  <a:rPr lang="en-US" sz="1700" b="1">
                    <a:solidFill>
                      <a:schemeClr val="tx1"/>
                    </a:solidFill>
                  </a:rPr>
                  <a:t>Development</a:t>
                </a:r>
              </a:p>
            </p:txBody>
          </p:sp>
          <p:sp>
            <p:nvSpPr>
              <p:cNvPr id="2093" name="Rectangle 10"/>
              <p:cNvSpPr>
                <a:spLocks noChangeArrowheads="1"/>
              </p:cNvSpPr>
              <p:nvPr/>
            </p:nvSpPr>
            <p:spPr bwMode="auto">
              <a:xfrm>
                <a:off x="6400800" y="990600"/>
                <a:ext cx="1143000" cy="600075"/>
              </a:xfrm>
              <a:prstGeom prst="rect">
                <a:avLst/>
              </a:prstGeom>
              <a:solidFill>
                <a:schemeClr val="bg1"/>
              </a:solidFill>
              <a:ln w="22225">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Value</a:t>
                </a:r>
              </a:p>
              <a:p>
                <a:pPr defTabSz="966788" eaLnBrk="0" hangingPunct="0"/>
                <a:r>
                  <a:rPr lang="en-US" sz="1700" b="1">
                    <a:solidFill>
                      <a:schemeClr val="tx1"/>
                    </a:solidFill>
                  </a:rPr>
                  <a:t>Added</a:t>
                </a:r>
              </a:p>
            </p:txBody>
          </p:sp>
          <p:sp>
            <p:nvSpPr>
              <p:cNvPr id="2094" name="Rectangle 12"/>
              <p:cNvSpPr>
                <a:spLocks noChangeArrowheads="1"/>
              </p:cNvSpPr>
              <p:nvPr/>
            </p:nvSpPr>
            <p:spPr bwMode="auto">
              <a:xfrm>
                <a:off x="4991100" y="2286000"/>
                <a:ext cx="2133600" cy="600075"/>
              </a:xfrm>
              <a:prstGeom prst="rect">
                <a:avLst/>
              </a:prstGeom>
              <a:gradFill rotWithShape="1">
                <a:gsLst>
                  <a:gs pos="0">
                    <a:srgbClr val="5E9EFF"/>
                  </a:gs>
                  <a:gs pos="39999">
                    <a:srgbClr val="85C2FF"/>
                  </a:gs>
                  <a:gs pos="70000">
                    <a:srgbClr val="C4D6EB"/>
                  </a:gs>
                  <a:gs pos="100000">
                    <a:srgbClr val="FFEBFA"/>
                  </a:gs>
                </a:gsLst>
                <a:lin ang="16200000" scaled="1"/>
              </a:gradFill>
              <a:ln w="19050">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Risk</a:t>
                </a:r>
              </a:p>
              <a:p>
                <a:pPr defTabSz="966788" eaLnBrk="0" hangingPunct="0"/>
                <a:r>
                  <a:rPr lang="en-US" sz="1700" b="1">
                    <a:solidFill>
                      <a:schemeClr val="tx1"/>
                    </a:solidFill>
                  </a:rPr>
                  <a:t>Reduction</a:t>
                </a:r>
              </a:p>
            </p:txBody>
          </p:sp>
          <p:sp>
            <p:nvSpPr>
              <p:cNvPr id="2095" name="Rectangle 13"/>
              <p:cNvSpPr>
                <a:spLocks noChangeArrowheads="1"/>
              </p:cNvSpPr>
              <p:nvPr/>
            </p:nvSpPr>
            <p:spPr bwMode="auto">
              <a:xfrm>
                <a:off x="4133850" y="3657600"/>
                <a:ext cx="2112963" cy="1754188"/>
              </a:xfrm>
              <a:prstGeom prst="rect">
                <a:avLst/>
              </a:prstGeom>
              <a:gradFill rotWithShape="1">
                <a:gsLst>
                  <a:gs pos="0">
                    <a:srgbClr val="5E9EFF"/>
                  </a:gs>
                  <a:gs pos="39999">
                    <a:srgbClr val="85C2FF"/>
                  </a:gs>
                  <a:gs pos="70000">
                    <a:srgbClr val="C4D6EB"/>
                  </a:gs>
                  <a:gs pos="100000">
                    <a:srgbClr val="FFEBFA"/>
                  </a:gs>
                </a:gsLst>
                <a:lin ang="16200000" scaled="1"/>
              </a:gradFill>
              <a:ln w="19050">
                <a:solidFill>
                  <a:schemeClr val="tx1"/>
                </a:solidFill>
                <a:miter lim="800000"/>
                <a:headEnd/>
                <a:tailEnd/>
              </a:ln>
            </p:spPr>
            <p:txBody>
              <a:bodyPr wrap="none" lIns="96661" tIns="48331" rIns="96661" bIns="48331" anchor="ctr"/>
              <a:lstStyle/>
              <a:p>
                <a:pPr defTabSz="966788" eaLnBrk="0" hangingPunct="0"/>
                <a:endParaRPr lang="en-US" sz="2500">
                  <a:solidFill>
                    <a:schemeClr val="tx1"/>
                  </a:solidFill>
                  <a:latin typeface="Times New Roman" pitchFamily="18" charset="0"/>
                </a:endParaRPr>
              </a:p>
            </p:txBody>
          </p:sp>
          <p:sp>
            <p:nvSpPr>
              <p:cNvPr id="2096" name="Text Box 14"/>
              <p:cNvSpPr txBox="1">
                <a:spLocks noChangeArrowheads="1"/>
              </p:cNvSpPr>
              <p:nvPr/>
            </p:nvSpPr>
            <p:spPr bwMode="auto">
              <a:xfrm rot="-2266095">
                <a:off x="4091209" y="4170544"/>
                <a:ext cx="2542335" cy="394141"/>
              </a:xfrm>
              <a:prstGeom prst="rect">
                <a:avLst/>
              </a:prstGeom>
              <a:noFill/>
              <a:ln w="9525">
                <a:noFill/>
                <a:miter lim="800000"/>
                <a:headEnd/>
                <a:tailEnd/>
              </a:ln>
            </p:spPr>
            <p:txBody>
              <a:bodyPr lIns="96661" tIns="48331" rIns="96661" bIns="48331">
                <a:spAutoFit/>
              </a:bodyPr>
              <a:lstStyle/>
              <a:p>
                <a:pPr algn="l" defTabSz="966788" eaLnBrk="0" hangingPunct="0">
                  <a:spcBef>
                    <a:spcPct val="50000"/>
                  </a:spcBef>
                </a:pPr>
                <a:r>
                  <a:rPr lang="en-US" sz="1700" b="1">
                    <a:solidFill>
                      <a:schemeClr val="tx1"/>
                    </a:solidFill>
                  </a:rPr>
                  <a:t>Infratechnologies</a:t>
                </a:r>
              </a:p>
            </p:txBody>
          </p:sp>
          <p:sp>
            <p:nvSpPr>
              <p:cNvPr id="2097" name="Rectangle 15"/>
              <p:cNvSpPr>
                <a:spLocks noChangeArrowheads="1"/>
              </p:cNvSpPr>
              <p:nvPr/>
            </p:nvSpPr>
            <p:spPr bwMode="auto">
              <a:xfrm>
                <a:off x="1493838" y="3622675"/>
                <a:ext cx="2087562" cy="701675"/>
              </a:xfrm>
              <a:prstGeom prst="rect">
                <a:avLst/>
              </a:prstGeom>
              <a:solidFill>
                <a:schemeClr val="bg1"/>
              </a:solidFill>
              <a:ln w="22225">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Proprietary</a:t>
                </a:r>
              </a:p>
              <a:p>
                <a:pPr defTabSz="966788" eaLnBrk="0" hangingPunct="0"/>
                <a:r>
                  <a:rPr lang="en-US" sz="1700" b="1">
                    <a:solidFill>
                      <a:schemeClr val="tx1"/>
                    </a:solidFill>
                  </a:rPr>
                  <a:t>Technologies</a:t>
                </a:r>
              </a:p>
            </p:txBody>
          </p:sp>
          <p:sp>
            <p:nvSpPr>
              <p:cNvPr id="2098" name="Rectangle 16"/>
              <p:cNvSpPr>
                <a:spLocks noChangeArrowheads="1"/>
              </p:cNvSpPr>
              <p:nvPr/>
            </p:nvSpPr>
            <p:spPr bwMode="auto">
              <a:xfrm>
                <a:off x="1493838" y="4729163"/>
                <a:ext cx="2087562" cy="701675"/>
              </a:xfrm>
              <a:prstGeom prst="rect">
                <a:avLst/>
              </a:prstGeom>
              <a:gradFill rotWithShape="1">
                <a:gsLst>
                  <a:gs pos="0">
                    <a:srgbClr val="5E9EFF"/>
                  </a:gs>
                  <a:gs pos="39999">
                    <a:srgbClr val="85C2FF"/>
                  </a:gs>
                  <a:gs pos="70000">
                    <a:srgbClr val="C4D6EB"/>
                  </a:gs>
                  <a:gs pos="100000">
                    <a:srgbClr val="FFEBFA"/>
                  </a:gs>
                </a:gsLst>
                <a:lin ang="16200000" scaled="1"/>
              </a:gradFill>
              <a:ln w="19050">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Generic (Platform)</a:t>
                </a:r>
              </a:p>
              <a:p>
                <a:pPr defTabSz="966788" eaLnBrk="0" hangingPunct="0"/>
                <a:r>
                  <a:rPr lang="en-US" sz="1700" b="1">
                    <a:solidFill>
                      <a:schemeClr val="tx1"/>
                    </a:solidFill>
                  </a:rPr>
                  <a:t>Technologies</a:t>
                </a:r>
              </a:p>
            </p:txBody>
          </p:sp>
          <p:sp>
            <p:nvSpPr>
              <p:cNvPr id="2099" name="Rectangle 17"/>
              <p:cNvSpPr>
                <a:spLocks noChangeArrowheads="1"/>
              </p:cNvSpPr>
              <p:nvPr/>
            </p:nvSpPr>
            <p:spPr bwMode="auto">
              <a:xfrm>
                <a:off x="1524000" y="5943600"/>
                <a:ext cx="4602163" cy="350838"/>
              </a:xfrm>
              <a:prstGeom prst="rect">
                <a:avLst/>
              </a:prstGeom>
              <a:solidFill>
                <a:srgbClr val="3399FF"/>
              </a:solidFill>
              <a:ln w="19050">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Science Base</a:t>
                </a:r>
              </a:p>
            </p:txBody>
          </p:sp>
          <p:sp>
            <p:nvSpPr>
              <p:cNvPr id="2100" name="Rectangle 18"/>
              <p:cNvSpPr>
                <a:spLocks noChangeArrowheads="1"/>
              </p:cNvSpPr>
              <p:nvPr/>
            </p:nvSpPr>
            <p:spPr bwMode="auto">
              <a:xfrm>
                <a:off x="1295400" y="3429000"/>
                <a:ext cx="5105400" cy="2230438"/>
              </a:xfrm>
              <a:prstGeom prst="rect">
                <a:avLst/>
              </a:prstGeom>
              <a:noFill/>
              <a:ln w="47625">
                <a:solidFill>
                  <a:schemeClr val="tx1"/>
                </a:solidFill>
                <a:miter lim="800000"/>
                <a:headEnd/>
                <a:tailEnd/>
              </a:ln>
            </p:spPr>
            <p:txBody>
              <a:bodyPr wrap="none" anchor="ctr"/>
              <a:lstStyle/>
              <a:p>
                <a:endParaRPr lang="en-US"/>
              </a:p>
            </p:txBody>
          </p:sp>
          <p:sp>
            <p:nvSpPr>
              <p:cNvPr id="2101" name="Line 25"/>
              <p:cNvSpPr>
                <a:spLocks noChangeShapeType="1"/>
              </p:cNvSpPr>
              <p:nvPr/>
            </p:nvSpPr>
            <p:spPr bwMode="auto">
              <a:xfrm flipV="1">
                <a:off x="2933700" y="1600200"/>
                <a:ext cx="1588" cy="685800"/>
              </a:xfrm>
              <a:prstGeom prst="line">
                <a:avLst/>
              </a:prstGeom>
              <a:noFill/>
              <a:ln w="57150">
                <a:solidFill>
                  <a:schemeClr val="tx1"/>
                </a:solidFill>
                <a:round/>
                <a:headEnd/>
                <a:tailEnd type="triangle" w="med" len="med"/>
              </a:ln>
            </p:spPr>
            <p:txBody>
              <a:bodyPr wrap="none" anchor="ctr"/>
              <a:lstStyle/>
              <a:p>
                <a:endParaRPr lang="en-US"/>
              </a:p>
            </p:txBody>
          </p:sp>
          <p:sp>
            <p:nvSpPr>
              <p:cNvPr id="2102" name="Line 26"/>
              <p:cNvSpPr>
                <a:spLocks noChangeShapeType="1"/>
              </p:cNvSpPr>
              <p:nvPr/>
            </p:nvSpPr>
            <p:spPr bwMode="auto">
              <a:xfrm flipV="1">
                <a:off x="3695700" y="2895600"/>
                <a:ext cx="1588" cy="533400"/>
              </a:xfrm>
              <a:prstGeom prst="line">
                <a:avLst/>
              </a:prstGeom>
              <a:noFill/>
              <a:ln w="57150">
                <a:solidFill>
                  <a:schemeClr val="tx1"/>
                </a:solidFill>
                <a:round/>
                <a:headEnd/>
                <a:tailEnd type="triangle" w="med" len="med"/>
              </a:ln>
            </p:spPr>
            <p:txBody>
              <a:bodyPr wrap="none" anchor="ctr"/>
              <a:lstStyle/>
              <a:p>
                <a:endParaRPr lang="en-US"/>
              </a:p>
            </p:txBody>
          </p:sp>
          <p:sp>
            <p:nvSpPr>
              <p:cNvPr id="2103" name="Line 28"/>
              <p:cNvSpPr>
                <a:spLocks noChangeShapeType="1"/>
              </p:cNvSpPr>
              <p:nvPr/>
            </p:nvSpPr>
            <p:spPr bwMode="auto">
              <a:xfrm flipV="1">
                <a:off x="6604000" y="2916238"/>
                <a:ext cx="1588" cy="1046162"/>
              </a:xfrm>
              <a:prstGeom prst="line">
                <a:avLst/>
              </a:prstGeom>
              <a:noFill/>
              <a:ln w="57150">
                <a:solidFill>
                  <a:schemeClr val="tx1"/>
                </a:solidFill>
                <a:round/>
                <a:headEnd/>
                <a:tailEnd type="triangle" w="med" len="med"/>
              </a:ln>
            </p:spPr>
            <p:txBody>
              <a:bodyPr wrap="none" anchor="ctr"/>
              <a:lstStyle/>
              <a:p>
                <a:endParaRPr lang="en-US"/>
              </a:p>
            </p:txBody>
          </p:sp>
          <p:sp>
            <p:nvSpPr>
              <p:cNvPr id="2104" name="Line 30"/>
              <p:cNvSpPr>
                <a:spLocks noChangeShapeType="1"/>
              </p:cNvSpPr>
              <p:nvPr/>
            </p:nvSpPr>
            <p:spPr bwMode="auto">
              <a:xfrm>
                <a:off x="5257800" y="381000"/>
                <a:ext cx="1588" cy="609600"/>
              </a:xfrm>
              <a:prstGeom prst="line">
                <a:avLst/>
              </a:prstGeom>
              <a:noFill/>
              <a:ln w="9525">
                <a:noFill/>
                <a:round/>
                <a:headEnd/>
                <a:tailEnd type="triangle" w="med" len="med"/>
              </a:ln>
            </p:spPr>
            <p:txBody>
              <a:bodyPr anchor="ctr"/>
              <a:lstStyle/>
              <a:p>
                <a:endParaRPr lang="en-US"/>
              </a:p>
            </p:txBody>
          </p:sp>
          <p:sp>
            <p:nvSpPr>
              <p:cNvPr id="2105" name="Line 35"/>
              <p:cNvSpPr>
                <a:spLocks noChangeShapeType="1"/>
              </p:cNvSpPr>
              <p:nvPr/>
            </p:nvSpPr>
            <p:spPr bwMode="auto">
              <a:xfrm flipV="1">
                <a:off x="6845300" y="2895600"/>
                <a:ext cx="12700" cy="2209800"/>
              </a:xfrm>
              <a:prstGeom prst="line">
                <a:avLst/>
              </a:prstGeom>
              <a:noFill/>
              <a:ln w="57150">
                <a:solidFill>
                  <a:srgbClr val="3399FF"/>
                </a:solidFill>
                <a:round/>
                <a:headEnd/>
                <a:tailEnd type="triangle" w="med" len="med"/>
              </a:ln>
            </p:spPr>
            <p:txBody>
              <a:bodyPr wrap="none" anchor="ctr"/>
              <a:lstStyle/>
              <a:p>
                <a:endParaRPr lang="en-US"/>
              </a:p>
            </p:txBody>
          </p:sp>
          <p:sp>
            <p:nvSpPr>
              <p:cNvPr id="2106" name="Line 37"/>
              <p:cNvSpPr>
                <a:spLocks noChangeShapeType="1"/>
              </p:cNvSpPr>
              <p:nvPr/>
            </p:nvSpPr>
            <p:spPr bwMode="auto">
              <a:xfrm flipH="1">
                <a:off x="1658191" y="1447800"/>
                <a:ext cx="304800" cy="0"/>
              </a:xfrm>
              <a:prstGeom prst="line">
                <a:avLst/>
              </a:prstGeom>
              <a:noFill/>
              <a:ln w="57150">
                <a:solidFill>
                  <a:srgbClr val="6699FF"/>
                </a:solidFill>
                <a:round/>
                <a:headEnd type="triangle" w="med" len="med"/>
                <a:tailEnd/>
              </a:ln>
            </p:spPr>
            <p:txBody>
              <a:bodyPr wrap="none" anchor="ctr"/>
              <a:lstStyle/>
              <a:p>
                <a:endParaRPr lang="en-US"/>
              </a:p>
            </p:txBody>
          </p:sp>
          <p:sp>
            <p:nvSpPr>
              <p:cNvPr id="2107" name="Line 39"/>
              <p:cNvSpPr>
                <a:spLocks noChangeShapeType="1"/>
              </p:cNvSpPr>
              <p:nvPr/>
            </p:nvSpPr>
            <p:spPr bwMode="auto">
              <a:xfrm>
                <a:off x="3390900" y="2133600"/>
                <a:ext cx="1079500" cy="1588"/>
              </a:xfrm>
              <a:prstGeom prst="line">
                <a:avLst/>
              </a:prstGeom>
              <a:noFill/>
              <a:ln w="57150">
                <a:solidFill>
                  <a:schemeClr val="tx1"/>
                </a:solidFill>
                <a:round/>
                <a:headEnd/>
                <a:tailEnd/>
              </a:ln>
            </p:spPr>
            <p:txBody>
              <a:bodyPr wrap="none" anchor="ctr"/>
              <a:lstStyle/>
              <a:p>
                <a:endParaRPr lang="en-US"/>
              </a:p>
            </p:txBody>
          </p:sp>
          <p:sp>
            <p:nvSpPr>
              <p:cNvPr id="2108" name="Line 40"/>
              <p:cNvSpPr>
                <a:spLocks noChangeShapeType="1"/>
              </p:cNvSpPr>
              <p:nvPr/>
            </p:nvSpPr>
            <p:spPr bwMode="auto">
              <a:xfrm flipV="1">
                <a:off x="3390900" y="1600200"/>
                <a:ext cx="1588" cy="533400"/>
              </a:xfrm>
              <a:prstGeom prst="line">
                <a:avLst/>
              </a:prstGeom>
              <a:noFill/>
              <a:ln w="57150">
                <a:solidFill>
                  <a:schemeClr val="tx1"/>
                </a:solidFill>
                <a:round/>
                <a:headEnd/>
                <a:tailEnd type="triangle" w="med" len="med"/>
              </a:ln>
            </p:spPr>
            <p:txBody>
              <a:bodyPr wrap="none" anchor="ctr"/>
              <a:lstStyle/>
              <a:p>
                <a:endParaRPr lang="en-US"/>
              </a:p>
            </p:txBody>
          </p:sp>
          <p:sp>
            <p:nvSpPr>
              <p:cNvPr id="2109" name="Line 42"/>
              <p:cNvSpPr>
                <a:spLocks noChangeShapeType="1"/>
              </p:cNvSpPr>
              <p:nvPr/>
            </p:nvSpPr>
            <p:spPr bwMode="auto">
              <a:xfrm>
                <a:off x="3606800" y="1905000"/>
                <a:ext cx="1079500" cy="1588"/>
              </a:xfrm>
              <a:prstGeom prst="line">
                <a:avLst/>
              </a:prstGeom>
              <a:noFill/>
              <a:ln w="57150">
                <a:solidFill>
                  <a:srgbClr val="3399FF"/>
                </a:solidFill>
                <a:round/>
                <a:headEnd/>
                <a:tailEnd/>
              </a:ln>
            </p:spPr>
            <p:txBody>
              <a:bodyPr wrap="none" anchor="ctr"/>
              <a:lstStyle/>
              <a:p>
                <a:endParaRPr lang="en-US"/>
              </a:p>
            </p:txBody>
          </p:sp>
          <p:sp>
            <p:nvSpPr>
              <p:cNvPr id="2110" name="Line 43"/>
              <p:cNvSpPr>
                <a:spLocks noChangeShapeType="1"/>
              </p:cNvSpPr>
              <p:nvPr/>
            </p:nvSpPr>
            <p:spPr bwMode="auto">
              <a:xfrm flipV="1">
                <a:off x="3619500" y="1600200"/>
                <a:ext cx="1588" cy="304800"/>
              </a:xfrm>
              <a:prstGeom prst="line">
                <a:avLst/>
              </a:prstGeom>
              <a:noFill/>
              <a:ln w="57150">
                <a:solidFill>
                  <a:srgbClr val="3399FF"/>
                </a:solidFill>
                <a:round/>
                <a:headEnd/>
                <a:tailEnd type="triangle" w="med" len="med"/>
              </a:ln>
            </p:spPr>
            <p:txBody>
              <a:bodyPr wrap="none" anchor="ctr"/>
              <a:lstStyle/>
              <a:p>
                <a:endParaRPr lang="en-US"/>
              </a:p>
            </p:txBody>
          </p:sp>
          <p:sp>
            <p:nvSpPr>
              <p:cNvPr id="2111" name="Rectangle 44"/>
              <p:cNvSpPr>
                <a:spLocks noChangeArrowheads="1"/>
              </p:cNvSpPr>
              <p:nvPr/>
            </p:nvSpPr>
            <p:spPr bwMode="auto">
              <a:xfrm>
                <a:off x="7391400" y="762000"/>
                <a:ext cx="1371600" cy="228600"/>
              </a:xfrm>
              <a:prstGeom prst="rect">
                <a:avLst/>
              </a:prstGeom>
              <a:noFill/>
              <a:ln w="9525" algn="ctr">
                <a:noFill/>
                <a:miter lim="800000"/>
                <a:headEnd/>
                <a:tailEnd/>
              </a:ln>
            </p:spPr>
            <p:txBody>
              <a:bodyPr wrap="none" anchor="ctr"/>
              <a:lstStyle/>
              <a:p>
                <a:endParaRPr lang="en-US"/>
              </a:p>
            </p:txBody>
          </p:sp>
          <p:sp>
            <p:nvSpPr>
              <p:cNvPr id="2112" name="Rectangle 52"/>
              <p:cNvSpPr>
                <a:spLocks noChangeArrowheads="1"/>
              </p:cNvSpPr>
              <p:nvPr/>
            </p:nvSpPr>
            <p:spPr bwMode="auto">
              <a:xfrm>
                <a:off x="7986156" y="914400"/>
                <a:ext cx="1082415" cy="776711"/>
              </a:xfrm>
              <a:prstGeom prst="rect">
                <a:avLst/>
              </a:prstGeom>
              <a:solidFill>
                <a:schemeClr val="bg1"/>
              </a:solidFill>
              <a:ln w="9525" algn="ctr">
                <a:noFill/>
                <a:miter lim="800000"/>
                <a:headEnd/>
                <a:tailEnd/>
              </a:ln>
            </p:spPr>
            <p:txBody>
              <a:bodyPr>
                <a:spAutoFit/>
              </a:bodyPr>
              <a:lstStyle/>
              <a:p>
                <a:r>
                  <a:rPr lang="en-US" sz="2000" b="1">
                    <a:solidFill>
                      <a:schemeClr val="tx1"/>
                    </a:solidFill>
                  </a:rPr>
                  <a:t>Value</a:t>
                </a:r>
              </a:p>
              <a:p>
                <a:r>
                  <a:rPr lang="en-US" sz="2000" b="1">
                    <a:solidFill>
                      <a:schemeClr val="tx1"/>
                    </a:solidFill>
                  </a:rPr>
                  <a:t>Added</a:t>
                </a:r>
              </a:p>
            </p:txBody>
          </p:sp>
          <p:sp>
            <p:nvSpPr>
              <p:cNvPr id="2113" name="Line 54"/>
              <p:cNvSpPr>
                <a:spLocks noChangeShapeType="1"/>
              </p:cNvSpPr>
              <p:nvPr/>
            </p:nvSpPr>
            <p:spPr bwMode="auto">
              <a:xfrm flipV="1">
                <a:off x="4799013" y="5410200"/>
                <a:ext cx="1587" cy="533400"/>
              </a:xfrm>
              <a:prstGeom prst="line">
                <a:avLst/>
              </a:prstGeom>
              <a:noFill/>
              <a:ln w="57150">
                <a:solidFill>
                  <a:srgbClr val="3399FF"/>
                </a:solidFill>
                <a:round/>
                <a:headEnd type="triangle" w="med" len="med"/>
                <a:tailEnd/>
              </a:ln>
            </p:spPr>
            <p:txBody>
              <a:bodyPr wrap="none" anchor="ctr"/>
              <a:lstStyle/>
              <a:p>
                <a:endParaRPr lang="en-US"/>
              </a:p>
            </p:txBody>
          </p:sp>
          <p:sp>
            <p:nvSpPr>
              <p:cNvPr id="2114" name="Text Box 55"/>
              <p:cNvSpPr txBox="1">
                <a:spLocks noChangeArrowheads="1"/>
              </p:cNvSpPr>
              <p:nvPr/>
            </p:nvSpPr>
            <p:spPr bwMode="auto">
              <a:xfrm>
                <a:off x="304799" y="6272666"/>
                <a:ext cx="5181600" cy="304800"/>
              </a:xfrm>
              <a:prstGeom prst="rect">
                <a:avLst/>
              </a:prstGeom>
              <a:noFill/>
              <a:ln w="9525">
                <a:noFill/>
                <a:miter lim="800000"/>
                <a:headEnd/>
                <a:tailEnd/>
              </a:ln>
            </p:spPr>
            <p:txBody>
              <a:bodyPr>
                <a:spAutoFit/>
              </a:bodyPr>
              <a:lstStyle/>
              <a:p>
                <a:pPr algn="l" eaLnBrk="0" hangingPunct="0">
                  <a:spcBef>
                    <a:spcPct val="50000"/>
                  </a:spcBef>
                </a:pPr>
                <a:r>
                  <a:rPr lang="en-US" sz="1400" dirty="0">
                    <a:solidFill>
                      <a:schemeClr val="tx1"/>
                    </a:solidFill>
                    <a:latin typeface="Times New Roman" pitchFamily="18" charset="0"/>
                  </a:rPr>
                  <a:t>G. </a:t>
                </a:r>
                <a:r>
                  <a:rPr lang="en-US" sz="1400" dirty="0" err="1">
                    <a:solidFill>
                      <a:schemeClr val="tx1"/>
                    </a:solidFill>
                    <a:latin typeface="Times New Roman" pitchFamily="18" charset="0"/>
                  </a:rPr>
                  <a:t>Tassey</a:t>
                </a:r>
                <a:r>
                  <a:rPr lang="en-US" sz="1400" dirty="0">
                    <a:solidFill>
                      <a:schemeClr val="tx1"/>
                    </a:solidFill>
                    <a:latin typeface="Times New Roman" pitchFamily="18" charset="0"/>
                  </a:rPr>
                  <a:t>, </a:t>
                </a:r>
                <a:r>
                  <a:rPr lang="en-US" sz="1400" i="1" dirty="0">
                    <a:solidFill>
                      <a:schemeClr val="tx1"/>
                    </a:solidFill>
                    <a:latin typeface="Times New Roman" pitchFamily="18" charset="0"/>
                  </a:rPr>
                  <a:t>The Technology Imperative</a:t>
                </a:r>
                <a:r>
                  <a:rPr lang="en-US" sz="1400" dirty="0">
                    <a:solidFill>
                      <a:schemeClr val="tx1"/>
                    </a:solidFill>
                    <a:latin typeface="Times New Roman" pitchFamily="18" charset="0"/>
                  </a:rPr>
                  <a:t>, Edward Elgar, 2007</a:t>
                </a:r>
              </a:p>
            </p:txBody>
          </p:sp>
        </p:grpSp>
        <p:sp>
          <p:nvSpPr>
            <p:cNvPr id="2051" name="Text Box 21"/>
            <p:cNvSpPr txBox="1">
              <a:spLocks noChangeArrowheads="1"/>
            </p:cNvSpPr>
            <p:nvPr/>
          </p:nvSpPr>
          <p:spPr bwMode="auto">
            <a:xfrm>
              <a:off x="722313" y="762000"/>
              <a:ext cx="1703387" cy="738188"/>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Joint industry-government planning</a:t>
              </a:r>
            </a:p>
          </p:txBody>
        </p:sp>
        <p:sp>
          <p:nvSpPr>
            <p:cNvPr id="2052" name="Text Box 24"/>
            <p:cNvSpPr txBox="1">
              <a:spLocks noChangeArrowheads="1"/>
            </p:cNvSpPr>
            <p:nvPr/>
          </p:nvSpPr>
          <p:spPr bwMode="auto">
            <a:xfrm>
              <a:off x="5461000" y="990600"/>
              <a:ext cx="1765300" cy="523875"/>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Market planning assistance</a:t>
              </a:r>
            </a:p>
          </p:txBody>
        </p:sp>
        <p:sp>
          <p:nvSpPr>
            <p:cNvPr id="2053" name="Text Box 26"/>
            <p:cNvSpPr txBox="1">
              <a:spLocks noChangeArrowheads="1"/>
            </p:cNvSpPr>
            <p:nvPr/>
          </p:nvSpPr>
          <p:spPr bwMode="auto">
            <a:xfrm>
              <a:off x="7226300" y="2819400"/>
              <a:ext cx="1917700" cy="738188"/>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Acceptance test standards, national test facilities</a:t>
              </a:r>
            </a:p>
          </p:txBody>
        </p:sp>
        <p:sp>
          <p:nvSpPr>
            <p:cNvPr id="2054" name="Line 27"/>
            <p:cNvSpPr>
              <a:spLocks noChangeShapeType="1"/>
            </p:cNvSpPr>
            <p:nvPr/>
          </p:nvSpPr>
          <p:spPr bwMode="auto">
            <a:xfrm flipH="1">
              <a:off x="7162800" y="2819400"/>
              <a:ext cx="1487488" cy="1588"/>
            </a:xfrm>
            <a:prstGeom prst="line">
              <a:avLst/>
            </a:prstGeom>
            <a:noFill/>
            <a:ln w="28575">
              <a:solidFill>
                <a:schemeClr val="accent2"/>
              </a:solidFill>
              <a:round/>
              <a:headEnd/>
              <a:tailEnd type="triangle" w="med" len="med"/>
            </a:ln>
          </p:spPr>
          <p:txBody>
            <a:bodyPr wrap="none" anchor="ctr"/>
            <a:lstStyle/>
            <a:p>
              <a:endParaRPr lang="en-US"/>
            </a:p>
          </p:txBody>
        </p:sp>
        <p:sp>
          <p:nvSpPr>
            <p:cNvPr id="2055" name="Text Box 28"/>
            <p:cNvSpPr txBox="1">
              <a:spLocks noChangeArrowheads="1"/>
            </p:cNvSpPr>
            <p:nvPr/>
          </p:nvSpPr>
          <p:spPr bwMode="auto">
            <a:xfrm>
              <a:off x="708025" y="2089150"/>
              <a:ext cx="1412875" cy="523875"/>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Interface standards</a:t>
              </a:r>
            </a:p>
          </p:txBody>
        </p:sp>
        <p:sp>
          <p:nvSpPr>
            <p:cNvPr id="2056" name="Text Box 32"/>
            <p:cNvSpPr txBox="1">
              <a:spLocks noChangeArrowheads="1"/>
            </p:cNvSpPr>
            <p:nvPr/>
          </p:nvSpPr>
          <p:spPr bwMode="auto">
            <a:xfrm>
              <a:off x="0" y="2682875"/>
              <a:ext cx="2286000" cy="523875"/>
            </a:xfrm>
            <a:prstGeom prst="rect">
              <a:avLst/>
            </a:prstGeom>
            <a:noFill/>
            <a:ln w="9525">
              <a:noFill/>
              <a:miter lim="800000"/>
              <a:headEnd/>
              <a:tailEnd/>
            </a:ln>
          </p:spPr>
          <p:txBody>
            <a:bodyPr>
              <a:spAutoFit/>
            </a:bodyPr>
            <a:lstStyle/>
            <a:p>
              <a:pPr algn="r" eaLnBrk="0" hangingPunct="0">
                <a:spcBef>
                  <a:spcPct val="50000"/>
                </a:spcBef>
              </a:pPr>
              <a:r>
                <a:rPr lang="en-US" sz="1400" b="1">
                  <a:solidFill>
                    <a:schemeClr val="accent2"/>
                  </a:solidFill>
                </a:rPr>
                <a:t>Technology transfer (academic, government)</a:t>
              </a:r>
            </a:p>
          </p:txBody>
        </p:sp>
        <p:sp>
          <p:nvSpPr>
            <p:cNvPr id="2057" name="Text Box 34"/>
            <p:cNvSpPr txBox="1">
              <a:spLocks noChangeArrowheads="1"/>
            </p:cNvSpPr>
            <p:nvPr/>
          </p:nvSpPr>
          <p:spPr bwMode="auto">
            <a:xfrm>
              <a:off x="6324600" y="6096000"/>
              <a:ext cx="2514600" cy="523875"/>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Direct funding of national labs, universities</a:t>
              </a:r>
            </a:p>
          </p:txBody>
        </p:sp>
        <p:sp>
          <p:nvSpPr>
            <p:cNvPr id="2058" name="Text Box 38"/>
            <p:cNvSpPr txBox="1">
              <a:spLocks noChangeArrowheads="1"/>
            </p:cNvSpPr>
            <p:nvPr/>
          </p:nvSpPr>
          <p:spPr bwMode="auto">
            <a:xfrm>
              <a:off x="139700" y="3460750"/>
              <a:ext cx="1600200" cy="523875"/>
            </a:xfrm>
            <a:prstGeom prst="rect">
              <a:avLst/>
            </a:prstGeom>
            <a:noFill/>
            <a:ln w="9525">
              <a:noFill/>
              <a:miter lim="800000"/>
              <a:headEnd/>
              <a:tailEnd/>
            </a:ln>
          </p:spPr>
          <p:txBody>
            <a:bodyPr>
              <a:spAutoFit/>
            </a:bodyPr>
            <a:lstStyle/>
            <a:p>
              <a:pPr algn="r" eaLnBrk="0" hangingPunct="0">
                <a:spcBef>
                  <a:spcPct val="50000"/>
                </a:spcBef>
              </a:pPr>
              <a:r>
                <a:rPr lang="en-US" sz="1400" b="1">
                  <a:solidFill>
                    <a:schemeClr val="accent2"/>
                  </a:solidFill>
                </a:rPr>
                <a:t>Intellectual property rights,</a:t>
              </a:r>
            </a:p>
          </p:txBody>
        </p:sp>
        <p:sp>
          <p:nvSpPr>
            <p:cNvPr id="2059" name="Text Box 50"/>
            <p:cNvSpPr txBox="1">
              <a:spLocks noChangeArrowheads="1"/>
            </p:cNvSpPr>
            <p:nvPr/>
          </p:nvSpPr>
          <p:spPr bwMode="auto">
            <a:xfrm>
              <a:off x="228600" y="3906838"/>
              <a:ext cx="1511300" cy="307975"/>
            </a:xfrm>
            <a:prstGeom prst="rect">
              <a:avLst/>
            </a:prstGeom>
            <a:noFill/>
            <a:ln w="9525">
              <a:noFill/>
              <a:miter lim="800000"/>
              <a:headEnd/>
              <a:tailEnd/>
            </a:ln>
          </p:spPr>
          <p:txBody>
            <a:bodyPr>
              <a:spAutoFit/>
            </a:bodyPr>
            <a:lstStyle/>
            <a:p>
              <a:pPr algn="r" eaLnBrk="0" hangingPunct="0">
                <a:spcBef>
                  <a:spcPct val="50000"/>
                </a:spcBef>
              </a:pPr>
              <a:r>
                <a:rPr lang="en-US" sz="1400" b="1">
                  <a:solidFill>
                    <a:schemeClr val="accent2"/>
                  </a:solidFill>
                </a:rPr>
                <a:t> tax incentives,</a:t>
              </a:r>
              <a:endParaRPr lang="en-US" sz="1400" b="1">
                <a:solidFill>
                  <a:schemeClr val="tx1"/>
                </a:solidFill>
              </a:endParaRPr>
            </a:p>
          </p:txBody>
        </p:sp>
        <p:sp>
          <p:nvSpPr>
            <p:cNvPr id="2060" name="Line 54"/>
            <p:cNvSpPr>
              <a:spLocks noChangeShapeType="1"/>
            </p:cNvSpPr>
            <p:nvPr/>
          </p:nvSpPr>
          <p:spPr bwMode="auto">
            <a:xfrm>
              <a:off x="5473700" y="1028700"/>
              <a:ext cx="0" cy="457200"/>
            </a:xfrm>
            <a:prstGeom prst="line">
              <a:avLst/>
            </a:prstGeom>
            <a:noFill/>
            <a:ln w="28575">
              <a:solidFill>
                <a:schemeClr val="accent2"/>
              </a:solidFill>
              <a:round/>
              <a:headEnd/>
              <a:tailEnd type="triangle" w="med" len="med"/>
            </a:ln>
          </p:spPr>
          <p:txBody>
            <a:bodyPr anchor="ctr"/>
            <a:lstStyle/>
            <a:p>
              <a:endParaRPr lang="en-US"/>
            </a:p>
          </p:txBody>
        </p:sp>
        <p:sp>
          <p:nvSpPr>
            <p:cNvPr id="2061" name="Line 55"/>
            <p:cNvSpPr>
              <a:spLocks noChangeShapeType="1"/>
            </p:cNvSpPr>
            <p:nvPr/>
          </p:nvSpPr>
          <p:spPr bwMode="auto">
            <a:xfrm>
              <a:off x="673100" y="800100"/>
              <a:ext cx="0" cy="685800"/>
            </a:xfrm>
            <a:prstGeom prst="line">
              <a:avLst/>
            </a:prstGeom>
            <a:noFill/>
            <a:ln w="28575">
              <a:solidFill>
                <a:schemeClr val="accent2"/>
              </a:solidFill>
              <a:round/>
              <a:headEnd/>
              <a:tailEnd type="triangle" w="med" len="med"/>
            </a:ln>
          </p:spPr>
          <p:txBody>
            <a:bodyPr anchor="ctr"/>
            <a:lstStyle/>
            <a:p>
              <a:endParaRPr lang="en-US"/>
            </a:p>
          </p:txBody>
        </p:sp>
        <p:sp>
          <p:nvSpPr>
            <p:cNvPr id="2062" name="Text Box 58"/>
            <p:cNvSpPr txBox="1">
              <a:spLocks noChangeArrowheads="1"/>
            </p:cNvSpPr>
            <p:nvPr/>
          </p:nvSpPr>
          <p:spPr bwMode="auto">
            <a:xfrm>
              <a:off x="596900" y="4122738"/>
              <a:ext cx="1143000" cy="304800"/>
            </a:xfrm>
            <a:prstGeom prst="rect">
              <a:avLst/>
            </a:prstGeom>
            <a:noFill/>
            <a:ln w="9525" algn="ctr">
              <a:noFill/>
              <a:miter lim="800000"/>
              <a:headEnd/>
              <a:tailEnd/>
            </a:ln>
          </p:spPr>
          <p:txBody>
            <a:bodyPr>
              <a:spAutoFit/>
            </a:bodyPr>
            <a:lstStyle/>
            <a:p>
              <a:pPr algn="r">
                <a:spcBef>
                  <a:spcPct val="50000"/>
                </a:spcBef>
              </a:pPr>
              <a:r>
                <a:rPr lang="en-US" sz="1400" b="1">
                  <a:solidFill>
                    <a:schemeClr val="accent2"/>
                  </a:solidFill>
                </a:rPr>
                <a:t>Incubators</a:t>
              </a:r>
            </a:p>
          </p:txBody>
        </p:sp>
        <p:sp>
          <p:nvSpPr>
            <p:cNvPr id="2063" name="Text Box 34"/>
            <p:cNvSpPr txBox="1">
              <a:spLocks noChangeArrowheads="1"/>
            </p:cNvSpPr>
            <p:nvPr/>
          </p:nvSpPr>
          <p:spPr bwMode="auto">
            <a:xfrm>
              <a:off x="7010400" y="4572000"/>
              <a:ext cx="2133600" cy="738188"/>
            </a:xfrm>
            <a:prstGeom prst="rect">
              <a:avLst/>
            </a:prstGeom>
            <a:noFill/>
            <a:ln w="9525">
              <a:noFill/>
              <a:miter lim="800000"/>
              <a:headEnd/>
              <a:tailEnd/>
            </a:ln>
          </p:spPr>
          <p:txBody>
            <a:bodyPr>
              <a:spAutoFit/>
            </a:bodyPr>
            <a:lstStyle/>
            <a:p>
              <a:pPr algn="l" eaLnBrk="0" hangingPunct="0">
                <a:spcBef>
                  <a:spcPct val="50000"/>
                </a:spcBef>
              </a:pPr>
              <a:r>
                <a:rPr lang="en-US" sz="1400" b="1">
                  <a:solidFill>
                    <a:schemeClr val="accent2"/>
                  </a:solidFill>
                </a:rPr>
                <a:t>Direct funding of national labs, industry, consortia</a:t>
              </a:r>
            </a:p>
          </p:txBody>
        </p:sp>
        <p:sp>
          <p:nvSpPr>
            <p:cNvPr id="2064" name="Text Box 1028"/>
            <p:cNvSpPr txBox="1">
              <a:spLocks noChangeArrowheads="1"/>
            </p:cNvSpPr>
            <p:nvPr/>
          </p:nvSpPr>
          <p:spPr bwMode="auto">
            <a:xfrm>
              <a:off x="0" y="152400"/>
              <a:ext cx="9144000" cy="523220"/>
            </a:xfrm>
            <a:prstGeom prst="rect">
              <a:avLst/>
            </a:prstGeom>
            <a:noFill/>
            <a:ln w="9525">
              <a:noFill/>
              <a:miter lim="800000"/>
              <a:headEnd/>
              <a:tailEnd/>
            </a:ln>
          </p:spPr>
          <p:txBody>
            <a:bodyPr>
              <a:spAutoFit/>
            </a:bodyPr>
            <a:lstStyle/>
            <a:p>
              <a:pPr algn="ctr">
                <a:spcBef>
                  <a:spcPct val="50000"/>
                </a:spcBef>
              </a:pPr>
              <a:r>
                <a:rPr lang="en-US" sz="2800" b="1" dirty="0" smtClean="0"/>
                <a:t>Steps in the RTD Policy to Value Added Life Cycle</a:t>
              </a:r>
            </a:p>
          </p:txBody>
        </p:sp>
        <p:cxnSp>
          <p:nvCxnSpPr>
            <p:cNvPr id="2065" name="Straight Arrow Connector 74"/>
            <p:cNvCxnSpPr>
              <a:cxnSpLocks noChangeShapeType="1"/>
            </p:cNvCxnSpPr>
            <p:nvPr/>
          </p:nvCxnSpPr>
          <p:spPr bwMode="auto">
            <a:xfrm>
              <a:off x="304800" y="4443413"/>
              <a:ext cx="1660525" cy="1587"/>
            </a:xfrm>
            <a:prstGeom prst="straightConnector1">
              <a:avLst/>
            </a:prstGeom>
            <a:noFill/>
            <a:ln w="28575" algn="ctr">
              <a:solidFill>
                <a:schemeClr val="accent2"/>
              </a:solidFill>
              <a:round/>
              <a:headEnd/>
              <a:tailEnd type="triangle" w="med" len="med"/>
            </a:ln>
          </p:spPr>
        </p:cxnSp>
        <p:cxnSp>
          <p:nvCxnSpPr>
            <p:cNvPr id="2066" name="Straight Arrow Connector 77"/>
            <p:cNvCxnSpPr>
              <a:cxnSpLocks noChangeShapeType="1"/>
            </p:cNvCxnSpPr>
            <p:nvPr/>
          </p:nvCxnSpPr>
          <p:spPr bwMode="auto">
            <a:xfrm>
              <a:off x="6346825" y="4554538"/>
              <a:ext cx="2362200" cy="1587"/>
            </a:xfrm>
            <a:prstGeom prst="straightConnector1">
              <a:avLst/>
            </a:prstGeom>
            <a:noFill/>
            <a:ln w="28575" algn="ctr">
              <a:solidFill>
                <a:schemeClr val="accent2"/>
              </a:solidFill>
              <a:round/>
              <a:headEnd type="triangle" w="med" len="med"/>
              <a:tailEnd/>
            </a:ln>
          </p:spPr>
        </p:cxnSp>
        <p:cxnSp>
          <p:nvCxnSpPr>
            <p:cNvPr id="2067" name="Straight Arrow Connector 78"/>
            <p:cNvCxnSpPr>
              <a:cxnSpLocks noChangeShapeType="1"/>
            </p:cNvCxnSpPr>
            <p:nvPr/>
          </p:nvCxnSpPr>
          <p:spPr bwMode="auto">
            <a:xfrm>
              <a:off x="6248400" y="6096000"/>
              <a:ext cx="2362200" cy="1588"/>
            </a:xfrm>
            <a:prstGeom prst="straightConnector1">
              <a:avLst/>
            </a:prstGeom>
            <a:noFill/>
            <a:ln w="28575" algn="ctr">
              <a:solidFill>
                <a:schemeClr val="accent2"/>
              </a:solidFill>
              <a:round/>
              <a:headEnd type="triangle" w="med" len="med"/>
              <a:tailEnd/>
            </a:ln>
          </p:spPr>
        </p:cxnSp>
        <p:cxnSp>
          <p:nvCxnSpPr>
            <p:cNvPr id="2068" name="Straight Arrow Connector 84"/>
            <p:cNvCxnSpPr>
              <a:cxnSpLocks noChangeShapeType="1"/>
            </p:cNvCxnSpPr>
            <p:nvPr/>
          </p:nvCxnSpPr>
          <p:spPr bwMode="auto">
            <a:xfrm>
              <a:off x="2217738" y="2954338"/>
              <a:ext cx="228600" cy="1587"/>
            </a:xfrm>
            <a:prstGeom prst="straightConnector1">
              <a:avLst/>
            </a:prstGeom>
            <a:noFill/>
            <a:ln w="28575" algn="ctr">
              <a:solidFill>
                <a:schemeClr val="accent2"/>
              </a:solidFill>
              <a:round/>
              <a:headEnd/>
              <a:tailEnd type="triangle" w="med" len="med"/>
            </a:ln>
          </p:spPr>
        </p:cxnSp>
        <p:cxnSp>
          <p:nvCxnSpPr>
            <p:cNvPr id="2069" name="Straight Arrow Connector 87"/>
            <p:cNvCxnSpPr>
              <a:cxnSpLocks noChangeShapeType="1"/>
            </p:cNvCxnSpPr>
            <p:nvPr/>
          </p:nvCxnSpPr>
          <p:spPr bwMode="auto">
            <a:xfrm rot="5400000">
              <a:off x="456407" y="2316956"/>
              <a:ext cx="457200" cy="1587"/>
            </a:xfrm>
            <a:prstGeom prst="straightConnector1">
              <a:avLst/>
            </a:prstGeom>
            <a:noFill/>
            <a:ln w="28575" algn="ctr">
              <a:solidFill>
                <a:schemeClr val="accent2"/>
              </a:solidFill>
              <a:round/>
              <a:headEnd type="triangle" w="med" len="med"/>
              <a:tailEnd/>
            </a:ln>
          </p:spPr>
        </p:cxnSp>
        <p:sp>
          <p:nvSpPr>
            <p:cNvPr id="2070" name="Rectangle 12"/>
            <p:cNvSpPr>
              <a:spLocks noChangeArrowheads="1"/>
            </p:cNvSpPr>
            <p:nvPr/>
          </p:nvSpPr>
          <p:spPr bwMode="auto">
            <a:xfrm>
              <a:off x="2454275" y="2667000"/>
              <a:ext cx="1952625" cy="546100"/>
            </a:xfrm>
            <a:prstGeom prst="rect">
              <a:avLst/>
            </a:prstGeom>
            <a:noFill/>
            <a:ln w="19050">
              <a:solidFill>
                <a:schemeClr val="tx1"/>
              </a:solidFill>
              <a:miter lim="800000"/>
              <a:headEnd/>
              <a:tailEnd/>
            </a:ln>
          </p:spPr>
          <p:txBody>
            <a:bodyPr wrap="none" lIns="96661" tIns="48331" rIns="96661" bIns="48331" anchor="ctr"/>
            <a:lstStyle/>
            <a:p>
              <a:pPr defTabSz="966788" eaLnBrk="0" hangingPunct="0"/>
              <a:r>
                <a:rPr lang="en-US" sz="1700" b="1">
                  <a:solidFill>
                    <a:schemeClr val="tx1"/>
                  </a:solidFill>
                </a:rPr>
                <a:t>Entrepreneurial</a:t>
              </a:r>
            </a:p>
            <a:p>
              <a:pPr defTabSz="966788" eaLnBrk="0" hangingPunct="0"/>
              <a:r>
                <a:rPr lang="en-US" sz="1700" b="1">
                  <a:solidFill>
                    <a:schemeClr val="tx1"/>
                  </a:solidFill>
                </a:rPr>
                <a:t>Activity</a:t>
              </a:r>
            </a:p>
          </p:txBody>
        </p:sp>
        <p:cxnSp>
          <p:nvCxnSpPr>
            <p:cNvPr id="2071" name="Straight Arrow Connector 74"/>
            <p:cNvCxnSpPr>
              <a:cxnSpLocks noChangeShapeType="1"/>
            </p:cNvCxnSpPr>
            <p:nvPr/>
          </p:nvCxnSpPr>
          <p:spPr bwMode="auto">
            <a:xfrm>
              <a:off x="304800" y="5029200"/>
              <a:ext cx="1660525" cy="1588"/>
            </a:xfrm>
            <a:prstGeom prst="straightConnector1">
              <a:avLst/>
            </a:prstGeom>
            <a:noFill/>
            <a:ln w="28575" algn="ctr">
              <a:solidFill>
                <a:schemeClr val="accent2"/>
              </a:solidFill>
              <a:round/>
              <a:headEnd/>
              <a:tailEnd type="triangle" w="med" len="med"/>
            </a:ln>
          </p:spPr>
        </p:cxnSp>
        <p:sp>
          <p:nvSpPr>
            <p:cNvPr id="2072" name="Text Box 40"/>
            <p:cNvSpPr txBox="1">
              <a:spLocks noChangeArrowheads="1"/>
            </p:cNvSpPr>
            <p:nvPr/>
          </p:nvSpPr>
          <p:spPr bwMode="auto">
            <a:xfrm>
              <a:off x="-49213" y="5064125"/>
              <a:ext cx="1752601" cy="954088"/>
            </a:xfrm>
            <a:prstGeom prst="rect">
              <a:avLst/>
            </a:prstGeom>
            <a:noFill/>
            <a:ln w="9525">
              <a:noFill/>
              <a:miter lim="800000"/>
              <a:headEnd/>
              <a:tailEnd/>
            </a:ln>
          </p:spPr>
          <p:txBody>
            <a:bodyPr>
              <a:spAutoFit/>
            </a:bodyPr>
            <a:lstStyle/>
            <a:p>
              <a:pPr algn="r" eaLnBrk="0" hangingPunct="0">
                <a:spcBef>
                  <a:spcPct val="50000"/>
                </a:spcBef>
              </a:pPr>
              <a:r>
                <a:rPr lang="en-US" sz="1400" b="1">
                  <a:solidFill>
                    <a:schemeClr val="accent2"/>
                  </a:solidFill>
                </a:rPr>
                <a:t>National labs, direct funding of firms, consortia, universities </a:t>
              </a:r>
            </a:p>
          </p:txBody>
        </p:sp>
      </p:grpSp>
      <p:sp>
        <p:nvSpPr>
          <p:cNvPr id="68" name="Slide Number Placeholder 67"/>
          <p:cNvSpPr>
            <a:spLocks noGrp="1"/>
          </p:cNvSpPr>
          <p:nvPr>
            <p:ph type="sldNum" sz="quarter" idx="12"/>
          </p:nvPr>
        </p:nvSpPr>
        <p:spPr/>
        <p:txBody>
          <a:bodyPr/>
          <a:lstStyle/>
          <a:p>
            <a:fld id="{B43335F5-E315-4BB1-9A9B-F7BDBCE2DC08}"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6340682D-2A9A-4D00-BDBB-2E097F4BA4E6}" type="slidenum">
              <a:rPr lang="en-US"/>
              <a:pPr>
                <a:defRPr/>
              </a:pPr>
              <a:t>14</a:t>
            </a:fld>
            <a:endParaRPr lang="en-US"/>
          </a:p>
        </p:txBody>
      </p:sp>
      <p:sp>
        <p:nvSpPr>
          <p:cNvPr id="36866" name="Rectangle 2"/>
          <p:cNvSpPr>
            <a:spLocks noGrp="1"/>
          </p:cNvSpPr>
          <p:nvPr>
            <p:ph type="title"/>
          </p:nvPr>
        </p:nvSpPr>
        <p:spPr>
          <a:xfrm>
            <a:off x="457200" y="228600"/>
            <a:ext cx="8229600" cy="1143000"/>
          </a:xfrm>
        </p:spPr>
        <p:txBody>
          <a:bodyPr/>
          <a:lstStyle/>
          <a:p>
            <a:r>
              <a:rPr lang="en-US" sz="3200" dirty="0" smtClean="0"/>
              <a:t>Actors/Institutions from a ‘national innovation systems’ perspective …</a:t>
            </a:r>
            <a:endParaRPr lang="en-US" dirty="0" smtClean="0"/>
          </a:p>
        </p:txBody>
      </p:sp>
      <p:pic>
        <p:nvPicPr>
          <p:cNvPr id="36867" name="Picture 3"/>
          <p:cNvPicPr>
            <a:picLocks noChangeAspect="1" noChangeArrowheads="1"/>
          </p:cNvPicPr>
          <p:nvPr/>
        </p:nvPicPr>
        <p:blipFill>
          <a:blip r:embed="rId3" cstate="print"/>
          <a:srcRect/>
          <a:stretch>
            <a:fillRect/>
          </a:stretch>
        </p:blipFill>
        <p:spPr bwMode="auto">
          <a:xfrm>
            <a:off x="1125538" y="1865313"/>
            <a:ext cx="7086600" cy="4002087"/>
          </a:xfrm>
          <a:prstGeom prst="rect">
            <a:avLst/>
          </a:prstGeom>
          <a:noFill/>
          <a:ln w="9525">
            <a:noFill/>
            <a:miter lim="800000"/>
            <a:headEnd/>
            <a:tailEnd/>
          </a:ln>
        </p:spPr>
      </p:pic>
      <p:sp>
        <p:nvSpPr>
          <p:cNvPr id="36868" name="Text Box 4"/>
          <p:cNvSpPr txBox="1">
            <a:spLocks noChangeArrowheads="1"/>
          </p:cNvSpPr>
          <p:nvPr/>
        </p:nvSpPr>
        <p:spPr bwMode="auto">
          <a:xfrm>
            <a:off x="1038225" y="5897563"/>
            <a:ext cx="3886200" cy="274637"/>
          </a:xfrm>
          <a:prstGeom prst="rect">
            <a:avLst/>
          </a:prstGeom>
          <a:noFill/>
          <a:ln w="9525">
            <a:noFill/>
            <a:miter lim="800000"/>
            <a:headEnd/>
            <a:tailEnd/>
          </a:ln>
          <a:effectLst/>
        </p:spPr>
        <p:txBody>
          <a:bodyPr>
            <a:spAutoFit/>
          </a:bodyPr>
          <a:lstStyle/>
          <a:p>
            <a:pPr>
              <a:spcBef>
                <a:spcPct val="50000"/>
              </a:spcBef>
            </a:pPr>
            <a:r>
              <a:rPr lang="en-US" sz="1200"/>
              <a:t>Source: Arnold and Kuhlmann, 2001</a:t>
            </a:r>
          </a:p>
        </p:txBody>
      </p:sp>
      <p:pic>
        <p:nvPicPr>
          <p:cNvPr id="36869" name="Picture 5"/>
          <p:cNvPicPr>
            <a:picLocks noChangeArrowheads="1"/>
          </p:cNvPicPr>
          <p:nvPr/>
        </p:nvPicPr>
        <p:blipFill>
          <a:blip r:embed="rId4" cstate="print"/>
          <a:srcRect/>
          <a:stretch>
            <a:fillRect/>
          </a:stretch>
        </p:blipFill>
        <p:spPr bwMode="auto">
          <a:xfrm>
            <a:off x="0" y="1295400"/>
            <a:ext cx="9906000" cy="609600"/>
          </a:xfrm>
          <a:prstGeom prst="rect">
            <a:avLst/>
          </a:prstGeom>
          <a:noFill/>
          <a:ln w="12700">
            <a:noFill/>
            <a:miter lim="800000"/>
            <a:headEnd/>
            <a:tailEnd/>
          </a:ln>
          <a:effectLst/>
        </p:spPr>
      </p:pic>
      <p:pic>
        <p:nvPicPr>
          <p:cNvPr id="36870" name="Picture 6"/>
          <p:cNvPicPr>
            <a:picLocks noChangeAspect="1" noChangeArrowheads="1"/>
          </p:cNvPicPr>
          <p:nvPr/>
        </p:nvPicPr>
        <p:blipFill>
          <a:blip r:embed="rId5" cstate="print"/>
          <a:srcRect/>
          <a:stretch>
            <a:fillRect/>
          </a:stretch>
        </p:blipFill>
        <p:spPr bwMode="auto">
          <a:xfrm rot="10800000" flipH="1" flipV="1">
            <a:off x="5219700" y="6159500"/>
            <a:ext cx="3886200" cy="53181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exagon 16"/>
          <p:cNvSpPr/>
          <p:nvPr/>
        </p:nvSpPr>
        <p:spPr>
          <a:xfrm>
            <a:off x="838200" y="25146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914400" y="2590800"/>
            <a:ext cx="914400" cy="646331"/>
          </a:xfrm>
          <a:prstGeom prst="rect">
            <a:avLst/>
          </a:prstGeom>
          <a:noFill/>
        </p:spPr>
        <p:txBody>
          <a:bodyPr wrap="square" rtlCol="0">
            <a:spAutoFit/>
          </a:bodyPr>
          <a:lstStyle/>
          <a:p>
            <a:pPr algn="ctr"/>
            <a:r>
              <a:rPr lang="en-US" sz="1200" dirty="0" smtClean="0"/>
              <a:t>Research Agenda</a:t>
            </a:r>
          </a:p>
          <a:p>
            <a:pPr algn="ctr"/>
            <a:r>
              <a:rPr lang="en-US" sz="1200" dirty="0" smtClean="0"/>
              <a:t>Setting</a:t>
            </a:r>
            <a:endParaRPr lang="en-US" sz="1200" dirty="0"/>
          </a:p>
        </p:txBody>
      </p:sp>
      <p:grpSp>
        <p:nvGrpSpPr>
          <p:cNvPr id="2" name="Group 50"/>
          <p:cNvGrpSpPr/>
          <p:nvPr/>
        </p:nvGrpSpPr>
        <p:grpSpPr>
          <a:xfrm>
            <a:off x="1981200" y="1752600"/>
            <a:ext cx="3124200" cy="2819400"/>
            <a:chOff x="1371600" y="1371600"/>
            <a:chExt cx="3124200" cy="2819400"/>
          </a:xfrm>
        </p:grpSpPr>
        <p:grpSp>
          <p:nvGrpSpPr>
            <p:cNvPr id="3" name="Group 37"/>
            <p:cNvGrpSpPr/>
            <p:nvPr/>
          </p:nvGrpSpPr>
          <p:grpSpPr>
            <a:xfrm>
              <a:off x="1447800" y="2895600"/>
              <a:ext cx="990600" cy="762000"/>
              <a:chOff x="1447800" y="2514600"/>
              <a:chExt cx="990600" cy="762000"/>
            </a:xfrm>
          </p:grpSpPr>
          <p:sp>
            <p:nvSpPr>
              <p:cNvPr id="5" name="Hexagon 4"/>
              <p:cNvSpPr/>
              <p:nvPr/>
            </p:nvSpPr>
            <p:spPr>
              <a:xfrm>
                <a:off x="1447800" y="25146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524000" y="2667000"/>
                <a:ext cx="762000" cy="461665"/>
              </a:xfrm>
              <a:prstGeom prst="rect">
                <a:avLst/>
              </a:prstGeom>
              <a:noFill/>
            </p:spPr>
            <p:txBody>
              <a:bodyPr wrap="square" rtlCol="0">
                <a:spAutoFit/>
              </a:bodyPr>
              <a:lstStyle/>
              <a:p>
                <a:pPr algn="ctr"/>
                <a:r>
                  <a:rPr lang="en-US" sz="1200" dirty="0" smtClean="0"/>
                  <a:t>Applied</a:t>
                </a:r>
              </a:p>
              <a:p>
                <a:pPr algn="ctr"/>
                <a:r>
                  <a:rPr lang="en-US" sz="1200" dirty="0" smtClean="0"/>
                  <a:t>research</a:t>
                </a:r>
                <a:endParaRPr lang="en-US" sz="1200" dirty="0"/>
              </a:p>
            </p:txBody>
          </p:sp>
        </p:grpSp>
        <p:grpSp>
          <p:nvGrpSpPr>
            <p:cNvPr id="4" name="Group 33"/>
            <p:cNvGrpSpPr/>
            <p:nvPr/>
          </p:nvGrpSpPr>
          <p:grpSpPr>
            <a:xfrm>
              <a:off x="2362200" y="3429000"/>
              <a:ext cx="1066800" cy="762000"/>
              <a:chOff x="1447800" y="3429000"/>
              <a:chExt cx="1066800" cy="762000"/>
            </a:xfrm>
          </p:grpSpPr>
          <p:sp>
            <p:nvSpPr>
              <p:cNvPr id="7" name="Hexagon 6"/>
              <p:cNvSpPr/>
              <p:nvPr/>
            </p:nvSpPr>
            <p:spPr>
              <a:xfrm>
                <a:off x="1447800" y="34290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447800" y="3653135"/>
                <a:ext cx="1066800" cy="461665"/>
              </a:xfrm>
              <a:prstGeom prst="rect">
                <a:avLst/>
              </a:prstGeom>
              <a:noFill/>
            </p:spPr>
            <p:txBody>
              <a:bodyPr wrap="square" rtlCol="0">
                <a:spAutoFit/>
              </a:bodyPr>
              <a:lstStyle/>
              <a:p>
                <a:pPr algn="ctr"/>
                <a:r>
                  <a:rPr lang="en-US" sz="1200" dirty="0" smtClean="0"/>
                  <a:t>Development research</a:t>
                </a:r>
                <a:endParaRPr lang="en-US" sz="1200" dirty="0"/>
              </a:p>
            </p:txBody>
          </p:sp>
        </p:grpSp>
        <p:grpSp>
          <p:nvGrpSpPr>
            <p:cNvPr id="19" name="Group 38"/>
            <p:cNvGrpSpPr/>
            <p:nvPr/>
          </p:nvGrpSpPr>
          <p:grpSpPr>
            <a:xfrm>
              <a:off x="3352800" y="1981200"/>
              <a:ext cx="1066800" cy="762000"/>
              <a:chOff x="3352800" y="1981200"/>
              <a:chExt cx="1066800" cy="762000"/>
            </a:xfrm>
          </p:grpSpPr>
          <p:sp>
            <p:nvSpPr>
              <p:cNvPr id="9" name="Hexagon 8"/>
              <p:cNvSpPr/>
              <p:nvPr/>
            </p:nvSpPr>
            <p:spPr>
              <a:xfrm>
                <a:off x="3429000" y="19812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352800" y="2133600"/>
                <a:ext cx="1066800" cy="461665"/>
              </a:xfrm>
              <a:prstGeom prst="rect">
                <a:avLst/>
              </a:prstGeom>
              <a:noFill/>
            </p:spPr>
            <p:txBody>
              <a:bodyPr wrap="square" rtlCol="0">
                <a:spAutoFit/>
              </a:bodyPr>
              <a:lstStyle/>
              <a:p>
                <a:pPr algn="ctr"/>
                <a:r>
                  <a:rPr lang="en-US" sz="1200" dirty="0" smtClean="0"/>
                  <a:t>Utilization research</a:t>
                </a:r>
                <a:endParaRPr lang="en-US" sz="1200" dirty="0"/>
              </a:p>
            </p:txBody>
          </p:sp>
        </p:grpSp>
        <p:grpSp>
          <p:nvGrpSpPr>
            <p:cNvPr id="20" name="Group 35"/>
            <p:cNvGrpSpPr/>
            <p:nvPr/>
          </p:nvGrpSpPr>
          <p:grpSpPr>
            <a:xfrm>
              <a:off x="1371600" y="1981200"/>
              <a:ext cx="990600" cy="762000"/>
              <a:chOff x="457200" y="2971800"/>
              <a:chExt cx="990600" cy="762000"/>
            </a:xfrm>
          </p:grpSpPr>
          <p:sp>
            <p:nvSpPr>
              <p:cNvPr id="11" name="Hexagon 10"/>
              <p:cNvSpPr/>
              <p:nvPr/>
            </p:nvSpPr>
            <p:spPr>
              <a:xfrm>
                <a:off x="457200" y="29718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33400" y="3124200"/>
                <a:ext cx="762000" cy="461665"/>
              </a:xfrm>
              <a:prstGeom prst="rect">
                <a:avLst/>
              </a:prstGeom>
              <a:noFill/>
            </p:spPr>
            <p:txBody>
              <a:bodyPr wrap="square" rtlCol="0">
                <a:spAutoFit/>
              </a:bodyPr>
              <a:lstStyle/>
              <a:p>
                <a:pPr algn="ctr"/>
                <a:r>
                  <a:rPr lang="en-US" sz="1200" dirty="0" smtClean="0"/>
                  <a:t>Basic research</a:t>
                </a:r>
                <a:endParaRPr lang="en-US" sz="1200" dirty="0"/>
              </a:p>
            </p:txBody>
          </p:sp>
        </p:grpSp>
        <p:grpSp>
          <p:nvGrpSpPr>
            <p:cNvPr id="21" name="Group 34"/>
            <p:cNvGrpSpPr/>
            <p:nvPr/>
          </p:nvGrpSpPr>
          <p:grpSpPr>
            <a:xfrm>
              <a:off x="2362200" y="1371600"/>
              <a:ext cx="990600" cy="838200"/>
              <a:chOff x="2971800" y="3429000"/>
              <a:chExt cx="990600" cy="838200"/>
            </a:xfrm>
          </p:grpSpPr>
          <p:sp>
            <p:nvSpPr>
              <p:cNvPr id="13" name="Hexagon 12"/>
              <p:cNvSpPr/>
              <p:nvPr/>
            </p:nvSpPr>
            <p:spPr>
              <a:xfrm>
                <a:off x="2971800" y="35052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971800" y="3429000"/>
                <a:ext cx="990600" cy="838200"/>
              </a:xfrm>
              <a:prstGeom prst="rect">
                <a:avLst/>
              </a:prstGeom>
              <a:noFill/>
            </p:spPr>
            <p:txBody>
              <a:bodyPr wrap="square" rtlCol="0">
                <a:spAutoFit/>
              </a:bodyPr>
              <a:lstStyle/>
              <a:p>
                <a:pPr algn="ctr"/>
                <a:r>
                  <a:rPr lang="en-US" sz="1200" dirty="0" smtClean="0"/>
                  <a:t>Quality</a:t>
                </a:r>
              </a:p>
              <a:p>
                <a:pPr algn="ctr"/>
                <a:r>
                  <a:rPr lang="en-US" sz="1200" dirty="0" smtClean="0"/>
                  <a:t>Research, Product refinement</a:t>
                </a:r>
                <a:endParaRPr lang="en-US" sz="1200" dirty="0"/>
              </a:p>
            </p:txBody>
          </p:sp>
        </p:grpSp>
        <p:grpSp>
          <p:nvGrpSpPr>
            <p:cNvPr id="22" name="Group 36"/>
            <p:cNvGrpSpPr/>
            <p:nvPr/>
          </p:nvGrpSpPr>
          <p:grpSpPr>
            <a:xfrm>
              <a:off x="3352800" y="2971800"/>
              <a:ext cx="1143000" cy="762000"/>
              <a:chOff x="2286000" y="1905000"/>
              <a:chExt cx="1143000" cy="762000"/>
            </a:xfrm>
          </p:grpSpPr>
          <p:sp>
            <p:nvSpPr>
              <p:cNvPr id="15" name="Hexagon 14"/>
              <p:cNvSpPr/>
              <p:nvPr/>
            </p:nvSpPr>
            <p:spPr>
              <a:xfrm>
                <a:off x="2362200" y="19050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0" y="2129135"/>
                <a:ext cx="1143000" cy="461665"/>
              </a:xfrm>
              <a:prstGeom prst="rect">
                <a:avLst/>
              </a:prstGeom>
              <a:noFill/>
            </p:spPr>
            <p:txBody>
              <a:bodyPr wrap="square" rtlCol="0">
                <a:spAutoFit/>
              </a:bodyPr>
              <a:lstStyle/>
              <a:p>
                <a:pPr algn="ctr"/>
                <a:r>
                  <a:rPr lang="en-US" sz="1200" dirty="0" smtClean="0"/>
                  <a:t>Manufacturing</a:t>
                </a:r>
              </a:p>
              <a:p>
                <a:pPr algn="ctr"/>
                <a:r>
                  <a:rPr lang="en-US" sz="1200" dirty="0" smtClean="0"/>
                  <a:t>research</a:t>
                </a:r>
                <a:endParaRPr lang="en-US" sz="1200" dirty="0"/>
              </a:p>
            </p:txBody>
          </p:sp>
        </p:grpSp>
        <p:cxnSp>
          <p:nvCxnSpPr>
            <p:cNvPr id="44" name="Straight Connector 43"/>
            <p:cNvCxnSpPr/>
            <p:nvPr/>
          </p:nvCxnSpPr>
          <p:spPr>
            <a:xfrm rot="10800000" flipV="1">
              <a:off x="2362200" y="2514598"/>
              <a:ext cx="1143000" cy="533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a:off x="2286000" y="2590800"/>
              <a:ext cx="1219202"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2286000" y="2819400"/>
              <a:ext cx="1219200"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362200" y="2286000"/>
              <a:ext cx="1066800" cy="990600"/>
            </a:xfrm>
            <a:prstGeom prst="ellipse">
              <a:avLst/>
            </a:prstGeom>
            <a:solidFill>
              <a:schemeClr val="bg1"/>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Hexagon 51"/>
          <p:cNvSpPr/>
          <p:nvPr/>
        </p:nvSpPr>
        <p:spPr>
          <a:xfrm>
            <a:off x="838200" y="33528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914400" y="3352800"/>
            <a:ext cx="914400" cy="830997"/>
          </a:xfrm>
          <a:prstGeom prst="rect">
            <a:avLst/>
          </a:prstGeom>
          <a:noFill/>
        </p:spPr>
        <p:txBody>
          <a:bodyPr wrap="square" rtlCol="0">
            <a:spAutoFit/>
          </a:bodyPr>
          <a:lstStyle/>
          <a:p>
            <a:pPr algn="ctr"/>
            <a:r>
              <a:rPr lang="en-US" sz="1200" dirty="0" smtClean="0"/>
              <a:t>Science Base,</a:t>
            </a:r>
          </a:p>
          <a:p>
            <a:pPr algn="ctr"/>
            <a:r>
              <a:rPr lang="en-US" sz="1200" dirty="0" smtClean="0"/>
              <a:t>R&amp;D  Capacity</a:t>
            </a:r>
            <a:endParaRPr lang="en-US" sz="1200" dirty="0"/>
          </a:p>
        </p:txBody>
      </p:sp>
      <p:sp>
        <p:nvSpPr>
          <p:cNvPr id="69" name="Left-Right Arrow 68"/>
          <p:cNvSpPr/>
          <p:nvPr/>
        </p:nvSpPr>
        <p:spPr>
          <a:xfrm>
            <a:off x="1752600" y="3124200"/>
            <a:ext cx="3810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p:cNvSpPr txBox="1"/>
          <p:nvPr/>
        </p:nvSpPr>
        <p:spPr>
          <a:xfrm>
            <a:off x="838200" y="304800"/>
            <a:ext cx="7494039" cy="584775"/>
          </a:xfrm>
          <a:prstGeom prst="rect">
            <a:avLst/>
          </a:prstGeom>
          <a:noFill/>
        </p:spPr>
        <p:txBody>
          <a:bodyPr wrap="none" rtlCol="0">
            <a:spAutoFit/>
          </a:bodyPr>
          <a:lstStyle/>
          <a:p>
            <a:r>
              <a:rPr lang="en-US" sz="3200" dirty="0" smtClean="0"/>
              <a:t>A more recent view of an innovation system</a:t>
            </a:r>
            <a:endParaRPr lang="en-US" sz="3200" dirty="0"/>
          </a:p>
        </p:txBody>
      </p:sp>
      <p:grpSp>
        <p:nvGrpSpPr>
          <p:cNvPr id="23" name="Group 32"/>
          <p:cNvGrpSpPr/>
          <p:nvPr/>
        </p:nvGrpSpPr>
        <p:grpSpPr>
          <a:xfrm>
            <a:off x="5029200" y="1752600"/>
            <a:ext cx="1219200" cy="838200"/>
            <a:chOff x="3352800" y="1904998"/>
            <a:chExt cx="1219200" cy="761999"/>
          </a:xfrm>
        </p:grpSpPr>
        <p:sp>
          <p:nvSpPr>
            <p:cNvPr id="41" name="Hexagon 40"/>
            <p:cNvSpPr/>
            <p:nvPr/>
          </p:nvSpPr>
          <p:spPr>
            <a:xfrm>
              <a:off x="3429000" y="1904998"/>
              <a:ext cx="990600" cy="761999"/>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3352800" y="1997516"/>
              <a:ext cx="1219200" cy="461665"/>
            </a:xfrm>
            <a:prstGeom prst="rect">
              <a:avLst/>
            </a:prstGeom>
            <a:noFill/>
          </p:spPr>
          <p:txBody>
            <a:bodyPr wrap="square" rtlCol="0">
              <a:spAutoFit/>
            </a:bodyPr>
            <a:lstStyle/>
            <a:p>
              <a:pPr algn="ctr"/>
              <a:r>
                <a:rPr lang="en-US" sz="1200" dirty="0" smtClean="0"/>
                <a:t>Information Infrastructure</a:t>
              </a:r>
              <a:endParaRPr lang="en-US" sz="1200" dirty="0"/>
            </a:p>
          </p:txBody>
        </p:sp>
      </p:grpSp>
      <p:sp>
        <p:nvSpPr>
          <p:cNvPr id="43" name="Hexagon 42"/>
          <p:cNvSpPr/>
          <p:nvPr/>
        </p:nvSpPr>
        <p:spPr>
          <a:xfrm>
            <a:off x="7543800" y="25146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7696200" y="2667000"/>
            <a:ext cx="762000" cy="461665"/>
          </a:xfrm>
          <a:prstGeom prst="rect">
            <a:avLst/>
          </a:prstGeom>
          <a:noFill/>
        </p:spPr>
        <p:txBody>
          <a:bodyPr wrap="square" rtlCol="0">
            <a:spAutoFit/>
          </a:bodyPr>
          <a:lstStyle/>
          <a:p>
            <a:pPr algn="ctr"/>
            <a:r>
              <a:rPr lang="en-US" sz="1200" dirty="0" smtClean="0"/>
              <a:t>End User Demand</a:t>
            </a:r>
            <a:endParaRPr lang="en-US" sz="1200" dirty="0"/>
          </a:p>
        </p:txBody>
      </p:sp>
      <p:grpSp>
        <p:nvGrpSpPr>
          <p:cNvPr id="24" name="Group 27"/>
          <p:cNvGrpSpPr/>
          <p:nvPr/>
        </p:nvGrpSpPr>
        <p:grpSpPr>
          <a:xfrm>
            <a:off x="6248400" y="2438400"/>
            <a:ext cx="1219200" cy="762000"/>
            <a:chOff x="4495800" y="2362200"/>
            <a:chExt cx="1219200" cy="762000"/>
          </a:xfrm>
        </p:grpSpPr>
        <p:sp>
          <p:nvSpPr>
            <p:cNvPr id="49" name="Hexagon 48"/>
            <p:cNvSpPr/>
            <p:nvPr/>
          </p:nvSpPr>
          <p:spPr>
            <a:xfrm>
              <a:off x="4572000" y="23622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4495800" y="2438400"/>
              <a:ext cx="1219200" cy="461665"/>
            </a:xfrm>
            <a:prstGeom prst="rect">
              <a:avLst/>
            </a:prstGeom>
            <a:noFill/>
          </p:spPr>
          <p:txBody>
            <a:bodyPr wrap="square" rtlCol="0">
              <a:spAutoFit/>
            </a:bodyPr>
            <a:lstStyle/>
            <a:p>
              <a:pPr algn="ctr"/>
              <a:r>
                <a:rPr lang="en-US" sz="1200" dirty="0" smtClean="0"/>
                <a:t>Business</a:t>
              </a:r>
            </a:p>
            <a:p>
              <a:pPr algn="ctr"/>
              <a:r>
                <a:rPr lang="en-US" sz="1200" dirty="0" smtClean="0"/>
                <a:t>Infrastructure</a:t>
              </a:r>
              <a:endParaRPr lang="en-US" sz="1200" dirty="0"/>
            </a:p>
          </p:txBody>
        </p:sp>
      </p:grpSp>
      <p:grpSp>
        <p:nvGrpSpPr>
          <p:cNvPr id="25" name="Group 50"/>
          <p:cNvGrpSpPr/>
          <p:nvPr/>
        </p:nvGrpSpPr>
        <p:grpSpPr>
          <a:xfrm>
            <a:off x="5029200" y="3886200"/>
            <a:ext cx="1219200" cy="762000"/>
            <a:chOff x="4800600" y="2743200"/>
            <a:chExt cx="1219200" cy="762000"/>
          </a:xfrm>
        </p:grpSpPr>
        <p:sp>
          <p:nvSpPr>
            <p:cNvPr id="54" name="Hexagon 53"/>
            <p:cNvSpPr/>
            <p:nvPr/>
          </p:nvSpPr>
          <p:spPr>
            <a:xfrm>
              <a:off x="4876800" y="27432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4800600" y="2819400"/>
              <a:ext cx="1219200" cy="646331"/>
            </a:xfrm>
            <a:prstGeom prst="rect">
              <a:avLst/>
            </a:prstGeom>
            <a:noFill/>
          </p:spPr>
          <p:txBody>
            <a:bodyPr wrap="square" rtlCol="0">
              <a:spAutoFit/>
            </a:bodyPr>
            <a:lstStyle/>
            <a:p>
              <a:pPr algn="ctr"/>
              <a:r>
                <a:rPr lang="en-US" sz="1200" dirty="0" smtClean="0"/>
                <a:t>Generic &amp; </a:t>
              </a:r>
              <a:r>
                <a:rPr lang="en-US" sz="1200" dirty="0" err="1" smtClean="0"/>
                <a:t>Infratech-nologies</a:t>
              </a:r>
              <a:endParaRPr lang="en-US" sz="1200" dirty="0"/>
            </a:p>
          </p:txBody>
        </p:sp>
      </p:grpSp>
      <p:grpSp>
        <p:nvGrpSpPr>
          <p:cNvPr id="26" name="Group 31"/>
          <p:cNvGrpSpPr/>
          <p:nvPr/>
        </p:nvGrpSpPr>
        <p:grpSpPr>
          <a:xfrm>
            <a:off x="6248400" y="3352800"/>
            <a:ext cx="1219200" cy="762000"/>
            <a:chOff x="4572000" y="3352800"/>
            <a:chExt cx="1219200" cy="762000"/>
          </a:xfrm>
        </p:grpSpPr>
        <p:sp>
          <p:nvSpPr>
            <p:cNvPr id="64" name="Hexagon 63"/>
            <p:cNvSpPr/>
            <p:nvPr/>
          </p:nvSpPr>
          <p:spPr>
            <a:xfrm>
              <a:off x="4648200" y="33528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4572000" y="3505200"/>
              <a:ext cx="1219200" cy="461665"/>
            </a:xfrm>
            <a:prstGeom prst="rect">
              <a:avLst/>
            </a:prstGeom>
            <a:noFill/>
          </p:spPr>
          <p:txBody>
            <a:bodyPr wrap="square" rtlCol="0">
              <a:spAutoFit/>
            </a:bodyPr>
            <a:lstStyle/>
            <a:p>
              <a:pPr algn="ctr"/>
              <a:r>
                <a:rPr lang="en-US" sz="1200" dirty="0" smtClean="0"/>
                <a:t>Government Policies</a:t>
              </a:r>
              <a:endParaRPr lang="en-US" sz="1200" dirty="0"/>
            </a:p>
          </p:txBody>
        </p:sp>
      </p:grpSp>
      <p:sp>
        <p:nvSpPr>
          <p:cNvPr id="66" name="Hexagon 65"/>
          <p:cNvSpPr/>
          <p:nvPr/>
        </p:nvSpPr>
        <p:spPr>
          <a:xfrm>
            <a:off x="7543800" y="3352800"/>
            <a:ext cx="990600" cy="76200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7620000" y="3352800"/>
            <a:ext cx="914400" cy="830997"/>
          </a:xfrm>
          <a:prstGeom prst="rect">
            <a:avLst/>
          </a:prstGeom>
          <a:noFill/>
        </p:spPr>
        <p:txBody>
          <a:bodyPr wrap="square" rtlCol="0">
            <a:spAutoFit/>
          </a:bodyPr>
          <a:lstStyle/>
          <a:p>
            <a:pPr algn="ctr"/>
            <a:r>
              <a:rPr lang="en-US" sz="1200" dirty="0" smtClean="0"/>
              <a:t>End Outcomes, </a:t>
            </a:r>
          </a:p>
          <a:p>
            <a:pPr algn="ctr"/>
            <a:r>
              <a:rPr lang="en-US" sz="1200" dirty="0" smtClean="0"/>
              <a:t>System effects</a:t>
            </a:r>
            <a:endParaRPr lang="en-US" sz="1200" dirty="0"/>
          </a:p>
        </p:txBody>
      </p:sp>
      <p:sp>
        <p:nvSpPr>
          <p:cNvPr id="68" name="Left-Right Arrow 67"/>
          <p:cNvSpPr/>
          <p:nvPr/>
        </p:nvSpPr>
        <p:spPr>
          <a:xfrm>
            <a:off x="7239000" y="3124200"/>
            <a:ext cx="3810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99"/>
          <p:cNvGrpSpPr/>
          <p:nvPr/>
        </p:nvGrpSpPr>
        <p:grpSpPr>
          <a:xfrm>
            <a:off x="5562600" y="2667000"/>
            <a:ext cx="762000" cy="1143000"/>
            <a:chOff x="7239000" y="4800600"/>
            <a:chExt cx="914400" cy="1676400"/>
          </a:xfrm>
        </p:grpSpPr>
        <p:sp>
          <p:nvSpPr>
            <p:cNvPr id="71" name="Oval 70"/>
            <p:cNvSpPr/>
            <p:nvPr/>
          </p:nvSpPr>
          <p:spPr>
            <a:xfrm>
              <a:off x="7467600" y="4800600"/>
              <a:ext cx="685800" cy="1676400"/>
            </a:xfrm>
            <a:prstGeom prst="ellipse">
              <a:avLst/>
            </a:prstGeom>
            <a:solidFill>
              <a:schemeClr val="bg1"/>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7239000" y="4800600"/>
              <a:ext cx="5334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Left-Right Arrow 72"/>
          <p:cNvSpPr/>
          <p:nvPr/>
        </p:nvSpPr>
        <p:spPr>
          <a:xfrm>
            <a:off x="5181600" y="3124200"/>
            <a:ext cx="3810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4953000" y="2895600"/>
            <a:ext cx="871457" cy="646331"/>
          </a:xfrm>
          <a:prstGeom prst="rect">
            <a:avLst/>
          </a:prstGeom>
          <a:noFill/>
        </p:spPr>
        <p:txBody>
          <a:bodyPr wrap="square" rtlCol="0">
            <a:spAutoFit/>
          </a:bodyPr>
          <a:lstStyle/>
          <a:p>
            <a:pPr algn="ctr"/>
            <a:r>
              <a:rPr lang="en-US" sz="1200" dirty="0" smtClean="0"/>
              <a:t>Launch,</a:t>
            </a:r>
          </a:p>
          <a:p>
            <a:pPr algn="ctr"/>
            <a:r>
              <a:rPr lang="en-US" sz="1200" dirty="0" smtClean="0"/>
              <a:t> Production</a:t>
            </a:r>
          </a:p>
        </p:txBody>
      </p:sp>
      <p:sp>
        <p:nvSpPr>
          <p:cNvPr id="57" name="Right Arrow 56"/>
          <p:cNvSpPr/>
          <p:nvPr/>
        </p:nvSpPr>
        <p:spPr>
          <a:xfrm>
            <a:off x="228600" y="2057400"/>
            <a:ext cx="533400" cy="243840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rot="16200000">
            <a:off x="-67314" y="2971800"/>
            <a:ext cx="1053494" cy="461665"/>
          </a:xfrm>
          <a:prstGeom prst="rect">
            <a:avLst/>
          </a:prstGeom>
          <a:noFill/>
        </p:spPr>
        <p:txBody>
          <a:bodyPr wrap="none" rtlCol="0">
            <a:spAutoFit/>
          </a:bodyPr>
          <a:lstStyle/>
          <a:p>
            <a:pPr algn="ctr"/>
            <a:r>
              <a:rPr lang="en-US" sz="1200" dirty="0" smtClean="0"/>
              <a:t>Problems.</a:t>
            </a:r>
          </a:p>
          <a:p>
            <a:pPr algn="ctr"/>
            <a:r>
              <a:rPr lang="en-US" sz="1200" dirty="0" smtClean="0"/>
              <a:t>Opportunities</a:t>
            </a:r>
            <a:endParaRPr lang="en-US" sz="1200" dirty="0"/>
          </a:p>
        </p:txBody>
      </p:sp>
      <p:sp>
        <p:nvSpPr>
          <p:cNvPr id="62" name="Oval 61"/>
          <p:cNvSpPr/>
          <p:nvPr/>
        </p:nvSpPr>
        <p:spPr>
          <a:xfrm>
            <a:off x="1905000" y="4800600"/>
            <a:ext cx="5562600" cy="1066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1295400" y="5105400"/>
            <a:ext cx="1692771" cy="369332"/>
          </a:xfrm>
          <a:prstGeom prst="rect">
            <a:avLst/>
          </a:prstGeom>
          <a:solidFill>
            <a:schemeClr val="bg1"/>
          </a:solidFill>
        </p:spPr>
        <p:txBody>
          <a:bodyPr wrap="none" rtlCol="0">
            <a:spAutoFit/>
          </a:bodyPr>
          <a:lstStyle/>
          <a:p>
            <a:r>
              <a:rPr lang="en-US" i="1" dirty="0" smtClean="0"/>
              <a:t>Next generation</a:t>
            </a:r>
            <a:endParaRPr lang="en-US" i="1" dirty="0"/>
          </a:p>
        </p:txBody>
      </p:sp>
      <p:sp>
        <p:nvSpPr>
          <p:cNvPr id="60" name="TextBox 59"/>
          <p:cNvSpPr txBox="1"/>
          <p:nvPr/>
        </p:nvSpPr>
        <p:spPr>
          <a:xfrm>
            <a:off x="6324600" y="5105400"/>
            <a:ext cx="1633781" cy="369332"/>
          </a:xfrm>
          <a:prstGeom prst="rect">
            <a:avLst/>
          </a:prstGeom>
          <a:solidFill>
            <a:schemeClr val="bg1"/>
          </a:solidFill>
        </p:spPr>
        <p:txBody>
          <a:bodyPr wrap="none" rtlCol="0">
            <a:spAutoFit/>
          </a:bodyPr>
          <a:lstStyle/>
          <a:p>
            <a:r>
              <a:rPr lang="en-US" i="1" dirty="0" smtClean="0"/>
              <a:t>This generation</a:t>
            </a:r>
            <a:endParaRPr lang="en-US" i="1" dirty="0"/>
          </a:p>
        </p:txBody>
      </p:sp>
      <p:sp>
        <p:nvSpPr>
          <p:cNvPr id="63" name="Isosceles Triangle 62"/>
          <p:cNvSpPr/>
          <p:nvPr/>
        </p:nvSpPr>
        <p:spPr>
          <a:xfrm rot="5400000">
            <a:off x="4572000" y="4648200"/>
            <a:ext cx="1524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p:cNvSpPr/>
          <p:nvPr/>
        </p:nvSpPr>
        <p:spPr>
          <a:xfrm rot="16200000" flipH="1">
            <a:off x="4572000" y="5715000"/>
            <a:ext cx="1524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562600" y="6245423"/>
            <a:ext cx="3117524" cy="307777"/>
          </a:xfrm>
          <a:prstGeom prst="rect">
            <a:avLst/>
          </a:prstGeom>
          <a:noFill/>
        </p:spPr>
        <p:txBody>
          <a:bodyPr wrap="square" rtlCol="0">
            <a:spAutoFit/>
          </a:bodyPr>
          <a:lstStyle/>
          <a:p>
            <a:r>
              <a:rPr lang="en-US" sz="1400" dirty="0" smtClean="0"/>
              <a:t>Source: G Jordan, 2010</a:t>
            </a:r>
            <a:endParaRPr lang="en-US"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514600"/>
            <a:ext cx="7772400" cy="1362075"/>
          </a:xfrm>
        </p:spPr>
        <p:txBody>
          <a:bodyPr>
            <a:normAutofit/>
          </a:bodyPr>
          <a:lstStyle/>
          <a:p>
            <a:pPr algn="ctr"/>
            <a:r>
              <a:rPr lang="en-US" cap="none" dirty="0" smtClean="0"/>
              <a:t>Different perspectives on theories of change for diverse RTD initiatives</a:t>
            </a:r>
            <a:endParaRPr lang="en-US" cap="none" dirty="0"/>
          </a:p>
        </p:txBody>
      </p:sp>
      <p:sp>
        <p:nvSpPr>
          <p:cNvPr id="3" name="Slide Number Placeholder 2"/>
          <p:cNvSpPr>
            <a:spLocks noGrp="1"/>
          </p:cNvSpPr>
          <p:nvPr>
            <p:ph type="sldNum" sz="quarter" idx="12"/>
          </p:nvPr>
        </p:nvSpPr>
        <p:spPr/>
        <p:txBody>
          <a:bodyPr/>
          <a:lstStyle/>
          <a:p>
            <a:fld id="{B43335F5-E315-4BB1-9A9B-F7BDBCE2DC08}"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Oval 2"/>
          <p:cNvSpPr>
            <a:spLocks noChangeArrowheads="1"/>
          </p:cNvSpPr>
          <p:nvPr/>
        </p:nvSpPr>
        <p:spPr bwMode="auto">
          <a:xfrm>
            <a:off x="457200" y="1141413"/>
            <a:ext cx="8147050" cy="5106987"/>
          </a:xfrm>
          <a:prstGeom prst="ellipse">
            <a:avLst/>
          </a:prstGeom>
          <a:noFill/>
          <a:ln w="19050" algn="ctr">
            <a:solidFill>
              <a:schemeClr val="tx2"/>
            </a:solidFill>
            <a:prstDash val="dash"/>
            <a:round/>
            <a:headEnd/>
            <a:tailEnd/>
          </a:ln>
        </p:spPr>
        <p:txBody>
          <a:bodyPr wrap="none" lIns="0" tIns="0" rIns="0" bIns="0" anchor="ctr"/>
          <a:lstStyle/>
          <a:p>
            <a:pPr algn="ctr"/>
            <a:endParaRPr lang="en-GB">
              <a:solidFill>
                <a:schemeClr val="bg2"/>
              </a:solidFill>
            </a:endParaRPr>
          </a:p>
        </p:txBody>
      </p:sp>
      <p:grpSp>
        <p:nvGrpSpPr>
          <p:cNvPr id="2" name="Group 152"/>
          <p:cNvGrpSpPr>
            <a:grpSpLocks/>
          </p:cNvGrpSpPr>
          <p:nvPr/>
        </p:nvGrpSpPr>
        <p:grpSpPr bwMode="auto">
          <a:xfrm>
            <a:off x="2651125" y="2755900"/>
            <a:ext cx="3148013" cy="2201863"/>
            <a:chOff x="2841747" y="2668715"/>
            <a:chExt cx="2889006" cy="1987296"/>
          </a:xfrm>
        </p:grpSpPr>
        <p:grpSp>
          <p:nvGrpSpPr>
            <p:cNvPr id="3" name="Group 23"/>
            <p:cNvGrpSpPr>
              <a:grpSpLocks/>
            </p:cNvGrpSpPr>
            <p:nvPr/>
          </p:nvGrpSpPr>
          <p:grpSpPr bwMode="auto">
            <a:xfrm>
              <a:off x="2841747" y="3305970"/>
              <a:ext cx="508488" cy="706437"/>
              <a:chOff x="2187" y="2181"/>
              <a:chExt cx="347" cy="376"/>
            </a:xfrm>
          </p:grpSpPr>
          <p:sp>
            <p:nvSpPr>
              <p:cNvPr id="243737" name="Line 24"/>
              <p:cNvSpPr>
                <a:spLocks noChangeShapeType="1"/>
              </p:cNvSpPr>
              <p:nvPr/>
            </p:nvSpPr>
            <p:spPr bwMode="auto">
              <a:xfrm flipV="1">
                <a:off x="2187" y="2181"/>
                <a:ext cx="347" cy="0"/>
              </a:xfrm>
              <a:prstGeom prst="line">
                <a:avLst/>
              </a:prstGeom>
              <a:noFill/>
              <a:ln w="76200">
                <a:solidFill>
                  <a:schemeClr val="bg1">
                    <a:lumMod val="65000"/>
                  </a:schemeClr>
                </a:solidFill>
                <a:round/>
                <a:headEnd/>
                <a:tailEnd type="triangle" w="med" len="med"/>
              </a:ln>
            </p:spPr>
            <p:txBody>
              <a:bodyPr wrap="none" anchor="ctr"/>
              <a:lstStyle/>
              <a:p>
                <a:pPr fontAlgn="auto">
                  <a:spcBef>
                    <a:spcPts val="0"/>
                  </a:spcBef>
                  <a:spcAft>
                    <a:spcPts val="0"/>
                  </a:spcAft>
                  <a:defRPr/>
                </a:pPr>
                <a:endParaRPr lang="en-GB" dirty="0">
                  <a:solidFill>
                    <a:schemeClr val="bg2"/>
                  </a:solidFill>
                  <a:latin typeface="+mn-lt"/>
                </a:endParaRPr>
              </a:p>
            </p:txBody>
          </p:sp>
          <p:sp>
            <p:nvSpPr>
              <p:cNvPr id="243738" name="Line 25"/>
              <p:cNvSpPr>
                <a:spLocks noChangeShapeType="1"/>
              </p:cNvSpPr>
              <p:nvPr/>
            </p:nvSpPr>
            <p:spPr bwMode="auto">
              <a:xfrm flipV="1">
                <a:off x="2187" y="2557"/>
                <a:ext cx="347" cy="0"/>
              </a:xfrm>
              <a:prstGeom prst="line">
                <a:avLst/>
              </a:prstGeom>
              <a:noFill/>
              <a:ln w="76200">
                <a:solidFill>
                  <a:schemeClr val="bg1">
                    <a:lumMod val="65000"/>
                  </a:schemeClr>
                </a:solidFill>
                <a:round/>
                <a:headEnd/>
                <a:tailEnd type="triangle" w="med" len="med"/>
              </a:ln>
            </p:spPr>
            <p:txBody>
              <a:bodyPr wrap="none" anchor="ctr"/>
              <a:lstStyle/>
              <a:p>
                <a:pPr fontAlgn="auto">
                  <a:spcBef>
                    <a:spcPts val="0"/>
                  </a:spcBef>
                  <a:spcAft>
                    <a:spcPts val="0"/>
                  </a:spcAft>
                  <a:defRPr/>
                </a:pPr>
                <a:endParaRPr lang="en-GB" dirty="0">
                  <a:solidFill>
                    <a:schemeClr val="bg2"/>
                  </a:solidFill>
                  <a:latin typeface="+mn-lt"/>
                </a:endParaRPr>
              </a:p>
            </p:txBody>
          </p:sp>
        </p:grpSp>
        <p:sp>
          <p:nvSpPr>
            <p:cNvPr id="243739" name="Line 26"/>
            <p:cNvSpPr>
              <a:spLocks noChangeShapeType="1"/>
            </p:cNvSpPr>
            <p:nvPr/>
          </p:nvSpPr>
          <p:spPr bwMode="auto">
            <a:xfrm flipV="1">
              <a:off x="5129058" y="3658781"/>
              <a:ext cx="601695" cy="0"/>
            </a:xfrm>
            <a:prstGeom prst="line">
              <a:avLst/>
            </a:prstGeom>
            <a:noFill/>
            <a:ln w="152400">
              <a:solidFill>
                <a:schemeClr val="bg1">
                  <a:lumMod val="65000"/>
                </a:schemeClr>
              </a:solidFill>
              <a:round/>
              <a:headEnd/>
              <a:tailEnd type="triangle" w="med" len="med"/>
            </a:ln>
          </p:spPr>
          <p:txBody>
            <a:bodyPr wrap="none" anchor="ctr"/>
            <a:lstStyle/>
            <a:p>
              <a:pPr fontAlgn="auto">
                <a:spcBef>
                  <a:spcPts val="0"/>
                </a:spcBef>
                <a:spcAft>
                  <a:spcPts val="0"/>
                </a:spcAft>
                <a:defRPr/>
              </a:pPr>
              <a:endParaRPr lang="en-GB" dirty="0">
                <a:solidFill>
                  <a:schemeClr val="bg2"/>
                </a:solidFill>
                <a:latin typeface="+mn-lt"/>
              </a:endParaRPr>
            </a:p>
          </p:txBody>
        </p:sp>
        <p:grpSp>
          <p:nvGrpSpPr>
            <p:cNvPr id="4" name="Group 151"/>
            <p:cNvGrpSpPr>
              <a:grpSpLocks/>
            </p:cNvGrpSpPr>
            <p:nvPr/>
          </p:nvGrpSpPr>
          <p:grpSpPr bwMode="auto">
            <a:xfrm>
              <a:off x="3500628" y="2668715"/>
              <a:ext cx="1615440" cy="1987296"/>
              <a:chOff x="3500628" y="2668715"/>
              <a:chExt cx="1615440" cy="1987296"/>
            </a:xfrm>
          </p:grpSpPr>
          <p:grpSp>
            <p:nvGrpSpPr>
              <p:cNvPr id="5" name="Group 148"/>
              <p:cNvGrpSpPr>
                <a:grpSpLocks/>
              </p:cNvGrpSpPr>
              <p:nvPr/>
            </p:nvGrpSpPr>
            <p:grpSpPr bwMode="auto">
              <a:xfrm>
                <a:off x="3500628" y="2668715"/>
                <a:ext cx="1615440" cy="725424"/>
                <a:chOff x="3500628" y="2668715"/>
                <a:chExt cx="1615440" cy="725424"/>
              </a:xfrm>
            </p:grpSpPr>
            <p:sp>
              <p:nvSpPr>
                <p:cNvPr id="243744" name="Oval 31"/>
                <p:cNvSpPr>
                  <a:spLocks noChangeArrowheads="1"/>
                </p:cNvSpPr>
                <p:nvPr/>
              </p:nvSpPr>
              <p:spPr bwMode="auto">
                <a:xfrm>
                  <a:off x="3512161" y="2679701"/>
                  <a:ext cx="1582615" cy="698500"/>
                </a:xfrm>
                <a:prstGeom prst="ellipse">
                  <a:avLst/>
                </a:prstGeom>
                <a:solidFill>
                  <a:schemeClr val="tx1">
                    <a:lumMod val="20000"/>
                    <a:lumOff val="80000"/>
                  </a:schemeClr>
                </a:solidFill>
                <a:ln w="28575" algn="ctr">
                  <a:solidFill>
                    <a:schemeClr val="accent6">
                      <a:lumMod val="40000"/>
                      <a:lumOff val="60000"/>
                    </a:schemeClr>
                  </a:solidFill>
                  <a:round/>
                  <a:headEnd/>
                  <a:tailEnd/>
                </a:ln>
                <a:effectLst>
                  <a:innerShdw blurRad="63500" dist="50800" dir="2700000">
                    <a:prstClr val="black">
                      <a:alpha val="50000"/>
                    </a:prstClr>
                  </a:innerShdw>
                </a:effectLst>
              </p:spPr>
              <p:txBody>
                <a:bodyPr wrap="none" anchor="ctr"/>
                <a:lstStyle/>
                <a:p>
                  <a:pPr algn="ctr" fontAlgn="auto">
                    <a:spcBef>
                      <a:spcPts val="0"/>
                    </a:spcBef>
                    <a:spcAft>
                      <a:spcPts val="0"/>
                    </a:spcAft>
                    <a:defRPr/>
                  </a:pPr>
                  <a:endParaRPr lang="en-GB" dirty="0">
                    <a:solidFill>
                      <a:schemeClr val="bg2"/>
                    </a:solidFill>
                    <a:latin typeface="+mn-lt"/>
                  </a:endParaRPr>
                </a:p>
              </p:txBody>
            </p:sp>
            <p:sp>
              <p:nvSpPr>
                <p:cNvPr id="2117" name="Text Box 32"/>
                <p:cNvSpPr txBox="1">
                  <a:spLocks noChangeArrowheads="1"/>
                </p:cNvSpPr>
                <p:nvPr/>
              </p:nvSpPr>
              <p:spPr bwMode="auto">
                <a:xfrm>
                  <a:off x="3869197" y="2906319"/>
                  <a:ext cx="868543" cy="220881"/>
                </a:xfrm>
                <a:prstGeom prst="rect">
                  <a:avLst/>
                </a:prstGeom>
                <a:noFill/>
                <a:ln w="25400" algn="ctr">
                  <a:noFill/>
                  <a:miter lim="800000"/>
                  <a:headEnd/>
                  <a:tailEnd/>
                </a:ln>
              </p:spPr>
              <p:txBody>
                <a:bodyPr wrap="none" lIns="0" tIns="0" rIns="0" bIns="0">
                  <a:spAutoFit/>
                </a:bodyPr>
                <a:lstStyle/>
                <a:p>
                  <a:pPr algn="ctr"/>
                  <a:r>
                    <a:rPr lang="en-GB" sz="1600"/>
                    <a:t>Know-how</a:t>
                  </a:r>
                </a:p>
              </p:txBody>
            </p:sp>
          </p:grpSp>
          <p:grpSp>
            <p:nvGrpSpPr>
              <p:cNvPr id="6" name="Group 149"/>
              <p:cNvGrpSpPr>
                <a:grpSpLocks/>
              </p:cNvGrpSpPr>
              <p:nvPr/>
            </p:nvGrpSpPr>
            <p:grpSpPr bwMode="auto">
              <a:xfrm>
                <a:off x="3500628" y="3296603"/>
                <a:ext cx="1615440" cy="731520"/>
                <a:chOff x="3500628" y="3244215"/>
                <a:chExt cx="1615440" cy="731520"/>
              </a:xfrm>
            </p:grpSpPr>
            <p:sp>
              <p:nvSpPr>
                <p:cNvPr id="243747" name="Oval 34"/>
                <p:cNvSpPr>
                  <a:spLocks noChangeArrowheads="1"/>
                </p:cNvSpPr>
                <p:nvPr/>
              </p:nvSpPr>
              <p:spPr bwMode="auto">
                <a:xfrm>
                  <a:off x="3512161" y="3257551"/>
                  <a:ext cx="1582615" cy="698500"/>
                </a:xfrm>
                <a:prstGeom prst="ellipse">
                  <a:avLst/>
                </a:prstGeom>
                <a:solidFill>
                  <a:schemeClr val="accent4">
                    <a:lumMod val="60000"/>
                    <a:lumOff val="40000"/>
                  </a:schemeClr>
                </a:solidFill>
                <a:ln w="28575" algn="ctr">
                  <a:solidFill>
                    <a:schemeClr val="accent6">
                      <a:lumMod val="40000"/>
                      <a:lumOff val="60000"/>
                    </a:schemeClr>
                  </a:solidFill>
                  <a:round/>
                  <a:headEnd/>
                  <a:tailEnd/>
                </a:ln>
                <a:effectLst>
                  <a:innerShdw blurRad="63500" dist="50800" dir="2700000">
                    <a:prstClr val="black">
                      <a:alpha val="50000"/>
                    </a:prstClr>
                  </a:innerShdw>
                </a:effectLst>
              </p:spPr>
              <p:txBody>
                <a:bodyPr wrap="none" anchor="ctr"/>
                <a:lstStyle/>
                <a:p>
                  <a:pPr fontAlgn="auto">
                    <a:spcBef>
                      <a:spcPts val="0"/>
                    </a:spcBef>
                    <a:spcAft>
                      <a:spcPts val="0"/>
                    </a:spcAft>
                    <a:defRPr/>
                  </a:pPr>
                  <a:endParaRPr lang="en-GB" dirty="0">
                    <a:solidFill>
                      <a:schemeClr val="bg2"/>
                    </a:solidFill>
                    <a:latin typeface="+mn-lt"/>
                  </a:endParaRPr>
                </a:p>
              </p:txBody>
            </p:sp>
            <p:sp>
              <p:nvSpPr>
                <p:cNvPr id="2113" name="Text Box 35"/>
                <p:cNvSpPr txBox="1">
                  <a:spLocks noChangeArrowheads="1"/>
                </p:cNvSpPr>
                <p:nvPr/>
              </p:nvSpPr>
              <p:spPr bwMode="auto">
                <a:xfrm>
                  <a:off x="3842965" y="3484169"/>
                  <a:ext cx="919549" cy="220881"/>
                </a:xfrm>
                <a:prstGeom prst="rect">
                  <a:avLst/>
                </a:prstGeom>
                <a:noFill/>
                <a:ln w="25400" algn="ctr">
                  <a:noFill/>
                  <a:miter lim="800000"/>
                  <a:headEnd/>
                  <a:tailEnd/>
                </a:ln>
              </p:spPr>
              <p:txBody>
                <a:bodyPr wrap="none" lIns="0" tIns="0" rIns="0" bIns="0">
                  <a:spAutoFit/>
                </a:bodyPr>
                <a:lstStyle/>
                <a:p>
                  <a:pPr algn="ctr"/>
                  <a:r>
                    <a:rPr lang="en-GB" sz="1600"/>
                    <a:t>Knowledge</a:t>
                  </a:r>
                </a:p>
              </p:txBody>
            </p:sp>
          </p:grpSp>
          <p:grpSp>
            <p:nvGrpSpPr>
              <p:cNvPr id="7" name="Group 150"/>
              <p:cNvGrpSpPr>
                <a:grpSpLocks/>
              </p:cNvGrpSpPr>
              <p:nvPr/>
            </p:nvGrpSpPr>
            <p:grpSpPr bwMode="auto">
              <a:xfrm>
                <a:off x="3500628" y="3930587"/>
                <a:ext cx="1615440" cy="725424"/>
                <a:chOff x="3500628" y="3930587"/>
                <a:chExt cx="1615440" cy="725424"/>
              </a:xfrm>
            </p:grpSpPr>
            <p:sp>
              <p:nvSpPr>
                <p:cNvPr id="243750" name="Oval 37"/>
                <p:cNvSpPr>
                  <a:spLocks noChangeArrowheads="1"/>
                </p:cNvSpPr>
                <p:nvPr/>
              </p:nvSpPr>
              <p:spPr bwMode="auto">
                <a:xfrm>
                  <a:off x="3512161" y="3940176"/>
                  <a:ext cx="1582615" cy="698500"/>
                </a:xfrm>
                <a:prstGeom prst="ellipse">
                  <a:avLst/>
                </a:prstGeom>
                <a:solidFill>
                  <a:schemeClr val="accent3">
                    <a:lumMod val="60000"/>
                    <a:lumOff val="40000"/>
                  </a:schemeClr>
                </a:solidFill>
                <a:ln w="28575" algn="ctr">
                  <a:solidFill>
                    <a:schemeClr val="accent6">
                      <a:lumMod val="40000"/>
                      <a:lumOff val="60000"/>
                    </a:schemeClr>
                  </a:solidFill>
                  <a:round/>
                  <a:headEnd/>
                  <a:tailEnd/>
                </a:ln>
                <a:effectLst>
                  <a:innerShdw blurRad="63500" dist="50800" dir="2700000">
                    <a:prstClr val="black">
                      <a:alpha val="50000"/>
                    </a:prstClr>
                  </a:innerShdw>
                </a:effectLst>
              </p:spPr>
              <p:txBody>
                <a:bodyPr wrap="none" anchor="ctr"/>
                <a:lstStyle/>
                <a:p>
                  <a:pPr fontAlgn="auto">
                    <a:spcBef>
                      <a:spcPts val="0"/>
                    </a:spcBef>
                    <a:spcAft>
                      <a:spcPts val="0"/>
                    </a:spcAft>
                    <a:defRPr/>
                  </a:pPr>
                  <a:endParaRPr lang="en-GB" dirty="0">
                    <a:solidFill>
                      <a:schemeClr val="bg2"/>
                    </a:solidFill>
                    <a:latin typeface="+mn-lt"/>
                  </a:endParaRPr>
                </a:p>
              </p:txBody>
            </p:sp>
            <p:sp>
              <p:nvSpPr>
                <p:cNvPr id="2109" name="Text Box 38"/>
                <p:cNvSpPr txBox="1">
                  <a:spLocks noChangeArrowheads="1"/>
                </p:cNvSpPr>
                <p:nvPr/>
              </p:nvSpPr>
              <p:spPr bwMode="auto">
                <a:xfrm>
                  <a:off x="3873568" y="4166794"/>
                  <a:ext cx="859801" cy="220881"/>
                </a:xfrm>
                <a:prstGeom prst="rect">
                  <a:avLst/>
                </a:prstGeom>
                <a:noFill/>
                <a:ln w="25400" algn="ctr">
                  <a:noFill/>
                  <a:miter lim="800000"/>
                  <a:headEnd/>
                  <a:tailEnd/>
                </a:ln>
              </p:spPr>
              <p:txBody>
                <a:bodyPr wrap="none" lIns="0" tIns="0" rIns="0" bIns="0">
                  <a:spAutoFit/>
                </a:bodyPr>
                <a:lstStyle/>
                <a:p>
                  <a:pPr algn="ctr"/>
                  <a:r>
                    <a:rPr lang="en-GB" sz="1600"/>
                    <a:t>Innovation</a:t>
                  </a:r>
                </a:p>
              </p:txBody>
            </p:sp>
          </p:grpSp>
        </p:grpSp>
      </p:grpSp>
      <p:sp>
        <p:nvSpPr>
          <p:cNvPr id="2052" name="Text Box 71"/>
          <p:cNvSpPr txBox="1">
            <a:spLocks noChangeArrowheads="1"/>
          </p:cNvSpPr>
          <p:nvPr/>
        </p:nvSpPr>
        <p:spPr bwMode="auto">
          <a:xfrm>
            <a:off x="2936875" y="5289550"/>
            <a:ext cx="2733675" cy="733425"/>
          </a:xfrm>
          <a:prstGeom prst="rect">
            <a:avLst/>
          </a:prstGeom>
          <a:noFill/>
          <a:ln w="9525" algn="ctr">
            <a:noFill/>
            <a:miter lim="800000"/>
            <a:headEnd/>
            <a:tailEnd/>
          </a:ln>
        </p:spPr>
        <p:txBody>
          <a:bodyPr wrap="none" lIns="0" tIns="0" rIns="0" bIns="0">
            <a:spAutoFit/>
          </a:bodyPr>
          <a:lstStyle/>
          <a:p>
            <a:pPr algn="ctr">
              <a:spcAft>
                <a:spcPts val="300"/>
              </a:spcAft>
            </a:pPr>
            <a:r>
              <a:rPr lang="en-GB" sz="1600"/>
              <a:t>Customer and user orientation</a:t>
            </a:r>
            <a:br>
              <a:rPr lang="en-GB" sz="1600"/>
            </a:br>
            <a:r>
              <a:rPr lang="en-GB" sz="1600"/>
              <a:t>Pioneering markets</a:t>
            </a:r>
            <a:br>
              <a:rPr lang="en-GB" sz="1600"/>
            </a:br>
            <a:r>
              <a:rPr lang="en-GB" sz="1600"/>
              <a:t> Open innovations</a:t>
            </a:r>
          </a:p>
        </p:txBody>
      </p:sp>
      <p:sp>
        <p:nvSpPr>
          <p:cNvPr id="2053" name="Text Box 73"/>
          <p:cNvSpPr txBox="1">
            <a:spLocks noChangeArrowheads="1"/>
          </p:cNvSpPr>
          <p:nvPr/>
        </p:nvSpPr>
        <p:spPr bwMode="auto">
          <a:xfrm>
            <a:off x="2552700" y="1833563"/>
            <a:ext cx="3608388" cy="977900"/>
          </a:xfrm>
          <a:prstGeom prst="rect">
            <a:avLst/>
          </a:prstGeom>
          <a:noFill/>
          <a:ln w="9525" algn="ctr">
            <a:noFill/>
            <a:miter lim="800000"/>
            <a:headEnd/>
            <a:tailEnd/>
          </a:ln>
        </p:spPr>
        <p:txBody>
          <a:bodyPr wrap="none" lIns="0" tIns="0" rIns="0" bIns="0">
            <a:spAutoFit/>
          </a:bodyPr>
          <a:lstStyle/>
          <a:p>
            <a:pPr algn="ctr">
              <a:spcAft>
                <a:spcPts val="300"/>
              </a:spcAft>
            </a:pPr>
            <a:r>
              <a:rPr lang="en-GB" sz="1600"/>
              <a:t>Technical and non-technical innovations</a:t>
            </a:r>
            <a:br>
              <a:rPr lang="en-GB" sz="1600"/>
            </a:br>
            <a:r>
              <a:rPr lang="en-GB" sz="1600"/>
              <a:t>Immaterial capital</a:t>
            </a:r>
            <a:br>
              <a:rPr lang="en-GB" sz="1600"/>
            </a:br>
            <a:r>
              <a:rPr lang="en-GB" sz="1600"/>
              <a:t>Creative individuals and communities</a:t>
            </a:r>
            <a:br>
              <a:rPr lang="en-GB" sz="1600"/>
            </a:br>
            <a:r>
              <a:rPr lang="en-GB" sz="1600"/>
              <a:t>Market orientation</a:t>
            </a:r>
            <a:r>
              <a:rPr lang="en-GB" sz="1600">
                <a:solidFill>
                  <a:schemeClr val="bg2"/>
                </a:solidFill>
              </a:rPr>
              <a:t> </a:t>
            </a:r>
          </a:p>
        </p:txBody>
      </p:sp>
      <p:grpSp>
        <p:nvGrpSpPr>
          <p:cNvPr id="8" name="Group 119"/>
          <p:cNvGrpSpPr>
            <a:grpSpLocks/>
          </p:cNvGrpSpPr>
          <p:nvPr/>
        </p:nvGrpSpPr>
        <p:grpSpPr bwMode="auto">
          <a:xfrm>
            <a:off x="5895975" y="2547938"/>
            <a:ext cx="2397125" cy="2571750"/>
            <a:chOff x="6086475" y="2493371"/>
            <a:chExt cx="2200275" cy="2322107"/>
          </a:xfrm>
        </p:grpSpPr>
        <p:grpSp>
          <p:nvGrpSpPr>
            <p:cNvPr id="9" name="Group 117"/>
            <p:cNvGrpSpPr>
              <a:grpSpLocks/>
            </p:cNvGrpSpPr>
            <p:nvPr/>
          </p:nvGrpSpPr>
          <p:grpSpPr bwMode="auto">
            <a:xfrm>
              <a:off x="6467475" y="2493372"/>
              <a:ext cx="1819275" cy="2322106"/>
              <a:chOff x="6715125" y="2271713"/>
              <a:chExt cx="1819275" cy="2322106"/>
            </a:xfrm>
          </p:grpSpPr>
          <p:grpSp>
            <p:nvGrpSpPr>
              <p:cNvPr id="10" name="Group 92"/>
              <p:cNvGrpSpPr>
                <a:grpSpLocks/>
              </p:cNvGrpSpPr>
              <p:nvPr/>
            </p:nvGrpSpPr>
            <p:grpSpPr bwMode="auto">
              <a:xfrm>
                <a:off x="6715125" y="2271713"/>
                <a:ext cx="1819275" cy="371475"/>
                <a:chOff x="6715125" y="2043113"/>
                <a:chExt cx="1819275" cy="371475"/>
              </a:xfrm>
            </p:grpSpPr>
            <p:sp>
              <p:nvSpPr>
                <p:cNvPr id="82" name="Rectangle 81"/>
                <p:cNvSpPr/>
                <p:nvPr/>
              </p:nvSpPr>
              <p:spPr>
                <a:xfrm>
                  <a:off x="6933008" y="2043112"/>
                  <a:ext cx="1601392" cy="371250"/>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cxnSp>
              <p:nvCxnSpPr>
                <p:cNvPr id="92" name="Straight Connector 91"/>
                <p:cNvCxnSpPr/>
                <p:nvPr/>
              </p:nvCxnSpPr>
              <p:spPr>
                <a:xfrm>
                  <a:off x="6714438" y="2228020"/>
                  <a:ext cx="237513"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081" name="TextBox 86"/>
              <p:cNvSpPr txBox="1">
                <a:spLocks noChangeArrowheads="1"/>
              </p:cNvSpPr>
              <p:nvPr/>
            </p:nvSpPr>
            <p:spPr bwMode="auto">
              <a:xfrm>
                <a:off x="6914677" y="2364884"/>
                <a:ext cx="1134680" cy="164841"/>
              </a:xfrm>
              <a:prstGeom prst="rect">
                <a:avLst/>
              </a:prstGeom>
              <a:noFill/>
              <a:ln w="9525">
                <a:noFill/>
                <a:miter lim="800000"/>
                <a:headEnd/>
                <a:tailEnd/>
              </a:ln>
            </p:spPr>
            <p:txBody>
              <a:bodyPr wrap="none" lIns="72000" tIns="0" rIns="0" bIns="0">
                <a:spAutoFit/>
              </a:bodyPr>
              <a:lstStyle/>
              <a:p>
                <a:r>
                  <a:rPr lang="en-GB" sz="1200"/>
                  <a:t>Economic growth</a:t>
                </a:r>
              </a:p>
            </p:txBody>
          </p:sp>
          <p:grpSp>
            <p:nvGrpSpPr>
              <p:cNvPr id="11" name="Group 96"/>
              <p:cNvGrpSpPr>
                <a:grpSpLocks/>
              </p:cNvGrpSpPr>
              <p:nvPr/>
            </p:nvGrpSpPr>
            <p:grpSpPr bwMode="auto">
              <a:xfrm>
                <a:off x="6715125" y="2759371"/>
                <a:ext cx="1819275" cy="371475"/>
                <a:chOff x="6715125" y="2043113"/>
                <a:chExt cx="1819275" cy="371475"/>
              </a:xfrm>
            </p:grpSpPr>
            <p:sp>
              <p:nvSpPr>
                <p:cNvPr id="98" name="Rectangle 97"/>
                <p:cNvSpPr/>
                <p:nvPr/>
              </p:nvSpPr>
              <p:spPr>
                <a:xfrm>
                  <a:off x="6933008" y="2042810"/>
                  <a:ext cx="1601392" cy="371250"/>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cxnSp>
              <p:nvCxnSpPr>
                <p:cNvPr id="99" name="Straight Connector 98"/>
                <p:cNvCxnSpPr/>
                <p:nvPr/>
              </p:nvCxnSpPr>
              <p:spPr>
                <a:xfrm>
                  <a:off x="6714438" y="2227718"/>
                  <a:ext cx="237513"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083" name="TextBox 99"/>
              <p:cNvSpPr txBox="1">
                <a:spLocks noChangeArrowheads="1"/>
              </p:cNvSpPr>
              <p:nvPr/>
            </p:nvSpPr>
            <p:spPr bwMode="auto">
              <a:xfrm>
                <a:off x="6914677" y="2852240"/>
                <a:ext cx="1243924" cy="164840"/>
              </a:xfrm>
              <a:prstGeom prst="rect">
                <a:avLst/>
              </a:prstGeom>
              <a:noFill/>
              <a:ln w="9525">
                <a:noFill/>
                <a:miter lim="800000"/>
                <a:headEnd/>
                <a:tailEnd/>
              </a:ln>
            </p:spPr>
            <p:txBody>
              <a:bodyPr wrap="none" lIns="72000" tIns="0" rIns="0" bIns="0">
                <a:spAutoFit/>
              </a:bodyPr>
              <a:lstStyle/>
              <a:p>
                <a:r>
                  <a:rPr lang="en-GB" sz="1200"/>
                  <a:t>Increase in exports</a:t>
                </a:r>
              </a:p>
            </p:txBody>
          </p:sp>
          <p:grpSp>
            <p:nvGrpSpPr>
              <p:cNvPr id="12" name="Group 100"/>
              <p:cNvGrpSpPr>
                <a:grpSpLocks/>
              </p:cNvGrpSpPr>
              <p:nvPr/>
            </p:nvGrpSpPr>
            <p:grpSpPr bwMode="auto">
              <a:xfrm>
                <a:off x="6715125" y="3247029"/>
                <a:ext cx="1819275" cy="371475"/>
                <a:chOff x="6715125" y="2043113"/>
                <a:chExt cx="1819275" cy="371475"/>
              </a:xfrm>
            </p:grpSpPr>
            <p:sp>
              <p:nvSpPr>
                <p:cNvPr id="102" name="Rectangle 101"/>
                <p:cNvSpPr/>
                <p:nvPr/>
              </p:nvSpPr>
              <p:spPr>
                <a:xfrm>
                  <a:off x="6933008" y="2042508"/>
                  <a:ext cx="1601392" cy="372684"/>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cxnSp>
              <p:nvCxnSpPr>
                <p:cNvPr id="103" name="Straight Connector 102"/>
                <p:cNvCxnSpPr/>
                <p:nvPr/>
              </p:nvCxnSpPr>
              <p:spPr>
                <a:xfrm>
                  <a:off x="6714438" y="2228850"/>
                  <a:ext cx="237513"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085" name="TextBox 103"/>
              <p:cNvSpPr txBox="1">
                <a:spLocks noChangeArrowheads="1"/>
              </p:cNvSpPr>
              <p:nvPr/>
            </p:nvSpPr>
            <p:spPr bwMode="auto">
              <a:xfrm>
                <a:off x="6914677" y="3279392"/>
                <a:ext cx="1026893" cy="275213"/>
              </a:xfrm>
              <a:prstGeom prst="rect">
                <a:avLst/>
              </a:prstGeom>
              <a:noFill/>
              <a:ln w="9525">
                <a:noFill/>
                <a:miter lim="800000"/>
                <a:headEnd/>
                <a:tailEnd/>
              </a:ln>
            </p:spPr>
            <p:txBody>
              <a:bodyPr wrap="none" lIns="72000" tIns="0" rIns="0" bIns="0">
                <a:spAutoFit/>
              </a:bodyPr>
              <a:lstStyle/>
              <a:p>
                <a:pPr>
                  <a:lnSpc>
                    <a:spcPts val="1200"/>
                  </a:lnSpc>
                </a:pPr>
                <a:r>
                  <a:rPr lang="en-GB" sz="1200"/>
                  <a:t>Improvement in</a:t>
                </a:r>
                <a:br>
                  <a:rPr lang="en-GB" sz="1200"/>
                </a:br>
                <a:r>
                  <a:rPr lang="en-GB" sz="1200"/>
                  <a:t>employment</a:t>
                </a:r>
              </a:p>
            </p:txBody>
          </p:sp>
          <p:grpSp>
            <p:nvGrpSpPr>
              <p:cNvPr id="13" name="Group 104"/>
              <p:cNvGrpSpPr>
                <a:grpSpLocks/>
              </p:cNvGrpSpPr>
              <p:nvPr/>
            </p:nvGrpSpPr>
            <p:grpSpPr bwMode="auto">
              <a:xfrm>
                <a:off x="6715125" y="3734687"/>
                <a:ext cx="1819275" cy="371475"/>
                <a:chOff x="6715125" y="2043113"/>
                <a:chExt cx="1819275" cy="371475"/>
              </a:xfrm>
            </p:grpSpPr>
            <p:sp>
              <p:nvSpPr>
                <p:cNvPr id="106" name="Rectangle 105"/>
                <p:cNvSpPr/>
                <p:nvPr/>
              </p:nvSpPr>
              <p:spPr>
                <a:xfrm>
                  <a:off x="6933008" y="2043639"/>
                  <a:ext cx="1601392" cy="371251"/>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cxnSp>
              <p:nvCxnSpPr>
                <p:cNvPr id="107" name="Straight Connector 106"/>
                <p:cNvCxnSpPr/>
                <p:nvPr/>
              </p:nvCxnSpPr>
              <p:spPr>
                <a:xfrm>
                  <a:off x="6714438" y="2228548"/>
                  <a:ext cx="237513"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087" name="TextBox 107"/>
              <p:cNvSpPr txBox="1">
                <a:spLocks noChangeArrowheads="1"/>
              </p:cNvSpPr>
              <p:nvPr/>
            </p:nvSpPr>
            <p:spPr bwMode="auto">
              <a:xfrm>
                <a:off x="6914677" y="3828384"/>
                <a:ext cx="1449303" cy="164841"/>
              </a:xfrm>
              <a:prstGeom prst="rect">
                <a:avLst/>
              </a:prstGeom>
              <a:noFill/>
              <a:ln w="9525">
                <a:noFill/>
                <a:miter lim="800000"/>
                <a:headEnd/>
                <a:tailEnd/>
              </a:ln>
            </p:spPr>
            <p:txBody>
              <a:bodyPr wrap="none" lIns="72000" tIns="0" rIns="0" bIns="0">
                <a:spAutoFit/>
              </a:bodyPr>
              <a:lstStyle/>
              <a:p>
                <a:r>
                  <a:rPr lang="en-GB" sz="1200"/>
                  <a:t>Regional development</a:t>
                </a:r>
              </a:p>
            </p:txBody>
          </p:sp>
          <p:grpSp>
            <p:nvGrpSpPr>
              <p:cNvPr id="14" name="Group 108"/>
              <p:cNvGrpSpPr>
                <a:grpSpLocks/>
              </p:cNvGrpSpPr>
              <p:nvPr/>
            </p:nvGrpSpPr>
            <p:grpSpPr bwMode="auto">
              <a:xfrm>
                <a:off x="6715125" y="4222344"/>
                <a:ext cx="1819275" cy="371475"/>
                <a:chOff x="6715125" y="2043113"/>
                <a:chExt cx="1819275" cy="371475"/>
              </a:xfrm>
            </p:grpSpPr>
            <p:sp>
              <p:nvSpPr>
                <p:cNvPr id="110" name="Rectangle 109"/>
                <p:cNvSpPr/>
                <p:nvPr/>
              </p:nvSpPr>
              <p:spPr>
                <a:xfrm>
                  <a:off x="6933008" y="2043337"/>
                  <a:ext cx="1601392" cy="371251"/>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cxnSp>
              <p:nvCxnSpPr>
                <p:cNvPr id="111" name="Straight Connector 110"/>
                <p:cNvCxnSpPr/>
                <p:nvPr/>
              </p:nvCxnSpPr>
              <p:spPr>
                <a:xfrm>
                  <a:off x="6714438" y="2228246"/>
                  <a:ext cx="237513"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089" name="TextBox 111"/>
              <p:cNvSpPr txBox="1">
                <a:spLocks noChangeArrowheads="1"/>
              </p:cNvSpPr>
              <p:nvPr/>
            </p:nvSpPr>
            <p:spPr bwMode="auto">
              <a:xfrm>
                <a:off x="6914677" y="4350141"/>
                <a:ext cx="1326949" cy="137606"/>
              </a:xfrm>
              <a:prstGeom prst="rect">
                <a:avLst/>
              </a:prstGeom>
              <a:noFill/>
              <a:ln w="9525">
                <a:noFill/>
                <a:miter lim="800000"/>
                <a:headEnd/>
                <a:tailEnd/>
              </a:ln>
            </p:spPr>
            <p:txBody>
              <a:bodyPr wrap="none" lIns="72000" tIns="0" rIns="0" bIns="0">
                <a:spAutoFit/>
              </a:bodyPr>
              <a:lstStyle/>
              <a:p>
                <a:pPr>
                  <a:lnSpc>
                    <a:spcPts val="1200"/>
                  </a:lnSpc>
                </a:pPr>
                <a:r>
                  <a:rPr lang="en-GB" sz="1200"/>
                  <a:t>Growth in well-being</a:t>
                </a:r>
              </a:p>
            </p:txBody>
          </p:sp>
        </p:grpSp>
        <p:grpSp>
          <p:nvGrpSpPr>
            <p:cNvPr id="15" name="Group 118"/>
            <p:cNvGrpSpPr>
              <a:grpSpLocks/>
            </p:cNvGrpSpPr>
            <p:nvPr/>
          </p:nvGrpSpPr>
          <p:grpSpPr bwMode="auto">
            <a:xfrm>
              <a:off x="6086475" y="2493371"/>
              <a:ext cx="476250" cy="2316753"/>
              <a:chOff x="6086475" y="2493371"/>
              <a:chExt cx="476250" cy="2316753"/>
            </a:xfrm>
          </p:grpSpPr>
          <p:sp>
            <p:nvSpPr>
              <p:cNvPr id="95" name="Rectangle 94"/>
              <p:cNvSpPr/>
              <p:nvPr/>
            </p:nvSpPr>
            <p:spPr>
              <a:xfrm>
                <a:off x="6086475" y="2493371"/>
                <a:ext cx="476484" cy="2316374"/>
              </a:xfrm>
              <a:prstGeom prst="rect">
                <a:avLst/>
              </a:prstGeom>
              <a:solidFill>
                <a:srgbClr val="FFE69B"/>
              </a:solid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solidFill>
                    <a:srgbClr val="FFFFFF"/>
                  </a:solidFill>
                </a:endParaRPr>
              </a:p>
            </p:txBody>
          </p:sp>
          <p:sp>
            <p:nvSpPr>
              <p:cNvPr id="2079" name="Text Box 42"/>
              <p:cNvSpPr txBox="1">
                <a:spLocks noChangeArrowheads="1"/>
              </p:cNvSpPr>
              <p:nvPr/>
            </p:nvSpPr>
            <p:spPr bwMode="auto">
              <a:xfrm rot="-5400000">
                <a:off x="5546728" y="3643052"/>
                <a:ext cx="1539723" cy="195161"/>
              </a:xfrm>
              <a:prstGeom prst="rect">
                <a:avLst/>
              </a:prstGeom>
              <a:noFill/>
              <a:ln w="25400" algn="ctr">
                <a:noFill/>
                <a:miter lim="800000"/>
                <a:headEnd/>
                <a:tailEnd/>
              </a:ln>
            </p:spPr>
            <p:txBody>
              <a:bodyPr wrap="none" lIns="0" tIns="0" rIns="0" bIns="0">
                <a:spAutoFit/>
              </a:bodyPr>
              <a:lstStyle/>
              <a:p>
                <a:r>
                  <a:rPr lang="en-GB" sz="1400"/>
                  <a:t>Growth in productivity</a:t>
                </a:r>
              </a:p>
            </p:txBody>
          </p:sp>
        </p:grpSp>
      </p:grpSp>
      <p:grpSp>
        <p:nvGrpSpPr>
          <p:cNvPr id="16" name="Group 142"/>
          <p:cNvGrpSpPr>
            <a:grpSpLocks/>
          </p:cNvGrpSpPr>
          <p:nvPr/>
        </p:nvGrpSpPr>
        <p:grpSpPr bwMode="auto">
          <a:xfrm>
            <a:off x="731838" y="2043113"/>
            <a:ext cx="1565275" cy="3508375"/>
            <a:chOff x="1732491" y="2076062"/>
            <a:chExt cx="1436080" cy="3166248"/>
          </a:xfrm>
        </p:grpSpPr>
        <p:grpSp>
          <p:nvGrpSpPr>
            <p:cNvPr id="17" name="Group 124"/>
            <p:cNvGrpSpPr>
              <a:grpSpLocks/>
            </p:cNvGrpSpPr>
            <p:nvPr/>
          </p:nvGrpSpPr>
          <p:grpSpPr bwMode="auto">
            <a:xfrm>
              <a:off x="1732491" y="2920999"/>
              <a:ext cx="1436080" cy="1476375"/>
              <a:chOff x="1762125" y="2924174"/>
              <a:chExt cx="1436080" cy="1476375"/>
            </a:xfrm>
          </p:grpSpPr>
          <p:sp>
            <p:nvSpPr>
              <p:cNvPr id="243722" name="Rectangle 9"/>
              <p:cNvSpPr>
                <a:spLocks noChangeArrowheads="1"/>
              </p:cNvSpPr>
              <p:nvPr/>
            </p:nvSpPr>
            <p:spPr bwMode="auto">
              <a:xfrm>
                <a:off x="1762125" y="2924525"/>
                <a:ext cx="1436080" cy="1475672"/>
              </a:xfrm>
              <a:prstGeom prst="rect">
                <a:avLst/>
              </a:prstGeom>
              <a:solidFill>
                <a:srgbClr val="FFE69B"/>
              </a:solidFill>
              <a:ln w="38100" algn="ctr">
                <a:solidFill>
                  <a:schemeClr val="accent6">
                    <a:lumMod val="40000"/>
                    <a:lumOff val="60000"/>
                  </a:schemeClr>
                </a:solidFill>
                <a:miter lim="800000"/>
                <a:headEnd/>
                <a:tailEnd/>
              </a:ln>
            </p:spPr>
            <p:txBody>
              <a:bodyPr wrap="none" lIns="0" tIns="0" rIns="0" bIns="0" anchor="ctr"/>
              <a:lstStyle/>
              <a:p>
                <a:pPr fontAlgn="auto">
                  <a:spcBef>
                    <a:spcPts val="0"/>
                  </a:spcBef>
                  <a:spcAft>
                    <a:spcPts val="0"/>
                  </a:spcAft>
                  <a:defRPr/>
                </a:pPr>
                <a:endParaRPr lang="en-GB" dirty="0">
                  <a:solidFill>
                    <a:schemeClr val="bg2"/>
                  </a:solidFill>
                  <a:latin typeface="+mn-lt"/>
                </a:endParaRPr>
              </a:p>
            </p:txBody>
          </p:sp>
          <p:grpSp>
            <p:nvGrpSpPr>
              <p:cNvPr id="18" name="Group 123"/>
              <p:cNvGrpSpPr>
                <a:grpSpLocks/>
              </p:cNvGrpSpPr>
              <p:nvPr/>
            </p:nvGrpSpPr>
            <p:grpSpPr bwMode="auto">
              <a:xfrm>
                <a:off x="1845733" y="3025387"/>
                <a:ext cx="1268865" cy="1273948"/>
                <a:chOff x="1845733" y="2965064"/>
                <a:chExt cx="1268865" cy="1273948"/>
              </a:xfrm>
            </p:grpSpPr>
            <p:grpSp>
              <p:nvGrpSpPr>
                <p:cNvPr id="19" name="Group 121"/>
                <p:cNvGrpSpPr>
                  <a:grpSpLocks/>
                </p:cNvGrpSpPr>
                <p:nvPr/>
              </p:nvGrpSpPr>
              <p:grpSpPr bwMode="auto">
                <a:xfrm>
                  <a:off x="1845733" y="3423642"/>
                  <a:ext cx="1268865" cy="358229"/>
                  <a:chOff x="1845733" y="3428405"/>
                  <a:chExt cx="1268865" cy="358229"/>
                </a:xfrm>
              </p:grpSpPr>
              <p:sp>
                <p:nvSpPr>
                  <p:cNvPr id="243725" name="Rectangle 12"/>
                  <p:cNvSpPr>
                    <a:spLocks noChangeArrowheads="1"/>
                  </p:cNvSpPr>
                  <p:nvPr/>
                </p:nvSpPr>
                <p:spPr bwMode="auto">
                  <a:xfrm>
                    <a:off x="1845143" y="3430580"/>
                    <a:ext cx="1270042" cy="353875"/>
                  </a:xfrm>
                  <a:prstGeom prst="rect">
                    <a:avLst/>
                  </a:prstGeom>
                  <a:solidFill>
                    <a:srgbClr val="E4E4E4"/>
                  </a:solidFill>
                  <a:ln w="28575" algn="ctr">
                    <a:solidFill>
                      <a:schemeClr val="accent6">
                        <a:lumMod val="40000"/>
                        <a:lumOff val="60000"/>
                      </a:schemeClr>
                    </a:solidFill>
                    <a:miter lim="800000"/>
                    <a:headEnd/>
                    <a:tailEnd/>
                  </a:ln>
                </p:spPr>
                <p:txBody>
                  <a:bodyPr anchor="ctr">
                    <a:spAutoFit/>
                  </a:bodyPr>
                  <a:lstStyle/>
                  <a:p>
                    <a:pPr algn="ctr" fontAlgn="auto">
                      <a:spcBef>
                        <a:spcPts val="0"/>
                      </a:spcBef>
                      <a:spcAft>
                        <a:spcPts val="0"/>
                      </a:spcAft>
                      <a:defRPr/>
                    </a:pPr>
                    <a:endParaRPr lang="en-GB" dirty="0">
                      <a:solidFill>
                        <a:schemeClr val="bg2"/>
                      </a:solidFill>
                      <a:latin typeface="+mn-lt"/>
                    </a:endParaRPr>
                  </a:p>
                </p:txBody>
              </p:sp>
              <p:sp>
                <p:nvSpPr>
                  <p:cNvPr id="2075" name="Text Box 13"/>
                  <p:cNvSpPr txBox="1">
                    <a:spLocks noChangeArrowheads="1"/>
                  </p:cNvSpPr>
                  <p:nvPr/>
                </p:nvSpPr>
                <p:spPr bwMode="auto">
                  <a:xfrm>
                    <a:off x="2081463" y="3483075"/>
                    <a:ext cx="795950" cy="221555"/>
                  </a:xfrm>
                  <a:prstGeom prst="rect">
                    <a:avLst/>
                  </a:prstGeom>
                  <a:noFill/>
                  <a:ln w="25400" algn="ctr">
                    <a:noFill/>
                    <a:miter lim="800000"/>
                    <a:headEnd/>
                    <a:tailEnd/>
                  </a:ln>
                </p:spPr>
                <p:txBody>
                  <a:bodyPr wrap="none" lIns="0" tIns="0" rIns="0" bIns="0">
                    <a:spAutoFit/>
                  </a:bodyPr>
                  <a:lstStyle/>
                  <a:p>
                    <a:pPr algn="ctr"/>
                    <a:r>
                      <a:rPr lang="en-GB" sz="1600"/>
                      <a:t>Research</a:t>
                    </a:r>
                  </a:p>
                </p:txBody>
              </p:sp>
            </p:grpSp>
            <p:grpSp>
              <p:nvGrpSpPr>
                <p:cNvPr id="20" name="Group 120"/>
                <p:cNvGrpSpPr>
                  <a:grpSpLocks/>
                </p:cNvGrpSpPr>
                <p:nvPr/>
              </p:nvGrpSpPr>
              <p:grpSpPr bwMode="auto">
                <a:xfrm>
                  <a:off x="1845733" y="2965064"/>
                  <a:ext cx="1268865" cy="356373"/>
                  <a:chOff x="1845733" y="2965064"/>
                  <a:chExt cx="1268865" cy="356373"/>
                </a:xfrm>
              </p:grpSpPr>
              <p:sp>
                <p:nvSpPr>
                  <p:cNvPr id="243728" name="Rectangle 15"/>
                  <p:cNvSpPr>
                    <a:spLocks noChangeArrowheads="1"/>
                  </p:cNvSpPr>
                  <p:nvPr/>
                </p:nvSpPr>
                <p:spPr bwMode="auto">
                  <a:xfrm>
                    <a:off x="1845143" y="2967355"/>
                    <a:ext cx="1270042" cy="353874"/>
                  </a:xfrm>
                  <a:prstGeom prst="rect">
                    <a:avLst/>
                  </a:prstGeom>
                  <a:solidFill>
                    <a:srgbClr val="E4E4E4"/>
                  </a:solidFill>
                  <a:ln w="28575" algn="ctr">
                    <a:solidFill>
                      <a:schemeClr val="accent6">
                        <a:lumMod val="40000"/>
                        <a:lumOff val="60000"/>
                      </a:schemeClr>
                    </a:solidFill>
                    <a:miter lim="800000"/>
                    <a:headEnd/>
                    <a:tailEnd/>
                  </a:ln>
                </p:spPr>
                <p:txBody>
                  <a:bodyPr anchor="ctr">
                    <a:spAutoFit/>
                  </a:bodyPr>
                  <a:lstStyle/>
                  <a:p>
                    <a:pPr fontAlgn="auto">
                      <a:spcBef>
                        <a:spcPts val="0"/>
                      </a:spcBef>
                      <a:spcAft>
                        <a:spcPts val="0"/>
                      </a:spcAft>
                      <a:defRPr/>
                    </a:pPr>
                    <a:endParaRPr lang="en-GB" dirty="0">
                      <a:solidFill>
                        <a:schemeClr val="bg2"/>
                      </a:solidFill>
                      <a:latin typeface="+mn-lt"/>
                    </a:endParaRPr>
                  </a:p>
                </p:txBody>
              </p:sp>
              <p:sp>
                <p:nvSpPr>
                  <p:cNvPr id="2073" name="Text Box 16"/>
                  <p:cNvSpPr txBox="1">
                    <a:spLocks noChangeArrowheads="1"/>
                  </p:cNvSpPr>
                  <p:nvPr/>
                </p:nvSpPr>
                <p:spPr bwMode="auto">
                  <a:xfrm>
                    <a:off x="2066911" y="3019450"/>
                    <a:ext cx="826509" cy="220408"/>
                  </a:xfrm>
                  <a:prstGeom prst="rect">
                    <a:avLst/>
                  </a:prstGeom>
                  <a:noFill/>
                  <a:ln w="25400" algn="ctr">
                    <a:noFill/>
                    <a:miter lim="800000"/>
                    <a:headEnd/>
                    <a:tailEnd/>
                  </a:ln>
                </p:spPr>
                <p:txBody>
                  <a:bodyPr wrap="none" lIns="0" tIns="0" rIns="0" bIns="0">
                    <a:spAutoFit/>
                  </a:bodyPr>
                  <a:lstStyle/>
                  <a:p>
                    <a:pPr algn="ctr"/>
                    <a:r>
                      <a:rPr lang="en-GB" sz="1600"/>
                      <a:t>Education</a:t>
                    </a:r>
                  </a:p>
                </p:txBody>
              </p:sp>
            </p:grpSp>
            <p:grpSp>
              <p:nvGrpSpPr>
                <p:cNvPr id="21" name="Group 122"/>
                <p:cNvGrpSpPr>
                  <a:grpSpLocks/>
                </p:cNvGrpSpPr>
                <p:nvPr/>
              </p:nvGrpSpPr>
              <p:grpSpPr bwMode="auto">
                <a:xfrm>
                  <a:off x="1845733" y="3882639"/>
                  <a:ext cx="1268865" cy="356373"/>
                  <a:chOff x="1845733" y="3882639"/>
                  <a:chExt cx="1268865" cy="356373"/>
                </a:xfrm>
              </p:grpSpPr>
              <p:sp>
                <p:nvSpPr>
                  <p:cNvPr id="243731" name="Rectangle 18"/>
                  <p:cNvSpPr>
                    <a:spLocks noChangeArrowheads="1"/>
                  </p:cNvSpPr>
                  <p:nvPr/>
                </p:nvSpPr>
                <p:spPr bwMode="auto">
                  <a:xfrm>
                    <a:off x="1845143" y="3882845"/>
                    <a:ext cx="1270042" cy="353875"/>
                  </a:xfrm>
                  <a:prstGeom prst="rect">
                    <a:avLst/>
                  </a:prstGeom>
                  <a:solidFill>
                    <a:srgbClr val="E4E4E4"/>
                  </a:solidFill>
                  <a:ln w="28575" algn="ctr">
                    <a:solidFill>
                      <a:schemeClr val="accent6">
                        <a:lumMod val="40000"/>
                        <a:lumOff val="60000"/>
                      </a:schemeClr>
                    </a:solidFill>
                    <a:miter lim="800000"/>
                    <a:headEnd/>
                    <a:tailEnd/>
                  </a:ln>
                </p:spPr>
                <p:txBody>
                  <a:bodyPr anchor="ctr">
                    <a:spAutoFit/>
                  </a:bodyPr>
                  <a:lstStyle/>
                  <a:p>
                    <a:pPr fontAlgn="auto">
                      <a:spcBef>
                        <a:spcPts val="0"/>
                      </a:spcBef>
                      <a:spcAft>
                        <a:spcPts val="0"/>
                      </a:spcAft>
                      <a:defRPr/>
                    </a:pPr>
                    <a:endParaRPr lang="en-GB" dirty="0">
                      <a:solidFill>
                        <a:schemeClr val="bg2"/>
                      </a:solidFill>
                      <a:latin typeface="+mn-lt"/>
                    </a:endParaRPr>
                  </a:p>
                </p:txBody>
              </p:sp>
              <p:sp>
                <p:nvSpPr>
                  <p:cNvPr id="2071" name="Text Box 19"/>
                  <p:cNvSpPr txBox="1">
                    <a:spLocks noChangeArrowheads="1"/>
                  </p:cNvSpPr>
                  <p:nvPr/>
                </p:nvSpPr>
                <p:spPr bwMode="auto">
                  <a:xfrm>
                    <a:off x="1999976" y="3937025"/>
                    <a:ext cx="960379" cy="220408"/>
                  </a:xfrm>
                  <a:prstGeom prst="rect">
                    <a:avLst/>
                  </a:prstGeom>
                  <a:noFill/>
                  <a:ln w="25400" algn="ctr">
                    <a:noFill/>
                    <a:miter lim="800000"/>
                    <a:headEnd/>
                    <a:tailEnd/>
                  </a:ln>
                </p:spPr>
                <p:txBody>
                  <a:bodyPr wrap="none" lIns="0" tIns="0" rIns="0" bIns="0">
                    <a:spAutoFit/>
                  </a:bodyPr>
                  <a:lstStyle/>
                  <a:p>
                    <a:pPr algn="ctr"/>
                    <a:r>
                      <a:rPr lang="en-GB" sz="1600"/>
                      <a:t>Technology</a:t>
                    </a:r>
                  </a:p>
                </p:txBody>
              </p:sp>
            </p:grpSp>
          </p:grpSp>
        </p:grpSp>
        <p:sp>
          <p:nvSpPr>
            <p:cNvPr id="243740" name="Line 27"/>
            <p:cNvSpPr>
              <a:spLocks noChangeShapeType="1"/>
            </p:cNvSpPr>
            <p:nvPr/>
          </p:nvSpPr>
          <p:spPr bwMode="auto">
            <a:xfrm rot="5400000" flipV="1">
              <a:off x="2174737" y="2638394"/>
              <a:ext cx="551586" cy="0"/>
            </a:xfrm>
            <a:prstGeom prst="line">
              <a:avLst/>
            </a:prstGeom>
            <a:noFill/>
            <a:ln w="76200">
              <a:solidFill>
                <a:schemeClr val="bg1">
                  <a:lumMod val="65000"/>
                </a:schemeClr>
              </a:solidFill>
              <a:round/>
              <a:headEnd/>
              <a:tailEnd type="triangle" w="med" len="med"/>
            </a:ln>
          </p:spPr>
          <p:txBody>
            <a:bodyPr wrap="none" anchor="ctr"/>
            <a:lstStyle/>
            <a:p>
              <a:pPr fontAlgn="auto">
                <a:spcBef>
                  <a:spcPts val="0"/>
                </a:spcBef>
                <a:spcAft>
                  <a:spcPts val="0"/>
                </a:spcAft>
                <a:defRPr/>
              </a:pPr>
              <a:endParaRPr lang="en-GB" dirty="0">
                <a:solidFill>
                  <a:schemeClr val="bg2"/>
                </a:solidFill>
                <a:latin typeface="+mn-lt"/>
              </a:endParaRPr>
            </a:p>
          </p:txBody>
        </p:sp>
        <p:sp>
          <p:nvSpPr>
            <p:cNvPr id="243741" name="Line 28"/>
            <p:cNvSpPr>
              <a:spLocks noChangeShapeType="1"/>
            </p:cNvSpPr>
            <p:nvPr/>
          </p:nvSpPr>
          <p:spPr bwMode="auto">
            <a:xfrm rot="16200000">
              <a:off x="2174737" y="4651325"/>
              <a:ext cx="551587" cy="0"/>
            </a:xfrm>
            <a:prstGeom prst="line">
              <a:avLst/>
            </a:prstGeom>
            <a:noFill/>
            <a:ln w="76200">
              <a:solidFill>
                <a:schemeClr val="bg1">
                  <a:lumMod val="65000"/>
                </a:schemeClr>
              </a:solidFill>
              <a:round/>
              <a:headEnd/>
              <a:tailEnd type="triangle" w="med" len="med"/>
            </a:ln>
          </p:spPr>
          <p:txBody>
            <a:bodyPr wrap="none" anchor="ctr"/>
            <a:lstStyle/>
            <a:p>
              <a:pPr fontAlgn="auto">
                <a:spcBef>
                  <a:spcPts val="0"/>
                </a:spcBef>
                <a:spcAft>
                  <a:spcPts val="0"/>
                </a:spcAft>
                <a:defRPr/>
              </a:pPr>
              <a:endParaRPr lang="en-GB" dirty="0">
                <a:solidFill>
                  <a:schemeClr val="bg2"/>
                </a:solidFill>
                <a:latin typeface="+mn-lt"/>
              </a:endParaRPr>
            </a:p>
          </p:txBody>
        </p:sp>
        <p:grpSp>
          <p:nvGrpSpPr>
            <p:cNvPr id="22" name="Group 141"/>
            <p:cNvGrpSpPr>
              <a:grpSpLocks/>
            </p:cNvGrpSpPr>
            <p:nvPr/>
          </p:nvGrpSpPr>
          <p:grpSpPr bwMode="auto">
            <a:xfrm>
              <a:off x="1816099" y="2076062"/>
              <a:ext cx="1268865" cy="356373"/>
              <a:chOff x="1816099" y="1828412"/>
              <a:chExt cx="1268865" cy="356373"/>
            </a:xfrm>
          </p:grpSpPr>
          <p:sp>
            <p:nvSpPr>
              <p:cNvPr id="139" name="Rectangle 18"/>
              <p:cNvSpPr>
                <a:spLocks noChangeArrowheads="1"/>
              </p:cNvSpPr>
              <p:nvPr/>
            </p:nvSpPr>
            <p:spPr bwMode="auto">
              <a:xfrm>
                <a:off x="1815509" y="1828412"/>
                <a:ext cx="1270042" cy="356739"/>
              </a:xfrm>
              <a:prstGeom prst="rect">
                <a:avLst/>
              </a:prstGeom>
              <a:solidFill>
                <a:srgbClr val="E4E4E4"/>
              </a:solidFill>
              <a:ln w="28575" algn="ctr">
                <a:solidFill>
                  <a:schemeClr val="bg1">
                    <a:lumMod val="65000"/>
                  </a:schemeClr>
                </a:solidFill>
                <a:miter lim="800000"/>
                <a:headEnd/>
                <a:tailEnd/>
              </a:ln>
            </p:spPr>
            <p:txBody>
              <a:bodyPr anchor="ctr">
                <a:spAutoFit/>
              </a:bodyPr>
              <a:lstStyle/>
              <a:p>
                <a:pPr fontAlgn="auto">
                  <a:spcBef>
                    <a:spcPts val="0"/>
                  </a:spcBef>
                  <a:spcAft>
                    <a:spcPts val="0"/>
                  </a:spcAft>
                  <a:defRPr/>
                </a:pPr>
                <a:endParaRPr lang="en-GB" dirty="0">
                  <a:solidFill>
                    <a:schemeClr val="bg2"/>
                  </a:solidFill>
                  <a:latin typeface="+mn-lt"/>
                </a:endParaRPr>
              </a:p>
            </p:txBody>
          </p:sp>
          <p:sp>
            <p:nvSpPr>
              <p:cNvPr id="2064" name="Text Box 19"/>
              <p:cNvSpPr txBox="1">
                <a:spLocks noChangeArrowheads="1"/>
              </p:cNvSpPr>
              <p:nvPr/>
            </p:nvSpPr>
            <p:spPr bwMode="auto">
              <a:xfrm>
                <a:off x="2160963" y="1882798"/>
                <a:ext cx="579137" cy="220408"/>
              </a:xfrm>
              <a:prstGeom prst="rect">
                <a:avLst/>
              </a:prstGeom>
              <a:noFill/>
              <a:ln w="25400" algn="ctr">
                <a:noFill/>
                <a:miter lim="800000"/>
                <a:headEnd/>
                <a:tailEnd/>
              </a:ln>
            </p:spPr>
            <p:txBody>
              <a:bodyPr wrap="none" lIns="0" tIns="0" rIns="0" bIns="0">
                <a:spAutoFit/>
              </a:bodyPr>
              <a:lstStyle/>
              <a:p>
                <a:pPr algn="ctr"/>
                <a:r>
                  <a:rPr lang="en-GB" sz="1600"/>
                  <a:t>Labour</a:t>
                </a:r>
              </a:p>
            </p:txBody>
          </p:sp>
        </p:grpSp>
        <p:grpSp>
          <p:nvGrpSpPr>
            <p:cNvPr id="23" name="Group 140"/>
            <p:cNvGrpSpPr>
              <a:grpSpLocks/>
            </p:cNvGrpSpPr>
            <p:nvPr/>
          </p:nvGrpSpPr>
          <p:grpSpPr bwMode="auto">
            <a:xfrm>
              <a:off x="1816099" y="4885937"/>
              <a:ext cx="1268865" cy="356373"/>
              <a:chOff x="1816099" y="4952612"/>
              <a:chExt cx="1268865" cy="356373"/>
            </a:xfrm>
          </p:grpSpPr>
          <p:sp>
            <p:nvSpPr>
              <p:cNvPr id="133" name="Rectangle 18"/>
              <p:cNvSpPr>
                <a:spLocks noChangeArrowheads="1"/>
              </p:cNvSpPr>
              <p:nvPr/>
            </p:nvSpPr>
            <p:spPr bwMode="auto">
              <a:xfrm>
                <a:off x="1815509" y="4952245"/>
                <a:ext cx="1270042" cy="356740"/>
              </a:xfrm>
              <a:prstGeom prst="rect">
                <a:avLst/>
              </a:prstGeom>
              <a:solidFill>
                <a:srgbClr val="E4E4E4"/>
              </a:solidFill>
              <a:ln w="28575" algn="ctr">
                <a:solidFill>
                  <a:schemeClr val="bg1">
                    <a:lumMod val="65000"/>
                  </a:schemeClr>
                </a:solidFill>
                <a:miter lim="800000"/>
                <a:headEnd/>
                <a:tailEnd/>
              </a:ln>
            </p:spPr>
            <p:txBody>
              <a:bodyPr anchor="ctr">
                <a:spAutoFit/>
              </a:bodyPr>
              <a:lstStyle/>
              <a:p>
                <a:pPr fontAlgn="auto">
                  <a:spcBef>
                    <a:spcPts val="0"/>
                  </a:spcBef>
                  <a:spcAft>
                    <a:spcPts val="0"/>
                  </a:spcAft>
                  <a:defRPr/>
                </a:pPr>
                <a:endParaRPr lang="en-GB" dirty="0">
                  <a:solidFill>
                    <a:schemeClr val="bg2"/>
                  </a:solidFill>
                  <a:latin typeface="+mn-lt"/>
                </a:endParaRPr>
              </a:p>
            </p:txBody>
          </p:sp>
          <p:sp>
            <p:nvSpPr>
              <p:cNvPr id="2062" name="Text Box 19"/>
              <p:cNvSpPr txBox="1">
                <a:spLocks noChangeArrowheads="1"/>
              </p:cNvSpPr>
              <p:nvPr/>
            </p:nvSpPr>
            <p:spPr bwMode="auto">
              <a:xfrm>
                <a:off x="2160963" y="5006998"/>
                <a:ext cx="577682" cy="220408"/>
              </a:xfrm>
              <a:prstGeom prst="rect">
                <a:avLst/>
              </a:prstGeom>
              <a:noFill/>
              <a:ln w="25400" algn="ctr">
                <a:noFill/>
                <a:miter lim="800000"/>
                <a:headEnd/>
                <a:tailEnd/>
              </a:ln>
            </p:spPr>
            <p:txBody>
              <a:bodyPr wrap="none" lIns="0" tIns="0" rIns="0" bIns="0">
                <a:spAutoFit/>
              </a:bodyPr>
              <a:lstStyle/>
              <a:p>
                <a:pPr algn="ctr"/>
                <a:r>
                  <a:rPr lang="en-GB" sz="1600"/>
                  <a:t>Capital</a:t>
                </a:r>
              </a:p>
            </p:txBody>
          </p:sp>
        </p:grpSp>
      </p:grpSp>
      <p:sp>
        <p:nvSpPr>
          <p:cNvPr id="66" name="Title 65"/>
          <p:cNvSpPr>
            <a:spLocks noGrp="1"/>
          </p:cNvSpPr>
          <p:nvPr>
            <p:ph type="title"/>
          </p:nvPr>
        </p:nvSpPr>
        <p:spPr/>
        <p:txBody>
          <a:bodyPr>
            <a:noAutofit/>
          </a:bodyPr>
          <a:lstStyle/>
          <a:p>
            <a:r>
              <a:rPr lang="en-US" sz="3200" dirty="0" smtClean="0"/>
              <a:t>A macro level theory of RTD contribution</a:t>
            </a:r>
            <a:br>
              <a:rPr lang="en-US" sz="3200" dirty="0" smtClean="0"/>
            </a:br>
            <a:r>
              <a:rPr lang="en-US" sz="3200" dirty="0" smtClean="0"/>
              <a:t> to society</a:t>
            </a:r>
            <a:endParaRPr lang="en-US" sz="3200" dirty="0"/>
          </a:p>
        </p:txBody>
      </p:sp>
      <p:sp>
        <p:nvSpPr>
          <p:cNvPr id="67" name="TextBox 66"/>
          <p:cNvSpPr txBox="1"/>
          <p:nvPr/>
        </p:nvSpPr>
        <p:spPr>
          <a:xfrm>
            <a:off x="457200" y="6172200"/>
            <a:ext cx="2512483" cy="369332"/>
          </a:xfrm>
          <a:prstGeom prst="rect">
            <a:avLst/>
          </a:prstGeom>
          <a:noFill/>
        </p:spPr>
        <p:txBody>
          <a:bodyPr wrap="none" rtlCol="0">
            <a:spAutoFit/>
          </a:bodyPr>
          <a:lstStyle/>
          <a:p>
            <a:r>
              <a:rPr lang="en-US" dirty="0" smtClean="0"/>
              <a:t>Source: </a:t>
            </a:r>
            <a:r>
              <a:rPr lang="en-US" dirty="0" err="1" smtClean="0"/>
              <a:t>Hyvarinen</a:t>
            </a:r>
            <a:r>
              <a:rPr lang="en-US" dirty="0" smtClean="0"/>
              <a:t>, </a:t>
            </a:r>
            <a:r>
              <a:rPr lang="en-US" dirty="0" err="1" smtClean="0"/>
              <a:t>Tekes</a:t>
            </a:r>
            <a:endParaRPr lang="en-US" dirty="0"/>
          </a:p>
        </p:txBody>
      </p:sp>
      <p:sp>
        <p:nvSpPr>
          <p:cNvPr id="68" name="Slide Number Placeholder 67"/>
          <p:cNvSpPr>
            <a:spLocks noGrp="1"/>
          </p:cNvSpPr>
          <p:nvPr>
            <p:ph type="sldNum" sz="quarter" idx="12"/>
          </p:nvPr>
        </p:nvSpPr>
        <p:spPr/>
        <p:txBody>
          <a:bodyPr/>
          <a:lstStyle/>
          <a:p>
            <a:fld id="{B43335F5-E315-4BB1-9A9B-F7BDBCE2DC08}"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p:cNvSpPr>
            <a:spLocks noGrp="1"/>
          </p:cNvSpPr>
          <p:nvPr>
            <p:ph type="title"/>
          </p:nvPr>
        </p:nvSpPr>
        <p:spPr>
          <a:xfrm>
            <a:off x="762000" y="762000"/>
            <a:ext cx="7772400" cy="304800"/>
          </a:xfrm>
        </p:spPr>
        <p:txBody>
          <a:bodyPr>
            <a:noAutofit/>
          </a:bodyPr>
          <a:lstStyle/>
          <a:p>
            <a:pPr algn="ctr"/>
            <a:r>
              <a:rPr lang="en-US" sz="3600" i="1" dirty="0" smtClean="0"/>
              <a:t>Logic Model of EPA Research</a:t>
            </a:r>
            <a:r>
              <a:rPr lang="en-US" sz="11500" dirty="0" smtClean="0"/>
              <a:t/>
            </a:r>
            <a:br>
              <a:rPr lang="en-US" sz="11500" dirty="0" smtClean="0"/>
            </a:br>
            <a:r>
              <a:rPr lang="en-US" sz="1200" dirty="0" smtClean="0"/>
              <a:t>Adapted from Figure 4 – 1, page 54, </a:t>
            </a:r>
            <a:r>
              <a:rPr lang="en-US" sz="1200" i="1" dirty="0" smtClean="0"/>
              <a:t>Evaluating Research Efficiency in the U.S. Environmental Protection Agency</a:t>
            </a:r>
            <a:r>
              <a:rPr lang="en-US" sz="1200" dirty="0" smtClean="0"/>
              <a:t>, NRC, 2008)</a:t>
            </a:r>
            <a:endParaRPr lang="en-US" sz="1200" dirty="0"/>
          </a:p>
        </p:txBody>
      </p:sp>
      <p:sp>
        <p:nvSpPr>
          <p:cNvPr id="5164" name="Oval 44"/>
          <p:cNvSpPr>
            <a:spLocks noChangeArrowheads="1"/>
          </p:cNvSpPr>
          <p:nvPr/>
        </p:nvSpPr>
        <p:spPr bwMode="auto">
          <a:xfrm>
            <a:off x="3429000" y="2362200"/>
            <a:ext cx="1600200" cy="3886200"/>
          </a:xfrm>
          <a:prstGeom prst="ellipse">
            <a:avLst/>
          </a:prstGeom>
          <a:solidFill>
            <a:srgbClr val="D5FFFF">
              <a:alpha val="49804"/>
            </a:srgbClr>
          </a:solidFill>
          <a:ln w="12700">
            <a:solidFill>
              <a:schemeClr val="tx1"/>
            </a:solidFill>
            <a:prstDash val="dash"/>
            <a:round/>
            <a:headEnd/>
            <a:tailEnd/>
          </a:ln>
          <a:effectLst/>
        </p:spPr>
        <p:txBody>
          <a:bodyPr wrap="none" anchor="ctr"/>
          <a:lstStyle/>
          <a:p>
            <a:endParaRPr lang="en-US"/>
          </a:p>
        </p:txBody>
      </p:sp>
      <p:sp>
        <p:nvSpPr>
          <p:cNvPr id="5124" name="Rectangle 4"/>
          <p:cNvSpPr>
            <a:spLocks noChangeArrowheads="1"/>
          </p:cNvSpPr>
          <p:nvPr/>
        </p:nvSpPr>
        <p:spPr bwMode="auto">
          <a:xfrm>
            <a:off x="266700" y="1727200"/>
            <a:ext cx="1066800" cy="406400"/>
          </a:xfrm>
          <a:prstGeom prst="rect">
            <a:avLst/>
          </a:prstGeom>
          <a:solidFill>
            <a:srgbClr val="FFFF66"/>
          </a:solidFill>
          <a:ln w="9525">
            <a:solidFill>
              <a:schemeClr val="tx1"/>
            </a:solidFill>
            <a:miter lim="800000"/>
            <a:headEnd/>
            <a:tailEnd/>
          </a:ln>
          <a:effectLst/>
        </p:spPr>
        <p:txBody>
          <a:bodyPr wrap="none" anchor="ctr"/>
          <a:lstStyle/>
          <a:p>
            <a:endParaRPr lang="en-US"/>
          </a:p>
        </p:txBody>
      </p:sp>
      <p:sp>
        <p:nvSpPr>
          <p:cNvPr id="5125" name="Rectangle 5"/>
          <p:cNvSpPr>
            <a:spLocks noChangeArrowheads="1"/>
          </p:cNvSpPr>
          <p:nvPr/>
        </p:nvSpPr>
        <p:spPr bwMode="auto">
          <a:xfrm>
            <a:off x="1600200" y="1727200"/>
            <a:ext cx="1066800" cy="406400"/>
          </a:xfrm>
          <a:prstGeom prst="rect">
            <a:avLst/>
          </a:prstGeom>
          <a:solidFill>
            <a:srgbClr val="FFFF66"/>
          </a:solidFill>
          <a:ln w="9525">
            <a:solidFill>
              <a:schemeClr val="tx1"/>
            </a:solidFill>
            <a:miter lim="800000"/>
            <a:headEnd/>
            <a:tailEnd/>
          </a:ln>
          <a:effectLst/>
        </p:spPr>
        <p:txBody>
          <a:bodyPr wrap="none" anchor="ctr"/>
          <a:lstStyle/>
          <a:p>
            <a:endParaRPr lang="en-US"/>
          </a:p>
        </p:txBody>
      </p:sp>
      <p:sp>
        <p:nvSpPr>
          <p:cNvPr id="5126" name="Oval 6"/>
          <p:cNvSpPr>
            <a:spLocks noChangeArrowheads="1"/>
          </p:cNvSpPr>
          <p:nvPr/>
        </p:nvSpPr>
        <p:spPr bwMode="auto">
          <a:xfrm>
            <a:off x="2895600" y="1698625"/>
            <a:ext cx="1155700" cy="461963"/>
          </a:xfrm>
          <a:prstGeom prst="ellipse">
            <a:avLst/>
          </a:prstGeom>
          <a:solidFill>
            <a:srgbClr val="FFFF66"/>
          </a:solidFill>
          <a:ln w="9525">
            <a:solidFill>
              <a:schemeClr val="tx1"/>
            </a:solidFill>
            <a:round/>
            <a:headEnd/>
            <a:tailEnd/>
          </a:ln>
          <a:effectLst/>
        </p:spPr>
        <p:txBody>
          <a:bodyPr wrap="none" anchor="ctr"/>
          <a:lstStyle/>
          <a:p>
            <a:endParaRPr lang="en-US"/>
          </a:p>
        </p:txBody>
      </p:sp>
      <p:sp>
        <p:nvSpPr>
          <p:cNvPr id="5127" name="Rectangle 7"/>
          <p:cNvSpPr>
            <a:spLocks noChangeArrowheads="1"/>
          </p:cNvSpPr>
          <p:nvPr/>
        </p:nvSpPr>
        <p:spPr bwMode="auto">
          <a:xfrm>
            <a:off x="4267200" y="1600200"/>
            <a:ext cx="1295400" cy="609600"/>
          </a:xfrm>
          <a:prstGeom prst="rect">
            <a:avLst/>
          </a:prstGeom>
          <a:solidFill>
            <a:srgbClr val="FFFF66"/>
          </a:solidFill>
          <a:ln w="9525">
            <a:solidFill>
              <a:schemeClr val="tx1"/>
            </a:solidFill>
            <a:miter lim="800000"/>
            <a:headEnd/>
            <a:tailEnd/>
          </a:ln>
          <a:effectLst/>
        </p:spPr>
        <p:txBody>
          <a:bodyPr wrap="none" anchor="ctr"/>
          <a:lstStyle/>
          <a:p>
            <a:endParaRPr lang="en-US"/>
          </a:p>
        </p:txBody>
      </p:sp>
      <p:sp>
        <p:nvSpPr>
          <p:cNvPr id="5128" name="Rectangle 8"/>
          <p:cNvSpPr>
            <a:spLocks noChangeArrowheads="1"/>
          </p:cNvSpPr>
          <p:nvPr/>
        </p:nvSpPr>
        <p:spPr bwMode="auto">
          <a:xfrm>
            <a:off x="5867400" y="1600200"/>
            <a:ext cx="1600200" cy="609600"/>
          </a:xfrm>
          <a:prstGeom prst="rect">
            <a:avLst/>
          </a:prstGeom>
          <a:solidFill>
            <a:srgbClr val="FFFF66"/>
          </a:solidFill>
          <a:ln w="9525">
            <a:solidFill>
              <a:schemeClr val="tx1"/>
            </a:solidFill>
            <a:miter lim="800000"/>
            <a:headEnd/>
            <a:tailEnd/>
          </a:ln>
          <a:effectLst/>
        </p:spPr>
        <p:txBody>
          <a:bodyPr wrap="none" anchor="ctr"/>
          <a:lstStyle/>
          <a:p>
            <a:endParaRPr lang="en-US"/>
          </a:p>
        </p:txBody>
      </p:sp>
      <p:sp>
        <p:nvSpPr>
          <p:cNvPr id="5129" name="Rectangle 9"/>
          <p:cNvSpPr>
            <a:spLocks noChangeArrowheads="1"/>
          </p:cNvSpPr>
          <p:nvPr/>
        </p:nvSpPr>
        <p:spPr bwMode="auto">
          <a:xfrm>
            <a:off x="7735888" y="1736725"/>
            <a:ext cx="1247775" cy="406400"/>
          </a:xfrm>
          <a:prstGeom prst="rect">
            <a:avLst/>
          </a:prstGeom>
          <a:solidFill>
            <a:srgbClr val="FFFF66"/>
          </a:solidFill>
          <a:ln w="9525">
            <a:solidFill>
              <a:schemeClr val="tx1"/>
            </a:solidFill>
            <a:miter lim="800000"/>
            <a:headEnd/>
            <a:tailEnd/>
          </a:ln>
          <a:effectLst/>
        </p:spPr>
        <p:txBody>
          <a:bodyPr wrap="none" anchor="ctr"/>
          <a:lstStyle/>
          <a:p>
            <a:endParaRPr lang="en-US"/>
          </a:p>
        </p:txBody>
      </p:sp>
      <p:sp>
        <p:nvSpPr>
          <p:cNvPr id="5130" name="Text Box 10"/>
          <p:cNvSpPr txBox="1">
            <a:spLocks noChangeArrowheads="1"/>
          </p:cNvSpPr>
          <p:nvPr/>
        </p:nvSpPr>
        <p:spPr bwMode="auto">
          <a:xfrm>
            <a:off x="3073400" y="1778000"/>
            <a:ext cx="800100" cy="230832"/>
          </a:xfrm>
          <a:prstGeom prst="rect">
            <a:avLst/>
          </a:prstGeom>
          <a:noFill/>
          <a:ln w="9525">
            <a:noFill/>
            <a:miter lim="800000"/>
            <a:headEnd/>
            <a:tailEnd/>
          </a:ln>
          <a:effectLst/>
        </p:spPr>
        <p:txBody>
          <a:bodyPr>
            <a:spAutoFit/>
          </a:bodyPr>
          <a:lstStyle/>
          <a:p>
            <a:pPr algn="ctr">
              <a:spcBef>
                <a:spcPct val="50000"/>
              </a:spcBef>
            </a:pPr>
            <a:r>
              <a:rPr lang="en-US" sz="900" dirty="0" smtClean="0">
                <a:latin typeface="Calibri" pitchFamily="34" charset="0"/>
              </a:rPr>
              <a:t>OUTPUTS</a:t>
            </a:r>
            <a:endParaRPr lang="en-US" sz="900" dirty="0">
              <a:latin typeface="Calibri" pitchFamily="34" charset="0"/>
            </a:endParaRPr>
          </a:p>
        </p:txBody>
      </p:sp>
      <p:sp>
        <p:nvSpPr>
          <p:cNvPr id="5131" name="Text Box 11"/>
          <p:cNvSpPr txBox="1">
            <a:spLocks noChangeArrowheads="1"/>
          </p:cNvSpPr>
          <p:nvPr/>
        </p:nvSpPr>
        <p:spPr bwMode="auto">
          <a:xfrm>
            <a:off x="1671638" y="1781175"/>
            <a:ext cx="909637" cy="230832"/>
          </a:xfrm>
          <a:prstGeom prst="rect">
            <a:avLst/>
          </a:prstGeom>
          <a:noFill/>
          <a:ln w="9525">
            <a:noFill/>
            <a:miter lim="800000"/>
            <a:headEnd/>
            <a:tailEnd/>
          </a:ln>
          <a:effectLst/>
        </p:spPr>
        <p:txBody>
          <a:bodyPr>
            <a:spAutoFit/>
          </a:bodyPr>
          <a:lstStyle/>
          <a:p>
            <a:pPr algn="ctr">
              <a:spcBef>
                <a:spcPct val="50000"/>
              </a:spcBef>
            </a:pPr>
            <a:r>
              <a:rPr lang="en-US" sz="900" dirty="0" smtClean="0">
                <a:latin typeface="Calibri" pitchFamily="34" charset="0"/>
              </a:rPr>
              <a:t>ACTIVITIES</a:t>
            </a:r>
            <a:endParaRPr lang="en-US" sz="900" dirty="0">
              <a:latin typeface="Calibri" pitchFamily="34" charset="0"/>
            </a:endParaRPr>
          </a:p>
        </p:txBody>
      </p:sp>
      <p:sp>
        <p:nvSpPr>
          <p:cNvPr id="5132" name="Text Box 12"/>
          <p:cNvSpPr txBox="1">
            <a:spLocks noChangeArrowheads="1"/>
          </p:cNvSpPr>
          <p:nvPr/>
        </p:nvSpPr>
        <p:spPr bwMode="auto">
          <a:xfrm>
            <a:off x="319088" y="1790700"/>
            <a:ext cx="947737" cy="230832"/>
          </a:xfrm>
          <a:prstGeom prst="rect">
            <a:avLst/>
          </a:prstGeom>
          <a:noFill/>
          <a:ln w="9525">
            <a:noFill/>
            <a:miter lim="800000"/>
            <a:headEnd/>
            <a:tailEnd/>
          </a:ln>
          <a:effectLst/>
        </p:spPr>
        <p:txBody>
          <a:bodyPr>
            <a:spAutoFit/>
          </a:bodyPr>
          <a:lstStyle/>
          <a:p>
            <a:pPr algn="ctr">
              <a:spcBef>
                <a:spcPct val="50000"/>
              </a:spcBef>
            </a:pPr>
            <a:r>
              <a:rPr lang="en-US" sz="900" dirty="0" smtClean="0">
                <a:latin typeface="Calibri" pitchFamily="34" charset="0"/>
              </a:rPr>
              <a:t>INPUTS</a:t>
            </a:r>
            <a:endParaRPr lang="en-US" sz="900" dirty="0">
              <a:latin typeface="Calibri" pitchFamily="34" charset="0"/>
            </a:endParaRPr>
          </a:p>
        </p:txBody>
      </p:sp>
      <p:sp>
        <p:nvSpPr>
          <p:cNvPr id="5133" name="Text Box 13"/>
          <p:cNvSpPr txBox="1">
            <a:spLocks noChangeArrowheads="1"/>
          </p:cNvSpPr>
          <p:nvPr/>
        </p:nvSpPr>
        <p:spPr bwMode="auto">
          <a:xfrm>
            <a:off x="4267200" y="1600200"/>
            <a:ext cx="1295400" cy="646331"/>
          </a:xfrm>
          <a:prstGeom prst="rect">
            <a:avLst/>
          </a:prstGeom>
          <a:noFill/>
          <a:ln w="9525">
            <a:noFill/>
            <a:miter lim="800000"/>
            <a:headEnd/>
            <a:tailEnd/>
          </a:ln>
          <a:effectLst/>
        </p:spPr>
        <p:txBody>
          <a:bodyPr wrap="square">
            <a:spAutoFit/>
          </a:bodyPr>
          <a:lstStyle/>
          <a:p>
            <a:pPr algn="ctr">
              <a:spcBef>
                <a:spcPct val="50000"/>
              </a:spcBef>
            </a:pPr>
            <a:r>
              <a:rPr lang="en-US" sz="900" dirty="0" smtClean="0">
                <a:latin typeface="Calibri" pitchFamily="34" charset="0"/>
              </a:rPr>
              <a:t>SHORT-TERM &amp; INTERMEDIATE OUTCOMES FROM LABORATORIES</a:t>
            </a:r>
            <a:endParaRPr lang="en-US" sz="900" dirty="0">
              <a:latin typeface="Calibri" pitchFamily="34" charset="0"/>
            </a:endParaRPr>
          </a:p>
        </p:txBody>
      </p:sp>
      <p:sp>
        <p:nvSpPr>
          <p:cNvPr id="5134" name="Text Box 14"/>
          <p:cNvSpPr txBox="1">
            <a:spLocks noChangeArrowheads="1"/>
          </p:cNvSpPr>
          <p:nvPr/>
        </p:nvSpPr>
        <p:spPr bwMode="auto">
          <a:xfrm>
            <a:off x="5791200" y="1676400"/>
            <a:ext cx="1757363" cy="507831"/>
          </a:xfrm>
          <a:prstGeom prst="rect">
            <a:avLst/>
          </a:prstGeom>
          <a:noFill/>
          <a:ln w="9525">
            <a:noFill/>
            <a:miter lim="800000"/>
            <a:headEnd/>
            <a:tailEnd/>
          </a:ln>
          <a:effectLst/>
        </p:spPr>
        <p:txBody>
          <a:bodyPr>
            <a:spAutoFit/>
          </a:bodyPr>
          <a:lstStyle/>
          <a:p>
            <a:pPr algn="ctr">
              <a:spcBef>
                <a:spcPct val="50000"/>
              </a:spcBef>
            </a:pPr>
            <a:r>
              <a:rPr lang="en-US" sz="900" dirty="0" smtClean="0">
                <a:latin typeface="Calibri" pitchFamily="34" charset="0"/>
              </a:rPr>
              <a:t>INTERMEDIATE OUTCOMES FROM “USERS” OF LABORATORY RESEARCH</a:t>
            </a:r>
            <a:endParaRPr lang="en-US" sz="900" dirty="0">
              <a:latin typeface="Calibri" pitchFamily="34" charset="0"/>
            </a:endParaRPr>
          </a:p>
        </p:txBody>
      </p:sp>
      <p:sp>
        <p:nvSpPr>
          <p:cNvPr id="5135" name="Text Box 15"/>
          <p:cNvSpPr txBox="1">
            <a:spLocks noChangeArrowheads="1"/>
          </p:cNvSpPr>
          <p:nvPr/>
        </p:nvSpPr>
        <p:spPr bwMode="auto">
          <a:xfrm>
            <a:off x="7739063" y="1757363"/>
            <a:ext cx="1166812" cy="369332"/>
          </a:xfrm>
          <a:prstGeom prst="rect">
            <a:avLst/>
          </a:prstGeom>
          <a:noFill/>
          <a:ln w="9525">
            <a:noFill/>
            <a:miter lim="800000"/>
            <a:headEnd/>
            <a:tailEnd/>
          </a:ln>
          <a:effectLst/>
        </p:spPr>
        <p:txBody>
          <a:bodyPr>
            <a:spAutoFit/>
          </a:bodyPr>
          <a:lstStyle/>
          <a:p>
            <a:pPr algn="ctr">
              <a:spcBef>
                <a:spcPct val="50000"/>
              </a:spcBef>
            </a:pPr>
            <a:r>
              <a:rPr lang="en-US" sz="900" dirty="0" smtClean="0">
                <a:latin typeface="Calibri" pitchFamily="34" charset="0"/>
              </a:rPr>
              <a:t>MISSION-LEVEL OUTCOMES</a:t>
            </a:r>
            <a:endParaRPr lang="en-US" sz="900" dirty="0">
              <a:latin typeface="Calibri" pitchFamily="34" charset="0"/>
            </a:endParaRPr>
          </a:p>
        </p:txBody>
      </p:sp>
      <p:sp>
        <p:nvSpPr>
          <p:cNvPr id="5136" name="Rectangle 16"/>
          <p:cNvSpPr>
            <a:spLocks noChangeArrowheads="1"/>
          </p:cNvSpPr>
          <p:nvPr/>
        </p:nvSpPr>
        <p:spPr bwMode="auto">
          <a:xfrm>
            <a:off x="1600200" y="2333625"/>
            <a:ext cx="1133475" cy="3978275"/>
          </a:xfrm>
          <a:prstGeom prst="rect">
            <a:avLst/>
          </a:prstGeom>
          <a:solidFill>
            <a:srgbClr val="C1FFFF"/>
          </a:solidFill>
          <a:ln w="9525">
            <a:solidFill>
              <a:schemeClr val="tx1"/>
            </a:solidFill>
            <a:miter lim="800000"/>
            <a:headEnd/>
            <a:tailEnd/>
          </a:ln>
          <a:effectLst/>
        </p:spPr>
        <p:txBody>
          <a:bodyPr wrap="none" anchor="ctr"/>
          <a:lstStyle/>
          <a:p>
            <a:endParaRPr lang="en-US"/>
          </a:p>
        </p:txBody>
      </p:sp>
      <p:sp>
        <p:nvSpPr>
          <p:cNvPr id="5137" name="Rectangle 17"/>
          <p:cNvSpPr>
            <a:spLocks noChangeArrowheads="1"/>
          </p:cNvSpPr>
          <p:nvPr/>
        </p:nvSpPr>
        <p:spPr bwMode="auto">
          <a:xfrm>
            <a:off x="229782" y="2357438"/>
            <a:ext cx="1218018" cy="1146175"/>
          </a:xfrm>
          <a:prstGeom prst="rect">
            <a:avLst/>
          </a:prstGeom>
          <a:solidFill>
            <a:srgbClr val="C1FFFF"/>
          </a:solidFill>
          <a:ln w="9525">
            <a:solidFill>
              <a:schemeClr val="tx1"/>
            </a:solidFill>
            <a:miter lim="800000"/>
            <a:headEnd/>
            <a:tailEnd/>
          </a:ln>
          <a:effectLst/>
        </p:spPr>
        <p:txBody>
          <a:bodyPr wrap="none" anchor="ctr"/>
          <a:lstStyle/>
          <a:p>
            <a:endParaRPr lang="en-US"/>
          </a:p>
        </p:txBody>
      </p:sp>
      <p:sp>
        <p:nvSpPr>
          <p:cNvPr id="5138" name="Rectangle 18"/>
          <p:cNvSpPr>
            <a:spLocks noChangeArrowheads="1"/>
          </p:cNvSpPr>
          <p:nvPr/>
        </p:nvSpPr>
        <p:spPr bwMode="auto">
          <a:xfrm>
            <a:off x="228601" y="3690938"/>
            <a:ext cx="1247018" cy="2608262"/>
          </a:xfrm>
          <a:prstGeom prst="rect">
            <a:avLst/>
          </a:prstGeom>
          <a:solidFill>
            <a:srgbClr val="C1FFFF"/>
          </a:solidFill>
          <a:ln w="9525">
            <a:solidFill>
              <a:schemeClr val="tx1"/>
            </a:solidFill>
            <a:miter lim="800000"/>
            <a:headEnd/>
            <a:tailEnd/>
          </a:ln>
          <a:effectLst/>
        </p:spPr>
        <p:txBody>
          <a:bodyPr wrap="none" anchor="ctr"/>
          <a:lstStyle/>
          <a:p>
            <a:endParaRPr lang="en-US"/>
          </a:p>
        </p:txBody>
      </p:sp>
      <p:sp>
        <p:nvSpPr>
          <p:cNvPr id="5139" name="Oval 19"/>
          <p:cNvSpPr>
            <a:spLocks noChangeArrowheads="1"/>
          </p:cNvSpPr>
          <p:nvPr/>
        </p:nvSpPr>
        <p:spPr bwMode="auto">
          <a:xfrm>
            <a:off x="2840038" y="2438400"/>
            <a:ext cx="1258887" cy="3810000"/>
          </a:xfrm>
          <a:prstGeom prst="ellipse">
            <a:avLst/>
          </a:prstGeom>
          <a:solidFill>
            <a:srgbClr val="C1FFFF"/>
          </a:solidFill>
          <a:ln w="9525">
            <a:solidFill>
              <a:schemeClr val="tx1"/>
            </a:solidFill>
            <a:round/>
            <a:headEnd/>
            <a:tailEnd/>
          </a:ln>
          <a:effectLst/>
        </p:spPr>
        <p:txBody>
          <a:bodyPr wrap="none" anchor="ctr"/>
          <a:lstStyle/>
          <a:p>
            <a:endParaRPr lang="en-US"/>
          </a:p>
        </p:txBody>
      </p:sp>
      <p:sp>
        <p:nvSpPr>
          <p:cNvPr id="5140" name="Rectangle 20"/>
          <p:cNvSpPr>
            <a:spLocks noChangeArrowheads="1"/>
          </p:cNvSpPr>
          <p:nvPr/>
        </p:nvSpPr>
        <p:spPr bwMode="auto">
          <a:xfrm>
            <a:off x="5807075" y="2419350"/>
            <a:ext cx="838200" cy="3860800"/>
          </a:xfrm>
          <a:prstGeom prst="rect">
            <a:avLst/>
          </a:prstGeom>
          <a:solidFill>
            <a:srgbClr val="C1FFFF"/>
          </a:solidFill>
          <a:ln w="9525">
            <a:solidFill>
              <a:schemeClr val="tx1"/>
            </a:solidFill>
            <a:miter lim="800000"/>
            <a:headEnd/>
            <a:tailEnd/>
          </a:ln>
          <a:effectLst/>
        </p:spPr>
        <p:txBody>
          <a:bodyPr wrap="none" anchor="ctr"/>
          <a:lstStyle/>
          <a:p>
            <a:endParaRPr lang="en-US"/>
          </a:p>
        </p:txBody>
      </p:sp>
      <p:sp>
        <p:nvSpPr>
          <p:cNvPr id="5141" name="Oval 21"/>
          <p:cNvSpPr>
            <a:spLocks noChangeArrowheads="1"/>
          </p:cNvSpPr>
          <p:nvPr/>
        </p:nvSpPr>
        <p:spPr bwMode="auto">
          <a:xfrm>
            <a:off x="6629400" y="2438400"/>
            <a:ext cx="1219200" cy="3810000"/>
          </a:xfrm>
          <a:prstGeom prst="ellipse">
            <a:avLst/>
          </a:prstGeom>
          <a:solidFill>
            <a:srgbClr val="C1FFFF"/>
          </a:solidFill>
          <a:ln w="9525">
            <a:solidFill>
              <a:schemeClr val="tx1"/>
            </a:solidFill>
            <a:round/>
            <a:headEnd/>
            <a:tailEnd/>
          </a:ln>
          <a:effectLst/>
        </p:spPr>
        <p:txBody>
          <a:bodyPr wrap="none" anchor="ctr"/>
          <a:lstStyle/>
          <a:p>
            <a:endParaRPr lang="en-US"/>
          </a:p>
        </p:txBody>
      </p:sp>
      <p:sp>
        <p:nvSpPr>
          <p:cNvPr id="5142" name="Rectangle 22"/>
          <p:cNvSpPr>
            <a:spLocks noChangeArrowheads="1"/>
          </p:cNvSpPr>
          <p:nvPr/>
        </p:nvSpPr>
        <p:spPr bwMode="auto">
          <a:xfrm>
            <a:off x="7934325" y="2460625"/>
            <a:ext cx="904875" cy="3822700"/>
          </a:xfrm>
          <a:prstGeom prst="rect">
            <a:avLst/>
          </a:prstGeom>
          <a:solidFill>
            <a:srgbClr val="C1FFFF"/>
          </a:solidFill>
          <a:ln w="9525">
            <a:solidFill>
              <a:schemeClr val="tx1"/>
            </a:solidFill>
            <a:miter lim="800000"/>
            <a:headEnd/>
            <a:tailEnd/>
          </a:ln>
          <a:effectLst/>
        </p:spPr>
        <p:txBody>
          <a:bodyPr wrap="none" anchor="ctr"/>
          <a:lstStyle/>
          <a:p>
            <a:endParaRPr lang="en-US"/>
          </a:p>
        </p:txBody>
      </p:sp>
      <p:sp>
        <p:nvSpPr>
          <p:cNvPr id="5143" name="Text Box 23"/>
          <p:cNvSpPr txBox="1">
            <a:spLocks noChangeArrowheads="1"/>
          </p:cNvSpPr>
          <p:nvPr/>
        </p:nvSpPr>
        <p:spPr bwMode="auto">
          <a:xfrm>
            <a:off x="228600" y="2438400"/>
            <a:ext cx="1219200" cy="954107"/>
          </a:xfrm>
          <a:prstGeom prst="rect">
            <a:avLst/>
          </a:prstGeom>
          <a:noFill/>
          <a:ln w="9525">
            <a:noFill/>
            <a:miter lim="800000"/>
            <a:headEnd/>
            <a:tailEnd/>
          </a:ln>
          <a:effectLst/>
        </p:spPr>
        <p:txBody>
          <a:bodyPr wrap="square">
            <a:spAutoFit/>
          </a:bodyPr>
          <a:lstStyle/>
          <a:p>
            <a:pPr algn="ctr">
              <a:spcBef>
                <a:spcPct val="50000"/>
              </a:spcBef>
            </a:pPr>
            <a:r>
              <a:rPr lang="en-US" sz="800" u="sng" dirty="0"/>
              <a:t>Process Inputs</a:t>
            </a:r>
            <a:r>
              <a:rPr lang="en-US" sz="800" dirty="0"/>
              <a:t>:</a:t>
            </a:r>
          </a:p>
          <a:p>
            <a:pPr algn="l">
              <a:spcBef>
                <a:spcPct val="50000"/>
              </a:spcBef>
              <a:buFontTx/>
              <a:buChar char="•"/>
            </a:pPr>
            <a:r>
              <a:rPr lang="en-US" sz="800" dirty="0"/>
              <a:t>  Budget</a:t>
            </a:r>
          </a:p>
          <a:p>
            <a:pPr algn="l">
              <a:spcBef>
                <a:spcPct val="50000"/>
              </a:spcBef>
              <a:buFontTx/>
              <a:buChar char="•"/>
            </a:pPr>
            <a:r>
              <a:rPr lang="en-US" sz="800" dirty="0"/>
              <a:t>  Staff</a:t>
            </a:r>
          </a:p>
          <a:p>
            <a:pPr algn="l">
              <a:spcBef>
                <a:spcPct val="50000"/>
              </a:spcBef>
              <a:buFontTx/>
              <a:buChar char="•"/>
            </a:pPr>
            <a:r>
              <a:rPr lang="en-US" sz="800" dirty="0"/>
              <a:t>  Training</a:t>
            </a:r>
          </a:p>
          <a:p>
            <a:pPr algn="l">
              <a:spcBef>
                <a:spcPct val="50000"/>
              </a:spcBef>
              <a:buFont typeface="Arial" pitchFamily="34" charset="0"/>
              <a:buChar char="•"/>
            </a:pPr>
            <a:r>
              <a:rPr lang="en-US" sz="800" dirty="0" smtClean="0"/>
              <a:t>  Laboratory  Facilities</a:t>
            </a:r>
            <a:endParaRPr lang="en-US" sz="800" dirty="0"/>
          </a:p>
        </p:txBody>
      </p:sp>
      <p:sp>
        <p:nvSpPr>
          <p:cNvPr id="5144" name="Text Box 24"/>
          <p:cNvSpPr txBox="1">
            <a:spLocks noChangeArrowheads="1"/>
          </p:cNvSpPr>
          <p:nvPr/>
        </p:nvSpPr>
        <p:spPr bwMode="auto">
          <a:xfrm>
            <a:off x="228600" y="3790950"/>
            <a:ext cx="1233488" cy="2616101"/>
          </a:xfrm>
          <a:prstGeom prst="rect">
            <a:avLst/>
          </a:prstGeom>
          <a:noFill/>
          <a:ln w="9525">
            <a:noFill/>
            <a:miter lim="800000"/>
            <a:headEnd/>
            <a:tailEnd/>
          </a:ln>
          <a:effectLst/>
        </p:spPr>
        <p:txBody>
          <a:bodyPr>
            <a:spAutoFit/>
          </a:bodyPr>
          <a:lstStyle/>
          <a:p>
            <a:pPr>
              <a:spcBef>
                <a:spcPct val="50000"/>
              </a:spcBef>
            </a:pPr>
            <a:r>
              <a:rPr lang="en-US" sz="800" u="sng" dirty="0"/>
              <a:t>Planning Inputs</a:t>
            </a:r>
            <a:r>
              <a:rPr lang="en-US" sz="800" dirty="0"/>
              <a:t>:</a:t>
            </a:r>
            <a:br>
              <a:rPr lang="en-US" sz="800" dirty="0"/>
            </a:br>
            <a:endParaRPr lang="en-US" sz="800" dirty="0"/>
          </a:p>
          <a:p>
            <a:pPr algn="l">
              <a:spcBef>
                <a:spcPct val="50000"/>
              </a:spcBef>
              <a:buFontTx/>
              <a:buChar char="•"/>
            </a:pPr>
            <a:r>
              <a:rPr lang="en-US" sz="800" dirty="0"/>
              <a:t>  Regulatory Offices</a:t>
            </a:r>
          </a:p>
          <a:p>
            <a:pPr algn="l">
              <a:spcBef>
                <a:spcPct val="50000"/>
              </a:spcBef>
              <a:buFontTx/>
              <a:buChar char="•"/>
            </a:pPr>
            <a:r>
              <a:rPr lang="en-US" sz="800" dirty="0"/>
              <a:t>  National, state, local stakeholders</a:t>
            </a:r>
          </a:p>
          <a:p>
            <a:pPr algn="l">
              <a:spcBef>
                <a:spcPct val="50000"/>
              </a:spcBef>
              <a:buFontTx/>
              <a:buChar char="•"/>
            </a:pPr>
            <a:r>
              <a:rPr lang="en-US" sz="800" dirty="0"/>
              <a:t>  Risk assessments</a:t>
            </a:r>
          </a:p>
          <a:p>
            <a:pPr algn="l">
              <a:spcBef>
                <a:spcPct val="50000"/>
              </a:spcBef>
              <a:buFontTx/>
              <a:buChar char="•"/>
            </a:pPr>
            <a:r>
              <a:rPr lang="en-US" sz="800" dirty="0"/>
              <a:t>  </a:t>
            </a:r>
            <a:r>
              <a:rPr lang="en-US" sz="800" dirty="0" smtClean="0"/>
              <a:t>Report On the Environment</a:t>
            </a:r>
            <a:endParaRPr lang="en-US" sz="800" dirty="0"/>
          </a:p>
          <a:p>
            <a:pPr algn="l">
              <a:spcBef>
                <a:spcPct val="50000"/>
              </a:spcBef>
              <a:buFontTx/>
              <a:buChar char="•"/>
            </a:pPr>
            <a:r>
              <a:rPr lang="en-US" sz="800" dirty="0"/>
              <a:t> </a:t>
            </a:r>
            <a:r>
              <a:rPr lang="en-US" sz="800" dirty="0" smtClean="0"/>
              <a:t> Advice from  </a:t>
            </a:r>
            <a:r>
              <a:rPr lang="en-US" sz="800" dirty="0"/>
              <a:t>Independent Expert Panels</a:t>
            </a:r>
          </a:p>
          <a:p>
            <a:pPr algn="l">
              <a:spcBef>
                <a:spcPct val="50000"/>
              </a:spcBef>
              <a:buFontTx/>
              <a:buChar char="•"/>
            </a:pPr>
            <a:r>
              <a:rPr lang="en-US" sz="800" dirty="0"/>
              <a:t>  Legislative                                                 requirements</a:t>
            </a:r>
          </a:p>
          <a:p>
            <a:pPr algn="l">
              <a:spcBef>
                <a:spcPct val="50000"/>
              </a:spcBef>
              <a:buFontTx/>
              <a:buChar char="•"/>
            </a:pPr>
            <a:r>
              <a:rPr lang="en-US" sz="800" dirty="0"/>
              <a:t>  Court decisions</a:t>
            </a:r>
          </a:p>
          <a:p>
            <a:pPr algn="l">
              <a:spcBef>
                <a:spcPct val="50000"/>
              </a:spcBef>
              <a:buFontTx/>
              <a:buChar char="•"/>
            </a:pPr>
            <a:r>
              <a:rPr lang="en-US" sz="800" dirty="0"/>
              <a:t>  Federal partners</a:t>
            </a:r>
          </a:p>
          <a:p>
            <a:pPr algn="l">
              <a:spcBef>
                <a:spcPct val="50000"/>
              </a:spcBef>
              <a:buFontTx/>
              <a:buChar char="•"/>
            </a:pPr>
            <a:endParaRPr lang="en-US" sz="800" dirty="0"/>
          </a:p>
        </p:txBody>
      </p:sp>
      <p:sp>
        <p:nvSpPr>
          <p:cNvPr id="5145" name="Text Box 25"/>
          <p:cNvSpPr txBox="1">
            <a:spLocks noChangeArrowheads="1"/>
          </p:cNvSpPr>
          <p:nvPr/>
        </p:nvSpPr>
        <p:spPr bwMode="auto">
          <a:xfrm>
            <a:off x="1600200" y="2286000"/>
            <a:ext cx="1271588" cy="3600986"/>
          </a:xfrm>
          <a:prstGeom prst="rect">
            <a:avLst/>
          </a:prstGeom>
          <a:noFill/>
          <a:ln w="9525">
            <a:noFill/>
            <a:miter lim="800000"/>
            <a:headEnd/>
            <a:tailEnd/>
          </a:ln>
          <a:effectLst/>
        </p:spPr>
        <p:txBody>
          <a:bodyPr>
            <a:spAutoFit/>
          </a:bodyPr>
          <a:lstStyle/>
          <a:p>
            <a:pPr algn="ctr">
              <a:spcBef>
                <a:spcPts val="0"/>
              </a:spcBef>
            </a:pPr>
            <a:r>
              <a:rPr lang="en-US" sz="800" dirty="0"/>
              <a:t> </a:t>
            </a:r>
            <a:r>
              <a:rPr lang="en-US" sz="800" u="sng" dirty="0"/>
              <a:t>Examples </a:t>
            </a:r>
            <a:r>
              <a:rPr lang="en-US" sz="800" u="sng" dirty="0" smtClean="0"/>
              <a:t>of  Intramural </a:t>
            </a:r>
            <a:endParaRPr lang="en-US" sz="800" u="sng" dirty="0"/>
          </a:p>
          <a:p>
            <a:pPr algn="ctr">
              <a:spcBef>
                <a:spcPts val="0"/>
              </a:spcBef>
            </a:pPr>
            <a:r>
              <a:rPr lang="en-US" sz="800" u="sng" dirty="0"/>
              <a:t>Activities</a:t>
            </a:r>
            <a:r>
              <a:rPr lang="en-US" sz="800" dirty="0"/>
              <a:t>: </a:t>
            </a:r>
            <a:br>
              <a:rPr lang="en-US" sz="800" dirty="0"/>
            </a:br>
            <a:endParaRPr lang="en-US" sz="800" dirty="0"/>
          </a:p>
          <a:p>
            <a:pPr algn="l">
              <a:spcBef>
                <a:spcPct val="50000"/>
              </a:spcBef>
              <a:buFontTx/>
              <a:buChar char="•"/>
            </a:pPr>
            <a:r>
              <a:rPr lang="en-US" sz="800" dirty="0"/>
              <a:t>  Analytic services</a:t>
            </a:r>
          </a:p>
          <a:p>
            <a:pPr algn="l">
              <a:spcBef>
                <a:spcPct val="50000"/>
              </a:spcBef>
              <a:buFontTx/>
              <a:buChar char="•"/>
            </a:pPr>
            <a:r>
              <a:rPr lang="en-US" sz="800" dirty="0"/>
              <a:t>  Lab &amp; field studies</a:t>
            </a:r>
            <a:endParaRPr lang="en-US" dirty="0"/>
          </a:p>
          <a:p>
            <a:pPr algn="l">
              <a:spcBef>
                <a:spcPct val="50000"/>
              </a:spcBef>
              <a:buFontTx/>
              <a:buChar char="•"/>
            </a:pPr>
            <a:r>
              <a:rPr lang="en-US" sz="800" dirty="0"/>
              <a:t>  Sample / data tracking &amp; analysis</a:t>
            </a:r>
          </a:p>
          <a:p>
            <a:pPr algn="l">
              <a:spcBef>
                <a:spcPct val="50000"/>
              </a:spcBef>
              <a:buFontTx/>
              <a:buChar char="•"/>
            </a:pPr>
            <a:r>
              <a:rPr lang="en-US" sz="800" dirty="0"/>
              <a:t> Information networks, management, and technology</a:t>
            </a:r>
          </a:p>
          <a:p>
            <a:pPr algn="l">
              <a:spcBef>
                <a:spcPct val="50000"/>
              </a:spcBef>
              <a:buFontTx/>
              <a:buChar char="•"/>
            </a:pPr>
            <a:r>
              <a:rPr lang="en-US" sz="800" dirty="0"/>
              <a:t>  Monitoring</a:t>
            </a:r>
          </a:p>
          <a:p>
            <a:pPr algn="l">
              <a:spcBef>
                <a:spcPct val="50000"/>
              </a:spcBef>
              <a:buFontTx/>
              <a:buChar char="•"/>
            </a:pPr>
            <a:r>
              <a:rPr lang="en-US" sz="800" dirty="0"/>
              <a:t>  Environmental &amp; landscape characterization</a:t>
            </a:r>
          </a:p>
          <a:p>
            <a:pPr algn="l">
              <a:spcBef>
                <a:spcPct val="50000"/>
              </a:spcBef>
              <a:buFontTx/>
              <a:buChar char="•"/>
            </a:pPr>
            <a:r>
              <a:rPr lang="en-US" sz="800" dirty="0"/>
              <a:t>  Research</a:t>
            </a:r>
          </a:p>
          <a:p>
            <a:pPr algn="l">
              <a:spcBef>
                <a:spcPct val="50000"/>
              </a:spcBef>
              <a:buFontTx/>
              <a:buChar char="•"/>
            </a:pPr>
            <a:r>
              <a:rPr lang="en-US" sz="800" dirty="0"/>
              <a:t>  QA/QC</a:t>
            </a:r>
          </a:p>
          <a:p>
            <a:pPr algn="l">
              <a:spcBef>
                <a:spcPct val="50000"/>
              </a:spcBef>
              <a:buFontTx/>
              <a:buChar char="•"/>
            </a:pPr>
            <a:r>
              <a:rPr lang="en-US" sz="800" dirty="0"/>
              <a:t>  Program implementation</a:t>
            </a:r>
          </a:p>
          <a:p>
            <a:pPr algn="l">
              <a:spcBef>
                <a:spcPct val="50000"/>
              </a:spcBef>
              <a:buFontTx/>
              <a:buChar char="•"/>
            </a:pPr>
            <a:r>
              <a:rPr lang="en-US" sz="800" dirty="0"/>
              <a:t>  Health &amp; safety</a:t>
            </a:r>
          </a:p>
          <a:p>
            <a:pPr algn="l">
              <a:spcBef>
                <a:spcPct val="50000"/>
              </a:spcBef>
              <a:buFontTx/>
              <a:buChar char="•"/>
            </a:pPr>
            <a:r>
              <a:rPr lang="en-US" sz="800" dirty="0"/>
              <a:t>  Facilities management</a:t>
            </a:r>
          </a:p>
          <a:p>
            <a:pPr algn="l">
              <a:spcBef>
                <a:spcPct val="50000"/>
              </a:spcBef>
              <a:buFontTx/>
              <a:buChar char="•"/>
            </a:pPr>
            <a:r>
              <a:rPr lang="en-US" sz="800" dirty="0"/>
              <a:t>  Project coordination</a:t>
            </a:r>
          </a:p>
          <a:p>
            <a:pPr algn="l">
              <a:spcBef>
                <a:spcPct val="50000"/>
              </a:spcBef>
              <a:buFontTx/>
              <a:buChar char="•"/>
            </a:pPr>
            <a:r>
              <a:rPr lang="en-US" sz="800" dirty="0"/>
              <a:t>  Multi-year plans</a:t>
            </a:r>
          </a:p>
        </p:txBody>
      </p:sp>
      <p:sp>
        <p:nvSpPr>
          <p:cNvPr id="5146" name="Text Box 26"/>
          <p:cNvSpPr txBox="1">
            <a:spLocks noChangeArrowheads="1"/>
          </p:cNvSpPr>
          <p:nvPr/>
        </p:nvSpPr>
        <p:spPr bwMode="auto">
          <a:xfrm>
            <a:off x="2992438" y="3163888"/>
            <a:ext cx="1114425" cy="2298700"/>
          </a:xfrm>
          <a:prstGeom prst="rect">
            <a:avLst/>
          </a:prstGeom>
          <a:noFill/>
          <a:ln w="9525">
            <a:noFill/>
            <a:miter lim="800000"/>
            <a:headEnd/>
            <a:tailEnd/>
          </a:ln>
          <a:effectLst/>
        </p:spPr>
        <p:txBody>
          <a:bodyPr>
            <a:spAutoFit/>
          </a:bodyPr>
          <a:lstStyle/>
          <a:p>
            <a:pPr algn="l">
              <a:spcBef>
                <a:spcPct val="50000"/>
              </a:spcBef>
              <a:buFontTx/>
              <a:buChar char="•"/>
            </a:pPr>
            <a:r>
              <a:rPr lang="en-US" sz="800"/>
              <a:t>  Analytical data</a:t>
            </a:r>
          </a:p>
          <a:p>
            <a:pPr algn="l">
              <a:spcBef>
                <a:spcPct val="50000"/>
              </a:spcBef>
              <a:buFontTx/>
              <a:buChar char="•"/>
            </a:pPr>
            <a:r>
              <a:rPr lang="en-US" sz="800"/>
              <a:t>  Analysis of data from lab, field, landscape, and monitoring studies</a:t>
            </a:r>
          </a:p>
          <a:p>
            <a:pPr algn="l">
              <a:spcBef>
                <a:spcPct val="50000"/>
              </a:spcBef>
              <a:buFontTx/>
              <a:buChar char="•"/>
            </a:pPr>
            <a:r>
              <a:rPr lang="en-US" sz="800"/>
              <a:t>  Reports</a:t>
            </a:r>
          </a:p>
          <a:p>
            <a:pPr algn="l">
              <a:spcBef>
                <a:spcPct val="50000"/>
              </a:spcBef>
              <a:buFontTx/>
              <a:buChar char="•"/>
            </a:pPr>
            <a:r>
              <a:rPr lang="en-US" sz="800"/>
              <a:t>  Publications</a:t>
            </a:r>
          </a:p>
          <a:p>
            <a:pPr algn="l">
              <a:spcBef>
                <a:spcPct val="50000"/>
              </a:spcBef>
              <a:buFontTx/>
              <a:buChar char="•"/>
            </a:pPr>
            <a:r>
              <a:rPr lang="en-US" sz="800"/>
              <a:t>  QA/AC Reviews</a:t>
            </a:r>
          </a:p>
          <a:p>
            <a:pPr algn="l">
              <a:spcBef>
                <a:spcPct val="50000"/>
              </a:spcBef>
              <a:buFontTx/>
              <a:buChar char="•"/>
            </a:pPr>
            <a:r>
              <a:rPr lang="en-US" sz="800"/>
              <a:t>  Workshops</a:t>
            </a:r>
          </a:p>
          <a:p>
            <a:pPr algn="l">
              <a:spcBef>
                <a:spcPct val="50000"/>
              </a:spcBef>
              <a:buFontTx/>
              <a:buChar char="•"/>
            </a:pPr>
            <a:r>
              <a:rPr lang="en-US" sz="800"/>
              <a:t>  Conferences</a:t>
            </a:r>
          </a:p>
          <a:p>
            <a:pPr algn="l">
              <a:spcBef>
                <a:spcPct val="50000"/>
              </a:spcBef>
              <a:buFontTx/>
              <a:buChar char="•"/>
            </a:pPr>
            <a:r>
              <a:rPr lang="en-US" sz="800"/>
              <a:t>  Methods, models, and tools</a:t>
            </a:r>
          </a:p>
          <a:p>
            <a:pPr algn="l">
              <a:spcBef>
                <a:spcPct val="50000"/>
              </a:spcBef>
              <a:buFontTx/>
              <a:buChar char="•"/>
            </a:pPr>
            <a:r>
              <a:rPr lang="en-US" sz="800"/>
              <a:t>  Processes and technologies</a:t>
            </a:r>
          </a:p>
        </p:txBody>
      </p:sp>
      <p:sp>
        <p:nvSpPr>
          <p:cNvPr id="5147" name="Text Box 27"/>
          <p:cNvSpPr txBox="1">
            <a:spLocks noChangeArrowheads="1"/>
          </p:cNvSpPr>
          <p:nvPr/>
        </p:nvSpPr>
        <p:spPr bwMode="auto">
          <a:xfrm>
            <a:off x="3133725" y="2828925"/>
            <a:ext cx="776288" cy="336550"/>
          </a:xfrm>
          <a:prstGeom prst="rect">
            <a:avLst/>
          </a:prstGeom>
          <a:noFill/>
          <a:ln w="9525">
            <a:noFill/>
            <a:miter lim="800000"/>
            <a:headEnd/>
            <a:tailEnd/>
          </a:ln>
          <a:effectLst/>
        </p:spPr>
        <p:txBody>
          <a:bodyPr>
            <a:spAutoFit/>
          </a:bodyPr>
          <a:lstStyle/>
          <a:p>
            <a:pPr>
              <a:spcBef>
                <a:spcPct val="50000"/>
              </a:spcBef>
            </a:pPr>
            <a:r>
              <a:rPr lang="en-US" sz="800" u="sng"/>
              <a:t>Examples:</a:t>
            </a:r>
            <a:br>
              <a:rPr lang="en-US" sz="800" u="sng"/>
            </a:br>
            <a:endParaRPr lang="en-US" sz="800" u="sng"/>
          </a:p>
        </p:txBody>
      </p:sp>
      <p:sp>
        <p:nvSpPr>
          <p:cNvPr id="5148" name="Text Box 28"/>
          <p:cNvSpPr txBox="1">
            <a:spLocks noChangeArrowheads="1"/>
          </p:cNvSpPr>
          <p:nvPr/>
        </p:nvSpPr>
        <p:spPr bwMode="auto">
          <a:xfrm>
            <a:off x="2957513" y="5440363"/>
            <a:ext cx="1014412" cy="520700"/>
          </a:xfrm>
          <a:prstGeom prst="rect">
            <a:avLst/>
          </a:prstGeom>
          <a:noFill/>
          <a:ln w="9525">
            <a:noFill/>
            <a:miter lim="800000"/>
            <a:headEnd/>
            <a:tailEnd/>
          </a:ln>
          <a:effectLst/>
        </p:spPr>
        <p:txBody>
          <a:bodyPr>
            <a:spAutoFit/>
          </a:bodyPr>
          <a:lstStyle/>
          <a:p>
            <a:pPr>
              <a:spcBef>
                <a:spcPct val="50000"/>
              </a:spcBef>
              <a:buFontTx/>
              <a:buChar char="•"/>
            </a:pPr>
            <a:r>
              <a:rPr lang="en-US" sz="800"/>
              <a:t> Compliance reviews</a:t>
            </a:r>
          </a:p>
          <a:p>
            <a:pPr algn="l">
              <a:spcBef>
                <a:spcPct val="50000"/>
              </a:spcBef>
            </a:pPr>
            <a:endParaRPr lang="en-US" sz="800"/>
          </a:p>
        </p:txBody>
      </p:sp>
      <p:sp>
        <p:nvSpPr>
          <p:cNvPr id="5149" name="Text Box 29"/>
          <p:cNvSpPr txBox="1">
            <a:spLocks noChangeArrowheads="1"/>
          </p:cNvSpPr>
          <p:nvPr/>
        </p:nvSpPr>
        <p:spPr bwMode="auto">
          <a:xfrm>
            <a:off x="4333875" y="3309938"/>
            <a:ext cx="1181100" cy="214312"/>
          </a:xfrm>
          <a:prstGeom prst="rect">
            <a:avLst/>
          </a:prstGeom>
          <a:noFill/>
          <a:ln w="9525">
            <a:noFill/>
            <a:miter lim="800000"/>
            <a:headEnd/>
            <a:tailEnd/>
          </a:ln>
          <a:effectLst/>
        </p:spPr>
        <p:txBody>
          <a:bodyPr>
            <a:spAutoFit/>
          </a:bodyPr>
          <a:lstStyle/>
          <a:p>
            <a:pPr>
              <a:spcBef>
                <a:spcPct val="50000"/>
              </a:spcBef>
            </a:pPr>
            <a:r>
              <a:rPr lang="en-US" sz="800" u="sng"/>
              <a:t>Examples:</a:t>
            </a:r>
          </a:p>
        </p:txBody>
      </p:sp>
      <p:sp>
        <p:nvSpPr>
          <p:cNvPr id="5150" name="Text Box 30"/>
          <p:cNvSpPr txBox="1">
            <a:spLocks noChangeArrowheads="1"/>
          </p:cNvSpPr>
          <p:nvPr/>
        </p:nvSpPr>
        <p:spPr bwMode="auto">
          <a:xfrm>
            <a:off x="6705600" y="2895600"/>
            <a:ext cx="1143000" cy="2789238"/>
          </a:xfrm>
          <a:prstGeom prst="rect">
            <a:avLst/>
          </a:prstGeom>
          <a:noFill/>
          <a:ln w="9525">
            <a:noFill/>
            <a:miter lim="800000"/>
            <a:headEnd/>
            <a:tailEnd/>
          </a:ln>
          <a:effectLst/>
        </p:spPr>
        <p:txBody>
          <a:bodyPr>
            <a:spAutoFit/>
          </a:bodyPr>
          <a:lstStyle/>
          <a:p>
            <a:pPr algn="ctr">
              <a:spcBef>
                <a:spcPct val="50000"/>
              </a:spcBef>
            </a:pPr>
            <a:r>
              <a:rPr lang="en-US" sz="800" u="sng" dirty="0"/>
              <a:t>Examples</a:t>
            </a:r>
            <a:r>
              <a:rPr lang="en-US" sz="800" dirty="0"/>
              <a:t>:</a:t>
            </a:r>
          </a:p>
          <a:p>
            <a:pPr algn="l">
              <a:spcBef>
                <a:spcPct val="50000"/>
              </a:spcBef>
              <a:buFontTx/>
              <a:buChar char="•"/>
            </a:pPr>
            <a:r>
              <a:rPr lang="en-US" sz="800" dirty="0"/>
              <a:t>  Guidance</a:t>
            </a:r>
          </a:p>
          <a:p>
            <a:pPr algn="l">
              <a:spcBef>
                <a:spcPct val="50000"/>
              </a:spcBef>
              <a:buFontTx/>
              <a:buChar char="•"/>
            </a:pPr>
            <a:r>
              <a:rPr lang="en-US" sz="800" dirty="0"/>
              <a:t>  Regulations</a:t>
            </a:r>
          </a:p>
          <a:p>
            <a:pPr algn="l">
              <a:spcBef>
                <a:spcPct val="50000"/>
              </a:spcBef>
              <a:buFontTx/>
              <a:buChar char="•"/>
            </a:pPr>
            <a:r>
              <a:rPr lang="en-US" sz="800" dirty="0"/>
              <a:t>  Standards</a:t>
            </a:r>
          </a:p>
          <a:p>
            <a:pPr algn="l">
              <a:spcBef>
                <a:spcPct val="50000"/>
              </a:spcBef>
              <a:buFontTx/>
              <a:buChar char="•"/>
            </a:pPr>
            <a:r>
              <a:rPr lang="en-US" sz="800" dirty="0"/>
              <a:t>  FRM s</a:t>
            </a:r>
          </a:p>
          <a:p>
            <a:pPr algn="l">
              <a:spcBef>
                <a:spcPct val="50000"/>
              </a:spcBef>
              <a:buFontTx/>
              <a:buChar char="•"/>
            </a:pPr>
            <a:r>
              <a:rPr lang="en-US" sz="800" dirty="0"/>
              <a:t>  Integrated science assessment</a:t>
            </a:r>
          </a:p>
          <a:p>
            <a:pPr algn="l">
              <a:spcBef>
                <a:spcPct val="50000"/>
              </a:spcBef>
              <a:buFontTx/>
              <a:buChar char="•"/>
            </a:pPr>
            <a:r>
              <a:rPr lang="en-US" sz="800" dirty="0"/>
              <a:t>  Regulatory impact analysis</a:t>
            </a:r>
          </a:p>
          <a:p>
            <a:pPr algn="l">
              <a:spcBef>
                <a:spcPct val="50000"/>
              </a:spcBef>
              <a:buFontTx/>
              <a:buChar char="•"/>
            </a:pPr>
            <a:r>
              <a:rPr lang="en-US" sz="800" dirty="0"/>
              <a:t>  Risk management decisions e.g., remedial action plan</a:t>
            </a:r>
          </a:p>
          <a:p>
            <a:pPr algn="l">
              <a:spcBef>
                <a:spcPct val="50000"/>
              </a:spcBef>
              <a:buFontTx/>
              <a:buChar char="•"/>
            </a:pPr>
            <a:r>
              <a:rPr lang="en-US" sz="800" dirty="0"/>
              <a:t>  Compliance decisions</a:t>
            </a:r>
          </a:p>
          <a:p>
            <a:pPr algn="l">
              <a:spcBef>
                <a:spcPct val="50000"/>
              </a:spcBef>
              <a:buFontTx/>
              <a:buChar char="•"/>
            </a:pPr>
            <a:r>
              <a:rPr lang="en-US" sz="800" dirty="0"/>
              <a:t>  Accountability decisions</a:t>
            </a:r>
          </a:p>
          <a:p>
            <a:pPr algn="l">
              <a:spcBef>
                <a:spcPct val="50000"/>
              </a:spcBef>
              <a:buFontTx/>
              <a:buChar char="•"/>
            </a:pPr>
            <a:endParaRPr lang="en-US" sz="800" dirty="0"/>
          </a:p>
        </p:txBody>
      </p:sp>
      <p:sp>
        <p:nvSpPr>
          <p:cNvPr id="5151" name="Text Box 31"/>
          <p:cNvSpPr txBox="1">
            <a:spLocks noChangeArrowheads="1"/>
          </p:cNvSpPr>
          <p:nvPr/>
        </p:nvSpPr>
        <p:spPr bwMode="auto">
          <a:xfrm>
            <a:off x="5780088" y="2759075"/>
            <a:ext cx="942975" cy="3219450"/>
          </a:xfrm>
          <a:prstGeom prst="rect">
            <a:avLst/>
          </a:prstGeom>
          <a:noFill/>
          <a:ln w="9525">
            <a:noFill/>
            <a:miter lim="800000"/>
            <a:headEnd/>
            <a:tailEnd/>
          </a:ln>
          <a:effectLst/>
        </p:spPr>
        <p:txBody>
          <a:bodyPr>
            <a:spAutoFit/>
          </a:bodyPr>
          <a:lstStyle/>
          <a:p>
            <a:pPr>
              <a:spcBef>
                <a:spcPct val="50000"/>
              </a:spcBef>
            </a:pPr>
            <a:r>
              <a:rPr lang="en-US" sz="1050" b="1" u="sng" dirty="0"/>
              <a:t>Clients</a:t>
            </a:r>
            <a:r>
              <a:rPr lang="en-US" sz="1050" b="1" dirty="0"/>
              <a:t>:</a:t>
            </a:r>
            <a:br>
              <a:rPr lang="en-US" sz="1050" b="1" dirty="0"/>
            </a:br>
            <a:endParaRPr lang="en-US" sz="1050" b="1" dirty="0"/>
          </a:p>
          <a:p>
            <a:pPr algn="l">
              <a:spcBef>
                <a:spcPct val="50000"/>
              </a:spcBef>
              <a:buFontTx/>
              <a:buChar char="•"/>
            </a:pPr>
            <a:r>
              <a:rPr lang="en-US" sz="800" dirty="0"/>
              <a:t>  EPA NPMs</a:t>
            </a:r>
          </a:p>
          <a:p>
            <a:pPr algn="l">
              <a:spcBef>
                <a:spcPct val="50000"/>
              </a:spcBef>
              <a:buFontTx/>
              <a:buChar char="•"/>
            </a:pPr>
            <a:r>
              <a:rPr lang="en-US" sz="800" dirty="0"/>
              <a:t>  Regional offices</a:t>
            </a:r>
          </a:p>
          <a:p>
            <a:pPr algn="l">
              <a:spcBef>
                <a:spcPct val="50000"/>
              </a:spcBef>
              <a:buFontTx/>
              <a:buChar char="•"/>
            </a:pPr>
            <a:r>
              <a:rPr lang="en-US" sz="800" dirty="0"/>
              <a:t>  State &amp; local governments</a:t>
            </a:r>
          </a:p>
          <a:p>
            <a:pPr algn="l">
              <a:spcBef>
                <a:spcPct val="50000"/>
              </a:spcBef>
              <a:buFontTx/>
              <a:buChar char="•"/>
            </a:pPr>
            <a:r>
              <a:rPr lang="en-US" sz="800" dirty="0"/>
              <a:t>  Tribes</a:t>
            </a:r>
          </a:p>
          <a:p>
            <a:pPr algn="l">
              <a:spcBef>
                <a:spcPct val="50000"/>
              </a:spcBef>
              <a:buFontTx/>
              <a:buChar char="•"/>
            </a:pPr>
            <a:r>
              <a:rPr lang="en-US" sz="800" dirty="0"/>
              <a:t>  Industry</a:t>
            </a:r>
          </a:p>
          <a:p>
            <a:pPr algn="l">
              <a:spcBef>
                <a:spcPct val="50000"/>
              </a:spcBef>
              <a:buFontTx/>
              <a:buChar char="•"/>
            </a:pPr>
            <a:r>
              <a:rPr lang="en-US" sz="800" dirty="0"/>
              <a:t>  Business</a:t>
            </a:r>
          </a:p>
          <a:p>
            <a:pPr algn="l">
              <a:spcBef>
                <a:spcPct val="50000"/>
              </a:spcBef>
              <a:buFontTx/>
              <a:buChar char="•"/>
            </a:pPr>
            <a:r>
              <a:rPr lang="en-US" sz="800" dirty="0"/>
              <a:t>  First responders</a:t>
            </a:r>
          </a:p>
          <a:p>
            <a:pPr algn="l">
              <a:spcBef>
                <a:spcPct val="50000"/>
              </a:spcBef>
              <a:buFontTx/>
              <a:buChar char="•"/>
            </a:pPr>
            <a:r>
              <a:rPr lang="en-US" sz="800" dirty="0"/>
              <a:t>  Policy-makers</a:t>
            </a:r>
          </a:p>
          <a:p>
            <a:pPr algn="l">
              <a:spcBef>
                <a:spcPct val="50000"/>
              </a:spcBef>
              <a:buFontTx/>
              <a:buChar char="•"/>
            </a:pPr>
            <a:r>
              <a:rPr lang="en-US" sz="800" dirty="0"/>
              <a:t>  NGOs</a:t>
            </a:r>
          </a:p>
          <a:p>
            <a:pPr algn="l">
              <a:spcBef>
                <a:spcPct val="50000"/>
              </a:spcBef>
              <a:buFontTx/>
              <a:buChar char="•"/>
            </a:pPr>
            <a:r>
              <a:rPr lang="en-US" sz="800" dirty="0"/>
              <a:t>  Courts</a:t>
            </a:r>
          </a:p>
          <a:p>
            <a:pPr algn="l">
              <a:spcBef>
                <a:spcPct val="50000"/>
              </a:spcBef>
              <a:buFontTx/>
              <a:buChar char="•"/>
            </a:pPr>
            <a:r>
              <a:rPr lang="en-US" sz="800" dirty="0"/>
              <a:t>  Public</a:t>
            </a:r>
          </a:p>
          <a:p>
            <a:pPr algn="l">
              <a:spcBef>
                <a:spcPct val="50000"/>
              </a:spcBef>
              <a:buFontTx/>
              <a:buChar char="•"/>
            </a:pPr>
            <a:r>
              <a:rPr lang="en-US" sz="800" dirty="0"/>
              <a:t>  Federal partners</a:t>
            </a:r>
          </a:p>
          <a:p>
            <a:pPr algn="l">
              <a:spcBef>
                <a:spcPct val="50000"/>
              </a:spcBef>
              <a:buFontTx/>
              <a:buChar char="•"/>
            </a:pPr>
            <a:endParaRPr lang="en-US" sz="800" dirty="0"/>
          </a:p>
        </p:txBody>
      </p:sp>
      <p:sp>
        <p:nvSpPr>
          <p:cNvPr id="5152" name="Text Box 32"/>
          <p:cNvSpPr txBox="1">
            <a:spLocks noChangeArrowheads="1"/>
          </p:cNvSpPr>
          <p:nvPr/>
        </p:nvSpPr>
        <p:spPr bwMode="auto">
          <a:xfrm>
            <a:off x="7910513" y="2798763"/>
            <a:ext cx="947737" cy="2985433"/>
          </a:xfrm>
          <a:prstGeom prst="rect">
            <a:avLst/>
          </a:prstGeom>
          <a:noFill/>
          <a:ln w="9525">
            <a:noFill/>
            <a:miter lim="800000"/>
            <a:headEnd/>
            <a:tailEnd/>
          </a:ln>
          <a:effectLst/>
        </p:spPr>
        <p:txBody>
          <a:bodyPr>
            <a:spAutoFit/>
          </a:bodyPr>
          <a:lstStyle/>
          <a:p>
            <a:pPr>
              <a:spcBef>
                <a:spcPct val="50000"/>
              </a:spcBef>
            </a:pPr>
            <a:r>
              <a:rPr lang="en-US" sz="800" u="sng" dirty="0"/>
              <a:t>Protect Human Health &amp; the Environment</a:t>
            </a:r>
          </a:p>
          <a:p>
            <a:pPr>
              <a:spcBef>
                <a:spcPct val="50000"/>
              </a:spcBef>
            </a:pPr>
            <a:endParaRPr lang="en-US" sz="800" u="sng" dirty="0"/>
          </a:p>
          <a:p>
            <a:pPr algn="l">
              <a:spcBef>
                <a:spcPct val="50000"/>
              </a:spcBef>
              <a:buFontTx/>
              <a:buChar char="•"/>
            </a:pPr>
            <a:r>
              <a:rPr lang="en-US" sz="800" dirty="0" smtClean="0"/>
              <a:t>  </a:t>
            </a:r>
            <a:r>
              <a:rPr lang="en-US" sz="800" dirty="0"/>
              <a:t>Clean air &amp; addressing global climate</a:t>
            </a:r>
          </a:p>
          <a:p>
            <a:pPr algn="l">
              <a:spcBef>
                <a:spcPct val="50000"/>
              </a:spcBef>
              <a:buFontTx/>
              <a:buChar char="•"/>
            </a:pPr>
            <a:r>
              <a:rPr lang="en-US" sz="800" dirty="0"/>
              <a:t>  Clean &amp; safe water</a:t>
            </a:r>
          </a:p>
          <a:p>
            <a:pPr algn="l">
              <a:spcBef>
                <a:spcPct val="50000"/>
              </a:spcBef>
              <a:buFontTx/>
              <a:buChar char="•"/>
            </a:pPr>
            <a:r>
              <a:rPr lang="en-US" sz="800" dirty="0"/>
              <a:t>  Land preservation &amp; restoration</a:t>
            </a:r>
          </a:p>
          <a:p>
            <a:pPr algn="l">
              <a:spcBef>
                <a:spcPct val="50000"/>
              </a:spcBef>
              <a:buFontTx/>
              <a:buChar char="•"/>
            </a:pPr>
            <a:r>
              <a:rPr lang="en-US" sz="800" dirty="0"/>
              <a:t>  Healthy communities &amp; ecosystems</a:t>
            </a:r>
          </a:p>
          <a:p>
            <a:pPr algn="l">
              <a:spcBef>
                <a:spcPct val="50000"/>
              </a:spcBef>
              <a:buFontTx/>
              <a:buChar char="•"/>
            </a:pPr>
            <a:r>
              <a:rPr lang="en-US" sz="800" dirty="0"/>
              <a:t>  Compliance &amp; environmental stewardship</a:t>
            </a:r>
          </a:p>
          <a:p>
            <a:pPr algn="l">
              <a:spcBef>
                <a:spcPct val="50000"/>
              </a:spcBef>
              <a:buFontTx/>
              <a:buChar char="•"/>
            </a:pPr>
            <a:r>
              <a:rPr lang="en-US" sz="800" dirty="0"/>
              <a:t>  Cross-goal strategies</a:t>
            </a:r>
          </a:p>
        </p:txBody>
      </p:sp>
      <p:sp>
        <p:nvSpPr>
          <p:cNvPr id="5158" name="Oval 38"/>
          <p:cNvSpPr>
            <a:spLocks noChangeArrowheads="1"/>
          </p:cNvSpPr>
          <p:nvPr/>
        </p:nvSpPr>
        <p:spPr bwMode="auto">
          <a:xfrm>
            <a:off x="4248150" y="2438400"/>
            <a:ext cx="1330325" cy="3810000"/>
          </a:xfrm>
          <a:prstGeom prst="ellipse">
            <a:avLst/>
          </a:prstGeom>
          <a:solidFill>
            <a:srgbClr val="C1FFFF"/>
          </a:solidFill>
          <a:ln w="9525">
            <a:solidFill>
              <a:schemeClr val="tx1"/>
            </a:solidFill>
            <a:round/>
            <a:headEnd/>
            <a:tailEnd/>
          </a:ln>
          <a:effectLst/>
        </p:spPr>
        <p:txBody>
          <a:bodyPr wrap="none" anchor="ctr"/>
          <a:lstStyle/>
          <a:p>
            <a:endParaRPr lang="en-US"/>
          </a:p>
        </p:txBody>
      </p:sp>
      <p:sp>
        <p:nvSpPr>
          <p:cNvPr id="5159" name="Text Box 39"/>
          <p:cNvSpPr txBox="1">
            <a:spLocks noChangeArrowheads="1"/>
          </p:cNvSpPr>
          <p:nvPr/>
        </p:nvSpPr>
        <p:spPr bwMode="auto">
          <a:xfrm>
            <a:off x="4298950" y="3405188"/>
            <a:ext cx="1428750" cy="1754326"/>
          </a:xfrm>
          <a:prstGeom prst="rect">
            <a:avLst/>
          </a:prstGeom>
          <a:noFill/>
          <a:ln w="9525">
            <a:noFill/>
            <a:miter lim="800000"/>
            <a:headEnd/>
            <a:tailEnd/>
          </a:ln>
          <a:effectLst/>
        </p:spPr>
        <p:txBody>
          <a:bodyPr>
            <a:spAutoFit/>
          </a:bodyPr>
          <a:lstStyle/>
          <a:p>
            <a:pPr algn="l">
              <a:spcBef>
                <a:spcPct val="50000"/>
              </a:spcBef>
              <a:buFontTx/>
              <a:buChar char="•"/>
            </a:pPr>
            <a:r>
              <a:rPr lang="en-US" sz="800" dirty="0"/>
              <a:t>  Data and knowledge     </a:t>
            </a:r>
            <a:r>
              <a:rPr lang="en-US" sz="800" dirty="0" smtClean="0"/>
              <a:t>provided for </a:t>
            </a:r>
            <a:r>
              <a:rPr lang="en-US" sz="800" dirty="0"/>
              <a:t>decision-making</a:t>
            </a:r>
          </a:p>
          <a:p>
            <a:pPr algn="l">
              <a:spcBef>
                <a:spcPct val="50000"/>
              </a:spcBef>
              <a:buFontTx/>
              <a:buChar char="•"/>
            </a:pPr>
            <a:r>
              <a:rPr lang="en-US" sz="800" dirty="0"/>
              <a:t>  New methods, models, and tools </a:t>
            </a:r>
            <a:r>
              <a:rPr lang="en-US" sz="800" dirty="0" smtClean="0"/>
              <a:t>transferred to clients</a:t>
            </a:r>
            <a:endParaRPr lang="en-US" sz="800" dirty="0"/>
          </a:p>
          <a:p>
            <a:pPr algn="l">
              <a:spcBef>
                <a:spcPct val="50000"/>
              </a:spcBef>
              <a:buFontTx/>
              <a:buChar char="•"/>
            </a:pPr>
            <a:r>
              <a:rPr lang="en-US" sz="800" dirty="0"/>
              <a:t>  Applications </a:t>
            </a:r>
            <a:r>
              <a:rPr lang="en-US" sz="800" dirty="0" smtClean="0"/>
              <a:t>provided to clients</a:t>
            </a:r>
            <a:endParaRPr lang="en-US" sz="800" dirty="0"/>
          </a:p>
          <a:p>
            <a:pPr algn="l">
              <a:spcBef>
                <a:spcPct val="50000"/>
              </a:spcBef>
              <a:buFontTx/>
              <a:buChar char="•"/>
            </a:pPr>
            <a:r>
              <a:rPr lang="en-US" sz="800" dirty="0"/>
              <a:t>  Risk assessments</a:t>
            </a:r>
          </a:p>
          <a:p>
            <a:pPr algn="l">
              <a:spcBef>
                <a:spcPct val="50000"/>
              </a:spcBef>
              <a:buFontTx/>
              <a:buChar char="•"/>
            </a:pPr>
            <a:r>
              <a:rPr lang="en-US" sz="800" dirty="0"/>
              <a:t>  Staff papers for  decision-making</a:t>
            </a:r>
          </a:p>
          <a:p>
            <a:pPr algn="l">
              <a:spcBef>
                <a:spcPct val="50000"/>
              </a:spcBef>
              <a:buFontTx/>
              <a:buChar char="•"/>
            </a:pPr>
            <a:r>
              <a:rPr lang="en-US" sz="800" dirty="0"/>
              <a:t>  Assessments of condition &amp; change in condition </a:t>
            </a:r>
          </a:p>
        </p:txBody>
      </p:sp>
      <p:sp>
        <p:nvSpPr>
          <p:cNvPr id="5163" name="Text Box 43"/>
          <p:cNvSpPr txBox="1">
            <a:spLocks noChangeArrowheads="1"/>
          </p:cNvSpPr>
          <p:nvPr/>
        </p:nvSpPr>
        <p:spPr bwMode="auto">
          <a:xfrm>
            <a:off x="4495800" y="2870200"/>
            <a:ext cx="825500" cy="336550"/>
          </a:xfrm>
          <a:prstGeom prst="rect">
            <a:avLst/>
          </a:prstGeom>
          <a:noFill/>
          <a:ln w="9525">
            <a:noFill/>
            <a:miter lim="800000"/>
            <a:headEnd/>
            <a:tailEnd/>
          </a:ln>
          <a:effectLst/>
        </p:spPr>
        <p:txBody>
          <a:bodyPr>
            <a:spAutoFit/>
          </a:bodyPr>
          <a:lstStyle/>
          <a:p>
            <a:pPr>
              <a:spcBef>
                <a:spcPct val="50000"/>
              </a:spcBef>
            </a:pPr>
            <a:r>
              <a:rPr lang="en-US" sz="800" u="sng"/>
              <a:t>Examples:</a:t>
            </a:r>
            <a:br>
              <a:rPr lang="en-US" sz="800" u="sng"/>
            </a:br>
            <a:endParaRPr lang="en-US" sz="800" u="sng"/>
          </a:p>
        </p:txBody>
      </p:sp>
      <p:sp>
        <p:nvSpPr>
          <p:cNvPr id="5167" name="Text Box 47"/>
          <p:cNvSpPr txBox="1">
            <a:spLocks noChangeArrowheads="1"/>
          </p:cNvSpPr>
          <p:nvPr/>
        </p:nvSpPr>
        <p:spPr bwMode="auto">
          <a:xfrm>
            <a:off x="3581400" y="2362200"/>
            <a:ext cx="1371600" cy="228600"/>
          </a:xfrm>
          <a:prstGeom prst="rect">
            <a:avLst/>
          </a:prstGeom>
          <a:noFill/>
          <a:ln w="9525">
            <a:noFill/>
            <a:miter lim="800000"/>
            <a:headEnd/>
            <a:tailEnd/>
          </a:ln>
          <a:effectLst/>
        </p:spPr>
        <p:txBody>
          <a:bodyPr>
            <a:spAutoFit/>
          </a:bodyPr>
          <a:lstStyle/>
          <a:p>
            <a:pPr algn="ctr">
              <a:spcBef>
                <a:spcPct val="50000"/>
              </a:spcBef>
            </a:pPr>
            <a:r>
              <a:rPr lang="en-US" sz="900" dirty="0"/>
              <a:t>Knowledge Pool</a:t>
            </a:r>
          </a:p>
        </p:txBody>
      </p:sp>
      <p:sp>
        <p:nvSpPr>
          <p:cNvPr id="47" name="Right Arrow 46"/>
          <p:cNvSpPr/>
          <p:nvPr/>
        </p:nvSpPr>
        <p:spPr bwMode="auto">
          <a:xfrm>
            <a:off x="1295400" y="1828800"/>
            <a:ext cx="304800" cy="152400"/>
          </a:xfrm>
          <a:prstGeom prst="rightArrow">
            <a:avLst/>
          </a:prstGeom>
          <a:solidFill>
            <a:schemeClr val="tx1"/>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effectLst/>
              <a:latin typeface="Arial" charset="0"/>
            </a:endParaRPr>
          </a:p>
        </p:txBody>
      </p:sp>
      <p:sp>
        <p:nvSpPr>
          <p:cNvPr id="48" name="Right Arrow 47"/>
          <p:cNvSpPr/>
          <p:nvPr/>
        </p:nvSpPr>
        <p:spPr bwMode="auto">
          <a:xfrm>
            <a:off x="2667000" y="1828800"/>
            <a:ext cx="304800" cy="152400"/>
          </a:xfrm>
          <a:prstGeom prst="rightArrow">
            <a:avLst/>
          </a:prstGeom>
          <a:solidFill>
            <a:schemeClr val="tx1"/>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effectLst/>
              <a:latin typeface="Arial" charset="0"/>
            </a:endParaRPr>
          </a:p>
        </p:txBody>
      </p:sp>
      <p:sp>
        <p:nvSpPr>
          <p:cNvPr id="49" name="Right Arrow 48"/>
          <p:cNvSpPr/>
          <p:nvPr/>
        </p:nvSpPr>
        <p:spPr bwMode="auto">
          <a:xfrm>
            <a:off x="3962400" y="1828800"/>
            <a:ext cx="304800" cy="152400"/>
          </a:xfrm>
          <a:prstGeom prst="rightArrow">
            <a:avLst/>
          </a:prstGeom>
          <a:solidFill>
            <a:schemeClr val="tx1"/>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effectLst/>
              <a:latin typeface="Arial" charset="0"/>
            </a:endParaRPr>
          </a:p>
        </p:txBody>
      </p:sp>
      <p:sp>
        <p:nvSpPr>
          <p:cNvPr id="50" name="Right Arrow 49"/>
          <p:cNvSpPr/>
          <p:nvPr/>
        </p:nvSpPr>
        <p:spPr bwMode="auto">
          <a:xfrm>
            <a:off x="5562600" y="1828800"/>
            <a:ext cx="304800" cy="152400"/>
          </a:xfrm>
          <a:prstGeom prst="rightArrow">
            <a:avLst/>
          </a:prstGeom>
          <a:solidFill>
            <a:schemeClr val="tx1"/>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effectLst/>
              <a:latin typeface="Arial" charset="0"/>
            </a:endParaRPr>
          </a:p>
        </p:txBody>
      </p:sp>
      <p:sp>
        <p:nvSpPr>
          <p:cNvPr id="51" name="Right Arrow 50"/>
          <p:cNvSpPr/>
          <p:nvPr/>
        </p:nvSpPr>
        <p:spPr bwMode="auto">
          <a:xfrm>
            <a:off x="7467600" y="1828800"/>
            <a:ext cx="304800" cy="152400"/>
          </a:xfrm>
          <a:prstGeom prst="rightArrow">
            <a:avLst/>
          </a:prstGeom>
          <a:solidFill>
            <a:schemeClr val="tx1"/>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effectLst/>
              <a:latin typeface="Arial" charset="0"/>
            </a:endParaRPr>
          </a:p>
        </p:txBody>
      </p:sp>
      <p:sp>
        <p:nvSpPr>
          <p:cNvPr id="42" name="Slide Number Placeholder 41"/>
          <p:cNvSpPr>
            <a:spLocks noGrp="1"/>
          </p:cNvSpPr>
          <p:nvPr>
            <p:ph type="sldNum" sz="quarter" idx="12"/>
          </p:nvPr>
        </p:nvSpPr>
        <p:spPr/>
        <p:txBody>
          <a:bodyPr/>
          <a:lstStyle/>
          <a:p>
            <a:fld id="{B43335F5-E315-4BB1-9A9B-F7BDBCE2DC08}"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Eureka Logic Model Diagram.jpg"/>
          <p:cNvPicPr>
            <a:picLocks noChangeAspect="1"/>
          </p:cNvPicPr>
          <p:nvPr/>
        </p:nvPicPr>
        <p:blipFill>
          <a:blip r:embed="rId3" cstate="print"/>
          <a:stretch>
            <a:fillRect/>
          </a:stretch>
        </p:blipFill>
        <p:spPr>
          <a:xfrm>
            <a:off x="-1752600" y="-1716520"/>
            <a:ext cx="11277600" cy="8726920"/>
          </a:xfrm>
          <a:prstGeom prst="rect">
            <a:avLst/>
          </a:prstGeom>
        </p:spPr>
      </p:pic>
      <p:sp>
        <p:nvSpPr>
          <p:cNvPr id="5" name="TextBox 4"/>
          <p:cNvSpPr txBox="1"/>
          <p:nvPr/>
        </p:nvSpPr>
        <p:spPr>
          <a:xfrm>
            <a:off x="250523" y="6183868"/>
            <a:ext cx="3903248" cy="369332"/>
          </a:xfrm>
          <a:prstGeom prst="rect">
            <a:avLst/>
          </a:prstGeom>
          <a:noFill/>
        </p:spPr>
        <p:txBody>
          <a:bodyPr wrap="none" rtlCol="0">
            <a:spAutoFit/>
          </a:bodyPr>
          <a:lstStyle/>
          <a:p>
            <a:r>
              <a:rPr lang="en-US" dirty="0" smtClean="0"/>
              <a:t>Source:  P. </a:t>
            </a:r>
            <a:r>
              <a:rPr lang="en-US" dirty="0" err="1" smtClean="0"/>
              <a:t>Shapira</a:t>
            </a:r>
            <a:r>
              <a:rPr lang="en-US" dirty="0" smtClean="0"/>
              <a:t>, et  al,  for NIST MEP </a:t>
            </a:r>
            <a:endParaRPr lang="en-US" dirty="0"/>
          </a:p>
        </p:txBody>
      </p:sp>
      <p:sp>
        <p:nvSpPr>
          <p:cNvPr id="6" name="Slide Number Placeholder 5"/>
          <p:cNvSpPr>
            <a:spLocks noGrp="1"/>
          </p:cNvSpPr>
          <p:nvPr>
            <p:ph type="sldNum" sz="quarter" idx="12"/>
          </p:nvPr>
        </p:nvSpPr>
        <p:spPr/>
        <p:txBody>
          <a:bodyPr/>
          <a:lstStyle/>
          <a:p>
            <a:fld id="{B43335F5-E315-4BB1-9A9B-F7BDBCE2DC08}"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 Number Placeholder 4"/>
          <p:cNvSpPr>
            <a:spLocks noGrp="1"/>
          </p:cNvSpPr>
          <p:nvPr>
            <p:ph type="sldNum" sz="quarter" idx="12"/>
          </p:nvPr>
        </p:nvSpPr>
        <p:spPr/>
        <p:txBody>
          <a:bodyPr/>
          <a:lstStyle/>
          <a:p>
            <a:fld id="{B870FF65-EA3D-44E9-9214-3A351F05B9FD}" type="slidenum">
              <a:rPr lang="en-US"/>
              <a:pPr/>
              <a:t>20</a:t>
            </a:fld>
            <a:endParaRPr lang="en-US"/>
          </a:p>
        </p:txBody>
      </p:sp>
      <p:sp>
        <p:nvSpPr>
          <p:cNvPr id="11266" name="Rectangle 2"/>
          <p:cNvSpPr>
            <a:spLocks noGrp="1" noChangeArrowheads="1"/>
          </p:cNvSpPr>
          <p:nvPr>
            <p:ph type="title"/>
          </p:nvPr>
        </p:nvSpPr>
        <p:spPr>
          <a:xfrm>
            <a:off x="457200" y="42863"/>
            <a:ext cx="8229600" cy="639762"/>
          </a:xfrm>
        </p:spPr>
        <p:txBody>
          <a:bodyPr>
            <a:normAutofit/>
          </a:bodyPr>
          <a:lstStyle/>
          <a:p>
            <a:r>
              <a:rPr lang="en-US" sz="2800" dirty="0" smtClean="0"/>
              <a:t>U.S DOE Logic of Technology and Market Readiness</a:t>
            </a:r>
            <a:endParaRPr lang="en-US" sz="2800" dirty="0"/>
          </a:p>
        </p:txBody>
      </p:sp>
      <p:sp>
        <p:nvSpPr>
          <p:cNvPr id="11267" name="Text Box 3"/>
          <p:cNvSpPr txBox="1">
            <a:spLocks noChangeArrowheads="1"/>
          </p:cNvSpPr>
          <p:nvPr/>
        </p:nvSpPr>
        <p:spPr bwMode="auto">
          <a:xfrm>
            <a:off x="8077200" y="42863"/>
            <a:ext cx="982663" cy="244475"/>
          </a:xfrm>
          <a:prstGeom prst="rect">
            <a:avLst/>
          </a:prstGeom>
          <a:noFill/>
          <a:ln w="9525">
            <a:noFill/>
            <a:miter lim="800000"/>
            <a:headEnd/>
            <a:tailEnd/>
          </a:ln>
          <a:effectLst/>
        </p:spPr>
        <p:txBody>
          <a:bodyPr wrap="none">
            <a:spAutoFit/>
          </a:bodyPr>
          <a:lstStyle/>
          <a:p>
            <a:r>
              <a:rPr lang="en-US" sz="1000" u="none"/>
              <a:t>Draft 09/11/07</a:t>
            </a:r>
          </a:p>
        </p:txBody>
      </p:sp>
      <p:sp>
        <p:nvSpPr>
          <p:cNvPr id="11268" name="AutoShape 4"/>
          <p:cNvSpPr>
            <a:spLocks noChangeArrowheads="1"/>
          </p:cNvSpPr>
          <p:nvPr/>
        </p:nvSpPr>
        <p:spPr bwMode="auto">
          <a:xfrm flipV="1">
            <a:off x="8677275" y="1987550"/>
            <a:ext cx="393700" cy="4841875"/>
          </a:xfrm>
          <a:prstGeom prst="leftArrowCallout">
            <a:avLst>
              <a:gd name="adj1" fmla="val 307460"/>
              <a:gd name="adj2" fmla="val 307460"/>
              <a:gd name="adj3" fmla="val 16667"/>
              <a:gd name="adj4" fmla="val 66667"/>
            </a:avLst>
          </a:prstGeom>
          <a:solidFill>
            <a:srgbClr val="BBE0E3"/>
          </a:solidFill>
          <a:ln w="9525">
            <a:solidFill>
              <a:schemeClr val="tx1"/>
            </a:solidFill>
            <a:miter lim="800000"/>
            <a:headEnd/>
            <a:tailEnd/>
          </a:ln>
          <a:effectLst/>
        </p:spPr>
        <p:txBody>
          <a:bodyPr vert="eaVert" wrap="none" lIns="137160" anchor="ctr"/>
          <a:lstStyle/>
          <a:p>
            <a:pPr algn="ctr"/>
            <a:r>
              <a:rPr lang="en-US" sz="900" u="none"/>
              <a:t>External Factors</a:t>
            </a:r>
          </a:p>
        </p:txBody>
      </p:sp>
      <p:sp>
        <p:nvSpPr>
          <p:cNvPr id="11269" name="Line 5"/>
          <p:cNvSpPr>
            <a:spLocks noChangeShapeType="1"/>
          </p:cNvSpPr>
          <p:nvPr/>
        </p:nvSpPr>
        <p:spPr bwMode="auto">
          <a:xfrm>
            <a:off x="5957888" y="2514600"/>
            <a:ext cx="0" cy="228600"/>
          </a:xfrm>
          <a:prstGeom prst="line">
            <a:avLst/>
          </a:prstGeom>
          <a:noFill/>
          <a:ln w="9525">
            <a:solidFill>
              <a:schemeClr val="tx1"/>
            </a:solidFill>
            <a:round/>
            <a:headEnd/>
            <a:tailEnd type="triangle" w="med" len="med"/>
          </a:ln>
          <a:effectLst/>
        </p:spPr>
        <p:txBody>
          <a:bodyPr/>
          <a:lstStyle/>
          <a:p>
            <a:endParaRPr lang="en-US"/>
          </a:p>
        </p:txBody>
      </p:sp>
      <p:sp>
        <p:nvSpPr>
          <p:cNvPr id="11270" name="Text Box 6"/>
          <p:cNvSpPr txBox="1">
            <a:spLocks noChangeArrowheads="1"/>
          </p:cNvSpPr>
          <p:nvPr/>
        </p:nvSpPr>
        <p:spPr bwMode="auto">
          <a:xfrm>
            <a:off x="1945127" y="641350"/>
            <a:ext cx="2450223" cy="307777"/>
          </a:xfrm>
          <a:prstGeom prst="rect">
            <a:avLst/>
          </a:prstGeom>
          <a:noFill/>
          <a:ln w="9525">
            <a:noFill/>
            <a:miter lim="800000"/>
            <a:headEnd/>
            <a:tailEnd/>
          </a:ln>
          <a:effectLst/>
        </p:spPr>
        <p:txBody>
          <a:bodyPr wrap="none">
            <a:spAutoFit/>
          </a:bodyPr>
          <a:lstStyle/>
          <a:p>
            <a:pPr algn="ctr"/>
            <a:r>
              <a:rPr lang="en-US" sz="1400" b="1" u="none"/>
              <a:t>Technology Readiness Projects</a:t>
            </a:r>
          </a:p>
        </p:txBody>
      </p:sp>
      <p:sp>
        <p:nvSpPr>
          <p:cNvPr id="11271" name="Text Box 7"/>
          <p:cNvSpPr txBox="1">
            <a:spLocks noChangeArrowheads="1"/>
          </p:cNvSpPr>
          <p:nvPr/>
        </p:nvSpPr>
        <p:spPr bwMode="auto">
          <a:xfrm>
            <a:off x="6042431" y="641350"/>
            <a:ext cx="2155014" cy="307777"/>
          </a:xfrm>
          <a:prstGeom prst="rect">
            <a:avLst/>
          </a:prstGeom>
          <a:noFill/>
          <a:ln w="9525">
            <a:noFill/>
            <a:miter lim="800000"/>
            <a:headEnd/>
            <a:tailEnd/>
          </a:ln>
          <a:effectLst/>
        </p:spPr>
        <p:txBody>
          <a:bodyPr wrap="none">
            <a:spAutoFit/>
          </a:bodyPr>
          <a:lstStyle/>
          <a:p>
            <a:pPr algn="ctr"/>
            <a:r>
              <a:rPr lang="en-US" sz="1400" b="1" u="none"/>
              <a:t>Market Readiness Projects</a:t>
            </a:r>
          </a:p>
        </p:txBody>
      </p:sp>
      <p:sp>
        <p:nvSpPr>
          <p:cNvPr id="11272" name="Text Box 8"/>
          <p:cNvSpPr txBox="1">
            <a:spLocks noChangeArrowheads="1"/>
          </p:cNvSpPr>
          <p:nvPr/>
        </p:nvSpPr>
        <p:spPr bwMode="auto">
          <a:xfrm rot="-5400000">
            <a:off x="-128587" y="1200150"/>
            <a:ext cx="692150" cy="228600"/>
          </a:xfrm>
          <a:prstGeom prst="rect">
            <a:avLst/>
          </a:prstGeom>
          <a:noFill/>
          <a:ln w="9525">
            <a:noFill/>
            <a:miter lim="800000"/>
            <a:headEnd/>
            <a:tailEnd/>
          </a:ln>
          <a:effectLst/>
        </p:spPr>
        <p:txBody>
          <a:bodyPr wrap="none">
            <a:spAutoFit/>
          </a:bodyPr>
          <a:lstStyle/>
          <a:p>
            <a:r>
              <a:rPr lang="en-US" sz="900" b="1" u="none"/>
              <a:t>Activities</a:t>
            </a:r>
          </a:p>
        </p:txBody>
      </p:sp>
      <p:sp>
        <p:nvSpPr>
          <p:cNvPr id="11273" name="Rectangle 9"/>
          <p:cNvSpPr>
            <a:spLocks noChangeArrowheads="1"/>
          </p:cNvSpPr>
          <p:nvPr/>
        </p:nvSpPr>
        <p:spPr bwMode="auto">
          <a:xfrm>
            <a:off x="1874838" y="952500"/>
            <a:ext cx="1066800" cy="920750"/>
          </a:xfrm>
          <a:prstGeom prst="rect">
            <a:avLst/>
          </a:prstGeom>
          <a:solidFill>
            <a:srgbClr val="99CCFF"/>
          </a:solidFill>
          <a:ln w="9525">
            <a:solidFill>
              <a:schemeClr val="tx1"/>
            </a:solidFill>
            <a:miter lim="800000"/>
            <a:headEnd/>
            <a:tailEnd/>
          </a:ln>
          <a:effectLst/>
        </p:spPr>
        <p:txBody>
          <a:bodyPr rIns="45720" anchor="ctr"/>
          <a:lstStyle/>
          <a:p>
            <a:pPr marL="57150" indent="-57150"/>
            <a:r>
              <a:rPr lang="en-US" sz="900" b="1" u="none"/>
              <a:t>R&amp;D on</a:t>
            </a:r>
          </a:p>
          <a:p>
            <a:pPr marL="57150" indent="-57150"/>
            <a:r>
              <a:rPr lang="en-US" sz="900" b="1" u="none"/>
              <a:t>Disruptive</a:t>
            </a:r>
          </a:p>
          <a:p>
            <a:pPr marL="57150" indent="-57150"/>
            <a:r>
              <a:rPr lang="en-US" sz="900" b="1" u="none"/>
              <a:t>Technologies</a:t>
            </a:r>
          </a:p>
          <a:p>
            <a:pPr marL="57150" indent="-57150"/>
            <a:r>
              <a:rPr lang="en-US" sz="900" u="none"/>
              <a:t>-	CSP Towers</a:t>
            </a:r>
          </a:p>
          <a:p>
            <a:pPr marL="57150" indent="-57150"/>
            <a:r>
              <a:rPr lang="en-US" sz="900" u="none"/>
              <a:t>-	Solar hybrid lighting </a:t>
            </a:r>
          </a:p>
        </p:txBody>
      </p:sp>
      <p:sp>
        <p:nvSpPr>
          <p:cNvPr id="11274" name="Rectangle 10"/>
          <p:cNvSpPr>
            <a:spLocks noChangeArrowheads="1"/>
          </p:cNvSpPr>
          <p:nvPr/>
        </p:nvSpPr>
        <p:spPr bwMode="auto">
          <a:xfrm>
            <a:off x="523875" y="952500"/>
            <a:ext cx="1254125" cy="920750"/>
          </a:xfrm>
          <a:prstGeom prst="rect">
            <a:avLst/>
          </a:prstGeom>
          <a:solidFill>
            <a:srgbClr val="99CCFF"/>
          </a:solidFill>
          <a:ln w="9525">
            <a:solidFill>
              <a:schemeClr val="tx1"/>
            </a:solidFill>
            <a:miter lim="800000"/>
            <a:headEnd/>
            <a:tailEnd/>
          </a:ln>
          <a:effectLst/>
        </p:spPr>
        <p:txBody>
          <a:bodyPr rIns="45720" anchor="ctr"/>
          <a:lstStyle/>
          <a:p>
            <a:r>
              <a:rPr lang="en-US" sz="900" b="1" u="none"/>
              <a:t>Applied R&amp;D</a:t>
            </a:r>
            <a:r>
              <a:rPr lang="en-US" sz="900" u="none"/>
              <a:t>  </a:t>
            </a:r>
          </a:p>
          <a:p>
            <a:r>
              <a:rPr lang="en-US" sz="900" u="none"/>
              <a:t>- Materials &amp; devices</a:t>
            </a:r>
          </a:p>
          <a:p>
            <a:r>
              <a:rPr lang="en-US" sz="900" u="none"/>
              <a:t>- 3rd gen. PV</a:t>
            </a:r>
          </a:p>
          <a:p>
            <a:r>
              <a:rPr lang="en-US" sz="900" u="none"/>
              <a:t>- Advanced CPV</a:t>
            </a:r>
          </a:p>
          <a:p>
            <a:r>
              <a:rPr lang="en-US" sz="900" u="none"/>
              <a:t>- Solar hydrogen</a:t>
            </a:r>
          </a:p>
        </p:txBody>
      </p:sp>
      <p:sp>
        <p:nvSpPr>
          <p:cNvPr id="11275" name="Rectangle 11"/>
          <p:cNvSpPr>
            <a:spLocks noChangeArrowheads="1"/>
          </p:cNvSpPr>
          <p:nvPr/>
        </p:nvSpPr>
        <p:spPr bwMode="auto">
          <a:xfrm>
            <a:off x="3046413" y="952500"/>
            <a:ext cx="1417637" cy="920750"/>
          </a:xfrm>
          <a:prstGeom prst="rect">
            <a:avLst/>
          </a:prstGeom>
          <a:solidFill>
            <a:srgbClr val="99CCFF"/>
          </a:solidFill>
          <a:ln w="9525">
            <a:solidFill>
              <a:schemeClr val="tx1"/>
            </a:solidFill>
            <a:miter lim="800000"/>
            <a:headEnd/>
            <a:tailEnd/>
          </a:ln>
          <a:effectLst/>
        </p:spPr>
        <p:txBody>
          <a:bodyPr rIns="45720" anchor="ctr"/>
          <a:lstStyle/>
          <a:p>
            <a:r>
              <a:rPr lang="en-US" sz="900" b="1" u="none"/>
              <a:t>System Development</a:t>
            </a:r>
          </a:p>
          <a:p>
            <a:r>
              <a:rPr lang="en-US" sz="900" u="none"/>
              <a:t>- 1</a:t>
            </a:r>
            <a:r>
              <a:rPr lang="en-US" sz="900" u="none" baseline="30000"/>
              <a:t>st</a:t>
            </a:r>
            <a:r>
              <a:rPr lang="en-US" sz="900" u="none"/>
              <a:t> &amp; 2</a:t>
            </a:r>
            <a:r>
              <a:rPr lang="en-US" sz="900" u="none" baseline="30000"/>
              <a:t>nd</a:t>
            </a:r>
            <a:r>
              <a:rPr lang="en-US" sz="900" u="none"/>
              <a:t> Generation PV</a:t>
            </a:r>
          </a:p>
          <a:p>
            <a:r>
              <a:rPr lang="en-US" sz="900" u="none"/>
              <a:t>- Silicon PV</a:t>
            </a:r>
          </a:p>
          <a:p>
            <a:r>
              <a:rPr lang="en-US" sz="900" u="none"/>
              <a:t>- CSP trough </a:t>
            </a:r>
          </a:p>
        </p:txBody>
      </p:sp>
      <p:sp>
        <p:nvSpPr>
          <p:cNvPr id="11276" name="Rectangle 12"/>
          <p:cNvSpPr>
            <a:spLocks noChangeArrowheads="1"/>
          </p:cNvSpPr>
          <p:nvPr/>
        </p:nvSpPr>
        <p:spPr bwMode="auto">
          <a:xfrm>
            <a:off x="4562475" y="952500"/>
            <a:ext cx="841375" cy="920750"/>
          </a:xfrm>
          <a:prstGeom prst="rect">
            <a:avLst/>
          </a:prstGeom>
          <a:solidFill>
            <a:srgbClr val="99CCFF"/>
          </a:solidFill>
          <a:ln w="9525">
            <a:solidFill>
              <a:schemeClr val="tx1"/>
            </a:solidFill>
            <a:miter lim="800000"/>
            <a:headEnd/>
            <a:tailEnd/>
          </a:ln>
          <a:effectLst/>
        </p:spPr>
        <p:txBody>
          <a:bodyPr rIns="45720" anchor="ctr"/>
          <a:lstStyle/>
          <a:p>
            <a:r>
              <a:rPr lang="en-US" sz="900" b="1" u="none"/>
              <a:t>Testing &amp;</a:t>
            </a:r>
          </a:p>
          <a:p>
            <a:r>
              <a:rPr lang="en-US" sz="900" b="1" u="none"/>
              <a:t>Evaluation</a:t>
            </a:r>
          </a:p>
          <a:p>
            <a:r>
              <a:rPr lang="en-US" sz="900" u="none"/>
              <a:t>- Techniques</a:t>
            </a:r>
          </a:p>
          <a:p>
            <a:pPr>
              <a:buFontTx/>
              <a:buChar char="-"/>
            </a:pPr>
            <a:r>
              <a:rPr lang="en-US" sz="900" u="none"/>
              <a:t> Facilities</a:t>
            </a:r>
          </a:p>
          <a:p>
            <a:pPr>
              <a:buFontTx/>
              <a:buChar char="-"/>
            </a:pPr>
            <a:r>
              <a:rPr lang="en-US" sz="900" u="none"/>
              <a:t> Validation</a:t>
            </a:r>
          </a:p>
        </p:txBody>
      </p:sp>
      <p:sp>
        <p:nvSpPr>
          <p:cNvPr id="11277" name="Rectangle 13"/>
          <p:cNvSpPr>
            <a:spLocks noChangeArrowheads="1"/>
          </p:cNvSpPr>
          <p:nvPr/>
        </p:nvSpPr>
        <p:spPr bwMode="auto">
          <a:xfrm>
            <a:off x="5502275" y="952500"/>
            <a:ext cx="1092200" cy="920750"/>
          </a:xfrm>
          <a:prstGeom prst="rect">
            <a:avLst/>
          </a:prstGeom>
          <a:solidFill>
            <a:srgbClr val="FFFF99"/>
          </a:solidFill>
          <a:ln w="9525">
            <a:solidFill>
              <a:schemeClr val="tx1"/>
            </a:solidFill>
            <a:miter lim="800000"/>
            <a:headEnd/>
            <a:tailEnd/>
          </a:ln>
          <a:effectLst/>
        </p:spPr>
        <p:txBody>
          <a:bodyPr rIns="45720" anchor="ctr"/>
          <a:lstStyle/>
          <a:p>
            <a:r>
              <a:rPr lang="en-US" sz="900" b="1" u="none"/>
              <a:t>Business Support</a:t>
            </a:r>
          </a:p>
          <a:p>
            <a:r>
              <a:rPr lang="en-US" sz="900" u="none"/>
              <a:t>-RD&amp;D on</a:t>
            </a:r>
          </a:p>
          <a:p>
            <a:r>
              <a:rPr lang="en-US" sz="900" u="none"/>
              <a:t>-- Manufacturing</a:t>
            </a:r>
          </a:p>
          <a:p>
            <a:pPr>
              <a:buFontTx/>
              <a:buChar char="-"/>
            </a:pPr>
            <a:r>
              <a:rPr lang="en-US" sz="900" u="none"/>
              <a:t>-Built in PV</a:t>
            </a:r>
          </a:p>
          <a:p>
            <a:pPr>
              <a:buFontTx/>
              <a:buChar char="-"/>
            </a:pPr>
            <a:r>
              <a:rPr lang="en-US" sz="900" u="none"/>
              <a:t>training</a:t>
            </a:r>
          </a:p>
          <a:p>
            <a:endParaRPr lang="en-US" sz="900" u="none"/>
          </a:p>
        </p:txBody>
      </p:sp>
      <p:sp>
        <p:nvSpPr>
          <p:cNvPr id="11278" name="Rectangle 14"/>
          <p:cNvSpPr>
            <a:spLocks noChangeArrowheads="1"/>
          </p:cNvSpPr>
          <p:nvPr/>
        </p:nvSpPr>
        <p:spPr bwMode="auto">
          <a:xfrm>
            <a:off x="6594475" y="952500"/>
            <a:ext cx="1050925" cy="920750"/>
          </a:xfrm>
          <a:prstGeom prst="rect">
            <a:avLst/>
          </a:prstGeom>
          <a:solidFill>
            <a:srgbClr val="FFFF99"/>
          </a:solidFill>
          <a:ln w="9525">
            <a:solidFill>
              <a:schemeClr val="tx1"/>
            </a:solidFill>
            <a:miter lim="800000"/>
            <a:headEnd/>
            <a:tailEnd/>
          </a:ln>
          <a:effectLst/>
        </p:spPr>
        <p:txBody>
          <a:bodyPr rIns="45720" anchor="ctr"/>
          <a:lstStyle/>
          <a:p>
            <a:r>
              <a:rPr lang="en-US" sz="900" b="1" u="none"/>
              <a:t>Policy &amp; Knowledge</a:t>
            </a:r>
          </a:p>
          <a:p>
            <a:r>
              <a:rPr lang="en-US" sz="900" u="none"/>
              <a:t>Tech support</a:t>
            </a:r>
          </a:p>
          <a:p>
            <a:r>
              <a:rPr lang="en-US" sz="900" u="none"/>
              <a:t>for codes, policy,</a:t>
            </a:r>
          </a:p>
          <a:p>
            <a:r>
              <a:rPr lang="en-US" sz="900" u="none"/>
              <a:t>knowledge base</a:t>
            </a:r>
          </a:p>
        </p:txBody>
      </p:sp>
      <p:sp>
        <p:nvSpPr>
          <p:cNvPr id="11279" name="Rectangle 15"/>
          <p:cNvSpPr>
            <a:spLocks noChangeArrowheads="1"/>
          </p:cNvSpPr>
          <p:nvPr/>
        </p:nvSpPr>
        <p:spPr bwMode="auto">
          <a:xfrm>
            <a:off x="7743825" y="952500"/>
            <a:ext cx="828675" cy="920750"/>
          </a:xfrm>
          <a:prstGeom prst="rect">
            <a:avLst/>
          </a:prstGeom>
          <a:solidFill>
            <a:srgbClr val="FFFF99"/>
          </a:solidFill>
          <a:ln w="9525">
            <a:solidFill>
              <a:schemeClr val="tx1"/>
            </a:solidFill>
            <a:miter lim="800000"/>
            <a:headEnd/>
            <a:tailEnd/>
          </a:ln>
          <a:effectLst/>
        </p:spPr>
        <p:txBody>
          <a:bodyPr rIns="45720" anchor="ctr"/>
          <a:lstStyle/>
          <a:p>
            <a:r>
              <a:rPr lang="en-US" sz="900" b="1" u="none"/>
              <a:t>End User Assistance</a:t>
            </a:r>
          </a:p>
          <a:p>
            <a:r>
              <a:rPr lang="en-US" sz="900" u="none"/>
              <a:t>-Tech support</a:t>
            </a:r>
          </a:p>
          <a:p>
            <a:r>
              <a:rPr lang="en-US" sz="900" u="none"/>
              <a:t>-demos</a:t>
            </a:r>
          </a:p>
          <a:p>
            <a:r>
              <a:rPr lang="en-US" sz="900" u="none"/>
              <a:t>-outreach</a:t>
            </a:r>
          </a:p>
        </p:txBody>
      </p:sp>
      <p:sp>
        <p:nvSpPr>
          <p:cNvPr id="11280" name="Text Box 16"/>
          <p:cNvSpPr txBox="1">
            <a:spLocks noChangeArrowheads="1"/>
          </p:cNvSpPr>
          <p:nvPr/>
        </p:nvSpPr>
        <p:spPr bwMode="auto">
          <a:xfrm rot="-5400000">
            <a:off x="-93662" y="2333625"/>
            <a:ext cx="622300" cy="228600"/>
          </a:xfrm>
          <a:prstGeom prst="rect">
            <a:avLst/>
          </a:prstGeom>
          <a:noFill/>
          <a:ln w="9525">
            <a:noFill/>
            <a:miter lim="800000"/>
            <a:headEnd/>
            <a:tailEnd/>
          </a:ln>
          <a:effectLst/>
        </p:spPr>
        <p:txBody>
          <a:bodyPr wrap="none">
            <a:spAutoFit/>
          </a:bodyPr>
          <a:lstStyle/>
          <a:p>
            <a:r>
              <a:rPr lang="en-US" sz="900" b="1" u="none"/>
              <a:t>Outputs</a:t>
            </a:r>
          </a:p>
        </p:txBody>
      </p:sp>
      <p:sp>
        <p:nvSpPr>
          <p:cNvPr id="11281" name="Rectangle 17"/>
          <p:cNvSpPr>
            <a:spLocks noChangeArrowheads="1"/>
          </p:cNvSpPr>
          <p:nvPr/>
        </p:nvSpPr>
        <p:spPr bwMode="auto">
          <a:xfrm>
            <a:off x="523875" y="1985963"/>
            <a:ext cx="1331913" cy="457200"/>
          </a:xfrm>
          <a:prstGeom prst="rect">
            <a:avLst/>
          </a:prstGeom>
          <a:solidFill>
            <a:srgbClr val="99CCFF"/>
          </a:solidFill>
          <a:ln w="9525">
            <a:solidFill>
              <a:schemeClr val="tx1"/>
            </a:solidFill>
            <a:miter lim="800000"/>
            <a:headEnd/>
            <a:tailEnd/>
          </a:ln>
          <a:effectLst/>
        </p:spPr>
        <p:txBody>
          <a:bodyPr rIns="45720" anchor="ctr"/>
          <a:lstStyle/>
          <a:p>
            <a:r>
              <a:rPr lang="en-US" sz="900" u="none"/>
              <a:t>R&amp;D advances</a:t>
            </a:r>
          </a:p>
          <a:p>
            <a:r>
              <a:rPr lang="en-US" sz="900" u="none"/>
              <a:t>(non-stage gate)</a:t>
            </a:r>
          </a:p>
        </p:txBody>
      </p:sp>
      <p:sp>
        <p:nvSpPr>
          <p:cNvPr id="11282" name="Rectangle 18"/>
          <p:cNvSpPr>
            <a:spLocks noChangeArrowheads="1"/>
          </p:cNvSpPr>
          <p:nvPr/>
        </p:nvSpPr>
        <p:spPr bwMode="auto">
          <a:xfrm>
            <a:off x="2703513" y="2524125"/>
            <a:ext cx="1557337" cy="1004888"/>
          </a:xfrm>
          <a:prstGeom prst="rect">
            <a:avLst/>
          </a:prstGeom>
          <a:solidFill>
            <a:srgbClr val="99CCFF"/>
          </a:solidFill>
          <a:ln w="9525">
            <a:solidFill>
              <a:schemeClr val="tx1"/>
            </a:solidFill>
            <a:miter lim="800000"/>
            <a:headEnd/>
            <a:tailEnd/>
          </a:ln>
          <a:effectLst/>
        </p:spPr>
        <p:txBody>
          <a:bodyPr rIns="45720" anchor="ctr"/>
          <a:lstStyle/>
          <a:p>
            <a:pPr>
              <a:tabLst>
                <a:tab pos="57150" algn="l"/>
              </a:tabLst>
            </a:pPr>
            <a:r>
              <a:rPr lang="en-US" sz="900" u="none"/>
              <a:t>Components/systems moves thru stages:</a:t>
            </a:r>
          </a:p>
          <a:p>
            <a:pPr>
              <a:buFontTx/>
              <a:buChar char="-"/>
              <a:tabLst>
                <a:tab pos="57150" algn="l"/>
              </a:tabLst>
            </a:pPr>
            <a:r>
              <a:rPr lang="en-US" sz="900" u="none"/>
              <a:t> Preliminary investigation</a:t>
            </a:r>
          </a:p>
          <a:p>
            <a:pPr>
              <a:buFontTx/>
              <a:buChar char="-"/>
              <a:tabLst>
                <a:tab pos="57150" algn="l"/>
              </a:tabLst>
            </a:pPr>
            <a:r>
              <a:rPr lang="en-US" sz="900" u="none"/>
              <a:t> Detailed investigation</a:t>
            </a:r>
          </a:p>
          <a:p>
            <a:pPr>
              <a:buFontTx/>
              <a:buChar char="-"/>
              <a:tabLst>
                <a:tab pos="57150" algn="l"/>
              </a:tabLst>
            </a:pPr>
            <a:r>
              <a:rPr lang="en-US" sz="900" u="none"/>
              <a:t> Development</a:t>
            </a:r>
          </a:p>
          <a:p>
            <a:pPr>
              <a:buFontTx/>
              <a:buChar char="-"/>
              <a:tabLst>
                <a:tab pos="57150" algn="l"/>
              </a:tabLst>
            </a:pPr>
            <a:r>
              <a:rPr lang="en-US" sz="900" u="none"/>
              <a:t> Validation</a:t>
            </a:r>
          </a:p>
          <a:p>
            <a:pPr>
              <a:buFontTx/>
              <a:buChar char="-"/>
              <a:tabLst>
                <a:tab pos="57150" algn="l"/>
              </a:tabLst>
            </a:pPr>
            <a:r>
              <a:rPr lang="en-US" sz="900" u="none"/>
              <a:t> Commercial launch</a:t>
            </a:r>
          </a:p>
        </p:txBody>
      </p:sp>
      <p:sp>
        <p:nvSpPr>
          <p:cNvPr id="11283" name="Rectangle 19"/>
          <p:cNvSpPr>
            <a:spLocks noChangeArrowheads="1"/>
          </p:cNvSpPr>
          <p:nvPr/>
        </p:nvSpPr>
        <p:spPr bwMode="auto">
          <a:xfrm>
            <a:off x="4562475" y="1985963"/>
            <a:ext cx="841375" cy="1543050"/>
          </a:xfrm>
          <a:prstGeom prst="rect">
            <a:avLst/>
          </a:prstGeom>
          <a:solidFill>
            <a:srgbClr val="99CCFF"/>
          </a:solidFill>
          <a:ln w="9525">
            <a:solidFill>
              <a:schemeClr val="tx1"/>
            </a:solidFill>
            <a:miter lim="800000"/>
            <a:headEnd/>
            <a:tailEnd/>
          </a:ln>
          <a:effectLst/>
        </p:spPr>
        <p:txBody>
          <a:bodyPr rIns="45720" anchor="ctr"/>
          <a:lstStyle/>
          <a:p>
            <a:r>
              <a:rPr lang="en-US" sz="900" u="none"/>
              <a:t>Assured</a:t>
            </a:r>
          </a:p>
          <a:p>
            <a:r>
              <a:rPr lang="en-US" sz="900" u="none"/>
              <a:t>performance and compatibility</a:t>
            </a:r>
          </a:p>
          <a:p>
            <a:endParaRPr lang="en-US" sz="900" u="none"/>
          </a:p>
          <a:p>
            <a:r>
              <a:rPr lang="en-US" sz="900" u="none"/>
              <a:t>Lower  risk</a:t>
            </a:r>
          </a:p>
        </p:txBody>
      </p:sp>
      <p:sp>
        <p:nvSpPr>
          <p:cNvPr id="11284" name="Line 20"/>
          <p:cNvSpPr>
            <a:spLocks noChangeShapeType="1"/>
          </p:cNvSpPr>
          <p:nvPr/>
        </p:nvSpPr>
        <p:spPr bwMode="auto">
          <a:xfrm>
            <a:off x="217488" y="1687513"/>
            <a:ext cx="0" cy="422275"/>
          </a:xfrm>
          <a:prstGeom prst="line">
            <a:avLst/>
          </a:prstGeom>
          <a:noFill/>
          <a:ln w="9525">
            <a:solidFill>
              <a:schemeClr val="tx1"/>
            </a:solidFill>
            <a:round/>
            <a:headEnd/>
            <a:tailEnd type="triangle" w="med" len="med"/>
          </a:ln>
          <a:effectLst/>
        </p:spPr>
        <p:txBody>
          <a:bodyPr/>
          <a:lstStyle/>
          <a:p>
            <a:endParaRPr lang="en-US"/>
          </a:p>
        </p:txBody>
      </p:sp>
      <p:sp>
        <p:nvSpPr>
          <p:cNvPr id="11285" name="Rectangle 21"/>
          <p:cNvSpPr>
            <a:spLocks noChangeArrowheads="1"/>
          </p:cNvSpPr>
          <p:nvPr/>
        </p:nvSpPr>
        <p:spPr bwMode="auto">
          <a:xfrm>
            <a:off x="531813" y="3649663"/>
            <a:ext cx="4879975" cy="649287"/>
          </a:xfrm>
          <a:prstGeom prst="rect">
            <a:avLst/>
          </a:prstGeom>
          <a:solidFill>
            <a:srgbClr val="99CCFF"/>
          </a:solidFill>
          <a:ln w="9525">
            <a:solidFill>
              <a:schemeClr val="tx1"/>
            </a:solidFill>
            <a:miter lim="800000"/>
            <a:headEnd/>
            <a:tailEnd/>
          </a:ln>
          <a:effectLst/>
        </p:spPr>
        <p:txBody>
          <a:bodyPr rIns="45720" anchor="ctr"/>
          <a:lstStyle/>
          <a:p>
            <a:pPr algn="ctr"/>
            <a:r>
              <a:rPr lang="en-US" sz="900" u="none"/>
              <a:t>EERE knowledge transferred &amp; utilized in further R&amp;D or unintended products</a:t>
            </a:r>
          </a:p>
        </p:txBody>
      </p:sp>
      <p:sp>
        <p:nvSpPr>
          <p:cNvPr id="11286" name="Rectangle 22"/>
          <p:cNvSpPr>
            <a:spLocks noChangeArrowheads="1"/>
          </p:cNvSpPr>
          <p:nvPr/>
        </p:nvSpPr>
        <p:spPr bwMode="auto">
          <a:xfrm>
            <a:off x="2019300" y="4421188"/>
            <a:ext cx="3384550" cy="649287"/>
          </a:xfrm>
          <a:prstGeom prst="rect">
            <a:avLst/>
          </a:prstGeom>
          <a:solidFill>
            <a:srgbClr val="99CCFF"/>
          </a:solidFill>
          <a:ln w="9525">
            <a:solidFill>
              <a:schemeClr val="tx1"/>
            </a:solidFill>
            <a:miter lim="800000"/>
            <a:headEnd/>
            <a:tailEnd/>
          </a:ln>
          <a:effectLst/>
        </p:spPr>
        <p:txBody>
          <a:bodyPr rIns="45720" anchor="ctr"/>
          <a:lstStyle/>
          <a:p>
            <a:pPr algn="ctr"/>
            <a:r>
              <a:rPr lang="en-US" sz="900" u="none"/>
              <a:t>Options value of non-commercialized technologies</a:t>
            </a:r>
          </a:p>
        </p:txBody>
      </p:sp>
      <p:sp>
        <p:nvSpPr>
          <p:cNvPr id="11287" name="Text Box 23"/>
          <p:cNvSpPr txBox="1">
            <a:spLocks noChangeArrowheads="1"/>
          </p:cNvSpPr>
          <p:nvPr/>
        </p:nvSpPr>
        <p:spPr bwMode="auto">
          <a:xfrm rot="-5400000">
            <a:off x="-153987" y="4972050"/>
            <a:ext cx="742950" cy="228600"/>
          </a:xfrm>
          <a:prstGeom prst="rect">
            <a:avLst/>
          </a:prstGeom>
          <a:noFill/>
          <a:ln w="9525">
            <a:noFill/>
            <a:miter lim="800000"/>
            <a:headEnd/>
            <a:tailEnd/>
          </a:ln>
          <a:effectLst/>
        </p:spPr>
        <p:txBody>
          <a:bodyPr wrap="none">
            <a:spAutoFit/>
          </a:bodyPr>
          <a:lstStyle/>
          <a:p>
            <a:r>
              <a:rPr lang="en-US" sz="900" b="1" u="none"/>
              <a:t>Outcomes</a:t>
            </a:r>
          </a:p>
        </p:txBody>
      </p:sp>
      <p:sp>
        <p:nvSpPr>
          <p:cNvPr id="11288" name="Rectangle 24"/>
          <p:cNvSpPr>
            <a:spLocks noChangeArrowheads="1"/>
          </p:cNvSpPr>
          <p:nvPr/>
        </p:nvSpPr>
        <p:spPr bwMode="auto">
          <a:xfrm>
            <a:off x="7731125" y="1985963"/>
            <a:ext cx="828675" cy="920750"/>
          </a:xfrm>
          <a:prstGeom prst="rect">
            <a:avLst/>
          </a:prstGeom>
          <a:solidFill>
            <a:srgbClr val="FFFF99"/>
          </a:solidFill>
          <a:ln w="9525">
            <a:solidFill>
              <a:schemeClr val="tx1"/>
            </a:solidFill>
            <a:miter lim="800000"/>
            <a:headEnd/>
            <a:tailEnd/>
          </a:ln>
          <a:effectLst/>
        </p:spPr>
        <p:txBody>
          <a:bodyPr rIns="45720" anchor="ctr"/>
          <a:lstStyle/>
          <a:p>
            <a:r>
              <a:rPr lang="en-US" sz="900" u="none"/>
              <a:t>End users aware; Integrate into facilities design</a:t>
            </a:r>
          </a:p>
        </p:txBody>
      </p:sp>
      <p:sp>
        <p:nvSpPr>
          <p:cNvPr id="11289" name="Rectangle 25"/>
          <p:cNvSpPr>
            <a:spLocks noChangeArrowheads="1"/>
          </p:cNvSpPr>
          <p:nvPr/>
        </p:nvSpPr>
        <p:spPr bwMode="auto">
          <a:xfrm>
            <a:off x="5502275" y="1985963"/>
            <a:ext cx="996950" cy="920750"/>
          </a:xfrm>
          <a:prstGeom prst="rect">
            <a:avLst/>
          </a:prstGeom>
          <a:solidFill>
            <a:srgbClr val="FFFF99"/>
          </a:solidFill>
          <a:ln w="9525">
            <a:solidFill>
              <a:schemeClr val="tx1"/>
            </a:solidFill>
            <a:miter lim="800000"/>
            <a:headEnd/>
            <a:tailEnd/>
          </a:ln>
          <a:effectLst/>
        </p:spPr>
        <p:txBody>
          <a:bodyPr rIns="45720" anchor="ctr"/>
          <a:lstStyle/>
          <a:p>
            <a:r>
              <a:rPr lang="en-US" sz="900" u="none"/>
              <a:t>Tech. scale up, lower costs; Improved design;</a:t>
            </a:r>
          </a:p>
          <a:p>
            <a:r>
              <a:rPr lang="en-US" sz="900" u="none"/>
              <a:t>Certified installers</a:t>
            </a:r>
          </a:p>
        </p:txBody>
      </p:sp>
      <p:sp>
        <p:nvSpPr>
          <p:cNvPr id="11290" name="Rectangle 26"/>
          <p:cNvSpPr>
            <a:spLocks noChangeArrowheads="1"/>
          </p:cNvSpPr>
          <p:nvPr/>
        </p:nvSpPr>
        <p:spPr bwMode="auto">
          <a:xfrm>
            <a:off x="6594475" y="1985963"/>
            <a:ext cx="1050925" cy="920750"/>
          </a:xfrm>
          <a:prstGeom prst="rect">
            <a:avLst/>
          </a:prstGeom>
          <a:solidFill>
            <a:srgbClr val="FFFF99"/>
          </a:solidFill>
          <a:ln w="9525">
            <a:solidFill>
              <a:schemeClr val="tx1"/>
            </a:solidFill>
            <a:miter lim="800000"/>
            <a:headEnd/>
            <a:tailEnd/>
          </a:ln>
          <a:effectLst/>
        </p:spPr>
        <p:txBody>
          <a:bodyPr rIns="45720" anchor="ctr"/>
          <a:lstStyle/>
          <a:p>
            <a:r>
              <a:rPr lang="en-US" sz="900" u="none"/>
              <a:t>Studies disseminated; Model legislation; Robust info channels; States adopt best practice</a:t>
            </a:r>
          </a:p>
        </p:txBody>
      </p:sp>
      <p:sp>
        <p:nvSpPr>
          <p:cNvPr id="11291" name="Rectangle 27"/>
          <p:cNvSpPr>
            <a:spLocks noChangeArrowheads="1"/>
          </p:cNvSpPr>
          <p:nvPr/>
        </p:nvSpPr>
        <p:spPr bwMode="auto">
          <a:xfrm>
            <a:off x="5502275" y="3019425"/>
            <a:ext cx="996950" cy="647700"/>
          </a:xfrm>
          <a:prstGeom prst="rect">
            <a:avLst/>
          </a:prstGeom>
          <a:solidFill>
            <a:srgbClr val="FFFF99"/>
          </a:solidFill>
          <a:ln w="9525">
            <a:solidFill>
              <a:schemeClr val="tx1"/>
            </a:solidFill>
            <a:miter lim="800000"/>
            <a:headEnd/>
            <a:tailEnd/>
          </a:ln>
          <a:effectLst/>
        </p:spPr>
        <p:txBody>
          <a:bodyPr rIns="45720" anchor="ctr"/>
          <a:lstStyle/>
          <a:p>
            <a:r>
              <a:rPr lang="en-US" sz="900" u="none"/>
              <a:t>Supply chain is in place and profitable</a:t>
            </a:r>
          </a:p>
        </p:txBody>
      </p:sp>
      <p:sp>
        <p:nvSpPr>
          <p:cNvPr id="11292" name="Rectangle 28"/>
          <p:cNvSpPr>
            <a:spLocks noChangeArrowheads="1"/>
          </p:cNvSpPr>
          <p:nvPr/>
        </p:nvSpPr>
        <p:spPr bwMode="auto">
          <a:xfrm>
            <a:off x="6591300" y="3019425"/>
            <a:ext cx="1054100" cy="647700"/>
          </a:xfrm>
          <a:prstGeom prst="rect">
            <a:avLst/>
          </a:prstGeom>
          <a:solidFill>
            <a:srgbClr val="FFFF99"/>
          </a:solidFill>
          <a:ln w="9525">
            <a:solidFill>
              <a:schemeClr val="tx1"/>
            </a:solidFill>
            <a:miter lim="800000"/>
            <a:headEnd/>
            <a:tailEnd/>
          </a:ln>
          <a:effectLst/>
        </p:spPr>
        <p:txBody>
          <a:bodyPr rIns="45720" anchor="ctr"/>
          <a:lstStyle/>
          <a:p>
            <a:r>
              <a:rPr lang="en-US" sz="900" u="none"/>
              <a:t>Supportive codes, policies, and public entities</a:t>
            </a:r>
          </a:p>
        </p:txBody>
      </p:sp>
      <p:sp>
        <p:nvSpPr>
          <p:cNvPr id="11293" name="Rectangle 29"/>
          <p:cNvSpPr>
            <a:spLocks noChangeArrowheads="1"/>
          </p:cNvSpPr>
          <p:nvPr/>
        </p:nvSpPr>
        <p:spPr bwMode="auto">
          <a:xfrm>
            <a:off x="7731125" y="3019425"/>
            <a:ext cx="828675" cy="647700"/>
          </a:xfrm>
          <a:prstGeom prst="rect">
            <a:avLst/>
          </a:prstGeom>
          <a:solidFill>
            <a:srgbClr val="FFFF99"/>
          </a:solidFill>
          <a:ln w="9525">
            <a:solidFill>
              <a:schemeClr val="tx1"/>
            </a:solidFill>
            <a:miter lim="800000"/>
            <a:headEnd/>
            <a:tailEnd/>
          </a:ln>
          <a:effectLst/>
        </p:spPr>
        <p:txBody>
          <a:bodyPr rIns="45720" anchor="ctr"/>
          <a:lstStyle/>
          <a:p>
            <a:r>
              <a:rPr lang="en-US" sz="900" u="none"/>
              <a:t>End users persuaded to purchase technology</a:t>
            </a:r>
          </a:p>
        </p:txBody>
      </p:sp>
      <p:sp>
        <p:nvSpPr>
          <p:cNvPr id="11294" name="Rectangle 30"/>
          <p:cNvSpPr>
            <a:spLocks noChangeArrowheads="1"/>
          </p:cNvSpPr>
          <p:nvPr/>
        </p:nvSpPr>
        <p:spPr bwMode="auto">
          <a:xfrm>
            <a:off x="5502275" y="3781425"/>
            <a:ext cx="996950" cy="647700"/>
          </a:xfrm>
          <a:prstGeom prst="rect">
            <a:avLst/>
          </a:prstGeom>
          <a:solidFill>
            <a:srgbClr val="FFFF99"/>
          </a:solidFill>
          <a:ln w="9525">
            <a:solidFill>
              <a:schemeClr val="tx1"/>
            </a:solidFill>
            <a:miter lim="800000"/>
            <a:headEnd/>
            <a:tailEnd/>
          </a:ln>
          <a:effectLst/>
        </p:spPr>
        <p:txBody>
          <a:bodyPr rIns="45720" anchor="ctr"/>
          <a:lstStyle/>
          <a:p>
            <a:r>
              <a:rPr lang="en-US" sz="900" u="none"/>
              <a:t>Economically attractive technology available</a:t>
            </a:r>
          </a:p>
        </p:txBody>
      </p:sp>
      <p:sp>
        <p:nvSpPr>
          <p:cNvPr id="11296" name="Line 32"/>
          <p:cNvSpPr>
            <a:spLocks noChangeShapeType="1"/>
          </p:cNvSpPr>
          <p:nvPr/>
        </p:nvSpPr>
        <p:spPr bwMode="auto">
          <a:xfrm flipH="1">
            <a:off x="6489700" y="3343275"/>
            <a:ext cx="100013" cy="0"/>
          </a:xfrm>
          <a:prstGeom prst="line">
            <a:avLst/>
          </a:prstGeom>
          <a:noFill/>
          <a:ln w="9525">
            <a:solidFill>
              <a:schemeClr val="tx1"/>
            </a:solidFill>
            <a:round/>
            <a:headEnd/>
            <a:tailEnd type="triangle" w="med" len="med"/>
          </a:ln>
          <a:effectLst/>
        </p:spPr>
        <p:txBody>
          <a:bodyPr/>
          <a:lstStyle/>
          <a:p>
            <a:endParaRPr lang="en-US"/>
          </a:p>
        </p:txBody>
      </p:sp>
      <p:sp>
        <p:nvSpPr>
          <p:cNvPr id="11297" name="Line 33"/>
          <p:cNvSpPr>
            <a:spLocks noChangeShapeType="1"/>
          </p:cNvSpPr>
          <p:nvPr/>
        </p:nvSpPr>
        <p:spPr bwMode="auto">
          <a:xfrm>
            <a:off x="7645400" y="3343275"/>
            <a:ext cx="98425" cy="0"/>
          </a:xfrm>
          <a:prstGeom prst="line">
            <a:avLst/>
          </a:prstGeom>
          <a:noFill/>
          <a:ln w="9525">
            <a:solidFill>
              <a:schemeClr val="tx1"/>
            </a:solidFill>
            <a:round/>
            <a:headEnd/>
            <a:tailEnd type="triangle" w="med" len="med"/>
          </a:ln>
          <a:effectLst/>
        </p:spPr>
        <p:txBody>
          <a:bodyPr/>
          <a:lstStyle/>
          <a:p>
            <a:endParaRPr lang="en-US"/>
          </a:p>
        </p:txBody>
      </p:sp>
      <p:sp>
        <p:nvSpPr>
          <p:cNvPr id="11298" name="Line 34"/>
          <p:cNvSpPr>
            <a:spLocks noChangeShapeType="1"/>
          </p:cNvSpPr>
          <p:nvPr/>
        </p:nvSpPr>
        <p:spPr bwMode="auto">
          <a:xfrm>
            <a:off x="217488" y="2816225"/>
            <a:ext cx="0" cy="422275"/>
          </a:xfrm>
          <a:prstGeom prst="line">
            <a:avLst/>
          </a:prstGeom>
          <a:noFill/>
          <a:ln w="9525">
            <a:solidFill>
              <a:schemeClr val="tx1"/>
            </a:solidFill>
            <a:round/>
            <a:headEnd/>
            <a:tailEnd type="triangle" w="med" len="med"/>
          </a:ln>
          <a:effectLst/>
        </p:spPr>
        <p:txBody>
          <a:bodyPr/>
          <a:lstStyle/>
          <a:p>
            <a:endParaRPr lang="en-US"/>
          </a:p>
        </p:txBody>
      </p:sp>
      <p:sp>
        <p:nvSpPr>
          <p:cNvPr id="11299" name="AutoShape 35"/>
          <p:cNvSpPr>
            <a:spLocks/>
          </p:cNvSpPr>
          <p:nvPr/>
        </p:nvSpPr>
        <p:spPr bwMode="auto">
          <a:xfrm>
            <a:off x="322263" y="3343275"/>
            <a:ext cx="152400" cy="3486150"/>
          </a:xfrm>
          <a:prstGeom prst="leftBrace">
            <a:avLst>
              <a:gd name="adj1" fmla="val 190625"/>
              <a:gd name="adj2" fmla="val 50000"/>
            </a:avLst>
          </a:prstGeom>
          <a:noFill/>
          <a:ln w="9525">
            <a:solidFill>
              <a:schemeClr val="tx1"/>
            </a:solidFill>
            <a:round/>
            <a:headEnd/>
            <a:tailEnd/>
          </a:ln>
          <a:effectLst/>
        </p:spPr>
        <p:txBody>
          <a:bodyPr wrap="none" anchor="ctr"/>
          <a:lstStyle/>
          <a:p>
            <a:endParaRPr lang="en-US"/>
          </a:p>
        </p:txBody>
      </p:sp>
      <p:sp>
        <p:nvSpPr>
          <p:cNvPr id="11300" name="Rectangle 36"/>
          <p:cNvSpPr>
            <a:spLocks noChangeArrowheads="1"/>
          </p:cNvSpPr>
          <p:nvPr/>
        </p:nvSpPr>
        <p:spPr bwMode="auto">
          <a:xfrm>
            <a:off x="5502275" y="6372225"/>
            <a:ext cx="3070225" cy="457200"/>
          </a:xfrm>
          <a:prstGeom prst="rect">
            <a:avLst/>
          </a:prstGeom>
          <a:solidFill>
            <a:srgbClr val="FFCC99"/>
          </a:solidFill>
          <a:ln w="9525">
            <a:solidFill>
              <a:schemeClr val="tx1"/>
            </a:solidFill>
            <a:miter lim="800000"/>
            <a:headEnd/>
            <a:tailEnd/>
          </a:ln>
          <a:effectLst/>
        </p:spPr>
        <p:txBody>
          <a:bodyPr rIns="45720" anchor="ctr"/>
          <a:lstStyle/>
          <a:p>
            <a:pPr algn="ctr"/>
            <a:r>
              <a:rPr lang="en-US" sz="900" u="none"/>
              <a:t>Fuel diversity, oil savings, load reduction,</a:t>
            </a:r>
          </a:p>
          <a:p>
            <a:pPr algn="ctr"/>
            <a:r>
              <a:rPr lang="en-US" sz="900" u="none"/>
              <a:t>energy system cost savings,</a:t>
            </a:r>
          </a:p>
          <a:p>
            <a:pPr algn="ctr"/>
            <a:r>
              <a:rPr lang="en-US" sz="900" u="none"/>
              <a:t>emission reductions, U.S. jobs</a:t>
            </a:r>
          </a:p>
        </p:txBody>
      </p:sp>
      <p:sp>
        <p:nvSpPr>
          <p:cNvPr id="11301" name="Rectangle 37"/>
          <p:cNvSpPr>
            <a:spLocks noChangeArrowheads="1"/>
          </p:cNvSpPr>
          <p:nvPr/>
        </p:nvSpPr>
        <p:spPr bwMode="auto">
          <a:xfrm>
            <a:off x="5502275" y="4638675"/>
            <a:ext cx="3070225" cy="835025"/>
          </a:xfrm>
          <a:prstGeom prst="rect">
            <a:avLst/>
          </a:prstGeom>
          <a:solidFill>
            <a:srgbClr val="FFCC99"/>
          </a:solidFill>
          <a:ln w="9525">
            <a:solidFill>
              <a:schemeClr val="tx1"/>
            </a:solidFill>
            <a:miter lim="800000"/>
            <a:headEnd/>
            <a:tailEnd/>
          </a:ln>
          <a:effectLst/>
        </p:spPr>
        <p:txBody>
          <a:bodyPr rIns="45720" anchor="ctr"/>
          <a:lstStyle/>
          <a:p>
            <a:r>
              <a:rPr lang="en-US" sz="900" u="none"/>
              <a:t>Market penetration of technology</a:t>
            </a:r>
          </a:p>
          <a:p>
            <a:r>
              <a:rPr lang="en-US" sz="900" u="none"/>
              <a:t>- Early adoption</a:t>
            </a:r>
          </a:p>
          <a:p>
            <a:r>
              <a:rPr lang="en-US" sz="900" u="none"/>
              <a:t>- Replication</a:t>
            </a:r>
          </a:p>
          <a:p>
            <a:r>
              <a:rPr lang="en-US" sz="900" u="none"/>
              <a:t>- Growing demand</a:t>
            </a:r>
          </a:p>
          <a:p>
            <a:r>
              <a:rPr lang="en-US" sz="900" u="none"/>
              <a:t>- Sustainability</a:t>
            </a:r>
          </a:p>
        </p:txBody>
      </p:sp>
      <p:sp>
        <p:nvSpPr>
          <p:cNvPr id="11302" name="Rectangle 38"/>
          <p:cNvSpPr>
            <a:spLocks noChangeArrowheads="1"/>
          </p:cNvSpPr>
          <p:nvPr/>
        </p:nvSpPr>
        <p:spPr bwMode="auto">
          <a:xfrm>
            <a:off x="7810500" y="5611813"/>
            <a:ext cx="731838" cy="593725"/>
          </a:xfrm>
          <a:prstGeom prst="rect">
            <a:avLst/>
          </a:prstGeom>
          <a:solidFill>
            <a:srgbClr val="FFCC99"/>
          </a:solidFill>
          <a:ln w="9525">
            <a:solidFill>
              <a:schemeClr val="tx1"/>
            </a:solidFill>
            <a:miter lim="800000"/>
            <a:headEnd/>
            <a:tailEnd/>
          </a:ln>
          <a:effectLst/>
        </p:spPr>
        <p:txBody>
          <a:bodyPr lIns="45720" rIns="45720" anchor="ctr"/>
          <a:lstStyle/>
          <a:p>
            <a:pPr algn="ctr"/>
            <a:r>
              <a:rPr lang="en-US" sz="900" u="none"/>
              <a:t>Solar lighting in homes &amp; businesses</a:t>
            </a:r>
          </a:p>
        </p:txBody>
      </p:sp>
      <p:sp>
        <p:nvSpPr>
          <p:cNvPr id="11303" name="Rectangle 39"/>
          <p:cNvSpPr>
            <a:spLocks noChangeArrowheads="1"/>
          </p:cNvSpPr>
          <p:nvPr/>
        </p:nvSpPr>
        <p:spPr bwMode="auto">
          <a:xfrm>
            <a:off x="7040563" y="5611813"/>
            <a:ext cx="731837" cy="593725"/>
          </a:xfrm>
          <a:prstGeom prst="rect">
            <a:avLst/>
          </a:prstGeom>
          <a:solidFill>
            <a:srgbClr val="FFCC99"/>
          </a:solidFill>
          <a:ln w="9525">
            <a:solidFill>
              <a:schemeClr val="tx1"/>
            </a:solidFill>
            <a:miter lim="800000"/>
            <a:headEnd/>
            <a:tailEnd/>
          </a:ln>
          <a:effectLst/>
        </p:spPr>
        <p:txBody>
          <a:bodyPr lIns="45720" rIns="45720" anchor="ctr"/>
          <a:lstStyle/>
          <a:p>
            <a:pPr algn="ctr"/>
            <a:r>
              <a:rPr lang="en-US" sz="900" u="none"/>
              <a:t>Residential electricity generation (PV)</a:t>
            </a:r>
          </a:p>
        </p:txBody>
      </p:sp>
      <p:sp>
        <p:nvSpPr>
          <p:cNvPr id="11304" name="Rectangle 40"/>
          <p:cNvSpPr>
            <a:spLocks noChangeArrowheads="1"/>
          </p:cNvSpPr>
          <p:nvPr/>
        </p:nvSpPr>
        <p:spPr bwMode="auto">
          <a:xfrm>
            <a:off x="6270625" y="5611813"/>
            <a:ext cx="731838" cy="593725"/>
          </a:xfrm>
          <a:prstGeom prst="rect">
            <a:avLst/>
          </a:prstGeom>
          <a:solidFill>
            <a:srgbClr val="FFCC99"/>
          </a:solidFill>
          <a:ln w="9525">
            <a:solidFill>
              <a:schemeClr val="tx1"/>
            </a:solidFill>
            <a:miter lim="800000"/>
            <a:headEnd/>
            <a:tailEnd/>
          </a:ln>
          <a:effectLst/>
        </p:spPr>
        <p:txBody>
          <a:bodyPr lIns="45720" rIns="45720" anchor="ctr"/>
          <a:lstStyle/>
          <a:p>
            <a:pPr algn="ctr"/>
            <a:r>
              <a:rPr lang="en-US" sz="900" u="none"/>
              <a:t>Commercial electricity generation (PV)</a:t>
            </a:r>
          </a:p>
        </p:txBody>
      </p:sp>
      <p:sp>
        <p:nvSpPr>
          <p:cNvPr id="11305" name="Rectangle 41"/>
          <p:cNvSpPr>
            <a:spLocks noChangeArrowheads="1"/>
          </p:cNvSpPr>
          <p:nvPr/>
        </p:nvSpPr>
        <p:spPr bwMode="auto">
          <a:xfrm>
            <a:off x="5502275" y="5611813"/>
            <a:ext cx="731838" cy="593725"/>
          </a:xfrm>
          <a:prstGeom prst="rect">
            <a:avLst/>
          </a:prstGeom>
          <a:solidFill>
            <a:srgbClr val="FFCC99"/>
          </a:solidFill>
          <a:ln w="9525">
            <a:solidFill>
              <a:schemeClr val="tx1"/>
            </a:solidFill>
            <a:miter lim="800000"/>
            <a:headEnd/>
            <a:tailEnd/>
          </a:ln>
          <a:effectLst/>
        </p:spPr>
        <p:txBody>
          <a:bodyPr lIns="45720" rIns="45720" anchor="ctr"/>
          <a:lstStyle/>
          <a:p>
            <a:pPr algn="ctr"/>
            <a:r>
              <a:rPr lang="en-US" sz="900" u="none"/>
              <a:t>Utility-scale electricity generation (CSP, CPV)</a:t>
            </a:r>
          </a:p>
        </p:txBody>
      </p:sp>
      <p:sp>
        <p:nvSpPr>
          <p:cNvPr id="11306" name="Rectangle 42"/>
          <p:cNvSpPr>
            <a:spLocks noChangeArrowheads="1"/>
          </p:cNvSpPr>
          <p:nvPr/>
        </p:nvSpPr>
        <p:spPr bwMode="auto">
          <a:xfrm>
            <a:off x="2027238" y="1985963"/>
            <a:ext cx="2286000" cy="457200"/>
          </a:xfrm>
          <a:prstGeom prst="rect">
            <a:avLst/>
          </a:prstGeom>
          <a:solidFill>
            <a:srgbClr val="99CCFF"/>
          </a:solidFill>
          <a:ln w="9525">
            <a:solidFill>
              <a:schemeClr val="tx1"/>
            </a:solidFill>
            <a:miter lim="800000"/>
            <a:headEnd/>
            <a:tailEnd/>
          </a:ln>
          <a:effectLst/>
        </p:spPr>
        <p:txBody>
          <a:bodyPr rIns="45720" anchor="ctr"/>
          <a:lstStyle/>
          <a:p>
            <a:pPr>
              <a:tabLst>
                <a:tab pos="57150" algn="l"/>
                <a:tab pos="801688" algn="l"/>
                <a:tab pos="1489075" algn="l"/>
              </a:tabLst>
            </a:pPr>
            <a:r>
              <a:rPr lang="en-US" sz="900" u="none"/>
              <a:t>Improvement in component/system:</a:t>
            </a:r>
          </a:p>
          <a:p>
            <a:pPr>
              <a:tabLst>
                <a:tab pos="57150" algn="l"/>
                <a:tab pos="801688" algn="l"/>
                <a:tab pos="1489075" algn="l"/>
              </a:tabLst>
            </a:pPr>
            <a:r>
              <a:rPr lang="en-US" sz="900" u="none"/>
              <a:t>- Efficiency	- Reliability	- Lifetime</a:t>
            </a:r>
          </a:p>
          <a:p>
            <a:pPr>
              <a:buFontTx/>
              <a:buChar char="-"/>
              <a:tabLst>
                <a:tab pos="57150" algn="l"/>
                <a:tab pos="801688" algn="l"/>
                <a:tab pos="1489075" algn="l"/>
              </a:tabLst>
            </a:pPr>
            <a:r>
              <a:rPr lang="en-US" sz="900" u="none"/>
              <a:t> Capital cost 	- O&amp;M cost</a:t>
            </a:r>
          </a:p>
        </p:txBody>
      </p:sp>
      <p:sp>
        <p:nvSpPr>
          <p:cNvPr id="11307" name="Line 43"/>
          <p:cNvSpPr>
            <a:spLocks noChangeShapeType="1"/>
          </p:cNvSpPr>
          <p:nvPr/>
        </p:nvSpPr>
        <p:spPr bwMode="auto">
          <a:xfrm>
            <a:off x="1865313" y="2214563"/>
            <a:ext cx="152400" cy="0"/>
          </a:xfrm>
          <a:prstGeom prst="line">
            <a:avLst/>
          </a:prstGeom>
          <a:noFill/>
          <a:ln w="9525">
            <a:solidFill>
              <a:schemeClr val="tx1"/>
            </a:solidFill>
            <a:round/>
            <a:headEnd/>
            <a:tailEnd type="triangle" w="med" len="med"/>
          </a:ln>
          <a:effectLst/>
        </p:spPr>
        <p:txBody>
          <a:bodyPr/>
          <a:lstStyle/>
          <a:p>
            <a:endParaRPr lang="en-US"/>
          </a:p>
        </p:txBody>
      </p:sp>
      <p:sp>
        <p:nvSpPr>
          <p:cNvPr id="11308" name="Line 44"/>
          <p:cNvSpPr>
            <a:spLocks noChangeShapeType="1"/>
          </p:cNvSpPr>
          <p:nvPr/>
        </p:nvSpPr>
        <p:spPr bwMode="auto">
          <a:xfrm flipH="1">
            <a:off x="4313238" y="2214563"/>
            <a:ext cx="249237" cy="0"/>
          </a:xfrm>
          <a:prstGeom prst="line">
            <a:avLst/>
          </a:prstGeom>
          <a:noFill/>
          <a:ln w="9525">
            <a:solidFill>
              <a:schemeClr val="tx1"/>
            </a:solidFill>
            <a:round/>
            <a:headEnd/>
            <a:tailEnd type="triangle" w="med" len="med"/>
          </a:ln>
          <a:effectLst/>
        </p:spPr>
        <p:txBody>
          <a:bodyPr/>
          <a:lstStyle/>
          <a:p>
            <a:endParaRPr lang="en-US"/>
          </a:p>
        </p:txBody>
      </p:sp>
      <p:sp>
        <p:nvSpPr>
          <p:cNvPr id="11309" name="Line 45"/>
          <p:cNvSpPr>
            <a:spLocks noChangeShapeType="1"/>
          </p:cNvSpPr>
          <p:nvPr/>
        </p:nvSpPr>
        <p:spPr bwMode="auto">
          <a:xfrm flipH="1">
            <a:off x="4313238" y="2986088"/>
            <a:ext cx="249237" cy="0"/>
          </a:xfrm>
          <a:prstGeom prst="line">
            <a:avLst/>
          </a:prstGeom>
          <a:noFill/>
          <a:ln w="9525">
            <a:solidFill>
              <a:schemeClr val="tx1"/>
            </a:solidFill>
            <a:round/>
            <a:headEnd/>
            <a:tailEnd type="triangle" w="med" len="med"/>
          </a:ln>
          <a:effectLst/>
        </p:spPr>
        <p:txBody>
          <a:bodyPr/>
          <a:lstStyle/>
          <a:p>
            <a:endParaRPr lang="en-US"/>
          </a:p>
        </p:txBody>
      </p:sp>
      <p:grpSp>
        <p:nvGrpSpPr>
          <p:cNvPr id="2" name="Group 46"/>
          <p:cNvGrpSpPr>
            <a:grpSpLocks/>
          </p:cNvGrpSpPr>
          <p:nvPr/>
        </p:nvGrpSpPr>
        <p:grpSpPr bwMode="auto">
          <a:xfrm>
            <a:off x="1685925" y="2524125"/>
            <a:ext cx="941388" cy="819150"/>
            <a:chOff x="678" y="1590"/>
            <a:chExt cx="593" cy="516"/>
          </a:xfrm>
        </p:grpSpPr>
        <p:sp>
          <p:nvSpPr>
            <p:cNvPr id="11311" name="Rectangle 47"/>
            <p:cNvSpPr>
              <a:spLocks noChangeArrowheads="1"/>
            </p:cNvSpPr>
            <p:nvPr/>
          </p:nvSpPr>
          <p:spPr bwMode="auto">
            <a:xfrm>
              <a:off x="756" y="1590"/>
              <a:ext cx="515" cy="450"/>
            </a:xfrm>
            <a:prstGeom prst="rect">
              <a:avLst/>
            </a:prstGeom>
            <a:solidFill>
              <a:srgbClr val="99CCFF"/>
            </a:solidFill>
            <a:ln w="9525">
              <a:solidFill>
                <a:schemeClr val="tx1"/>
              </a:solidFill>
              <a:miter lim="800000"/>
              <a:headEnd/>
              <a:tailEnd/>
            </a:ln>
            <a:effectLst/>
          </p:spPr>
          <p:txBody>
            <a:bodyPr lIns="45720" rIns="45720" anchor="ctr"/>
            <a:lstStyle/>
            <a:p>
              <a:pPr algn="r">
                <a:tabLst>
                  <a:tab pos="57150" algn="l"/>
                </a:tabLst>
              </a:pPr>
              <a:r>
                <a:rPr lang="en-US" sz="900" u="none"/>
                <a:t>Increasing industry cost share</a:t>
              </a:r>
            </a:p>
            <a:p>
              <a:pPr algn="r">
                <a:tabLst>
                  <a:tab pos="57150" algn="l"/>
                </a:tabLst>
              </a:pPr>
              <a:endParaRPr lang="en-US" sz="900" u="none"/>
            </a:p>
            <a:p>
              <a:pPr algn="r">
                <a:tabLst>
                  <a:tab pos="57150" algn="l"/>
                </a:tabLst>
              </a:pPr>
              <a:endParaRPr lang="en-US" sz="900" u="none"/>
            </a:p>
          </p:txBody>
        </p:sp>
        <p:sp>
          <p:nvSpPr>
            <p:cNvPr id="11312" name="AutoShape 48"/>
            <p:cNvSpPr>
              <a:spLocks noChangeArrowheads="1"/>
            </p:cNvSpPr>
            <p:nvPr/>
          </p:nvSpPr>
          <p:spPr bwMode="auto">
            <a:xfrm>
              <a:off x="756" y="1774"/>
              <a:ext cx="515" cy="266"/>
            </a:xfrm>
            <a:prstGeom prst="rtTriangle">
              <a:avLst/>
            </a:prstGeom>
            <a:solidFill>
              <a:schemeClr val="bg1"/>
            </a:solidFill>
            <a:ln w="9525">
              <a:noFill/>
              <a:miter lim="800000"/>
              <a:headEnd/>
              <a:tailEnd/>
            </a:ln>
            <a:effectLst/>
          </p:spPr>
          <p:txBody>
            <a:bodyPr wrap="none" anchor="ctr"/>
            <a:lstStyle/>
            <a:p>
              <a:endParaRPr lang="en-US"/>
            </a:p>
          </p:txBody>
        </p:sp>
        <p:sp>
          <p:nvSpPr>
            <p:cNvPr id="11313" name="Rectangle 49"/>
            <p:cNvSpPr>
              <a:spLocks noChangeArrowheads="1"/>
            </p:cNvSpPr>
            <p:nvPr/>
          </p:nvSpPr>
          <p:spPr bwMode="auto">
            <a:xfrm>
              <a:off x="678" y="2040"/>
              <a:ext cx="593" cy="66"/>
            </a:xfrm>
            <a:prstGeom prst="rect">
              <a:avLst/>
            </a:prstGeom>
            <a:solidFill>
              <a:schemeClr val="bg1"/>
            </a:solidFill>
            <a:ln w="9525">
              <a:noFill/>
              <a:miter lim="800000"/>
              <a:headEnd/>
              <a:tailEnd/>
            </a:ln>
            <a:effectLst/>
          </p:spPr>
          <p:txBody>
            <a:bodyPr wrap="none" anchor="ctr"/>
            <a:lstStyle/>
            <a:p>
              <a:endParaRPr lang="en-US"/>
            </a:p>
          </p:txBody>
        </p:sp>
      </p:grpSp>
      <p:sp>
        <p:nvSpPr>
          <p:cNvPr id="11314" name="Rectangle 50"/>
          <p:cNvSpPr>
            <a:spLocks noChangeArrowheads="1"/>
          </p:cNvSpPr>
          <p:nvPr/>
        </p:nvSpPr>
        <p:spPr bwMode="auto">
          <a:xfrm>
            <a:off x="1676400" y="2819400"/>
            <a:ext cx="152400" cy="5334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0" y="627742"/>
            <a:ext cx="9007637" cy="6154058"/>
            <a:chOff x="0" y="627742"/>
            <a:chExt cx="9007637" cy="6154058"/>
          </a:xfrm>
        </p:grpSpPr>
        <p:sp>
          <p:nvSpPr>
            <p:cNvPr id="649218" name="Rectangle 2"/>
            <p:cNvSpPr>
              <a:spLocks noChangeArrowheads="1"/>
            </p:cNvSpPr>
            <p:nvPr/>
          </p:nvSpPr>
          <p:spPr bwMode="auto">
            <a:xfrm>
              <a:off x="0" y="1143000"/>
              <a:ext cx="2971800" cy="5638800"/>
            </a:xfrm>
            <a:prstGeom prst="rect">
              <a:avLst/>
            </a:prstGeom>
            <a:noFill/>
            <a:ln w="9525" cap="rnd">
              <a:solidFill>
                <a:schemeClr val="tx1"/>
              </a:solidFill>
              <a:prstDash val="sysDash"/>
              <a:miter lim="800000"/>
              <a:headEnd/>
              <a:tailEnd/>
            </a:ln>
            <a:effectLst/>
          </p:spPr>
          <p:txBody>
            <a:bodyPr wrap="none" anchor="ctr"/>
            <a:lstStyle/>
            <a:p>
              <a:endParaRPr lang="en-US"/>
            </a:p>
          </p:txBody>
        </p:sp>
        <p:sp>
          <p:nvSpPr>
            <p:cNvPr id="649219" name="Rectangle 3"/>
            <p:cNvSpPr>
              <a:spLocks noChangeArrowheads="1"/>
            </p:cNvSpPr>
            <p:nvPr/>
          </p:nvSpPr>
          <p:spPr bwMode="auto">
            <a:xfrm>
              <a:off x="304800" y="2286000"/>
              <a:ext cx="2362200" cy="33528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lnSpc>
                  <a:spcPct val="100000"/>
                </a:lnSpc>
              </a:pPr>
              <a:r>
                <a:rPr lang="en-US" sz="1800" b="0">
                  <a:effectLst/>
                </a:rPr>
                <a:t>Near Core Competence</a:t>
              </a:r>
            </a:p>
            <a:p>
              <a:pPr algn="ctr" eaLnBrk="1" hangingPunct="1">
                <a:lnSpc>
                  <a:spcPct val="100000"/>
                </a:lnSpc>
              </a:pPr>
              <a:r>
                <a:rPr lang="en-US" sz="1800" b="0">
                  <a:effectLst/>
                </a:rPr>
                <a:t>Research</a:t>
              </a:r>
            </a:p>
            <a:p>
              <a:pPr algn="ctr" eaLnBrk="1" hangingPunct="1">
                <a:lnSpc>
                  <a:spcPct val="100000"/>
                </a:lnSpc>
              </a:pPr>
              <a:endParaRPr lang="en-US" sz="1800" b="0">
                <a:effectLst/>
              </a:endParaRPr>
            </a:p>
            <a:p>
              <a:pPr algn="ctr" eaLnBrk="1" hangingPunct="1">
                <a:lnSpc>
                  <a:spcPct val="100000"/>
                </a:lnSpc>
              </a:pPr>
              <a:endParaRPr lang="en-US" sz="1800" b="0">
                <a:effectLst/>
              </a:endParaRPr>
            </a:p>
            <a:p>
              <a:pPr algn="ctr" eaLnBrk="1" hangingPunct="1">
                <a:lnSpc>
                  <a:spcPct val="100000"/>
                </a:lnSpc>
              </a:pPr>
              <a:endParaRPr lang="en-US" sz="1800" b="0">
                <a:effectLst/>
              </a:endParaRPr>
            </a:p>
            <a:p>
              <a:pPr algn="ctr" eaLnBrk="1" hangingPunct="1">
                <a:lnSpc>
                  <a:spcPct val="100000"/>
                </a:lnSpc>
              </a:pPr>
              <a:r>
                <a:rPr lang="en-US" sz="1800" b="0">
                  <a:effectLst/>
                </a:rPr>
                <a:t>Research Amplification</a:t>
              </a:r>
            </a:p>
            <a:p>
              <a:pPr algn="ctr" eaLnBrk="1" hangingPunct="1">
                <a:lnSpc>
                  <a:spcPct val="100000"/>
                </a:lnSpc>
              </a:pPr>
              <a:endParaRPr lang="en-US" sz="1800" b="0">
                <a:effectLst/>
              </a:endParaRPr>
            </a:p>
            <a:p>
              <a:pPr algn="ctr" eaLnBrk="1" hangingPunct="1">
                <a:lnSpc>
                  <a:spcPct val="100000"/>
                </a:lnSpc>
              </a:pPr>
              <a:endParaRPr lang="en-US" sz="1800" b="0">
                <a:effectLst/>
              </a:endParaRPr>
            </a:p>
            <a:p>
              <a:pPr algn="ctr" eaLnBrk="1" hangingPunct="1">
                <a:lnSpc>
                  <a:spcPct val="100000"/>
                </a:lnSpc>
              </a:pPr>
              <a:endParaRPr lang="en-US" sz="1800" b="0">
                <a:effectLst/>
              </a:endParaRPr>
            </a:p>
            <a:p>
              <a:pPr algn="ctr" eaLnBrk="1" hangingPunct="1">
                <a:lnSpc>
                  <a:spcPct val="100000"/>
                </a:lnSpc>
              </a:pPr>
              <a:endParaRPr lang="en-US" sz="1800" b="0">
                <a:effectLst/>
              </a:endParaRPr>
            </a:p>
            <a:p>
              <a:pPr algn="ctr" eaLnBrk="1" hangingPunct="1">
                <a:lnSpc>
                  <a:spcPct val="100000"/>
                </a:lnSpc>
              </a:pPr>
              <a:r>
                <a:rPr lang="en-US" sz="1800" b="0">
                  <a:effectLst/>
                </a:rPr>
                <a:t>Emerging/Competitive</a:t>
              </a:r>
            </a:p>
            <a:p>
              <a:pPr algn="ctr" eaLnBrk="1" hangingPunct="1">
                <a:lnSpc>
                  <a:spcPct val="100000"/>
                </a:lnSpc>
              </a:pPr>
              <a:r>
                <a:rPr lang="en-US" sz="1800" b="0">
                  <a:effectLst/>
                </a:rPr>
                <a:t>Technologies</a:t>
              </a:r>
            </a:p>
          </p:txBody>
        </p:sp>
        <p:sp>
          <p:nvSpPr>
            <p:cNvPr id="649220" name="Rectangle 4"/>
            <p:cNvSpPr>
              <a:spLocks noChangeArrowheads="1"/>
            </p:cNvSpPr>
            <p:nvPr/>
          </p:nvSpPr>
          <p:spPr bwMode="auto">
            <a:xfrm>
              <a:off x="304800" y="1447800"/>
              <a:ext cx="2362200" cy="6858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lnSpc>
                  <a:spcPct val="100000"/>
                </a:lnSpc>
              </a:pPr>
              <a:r>
                <a:rPr lang="en-US" sz="1800" b="0">
                  <a:effectLst/>
                </a:rPr>
                <a:t>Human and Physical </a:t>
              </a:r>
            </a:p>
            <a:p>
              <a:pPr algn="ctr" eaLnBrk="1" hangingPunct="1">
                <a:lnSpc>
                  <a:spcPct val="100000"/>
                </a:lnSpc>
              </a:pPr>
              <a:r>
                <a:rPr lang="en-US" sz="1800" b="0">
                  <a:effectLst/>
                </a:rPr>
                <a:t>Capital</a:t>
              </a:r>
            </a:p>
          </p:txBody>
        </p:sp>
        <p:sp>
          <p:nvSpPr>
            <p:cNvPr id="649221" name="Rectangle 5"/>
            <p:cNvSpPr>
              <a:spLocks noChangeArrowheads="1"/>
            </p:cNvSpPr>
            <p:nvPr/>
          </p:nvSpPr>
          <p:spPr bwMode="auto">
            <a:xfrm>
              <a:off x="304800" y="5791200"/>
              <a:ext cx="2362200" cy="6858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lnSpc>
                  <a:spcPct val="100000"/>
                </a:lnSpc>
              </a:pPr>
              <a:r>
                <a:rPr lang="en-US" sz="1800" b="0">
                  <a:effectLst/>
                </a:rPr>
                <a:t>Social Capital</a:t>
              </a:r>
            </a:p>
          </p:txBody>
        </p:sp>
        <p:sp>
          <p:nvSpPr>
            <p:cNvPr id="649223" name="Line 7"/>
            <p:cNvSpPr>
              <a:spLocks noChangeShapeType="1"/>
            </p:cNvSpPr>
            <p:nvPr/>
          </p:nvSpPr>
          <p:spPr bwMode="auto">
            <a:xfrm>
              <a:off x="304800" y="2895600"/>
              <a:ext cx="2362200" cy="0"/>
            </a:xfrm>
            <a:prstGeom prst="line">
              <a:avLst/>
            </a:prstGeom>
            <a:noFill/>
            <a:ln w="9525">
              <a:solidFill>
                <a:schemeClr val="tx1"/>
              </a:solidFill>
              <a:round/>
              <a:headEnd/>
              <a:tailEnd/>
            </a:ln>
            <a:effectLst/>
          </p:spPr>
          <p:txBody>
            <a:bodyPr/>
            <a:lstStyle/>
            <a:p>
              <a:endParaRPr lang="en-US"/>
            </a:p>
          </p:txBody>
        </p:sp>
        <p:sp>
          <p:nvSpPr>
            <p:cNvPr id="649224" name="Line 8"/>
            <p:cNvSpPr>
              <a:spLocks noChangeShapeType="1"/>
            </p:cNvSpPr>
            <p:nvPr/>
          </p:nvSpPr>
          <p:spPr bwMode="auto">
            <a:xfrm>
              <a:off x="304800" y="5029200"/>
              <a:ext cx="2362200" cy="0"/>
            </a:xfrm>
            <a:prstGeom prst="line">
              <a:avLst/>
            </a:prstGeom>
            <a:noFill/>
            <a:ln w="9525">
              <a:solidFill>
                <a:schemeClr val="tx1"/>
              </a:solidFill>
              <a:round/>
              <a:headEnd/>
              <a:tailEnd/>
            </a:ln>
            <a:effectLst/>
          </p:spPr>
          <p:txBody>
            <a:bodyPr/>
            <a:lstStyle/>
            <a:p>
              <a:endParaRPr lang="en-US"/>
            </a:p>
          </p:txBody>
        </p:sp>
        <p:sp>
          <p:nvSpPr>
            <p:cNvPr id="649225" name="AutoShape 9"/>
            <p:cNvSpPr>
              <a:spLocks/>
            </p:cNvSpPr>
            <p:nvPr/>
          </p:nvSpPr>
          <p:spPr bwMode="auto">
            <a:xfrm>
              <a:off x="2667000" y="2286000"/>
              <a:ext cx="381000" cy="3657600"/>
            </a:xfrm>
            <a:prstGeom prst="rightBrace">
              <a:avLst>
                <a:gd name="adj1" fmla="val 80000"/>
                <a:gd name="adj2" fmla="val 50000"/>
              </a:avLst>
            </a:prstGeom>
            <a:noFill/>
            <a:ln w="9525">
              <a:solidFill>
                <a:schemeClr val="tx1"/>
              </a:solidFill>
              <a:round/>
              <a:headEnd/>
              <a:tailEnd/>
            </a:ln>
            <a:effectLst/>
          </p:spPr>
          <p:txBody>
            <a:bodyPr wrap="none" anchor="ctr"/>
            <a:lstStyle/>
            <a:p>
              <a:endParaRPr lang="en-US"/>
            </a:p>
          </p:txBody>
        </p:sp>
        <p:sp>
          <p:nvSpPr>
            <p:cNvPr id="649226" name="Text Box 10"/>
            <p:cNvSpPr txBox="1">
              <a:spLocks noChangeArrowheads="1"/>
            </p:cNvSpPr>
            <p:nvPr/>
          </p:nvSpPr>
          <p:spPr bwMode="auto">
            <a:xfrm>
              <a:off x="2743200" y="2743200"/>
              <a:ext cx="2378075" cy="2563813"/>
            </a:xfrm>
            <a:prstGeom prst="rect">
              <a:avLst/>
            </a:prstGeom>
            <a:noFill/>
            <a:ln w="9525">
              <a:noFill/>
              <a:miter lim="800000"/>
              <a:headEnd/>
              <a:tailEnd/>
            </a:ln>
            <a:effectLst/>
          </p:spPr>
          <p:txBody>
            <a:bodyPr>
              <a:spAutoFit/>
            </a:bodyPr>
            <a:lstStyle/>
            <a:p>
              <a:pPr algn="ctr" eaLnBrk="1" hangingPunct="1">
                <a:lnSpc>
                  <a:spcPct val="100000"/>
                </a:lnSpc>
              </a:pPr>
              <a:r>
                <a:rPr lang="en-US" sz="1800" b="0" dirty="0">
                  <a:effectLst/>
                </a:rPr>
                <a:t>Early access to …</a:t>
              </a:r>
            </a:p>
            <a:p>
              <a:pPr algn="ctr" eaLnBrk="1" hangingPunct="1">
                <a:lnSpc>
                  <a:spcPct val="100000"/>
                </a:lnSpc>
                <a:buFontTx/>
                <a:buChar char="•"/>
              </a:pPr>
              <a:r>
                <a:rPr lang="en-US" sz="1800" b="0" dirty="0">
                  <a:effectLst/>
                </a:rPr>
                <a:t> New knowledge</a:t>
              </a:r>
            </a:p>
            <a:p>
              <a:pPr algn="ctr" eaLnBrk="1" hangingPunct="1">
                <a:lnSpc>
                  <a:spcPct val="100000"/>
                </a:lnSpc>
                <a:buFontTx/>
                <a:buChar char="•"/>
              </a:pPr>
              <a:r>
                <a:rPr lang="en-US" sz="1800" b="0" dirty="0">
                  <a:effectLst/>
                </a:rPr>
                <a:t> New analytical tools and methods</a:t>
              </a:r>
            </a:p>
            <a:p>
              <a:pPr algn="ctr" eaLnBrk="1" hangingPunct="1">
                <a:lnSpc>
                  <a:spcPct val="100000"/>
                </a:lnSpc>
                <a:buFontTx/>
                <a:buChar char="•"/>
              </a:pPr>
              <a:r>
                <a:rPr lang="en-US" sz="1800" b="0" dirty="0">
                  <a:effectLst/>
                </a:rPr>
                <a:t> Tacit knowledge about techniques</a:t>
              </a:r>
            </a:p>
            <a:p>
              <a:pPr algn="ctr" eaLnBrk="1" hangingPunct="1">
                <a:lnSpc>
                  <a:spcPct val="100000"/>
                </a:lnSpc>
                <a:buFontTx/>
                <a:buChar char="•"/>
              </a:pPr>
              <a:endParaRPr lang="en-US" sz="1800" b="0" dirty="0">
                <a:effectLst/>
              </a:endParaRPr>
            </a:p>
            <a:p>
              <a:pPr algn="ctr" eaLnBrk="1" hangingPunct="1">
                <a:lnSpc>
                  <a:spcPct val="100000"/>
                </a:lnSpc>
                <a:buFontTx/>
                <a:buChar char="•"/>
              </a:pPr>
              <a:r>
                <a:rPr lang="en-US" sz="1800" b="0" dirty="0">
                  <a:effectLst/>
                </a:rPr>
                <a:t>IP within Center</a:t>
              </a:r>
            </a:p>
            <a:p>
              <a:pPr algn="ctr" eaLnBrk="1" hangingPunct="1">
                <a:lnSpc>
                  <a:spcPct val="100000"/>
                </a:lnSpc>
              </a:pPr>
              <a:endParaRPr lang="en-US" sz="1800" b="0" dirty="0">
                <a:effectLst/>
              </a:endParaRPr>
            </a:p>
          </p:txBody>
        </p:sp>
        <p:sp>
          <p:nvSpPr>
            <p:cNvPr id="649227" name="Text Box 11"/>
            <p:cNvSpPr txBox="1">
              <a:spLocks noChangeArrowheads="1"/>
            </p:cNvSpPr>
            <p:nvPr/>
          </p:nvSpPr>
          <p:spPr bwMode="auto">
            <a:xfrm>
              <a:off x="4816475" y="2426171"/>
              <a:ext cx="2445760" cy="2862322"/>
            </a:xfrm>
            <a:prstGeom prst="rect">
              <a:avLst/>
            </a:prstGeom>
            <a:noFill/>
            <a:ln w="9525">
              <a:noFill/>
              <a:miter lim="800000"/>
              <a:headEnd/>
              <a:tailEnd/>
            </a:ln>
            <a:effectLst/>
          </p:spPr>
          <p:txBody>
            <a:bodyPr wrap="square">
              <a:spAutoFit/>
            </a:bodyPr>
            <a:lstStyle/>
            <a:p>
              <a:pPr algn="ctr" eaLnBrk="1" hangingPunct="1">
                <a:lnSpc>
                  <a:spcPct val="100000"/>
                </a:lnSpc>
              </a:pPr>
              <a:r>
                <a:rPr lang="en-US" sz="1800" b="0" u="sng" dirty="0">
                  <a:effectLst/>
                </a:rPr>
                <a:t>R&amp;D</a:t>
              </a:r>
            </a:p>
            <a:p>
              <a:pPr algn="ctr" eaLnBrk="1" hangingPunct="1">
                <a:lnSpc>
                  <a:spcPct val="100000"/>
                </a:lnSpc>
                <a:buFontTx/>
                <a:buChar char="•"/>
              </a:pPr>
              <a:r>
                <a:rPr lang="en-US" sz="1800" b="0" dirty="0">
                  <a:effectLst/>
                </a:rPr>
                <a:t> Dead ends to avoid</a:t>
              </a:r>
            </a:p>
            <a:p>
              <a:pPr algn="ctr" eaLnBrk="1" hangingPunct="1">
                <a:lnSpc>
                  <a:spcPct val="100000"/>
                </a:lnSpc>
                <a:buFontTx/>
                <a:buChar char="•"/>
              </a:pPr>
              <a:r>
                <a:rPr lang="en-US" sz="1800" b="0" dirty="0">
                  <a:effectLst/>
                </a:rPr>
                <a:t>Shortened/accelerated progress on current projects</a:t>
              </a:r>
            </a:p>
            <a:p>
              <a:pPr algn="ctr" eaLnBrk="1" hangingPunct="1">
                <a:lnSpc>
                  <a:spcPct val="100000"/>
                </a:lnSpc>
                <a:buFontTx/>
                <a:buChar char="•"/>
              </a:pPr>
              <a:r>
                <a:rPr lang="en-US" sz="1800" b="0" dirty="0">
                  <a:effectLst/>
                </a:rPr>
                <a:t>Promising new areas or paths to pursue</a:t>
              </a:r>
            </a:p>
            <a:p>
              <a:pPr algn="ctr" eaLnBrk="1" hangingPunct="1">
                <a:lnSpc>
                  <a:spcPct val="100000"/>
                </a:lnSpc>
                <a:buFontTx/>
                <a:buChar char="•"/>
              </a:pPr>
              <a:r>
                <a:rPr lang="en-US" sz="1800" b="0" dirty="0">
                  <a:effectLst/>
                </a:rPr>
                <a:t>Emerging threats and opportunities </a:t>
              </a:r>
            </a:p>
            <a:p>
              <a:pPr algn="ctr" eaLnBrk="1" hangingPunct="1">
                <a:lnSpc>
                  <a:spcPct val="100000"/>
                </a:lnSpc>
              </a:pPr>
              <a:endParaRPr lang="en-US" sz="1800" b="0" dirty="0">
                <a:effectLst/>
              </a:endParaRPr>
            </a:p>
          </p:txBody>
        </p:sp>
        <p:sp>
          <p:nvSpPr>
            <p:cNvPr id="649228" name="AutoShape 12"/>
            <p:cNvSpPr>
              <a:spLocks/>
            </p:cNvSpPr>
            <p:nvPr/>
          </p:nvSpPr>
          <p:spPr bwMode="auto">
            <a:xfrm>
              <a:off x="4648200" y="2133600"/>
              <a:ext cx="457200" cy="3276600"/>
            </a:xfrm>
            <a:prstGeom prst="rightBrace">
              <a:avLst>
                <a:gd name="adj1" fmla="val 80000"/>
                <a:gd name="adj2" fmla="val 50000"/>
              </a:avLst>
            </a:prstGeom>
            <a:noFill/>
            <a:ln w="9525">
              <a:solidFill>
                <a:schemeClr val="tx1"/>
              </a:solidFill>
              <a:round/>
              <a:headEnd/>
              <a:tailEnd/>
            </a:ln>
            <a:effectLst/>
          </p:spPr>
          <p:txBody>
            <a:bodyPr wrap="none" anchor="ctr"/>
            <a:lstStyle/>
            <a:p>
              <a:endParaRPr lang="en-US"/>
            </a:p>
          </p:txBody>
        </p:sp>
        <p:sp>
          <p:nvSpPr>
            <p:cNvPr id="649229" name="Text Box 13"/>
            <p:cNvSpPr txBox="1">
              <a:spLocks noChangeArrowheads="1"/>
            </p:cNvSpPr>
            <p:nvPr/>
          </p:nvSpPr>
          <p:spPr bwMode="auto">
            <a:xfrm>
              <a:off x="3276600" y="1676400"/>
              <a:ext cx="1295400" cy="366713"/>
            </a:xfrm>
            <a:prstGeom prst="rect">
              <a:avLst/>
            </a:prstGeom>
            <a:noFill/>
            <a:ln w="9525">
              <a:noFill/>
              <a:miter lim="800000"/>
              <a:headEnd/>
              <a:tailEnd/>
            </a:ln>
            <a:effectLst/>
          </p:spPr>
          <p:txBody>
            <a:bodyPr>
              <a:spAutoFit/>
            </a:bodyPr>
            <a:lstStyle/>
            <a:p>
              <a:pPr algn="ctr" eaLnBrk="1" hangingPunct="1">
                <a:lnSpc>
                  <a:spcPct val="100000"/>
                </a:lnSpc>
                <a:spcBef>
                  <a:spcPct val="50000"/>
                </a:spcBef>
              </a:pPr>
              <a:r>
                <a:rPr lang="en-US" sz="1800" u="sng">
                  <a:effectLst/>
                </a:rPr>
                <a:t>Proximate</a:t>
              </a:r>
            </a:p>
          </p:txBody>
        </p:sp>
        <p:sp>
          <p:nvSpPr>
            <p:cNvPr id="649230" name="Rectangle 14"/>
            <p:cNvSpPr>
              <a:spLocks noChangeArrowheads="1"/>
            </p:cNvSpPr>
            <p:nvPr/>
          </p:nvSpPr>
          <p:spPr bwMode="auto">
            <a:xfrm>
              <a:off x="5334000" y="1676400"/>
              <a:ext cx="639919" cy="369332"/>
            </a:xfrm>
            <a:prstGeom prst="rect">
              <a:avLst/>
            </a:prstGeom>
            <a:noFill/>
            <a:ln w="9525">
              <a:noFill/>
              <a:miter lim="800000"/>
              <a:headEnd/>
              <a:tailEnd/>
            </a:ln>
            <a:effectLst/>
          </p:spPr>
          <p:txBody>
            <a:bodyPr wrap="none">
              <a:spAutoFit/>
            </a:bodyPr>
            <a:lstStyle/>
            <a:p>
              <a:pPr algn="ctr" eaLnBrk="1" hangingPunct="1">
                <a:lnSpc>
                  <a:spcPct val="100000"/>
                </a:lnSpc>
              </a:pPr>
              <a:r>
                <a:rPr lang="en-US" sz="1800" u="sng">
                  <a:effectLst/>
                </a:rPr>
                <a:t>Near</a:t>
              </a:r>
            </a:p>
          </p:txBody>
        </p:sp>
        <p:sp>
          <p:nvSpPr>
            <p:cNvPr id="649231" name="Rectangle 15"/>
            <p:cNvSpPr>
              <a:spLocks noChangeArrowheads="1"/>
            </p:cNvSpPr>
            <p:nvPr/>
          </p:nvSpPr>
          <p:spPr bwMode="auto">
            <a:xfrm>
              <a:off x="7435850" y="1600200"/>
              <a:ext cx="660950" cy="369332"/>
            </a:xfrm>
            <a:prstGeom prst="rect">
              <a:avLst/>
            </a:prstGeom>
            <a:noFill/>
            <a:ln w="9525">
              <a:noFill/>
              <a:miter lim="800000"/>
              <a:headEnd/>
              <a:tailEnd/>
            </a:ln>
            <a:effectLst/>
          </p:spPr>
          <p:txBody>
            <a:bodyPr wrap="none">
              <a:spAutoFit/>
            </a:bodyPr>
            <a:lstStyle/>
            <a:p>
              <a:pPr algn="ctr" eaLnBrk="1" hangingPunct="1">
                <a:lnSpc>
                  <a:spcPct val="100000"/>
                </a:lnSpc>
              </a:pPr>
              <a:r>
                <a:rPr lang="en-US" sz="1800" u="sng">
                  <a:effectLst/>
                </a:rPr>
                <a:t>Later</a:t>
              </a:r>
            </a:p>
          </p:txBody>
        </p:sp>
        <p:sp>
          <p:nvSpPr>
            <p:cNvPr id="649232" name="Text Box 16"/>
            <p:cNvSpPr txBox="1">
              <a:spLocks noChangeArrowheads="1"/>
            </p:cNvSpPr>
            <p:nvPr/>
          </p:nvSpPr>
          <p:spPr bwMode="auto">
            <a:xfrm>
              <a:off x="7080250" y="2667000"/>
              <a:ext cx="1927387" cy="369332"/>
            </a:xfrm>
            <a:prstGeom prst="rect">
              <a:avLst/>
            </a:prstGeom>
            <a:noFill/>
            <a:ln w="9525">
              <a:noFill/>
              <a:miter lim="800000"/>
              <a:headEnd/>
              <a:tailEnd/>
            </a:ln>
            <a:effectLst/>
          </p:spPr>
          <p:txBody>
            <a:bodyPr wrap="none">
              <a:spAutoFit/>
            </a:bodyPr>
            <a:lstStyle/>
            <a:p>
              <a:pPr algn="ctr" eaLnBrk="1" hangingPunct="1">
                <a:lnSpc>
                  <a:spcPct val="100000"/>
                </a:lnSpc>
              </a:pPr>
              <a:r>
                <a:rPr lang="en-US" sz="1800" b="0" u="sng">
                  <a:effectLst/>
                </a:rPr>
                <a:t>Commercialization</a:t>
              </a:r>
            </a:p>
          </p:txBody>
        </p:sp>
        <p:sp>
          <p:nvSpPr>
            <p:cNvPr id="649233" name="Text Box 17"/>
            <p:cNvSpPr txBox="1">
              <a:spLocks noChangeArrowheads="1"/>
            </p:cNvSpPr>
            <p:nvPr/>
          </p:nvSpPr>
          <p:spPr bwMode="auto">
            <a:xfrm>
              <a:off x="7239000" y="3124200"/>
              <a:ext cx="1676400" cy="2308324"/>
            </a:xfrm>
            <a:prstGeom prst="rect">
              <a:avLst/>
            </a:prstGeom>
            <a:noFill/>
            <a:ln w="9525">
              <a:noFill/>
              <a:miter lim="800000"/>
              <a:headEnd/>
              <a:tailEnd/>
            </a:ln>
            <a:effectLst/>
          </p:spPr>
          <p:txBody>
            <a:bodyPr>
              <a:spAutoFit/>
            </a:bodyPr>
            <a:lstStyle/>
            <a:p>
              <a:pPr algn="ctr" eaLnBrk="1" hangingPunct="1">
                <a:lnSpc>
                  <a:spcPct val="100000"/>
                </a:lnSpc>
                <a:spcBef>
                  <a:spcPct val="50000"/>
                </a:spcBef>
              </a:pPr>
              <a:r>
                <a:rPr lang="en-US" sz="1800" b="0">
                  <a:effectLst/>
                </a:rPr>
                <a:t>IP/Trade Secrets inside firm</a:t>
              </a:r>
            </a:p>
            <a:p>
              <a:pPr algn="ctr" eaLnBrk="1" hangingPunct="1">
                <a:lnSpc>
                  <a:spcPct val="100000"/>
                </a:lnSpc>
                <a:spcBef>
                  <a:spcPct val="50000"/>
                </a:spcBef>
              </a:pPr>
              <a:r>
                <a:rPr lang="en-US" sz="1800" b="0">
                  <a:effectLst/>
                </a:rPr>
                <a:t>Improved/New</a:t>
              </a:r>
            </a:p>
            <a:p>
              <a:pPr algn="ctr" eaLnBrk="1" hangingPunct="1">
                <a:lnSpc>
                  <a:spcPct val="100000"/>
                </a:lnSpc>
                <a:spcBef>
                  <a:spcPct val="50000"/>
                </a:spcBef>
                <a:buFontTx/>
                <a:buChar char="•"/>
              </a:pPr>
              <a:r>
                <a:rPr lang="en-US" sz="1800" b="0">
                  <a:effectLst/>
                </a:rPr>
                <a:t>Products</a:t>
              </a:r>
            </a:p>
            <a:p>
              <a:pPr algn="ctr" eaLnBrk="1" hangingPunct="1">
                <a:lnSpc>
                  <a:spcPct val="100000"/>
                </a:lnSpc>
                <a:spcBef>
                  <a:spcPct val="50000"/>
                </a:spcBef>
                <a:buFontTx/>
                <a:buChar char="•"/>
              </a:pPr>
              <a:r>
                <a:rPr lang="en-US" sz="1800" b="0">
                  <a:effectLst/>
                </a:rPr>
                <a:t>Processes </a:t>
              </a:r>
            </a:p>
            <a:p>
              <a:pPr algn="ctr" eaLnBrk="1" hangingPunct="1">
                <a:lnSpc>
                  <a:spcPct val="100000"/>
                </a:lnSpc>
                <a:spcBef>
                  <a:spcPct val="50000"/>
                </a:spcBef>
                <a:buFontTx/>
                <a:buChar char="•"/>
              </a:pPr>
              <a:r>
                <a:rPr lang="en-US" sz="1800" b="0">
                  <a:effectLst/>
                </a:rPr>
                <a:t>Services</a:t>
              </a:r>
            </a:p>
          </p:txBody>
        </p:sp>
        <p:sp>
          <p:nvSpPr>
            <p:cNvPr id="649234" name="AutoShape 18"/>
            <p:cNvSpPr>
              <a:spLocks/>
            </p:cNvSpPr>
            <p:nvPr/>
          </p:nvSpPr>
          <p:spPr bwMode="auto">
            <a:xfrm>
              <a:off x="6934200" y="2133600"/>
              <a:ext cx="381000" cy="3657600"/>
            </a:xfrm>
            <a:prstGeom prst="rightBrace">
              <a:avLst>
                <a:gd name="adj1" fmla="val 80000"/>
                <a:gd name="adj2" fmla="val 50000"/>
              </a:avLst>
            </a:prstGeom>
            <a:noFill/>
            <a:ln w="9525">
              <a:solidFill>
                <a:schemeClr val="tx1"/>
              </a:solidFill>
              <a:round/>
              <a:headEnd/>
              <a:tailEnd/>
            </a:ln>
            <a:effectLst/>
          </p:spPr>
          <p:txBody>
            <a:bodyPr wrap="none" anchor="ctr"/>
            <a:lstStyle/>
            <a:p>
              <a:endParaRPr lang="en-US"/>
            </a:p>
          </p:txBody>
        </p:sp>
        <p:sp>
          <p:nvSpPr>
            <p:cNvPr id="649235" name="Text Box 19"/>
            <p:cNvSpPr txBox="1">
              <a:spLocks noChangeArrowheads="1"/>
            </p:cNvSpPr>
            <p:nvPr/>
          </p:nvSpPr>
          <p:spPr bwMode="auto">
            <a:xfrm>
              <a:off x="2166256" y="627742"/>
              <a:ext cx="5715001" cy="1200329"/>
            </a:xfrm>
            <a:prstGeom prst="rect">
              <a:avLst/>
            </a:prstGeom>
            <a:noFill/>
            <a:ln w="9525">
              <a:noFill/>
              <a:miter lim="800000"/>
              <a:headEnd/>
              <a:tailEnd/>
            </a:ln>
            <a:effectLst/>
          </p:spPr>
          <p:txBody>
            <a:bodyPr wrap="square">
              <a:spAutoFit/>
            </a:bodyPr>
            <a:lstStyle/>
            <a:p>
              <a:pPr lvl="1" algn="ctr" eaLnBrk="1" hangingPunct="1">
                <a:lnSpc>
                  <a:spcPct val="100000"/>
                </a:lnSpc>
                <a:buFontTx/>
                <a:buChar char="•"/>
              </a:pPr>
              <a:r>
                <a:rPr lang="en-US" sz="1800" b="0" dirty="0">
                  <a:effectLst/>
                </a:rPr>
                <a:t> Ideas &amp; Feedback</a:t>
              </a:r>
            </a:p>
            <a:p>
              <a:pPr algn="ctr" eaLnBrk="1" hangingPunct="1">
                <a:lnSpc>
                  <a:spcPct val="100000"/>
                </a:lnSpc>
                <a:buFontTx/>
                <a:buChar char="•"/>
              </a:pPr>
              <a:r>
                <a:rPr lang="en-US" sz="1800" b="0" dirty="0">
                  <a:effectLst/>
                </a:rPr>
                <a:t> Enhanced </a:t>
              </a:r>
              <a:r>
                <a:rPr lang="en-US" sz="1800" b="0" dirty="0" smtClean="0">
                  <a:effectLst/>
                </a:rPr>
                <a:t> recruitment </a:t>
              </a:r>
              <a:r>
                <a:rPr lang="en-US" sz="1800" b="0" dirty="0">
                  <a:effectLst/>
                </a:rPr>
                <a:t>of  new employees</a:t>
              </a:r>
            </a:p>
            <a:p>
              <a:pPr algn="ctr" eaLnBrk="1" hangingPunct="1">
                <a:lnSpc>
                  <a:spcPct val="100000"/>
                </a:lnSpc>
                <a:buFontTx/>
                <a:buChar char="•"/>
              </a:pPr>
              <a:r>
                <a:rPr lang="en-US" sz="1800" b="0" dirty="0">
                  <a:effectLst/>
                </a:rPr>
                <a:t> Broadened scientific </a:t>
              </a:r>
              <a:r>
                <a:rPr lang="en-US" sz="1800" b="0" dirty="0" smtClean="0">
                  <a:effectLst/>
                </a:rPr>
                <a:t> Network</a:t>
              </a:r>
              <a:endParaRPr lang="en-US" sz="1800" b="0" dirty="0">
                <a:effectLst/>
              </a:endParaRPr>
            </a:p>
            <a:p>
              <a:pPr algn="ctr" eaLnBrk="1" hangingPunct="1">
                <a:lnSpc>
                  <a:spcPct val="100000"/>
                </a:lnSpc>
                <a:buFont typeface="Arial" pitchFamily="34" charset="0"/>
                <a:buChar char="•"/>
              </a:pPr>
              <a:r>
                <a:rPr lang="en-US" sz="1800" b="0" dirty="0" smtClean="0">
                  <a:effectLst/>
                </a:rPr>
                <a:t> Equipment </a:t>
              </a:r>
              <a:r>
                <a:rPr lang="en-US" sz="1800" b="0" dirty="0">
                  <a:effectLst/>
                </a:rPr>
                <a:t>use</a:t>
              </a:r>
            </a:p>
          </p:txBody>
        </p:sp>
        <p:sp>
          <p:nvSpPr>
            <p:cNvPr id="649236" name="Line 20"/>
            <p:cNvSpPr>
              <a:spLocks noChangeShapeType="1"/>
            </p:cNvSpPr>
            <p:nvPr/>
          </p:nvSpPr>
          <p:spPr bwMode="auto">
            <a:xfrm flipV="1">
              <a:off x="2902856" y="1476822"/>
              <a:ext cx="602343" cy="254000"/>
            </a:xfrm>
            <a:prstGeom prst="line">
              <a:avLst/>
            </a:prstGeom>
            <a:noFill/>
            <a:ln w="9525">
              <a:solidFill>
                <a:schemeClr val="tx1"/>
              </a:solidFill>
              <a:round/>
              <a:headEnd/>
              <a:tailEnd type="triangle" w="med" len="med"/>
            </a:ln>
            <a:effectLst/>
          </p:spPr>
          <p:txBody>
            <a:bodyPr/>
            <a:lstStyle/>
            <a:p>
              <a:endParaRPr lang="en-US"/>
            </a:p>
          </p:txBody>
        </p:sp>
        <p:sp>
          <p:nvSpPr>
            <p:cNvPr id="649237" name="Text Box 21"/>
            <p:cNvSpPr txBox="1">
              <a:spLocks noChangeArrowheads="1"/>
            </p:cNvSpPr>
            <p:nvPr/>
          </p:nvSpPr>
          <p:spPr bwMode="auto">
            <a:xfrm>
              <a:off x="3505200" y="5562600"/>
              <a:ext cx="1981200" cy="915988"/>
            </a:xfrm>
            <a:prstGeom prst="rect">
              <a:avLst/>
            </a:prstGeom>
            <a:noFill/>
            <a:ln w="9525">
              <a:noFill/>
              <a:miter lim="800000"/>
              <a:headEnd/>
              <a:tailEnd/>
            </a:ln>
            <a:effectLst/>
          </p:spPr>
          <p:txBody>
            <a:bodyPr>
              <a:spAutoFit/>
            </a:bodyPr>
            <a:lstStyle/>
            <a:p>
              <a:pPr algn="ctr" eaLnBrk="1" hangingPunct="1">
                <a:lnSpc>
                  <a:spcPct val="100000"/>
                </a:lnSpc>
                <a:spcBef>
                  <a:spcPct val="50000"/>
                </a:spcBef>
              </a:pPr>
              <a:r>
                <a:rPr lang="en-US" sz="1800" b="0" dirty="0">
                  <a:effectLst/>
                </a:rPr>
                <a:t>Strategic reconnaissance and alliances</a:t>
              </a:r>
            </a:p>
          </p:txBody>
        </p:sp>
        <p:sp>
          <p:nvSpPr>
            <p:cNvPr id="649238" name="Line 22"/>
            <p:cNvSpPr>
              <a:spLocks noChangeShapeType="1"/>
            </p:cNvSpPr>
            <p:nvPr/>
          </p:nvSpPr>
          <p:spPr bwMode="auto">
            <a:xfrm>
              <a:off x="2667000" y="6096000"/>
              <a:ext cx="990600" cy="0"/>
            </a:xfrm>
            <a:prstGeom prst="line">
              <a:avLst/>
            </a:prstGeom>
            <a:noFill/>
            <a:ln w="9525">
              <a:solidFill>
                <a:schemeClr val="tx1"/>
              </a:solidFill>
              <a:round/>
              <a:headEnd/>
              <a:tailEnd type="triangle" w="med" len="med"/>
            </a:ln>
            <a:effectLst/>
          </p:spPr>
          <p:txBody>
            <a:bodyPr/>
            <a:lstStyle/>
            <a:p>
              <a:endParaRPr lang="en-US"/>
            </a:p>
          </p:txBody>
        </p:sp>
        <p:sp>
          <p:nvSpPr>
            <p:cNvPr id="649239" name="Line 23"/>
            <p:cNvSpPr>
              <a:spLocks noChangeShapeType="1"/>
            </p:cNvSpPr>
            <p:nvPr/>
          </p:nvSpPr>
          <p:spPr bwMode="auto">
            <a:xfrm flipV="1">
              <a:off x="5334000" y="5410200"/>
              <a:ext cx="1600200" cy="609600"/>
            </a:xfrm>
            <a:prstGeom prst="line">
              <a:avLst/>
            </a:prstGeom>
            <a:noFill/>
            <a:ln w="9525">
              <a:solidFill>
                <a:schemeClr val="tx1"/>
              </a:solidFill>
              <a:round/>
              <a:headEnd/>
              <a:tailEnd type="triangle" w="med" len="med"/>
            </a:ln>
            <a:effectLst/>
          </p:spPr>
          <p:txBody>
            <a:bodyPr/>
            <a:lstStyle/>
            <a:p>
              <a:endParaRPr lang="en-US"/>
            </a:p>
          </p:txBody>
        </p:sp>
        <p:sp>
          <p:nvSpPr>
            <p:cNvPr id="649240" name="Line 24"/>
            <p:cNvSpPr>
              <a:spLocks noChangeShapeType="1"/>
            </p:cNvSpPr>
            <p:nvPr/>
          </p:nvSpPr>
          <p:spPr bwMode="auto">
            <a:xfrm>
              <a:off x="6981366" y="1324424"/>
              <a:ext cx="551543" cy="283029"/>
            </a:xfrm>
            <a:prstGeom prst="line">
              <a:avLst/>
            </a:prstGeom>
            <a:noFill/>
            <a:ln w="9525">
              <a:solidFill>
                <a:schemeClr val="tx1"/>
              </a:solidFill>
              <a:round/>
              <a:headEnd/>
              <a:tailEnd type="triangle" w="med" len="med"/>
            </a:ln>
            <a:effectLst/>
          </p:spPr>
          <p:txBody>
            <a:bodyPr/>
            <a:lstStyle/>
            <a:p>
              <a:endParaRPr lang="en-US"/>
            </a:p>
          </p:txBody>
        </p:sp>
        <p:sp>
          <p:nvSpPr>
            <p:cNvPr id="25" name="TextBox 24"/>
            <p:cNvSpPr txBox="1"/>
            <p:nvPr/>
          </p:nvSpPr>
          <p:spPr>
            <a:xfrm>
              <a:off x="783774" y="729348"/>
              <a:ext cx="1277257" cy="369332"/>
            </a:xfrm>
            <a:prstGeom prst="rect">
              <a:avLst/>
            </a:prstGeom>
            <a:noFill/>
            <a:ln w="3175">
              <a:noFill/>
            </a:ln>
          </p:spPr>
          <p:txBody>
            <a:bodyPr wrap="square" rtlCol="0">
              <a:spAutoFit/>
            </a:bodyPr>
            <a:lstStyle/>
            <a:p>
              <a:r>
                <a:rPr lang="en-US" b="0" dirty="0" smtClean="0"/>
                <a:t>CRC</a:t>
              </a:r>
              <a:endParaRPr lang="en-US" b="0" dirty="0"/>
            </a:p>
          </p:txBody>
        </p:sp>
      </p:grpSp>
      <p:sp>
        <p:nvSpPr>
          <p:cNvPr id="27" name="Title 26"/>
          <p:cNvSpPr>
            <a:spLocks noGrp="1"/>
          </p:cNvSpPr>
          <p:nvPr>
            <p:ph type="title"/>
          </p:nvPr>
        </p:nvSpPr>
        <p:spPr>
          <a:xfrm>
            <a:off x="457200" y="-228600"/>
            <a:ext cx="8229600" cy="1143000"/>
          </a:xfrm>
        </p:spPr>
        <p:txBody>
          <a:bodyPr>
            <a:noAutofit/>
          </a:bodyPr>
          <a:lstStyle/>
          <a:p>
            <a:r>
              <a:rPr lang="en-US" sz="3200" dirty="0" smtClean="0"/>
              <a:t>Changes due to Cooperative Research Centers</a:t>
            </a:r>
            <a:endParaRPr lang="en-US" sz="3200" dirty="0"/>
          </a:p>
        </p:txBody>
      </p:sp>
      <p:sp>
        <p:nvSpPr>
          <p:cNvPr id="28" name="TextBox 27"/>
          <p:cNvSpPr txBox="1"/>
          <p:nvPr/>
        </p:nvSpPr>
        <p:spPr>
          <a:xfrm>
            <a:off x="6248400" y="6019800"/>
            <a:ext cx="2027671" cy="369332"/>
          </a:xfrm>
          <a:prstGeom prst="rect">
            <a:avLst/>
          </a:prstGeom>
          <a:noFill/>
        </p:spPr>
        <p:txBody>
          <a:bodyPr wrap="none" rtlCol="0">
            <a:spAutoFit/>
          </a:bodyPr>
          <a:lstStyle/>
          <a:p>
            <a:r>
              <a:rPr lang="en-US" dirty="0" smtClean="0"/>
              <a:t>D. Gray, for NSF STC</a:t>
            </a:r>
            <a:endParaRPr lang="en-US" dirty="0"/>
          </a:p>
        </p:txBody>
      </p:sp>
      <p:sp>
        <p:nvSpPr>
          <p:cNvPr id="29" name="Slide Number Placeholder 28"/>
          <p:cNvSpPr>
            <a:spLocks noGrp="1"/>
          </p:cNvSpPr>
          <p:nvPr>
            <p:ph type="sldNum" sz="quarter" idx="12"/>
          </p:nvPr>
        </p:nvSpPr>
        <p:spPr/>
        <p:txBody>
          <a:bodyPr/>
          <a:lstStyle/>
          <a:p>
            <a:fld id="{B43335F5-E315-4BB1-9A9B-F7BDBCE2DC08}" type="slidenum">
              <a:rPr lang="en-US" smtClean="0"/>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a:bodyPr>
          <a:lstStyle/>
          <a:p>
            <a:r>
              <a:rPr lang="en-US" sz="2800" b="1" dirty="0" smtClean="0"/>
              <a:t>CFS Logic Model of </a:t>
            </a:r>
            <a:r>
              <a:rPr lang="en-US" sz="2800" b="1" i="1" u="sng" dirty="0" err="1" smtClean="0"/>
              <a:t>Wildland</a:t>
            </a:r>
            <a:r>
              <a:rPr lang="en-US" sz="2800" b="1" i="1" u="sng" dirty="0" smtClean="0"/>
              <a:t> Fire Research</a:t>
            </a:r>
            <a:r>
              <a:rPr lang="en-US" sz="2800" b="1" dirty="0" smtClean="0"/>
              <a:t> Contribution to Forest Sector Outcomes</a:t>
            </a:r>
            <a:endParaRPr lang="en-US" sz="2800" dirty="0"/>
          </a:p>
        </p:txBody>
      </p:sp>
      <p:pic>
        <p:nvPicPr>
          <p:cNvPr id="3074" name="Picture 2"/>
          <p:cNvPicPr>
            <a:picLocks noChangeAspect="1" noChangeArrowheads="1"/>
          </p:cNvPicPr>
          <p:nvPr/>
        </p:nvPicPr>
        <p:blipFill>
          <a:blip r:embed="rId3" cstate="print"/>
          <a:srcRect/>
          <a:stretch>
            <a:fillRect/>
          </a:stretch>
        </p:blipFill>
        <p:spPr bwMode="auto">
          <a:xfrm>
            <a:off x="609600" y="533400"/>
            <a:ext cx="8077200" cy="6033617"/>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43335F5-E315-4BB1-9A9B-F7BDBCE2DC08}"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Summary and Conclusions</a:t>
            </a:r>
            <a:endParaRPr lang="en-US" sz="3200" dirty="0"/>
          </a:p>
        </p:txBody>
      </p:sp>
      <p:sp>
        <p:nvSpPr>
          <p:cNvPr id="3" name="Content Placeholder 2"/>
          <p:cNvSpPr>
            <a:spLocks noGrp="1"/>
          </p:cNvSpPr>
          <p:nvPr>
            <p:ph idx="1"/>
          </p:nvPr>
        </p:nvSpPr>
        <p:spPr/>
        <p:txBody>
          <a:bodyPr>
            <a:normAutofit/>
          </a:bodyPr>
          <a:lstStyle/>
          <a:p>
            <a:r>
              <a:rPr lang="en-US" sz="2800" dirty="0" smtClean="0"/>
              <a:t>Arriving at a comprehensive theory of change for RTD and innovation is important</a:t>
            </a:r>
          </a:p>
          <a:p>
            <a:r>
              <a:rPr lang="en-US" sz="2800" dirty="0" smtClean="0"/>
              <a:t>Progress is being made</a:t>
            </a:r>
          </a:p>
          <a:p>
            <a:r>
              <a:rPr lang="en-US" sz="2800" dirty="0" smtClean="0"/>
              <a:t>We have a way to go to understand the parts as well as the whole system</a:t>
            </a:r>
          </a:p>
          <a:p>
            <a:r>
              <a:rPr lang="en-US" sz="2800" dirty="0" smtClean="0"/>
              <a:t>A RTD Logic model repository can help us to move forward.</a:t>
            </a:r>
          </a:p>
          <a:p>
            <a:endParaRPr lang="en-US" sz="2800" dirty="0"/>
          </a:p>
        </p:txBody>
      </p:sp>
      <p:sp>
        <p:nvSpPr>
          <p:cNvPr id="4" name="Slide Number Placeholder 3"/>
          <p:cNvSpPr>
            <a:spLocks noGrp="1"/>
          </p:cNvSpPr>
          <p:nvPr>
            <p:ph type="sldNum" sz="quarter" idx="12"/>
          </p:nvPr>
        </p:nvSpPr>
        <p:spPr/>
        <p:txBody>
          <a:bodyPr/>
          <a:lstStyle/>
          <a:p>
            <a:fld id="{B43335F5-E315-4BB1-9A9B-F7BDBCE2DC08}"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your attention.</a:t>
            </a:r>
            <a:endParaRPr lang="en-US" dirty="0"/>
          </a:p>
        </p:txBody>
      </p:sp>
      <p:sp>
        <p:nvSpPr>
          <p:cNvPr id="3" name="Content Placeholder 2"/>
          <p:cNvSpPr>
            <a:spLocks noGrp="1"/>
          </p:cNvSpPr>
          <p:nvPr>
            <p:ph idx="1"/>
          </p:nvPr>
        </p:nvSpPr>
        <p:spPr>
          <a:xfrm>
            <a:off x="457200" y="1600201"/>
            <a:ext cx="8534400" cy="4495800"/>
          </a:xfrm>
        </p:spPr>
        <p:txBody>
          <a:bodyPr/>
          <a:lstStyle/>
          <a:p>
            <a:r>
              <a:rPr lang="en-US" dirty="0" smtClean="0"/>
              <a:t>See RTD TIG website from AEA TIG information page</a:t>
            </a:r>
          </a:p>
          <a:p>
            <a:r>
              <a:rPr lang="en-US" dirty="0" smtClean="0"/>
              <a:t>Contact me at</a:t>
            </a:r>
          </a:p>
          <a:p>
            <a:pPr>
              <a:buNone/>
            </a:pPr>
            <a:r>
              <a:rPr lang="en-US" dirty="0"/>
              <a:t>g</a:t>
            </a:r>
            <a:r>
              <a:rPr lang="en-US" dirty="0" smtClean="0"/>
              <a:t>retchen.jordan@comcast.net</a:t>
            </a:r>
            <a:endParaRPr lang="en-US" dirty="0"/>
          </a:p>
        </p:txBody>
      </p:sp>
      <p:sp>
        <p:nvSpPr>
          <p:cNvPr id="4" name="Slide Number Placeholder 3"/>
          <p:cNvSpPr>
            <a:spLocks noGrp="1"/>
          </p:cNvSpPr>
          <p:nvPr>
            <p:ph type="sldNum" sz="quarter" idx="12"/>
          </p:nvPr>
        </p:nvSpPr>
        <p:spPr/>
        <p:txBody>
          <a:bodyPr/>
          <a:lstStyle/>
          <a:p>
            <a:fld id="{B43335F5-E315-4BB1-9A9B-F7BDBCE2DC08}"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6"/>
          <p:cNvSpPr>
            <a:spLocks noGrp="1" noChangeArrowheads="1"/>
          </p:cNvSpPr>
          <p:nvPr>
            <p:ph type="sldNum" sz="quarter" idx="11"/>
          </p:nvPr>
        </p:nvSpPr>
        <p:spPr>
          <a:ln/>
        </p:spPr>
        <p:txBody>
          <a:bodyPr/>
          <a:lstStyle/>
          <a:p>
            <a:fld id="{5B3BB7DB-60E3-434D-8C8F-CCB9A3F5A43B}" type="slidenum">
              <a:rPr lang="en-US"/>
              <a:pPr/>
              <a:t>25</a:t>
            </a:fld>
            <a:endParaRPr lang="en-US"/>
          </a:p>
        </p:txBody>
      </p:sp>
      <p:sp>
        <p:nvSpPr>
          <p:cNvPr id="15363" name="Text Box 19"/>
          <p:cNvSpPr txBox="1">
            <a:spLocks noChangeArrowheads="1"/>
          </p:cNvSpPr>
          <p:nvPr/>
        </p:nvSpPr>
        <p:spPr bwMode="auto">
          <a:xfrm>
            <a:off x="457200" y="5943600"/>
            <a:ext cx="3962400" cy="396875"/>
          </a:xfrm>
          <a:prstGeom prst="rect">
            <a:avLst/>
          </a:prstGeom>
          <a:noFill/>
          <a:ln w="9525">
            <a:noFill/>
            <a:miter lim="800000"/>
            <a:headEnd/>
            <a:tailEnd/>
          </a:ln>
        </p:spPr>
        <p:txBody>
          <a:bodyPr lIns="91432" tIns="45717" rIns="91432" bIns="45717">
            <a:spAutoFit/>
          </a:bodyPr>
          <a:lstStyle/>
          <a:p>
            <a:r>
              <a:rPr lang="en-US" sz="1000"/>
              <a:t>Source:  G. Jordan, 2007.  Modified from R. Cooper/ Exxon’s Stage Gate, Hage &amp; Hollingsworth’s Idea Innovation Network</a:t>
            </a:r>
          </a:p>
        </p:txBody>
      </p:sp>
      <p:grpSp>
        <p:nvGrpSpPr>
          <p:cNvPr id="2" name="Group 39"/>
          <p:cNvGrpSpPr>
            <a:grpSpLocks/>
          </p:cNvGrpSpPr>
          <p:nvPr/>
        </p:nvGrpSpPr>
        <p:grpSpPr bwMode="auto">
          <a:xfrm>
            <a:off x="762000" y="2209800"/>
            <a:ext cx="7924800" cy="3657600"/>
            <a:chOff x="432" y="1344"/>
            <a:chExt cx="4944" cy="1680"/>
          </a:xfrm>
        </p:grpSpPr>
        <p:pic>
          <p:nvPicPr>
            <p:cNvPr id="15367" name="Picture 40" descr="Stage gate diagram v2"/>
            <p:cNvPicPr>
              <a:picLocks noChangeAspect="1" noChangeArrowheads="1"/>
            </p:cNvPicPr>
            <p:nvPr/>
          </p:nvPicPr>
          <p:blipFill>
            <a:blip r:embed="rId3" cstate="print"/>
            <a:srcRect/>
            <a:stretch>
              <a:fillRect/>
            </a:stretch>
          </p:blipFill>
          <p:spPr bwMode="auto">
            <a:xfrm>
              <a:off x="432" y="1392"/>
              <a:ext cx="3311" cy="1611"/>
            </a:xfrm>
            <a:prstGeom prst="rect">
              <a:avLst/>
            </a:prstGeom>
            <a:noFill/>
            <a:ln w="9525">
              <a:noFill/>
              <a:miter lim="800000"/>
              <a:headEnd/>
              <a:tailEnd/>
            </a:ln>
          </p:spPr>
        </p:pic>
        <p:sp>
          <p:nvSpPr>
            <p:cNvPr id="15368" name="AutoShape 41"/>
            <p:cNvSpPr>
              <a:spLocks noChangeArrowheads="1"/>
            </p:cNvSpPr>
            <p:nvPr/>
          </p:nvSpPr>
          <p:spPr bwMode="auto">
            <a:xfrm>
              <a:off x="3024" y="2784"/>
              <a:ext cx="1392" cy="144"/>
            </a:xfrm>
            <a:prstGeom prst="roundRect">
              <a:avLst>
                <a:gd name="adj" fmla="val 16667"/>
              </a:avLst>
            </a:prstGeom>
            <a:solidFill>
              <a:srgbClr val="CCCCFF"/>
            </a:solidFill>
            <a:ln w="9525">
              <a:solidFill>
                <a:schemeClr val="tx1"/>
              </a:solidFill>
              <a:round/>
              <a:headEnd/>
              <a:tailEnd/>
            </a:ln>
          </p:spPr>
          <p:txBody>
            <a:bodyPr wrap="none" lIns="91432" tIns="45717" rIns="91432" bIns="45717" anchor="ctr"/>
            <a:lstStyle/>
            <a:p>
              <a:pPr algn="ctr"/>
              <a:endParaRPr lang="en-US" sz="800"/>
            </a:p>
            <a:p>
              <a:pPr algn="ctr"/>
              <a:endParaRPr lang="en-US" sz="800"/>
            </a:p>
            <a:p>
              <a:pPr algn="ctr"/>
              <a:r>
                <a:rPr lang="en-US" sz="800"/>
                <a:t>Marketing R&amp;D, Quality R&amp;D</a:t>
              </a:r>
            </a:p>
            <a:p>
              <a:pPr algn="ctr"/>
              <a:endParaRPr lang="en-US" sz="1800"/>
            </a:p>
          </p:txBody>
        </p:sp>
        <p:sp>
          <p:nvSpPr>
            <p:cNvPr id="15369" name="AutoShape 42"/>
            <p:cNvSpPr>
              <a:spLocks noChangeArrowheads="1"/>
            </p:cNvSpPr>
            <p:nvPr/>
          </p:nvSpPr>
          <p:spPr bwMode="auto">
            <a:xfrm rot="-7834038">
              <a:off x="4318" y="2053"/>
              <a:ext cx="484" cy="383"/>
            </a:xfrm>
            <a:prstGeom prst="rtTriangle">
              <a:avLst/>
            </a:prstGeom>
            <a:solidFill>
              <a:srgbClr val="CCCCFF"/>
            </a:solidFill>
            <a:ln w="9525">
              <a:solidFill>
                <a:schemeClr val="tx1"/>
              </a:solidFill>
              <a:miter lim="800000"/>
              <a:headEnd/>
              <a:tailEnd/>
            </a:ln>
          </p:spPr>
          <p:txBody>
            <a:bodyPr rot="10800000" wrap="none" lIns="91432" tIns="45717" rIns="91432" bIns="45717" anchor="ctr"/>
            <a:lstStyle/>
            <a:p>
              <a:pPr algn="ctr"/>
              <a:endParaRPr lang="en-US" sz="800"/>
            </a:p>
          </p:txBody>
        </p:sp>
        <p:sp>
          <p:nvSpPr>
            <p:cNvPr id="15370" name="Text Box 43"/>
            <p:cNvSpPr txBox="1">
              <a:spLocks noChangeArrowheads="1"/>
            </p:cNvSpPr>
            <p:nvPr/>
          </p:nvSpPr>
          <p:spPr bwMode="auto">
            <a:xfrm>
              <a:off x="4512" y="2150"/>
              <a:ext cx="432" cy="154"/>
            </a:xfrm>
            <a:prstGeom prst="rect">
              <a:avLst/>
            </a:prstGeom>
            <a:noFill/>
            <a:ln w="9525">
              <a:noFill/>
              <a:miter lim="800000"/>
              <a:headEnd/>
              <a:tailEnd/>
            </a:ln>
          </p:spPr>
          <p:txBody>
            <a:bodyPr lIns="91432" tIns="45717" rIns="91432" bIns="45717">
              <a:spAutoFit/>
            </a:bodyPr>
            <a:lstStyle/>
            <a:p>
              <a:r>
                <a:rPr lang="en-US" sz="800"/>
                <a:t>Diffusion and use </a:t>
              </a:r>
            </a:p>
          </p:txBody>
        </p:sp>
        <p:sp>
          <p:nvSpPr>
            <p:cNvPr id="15371" name="Line 44"/>
            <p:cNvSpPr>
              <a:spLocks noChangeShapeType="1"/>
            </p:cNvSpPr>
            <p:nvPr/>
          </p:nvSpPr>
          <p:spPr bwMode="auto">
            <a:xfrm>
              <a:off x="3708" y="2199"/>
              <a:ext cx="276" cy="0"/>
            </a:xfrm>
            <a:prstGeom prst="line">
              <a:avLst/>
            </a:prstGeom>
            <a:noFill/>
            <a:ln w="9525">
              <a:solidFill>
                <a:schemeClr val="tx1"/>
              </a:solidFill>
              <a:round/>
              <a:headEnd type="triangle" w="med" len="med"/>
              <a:tailEnd type="triangle" w="med" len="med"/>
            </a:ln>
          </p:spPr>
          <p:txBody>
            <a:bodyPr/>
            <a:lstStyle/>
            <a:p>
              <a:endParaRPr lang="en-US"/>
            </a:p>
          </p:txBody>
        </p:sp>
        <p:sp>
          <p:nvSpPr>
            <p:cNvPr id="15372" name="AutoShape 45"/>
            <p:cNvSpPr>
              <a:spLocks noChangeArrowheads="1"/>
            </p:cNvSpPr>
            <p:nvPr/>
          </p:nvSpPr>
          <p:spPr bwMode="auto">
            <a:xfrm>
              <a:off x="3754" y="2120"/>
              <a:ext cx="142" cy="118"/>
            </a:xfrm>
            <a:prstGeom prst="flowChartDecision">
              <a:avLst/>
            </a:prstGeom>
            <a:solidFill>
              <a:srgbClr val="9999FF"/>
            </a:solidFill>
            <a:ln w="9525">
              <a:solidFill>
                <a:schemeClr val="tx1"/>
              </a:solidFill>
              <a:miter lim="800000"/>
              <a:headEnd/>
              <a:tailEnd/>
            </a:ln>
          </p:spPr>
          <p:txBody>
            <a:bodyPr wrap="none" anchor="ctr"/>
            <a:lstStyle/>
            <a:p>
              <a:endParaRPr lang="en-US"/>
            </a:p>
          </p:txBody>
        </p:sp>
        <p:sp>
          <p:nvSpPr>
            <p:cNvPr id="15373" name="AutoShape 46"/>
            <p:cNvSpPr>
              <a:spLocks noChangeArrowheads="1"/>
            </p:cNvSpPr>
            <p:nvPr/>
          </p:nvSpPr>
          <p:spPr bwMode="auto">
            <a:xfrm>
              <a:off x="3024" y="2619"/>
              <a:ext cx="142" cy="117"/>
            </a:xfrm>
            <a:prstGeom prst="flowChartDecision">
              <a:avLst/>
            </a:prstGeom>
            <a:solidFill>
              <a:srgbClr val="CCCCFF"/>
            </a:solidFill>
            <a:ln w="9525">
              <a:solidFill>
                <a:schemeClr val="tx1"/>
              </a:solidFill>
              <a:miter lim="800000"/>
              <a:headEnd/>
              <a:tailEnd/>
            </a:ln>
          </p:spPr>
          <p:txBody>
            <a:bodyPr wrap="none" anchor="ctr"/>
            <a:lstStyle/>
            <a:p>
              <a:endParaRPr lang="en-US"/>
            </a:p>
          </p:txBody>
        </p:sp>
        <p:sp>
          <p:nvSpPr>
            <p:cNvPr id="15374" name="AutoShape 47"/>
            <p:cNvSpPr>
              <a:spLocks noChangeArrowheads="1"/>
            </p:cNvSpPr>
            <p:nvPr/>
          </p:nvSpPr>
          <p:spPr bwMode="auto">
            <a:xfrm rot="-5400000">
              <a:off x="3310" y="2446"/>
              <a:ext cx="381" cy="199"/>
            </a:xfrm>
            <a:prstGeom prst="leftRightArrow">
              <a:avLst>
                <a:gd name="adj1" fmla="val 50000"/>
                <a:gd name="adj2" fmla="val 38291"/>
              </a:avLst>
            </a:prstGeom>
            <a:gradFill rotWithShape="1">
              <a:gsLst>
                <a:gs pos="0">
                  <a:srgbClr val="9999FF"/>
                </a:gs>
                <a:gs pos="100000">
                  <a:srgbClr val="474776"/>
                </a:gs>
              </a:gsLst>
              <a:path path="rect">
                <a:fillToRect l="50000" t="50000" r="50000" b="50000"/>
              </a:path>
            </a:gradFill>
            <a:ln w="9525">
              <a:solidFill>
                <a:schemeClr val="tx1"/>
              </a:solidFill>
              <a:miter lim="800000"/>
              <a:headEnd/>
              <a:tailEnd/>
            </a:ln>
          </p:spPr>
          <p:txBody>
            <a:bodyPr vert="eaVert" wrap="none" anchor="ctr"/>
            <a:lstStyle/>
            <a:p>
              <a:endParaRPr lang="en-US"/>
            </a:p>
          </p:txBody>
        </p:sp>
        <p:sp>
          <p:nvSpPr>
            <p:cNvPr id="15375" name="AutoShape 48"/>
            <p:cNvSpPr>
              <a:spLocks noChangeArrowheads="1"/>
            </p:cNvSpPr>
            <p:nvPr/>
          </p:nvSpPr>
          <p:spPr bwMode="auto">
            <a:xfrm>
              <a:off x="2016" y="2928"/>
              <a:ext cx="2400" cy="96"/>
            </a:xfrm>
            <a:prstGeom prst="roundRect">
              <a:avLst>
                <a:gd name="adj" fmla="val 16667"/>
              </a:avLst>
            </a:prstGeom>
            <a:solidFill>
              <a:srgbClr val="CCCCFF"/>
            </a:solidFill>
            <a:ln w="9525">
              <a:solidFill>
                <a:schemeClr val="tx1"/>
              </a:solidFill>
              <a:round/>
              <a:headEnd/>
              <a:tailEnd/>
            </a:ln>
          </p:spPr>
          <p:txBody>
            <a:bodyPr wrap="none" lIns="91432" tIns="45717" rIns="91432" bIns="45717" anchor="ctr"/>
            <a:lstStyle/>
            <a:p>
              <a:pPr algn="ctr"/>
              <a:r>
                <a:rPr lang="en-US" sz="800"/>
                <a:t>Engineering &amp; manufacturing R&amp;D</a:t>
              </a:r>
            </a:p>
          </p:txBody>
        </p:sp>
        <p:sp>
          <p:nvSpPr>
            <p:cNvPr id="15376" name="Text Box 49"/>
            <p:cNvSpPr txBox="1">
              <a:spLocks noChangeArrowheads="1"/>
            </p:cNvSpPr>
            <p:nvPr/>
          </p:nvSpPr>
          <p:spPr bwMode="auto">
            <a:xfrm>
              <a:off x="3024" y="2592"/>
              <a:ext cx="158" cy="113"/>
            </a:xfrm>
            <a:prstGeom prst="rect">
              <a:avLst/>
            </a:prstGeom>
            <a:noFill/>
            <a:ln w="9525">
              <a:noFill/>
              <a:miter lim="800000"/>
              <a:headEnd/>
              <a:tailEnd/>
            </a:ln>
          </p:spPr>
          <p:txBody>
            <a:bodyPr wrap="none" lIns="91432" tIns="45717" rIns="91432" bIns="45717">
              <a:spAutoFit/>
            </a:bodyPr>
            <a:lstStyle/>
            <a:p>
              <a:r>
                <a:rPr lang="en-US" sz="1000"/>
                <a:t>7</a:t>
              </a:r>
            </a:p>
          </p:txBody>
        </p:sp>
        <p:sp>
          <p:nvSpPr>
            <p:cNvPr id="15377" name="AutoShape 50"/>
            <p:cNvSpPr>
              <a:spLocks noChangeArrowheads="1"/>
            </p:cNvSpPr>
            <p:nvPr/>
          </p:nvSpPr>
          <p:spPr bwMode="auto">
            <a:xfrm>
              <a:off x="3763" y="2486"/>
              <a:ext cx="141" cy="117"/>
            </a:xfrm>
            <a:prstGeom prst="flowChartDecision">
              <a:avLst/>
            </a:prstGeom>
            <a:solidFill>
              <a:srgbClr val="CCCCFF"/>
            </a:solidFill>
            <a:ln w="9525">
              <a:solidFill>
                <a:schemeClr val="tx1"/>
              </a:solidFill>
              <a:miter lim="800000"/>
              <a:headEnd/>
              <a:tailEnd/>
            </a:ln>
          </p:spPr>
          <p:txBody>
            <a:bodyPr wrap="none" anchor="ctr"/>
            <a:lstStyle/>
            <a:p>
              <a:endParaRPr lang="en-US"/>
            </a:p>
          </p:txBody>
        </p:sp>
        <p:sp>
          <p:nvSpPr>
            <p:cNvPr id="15378" name="Text Box 51"/>
            <p:cNvSpPr txBox="1">
              <a:spLocks noChangeArrowheads="1"/>
            </p:cNvSpPr>
            <p:nvPr/>
          </p:nvSpPr>
          <p:spPr bwMode="auto">
            <a:xfrm>
              <a:off x="3744" y="2486"/>
              <a:ext cx="158" cy="112"/>
            </a:xfrm>
            <a:prstGeom prst="rect">
              <a:avLst/>
            </a:prstGeom>
            <a:noFill/>
            <a:ln w="9525">
              <a:noFill/>
              <a:miter lim="800000"/>
              <a:headEnd/>
              <a:tailEnd/>
            </a:ln>
          </p:spPr>
          <p:txBody>
            <a:bodyPr wrap="none" lIns="91432" tIns="45717" rIns="91432" bIns="45717">
              <a:spAutoFit/>
            </a:bodyPr>
            <a:lstStyle/>
            <a:p>
              <a:r>
                <a:rPr lang="en-US" sz="1000"/>
                <a:t>8</a:t>
              </a:r>
            </a:p>
          </p:txBody>
        </p:sp>
        <p:sp>
          <p:nvSpPr>
            <p:cNvPr id="15379" name="Text Box 52"/>
            <p:cNvSpPr txBox="1">
              <a:spLocks noChangeArrowheads="1"/>
            </p:cNvSpPr>
            <p:nvPr/>
          </p:nvSpPr>
          <p:spPr bwMode="auto">
            <a:xfrm>
              <a:off x="3754" y="2120"/>
              <a:ext cx="158" cy="112"/>
            </a:xfrm>
            <a:prstGeom prst="rect">
              <a:avLst/>
            </a:prstGeom>
            <a:solidFill>
              <a:srgbClr val="CCCCFF"/>
            </a:solidFill>
            <a:ln w="9525">
              <a:noFill/>
              <a:miter lim="800000"/>
              <a:headEnd/>
              <a:tailEnd/>
            </a:ln>
          </p:spPr>
          <p:txBody>
            <a:bodyPr wrap="none" lIns="91432" tIns="45717" rIns="91432" bIns="45717">
              <a:spAutoFit/>
            </a:bodyPr>
            <a:lstStyle/>
            <a:p>
              <a:r>
                <a:rPr lang="en-US" sz="1000"/>
                <a:t>6</a:t>
              </a:r>
            </a:p>
          </p:txBody>
        </p:sp>
        <p:sp>
          <p:nvSpPr>
            <p:cNvPr id="15380" name="AutoShape 53"/>
            <p:cNvSpPr>
              <a:spLocks noChangeArrowheads="1"/>
            </p:cNvSpPr>
            <p:nvPr/>
          </p:nvSpPr>
          <p:spPr bwMode="auto">
            <a:xfrm>
              <a:off x="720" y="1776"/>
              <a:ext cx="3840" cy="240"/>
            </a:xfrm>
            <a:prstGeom prst="rightArrow">
              <a:avLst>
                <a:gd name="adj1" fmla="val 50000"/>
                <a:gd name="adj2" fmla="val 400000"/>
              </a:avLst>
            </a:prstGeom>
            <a:solidFill>
              <a:srgbClr val="CCCCFF"/>
            </a:solidFill>
            <a:ln w="9525">
              <a:solidFill>
                <a:schemeClr val="tx1"/>
              </a:solidFill>
              <a:miter lim="800000"/>
              <a:headEnd/>
              <a:tailEnd/>
            </a:ln>
          </p:spPr>
          <p:txBody>
            <a:bodyPr wrap="none" lIns="91432" tIns="45717" rIns="91432" bIns="45717" anchor="ctr"/>
            <a:lstStyle/>
            <a:p>
              <a:pPr algn="ctr"/>
              <a:r>
                <a:rPr lang="en-US" sz="1200"/>
                <a:t>Connectivity and Throughput</a:t>
              </a:r>
            </a:p>
          </p:txBody>
        </p:sp>
        <p:sp>
          <p:nvSpPr>
            <p:cNvPr id="15381" name="AutoShape 54"/>
            <p:cNvSpPr>
              <a:spLocks noChangeArrowheads="1"/>
            </p:cNvSpPr>
            <p:nvPr/>
          </p:nvSpPr>
          <p:spPr bwMode="auto">
            <a:xfrm>
              <a:off x="3984" y="2112"/>
              <a:ext cx="485" cy="259"/>
            </a:xfrm>
            <a:prstGeom prst="roundRect">
              <a:avLst>
                <a:gd name="adj" fmla="val 16667"/>
              </a:avLst>
            </a:prstGeom>
            <a:solidFill>
              <a:srgbClr val="CCCCFF"/>
            </a:solidFill>
            <a:ln w="9525">
              <a:solidFill>
                <a:schemeClr val="tx1"/>
              </a:solidFill>
              <a:round/>
              <a:headEnd/>
              <a:tailEnd/>
            </a:ln>
          </p:spPr>
          <p:txBody>
            <a:bodyPr wrap="none" lIns="91432" tIns="45717" rIns="91432" bIns="45717" anchor="ctr"/>
            <a:lstStyle/>
            <a:p>
              <a:pPr algn="ctr"/>
              <a:r>
                <a:rPr lang="en-US" sz="800"/>
                <a:t>Production, </a:t>
              </a:r>
            </a:p>
            <a:p>
              <a:pPr algn="ctr"/>
              <a:r>
                <a:rPr lang="en-US" sz="800"/>
                <a:t>Refinement</a:t>
              </a:r>
            </a:p>
          </p:txBody>
        </p:sp>
        <p:sp>
          <p:nvSpPr>
            <p:cNvPr id="15382" name="Arc 55"/>
            <p:cNvSpPr>
              <a:spLocks/>
            </p:cNvSpPr>
            <p:nvPr/>
          </p:nvSpPr>
          <p:spPr bwMode="auto">
            <a:xfrm rot="9924755" flipH="1" flipV="1">
              <a:off x="2592" y="1344"/>
              <a:ext cx="2457" cy="1008"/>
            </a:xfrm>
            <a:custGeom>
              <a:avLst/>
              <a:gdLst>
                <a:gd name="T0" fmla="*/ 0 w 26328"/>
                <a:gd name="T1" fmla="*/ 1 h 21600"/>
                <a:gd name="T2" fmla="*/ 229 w 26328"/>
                <a:gd name="T3" fmla="*/ 47 h 21600"/>
                <a:gd name="T4" fmla="*/ 41 w 26328"/>
                <a:gd name="T5" fmla="*/ 47 h 21600"/>
                <a:gd name="T6" fmla="*/ 0 60000 65536"/>
                <a:gd name="T7" fmla="*/ 0 60000 65536"/>
                <a:gd name="T8" fmla="*/ 0 60000 65536"/>
                <a:gd name="T9" fmla="*/ 0 w 26328"/>
                <a:gd name="T10" fmla="*/ 0 h 21600"/>
                <a:gd name="T11" fmla="*/ 26328 w 26328"/>
                <a:gd name="T12" fmla="*/ 21600 h 21600"/>
              </a:gdLst>
              <a:ahLst/>
              <a:cxnLst>
                <a:cxn ang="T6">
                  <a:pos x="T0" y="T1"/>
                </a:cxn>
                <a:cxn ang="T7">
                  <a:pos x="T2" y="T3"/>
                </a:cxn>
                <a:cxn ang="T8">
                  <a:pos x="T4" y="T5"/>
                </a:cxn>
              </a:cxnLst>
              <a:rect l="T9" t="T10" r="T11" b="T12"/>
              <a:pathLst>
                <a:path w="26328" h="21600" fill="none" extrusionOk="0">
                  <a:moveTo>
                    <a:pt x="-1" y="523"/>
                  </a:moveTo>
                  <a:cubicBezTo>
                    <a:pt x="1551" y="175"/>
                    <a:pt x="3137" y="-1"/>
                    <a:pt x="4728" y="0"/>
                  </a:cubicBezTo>
                  <a:cubicBezTo>
                    <a:pt x="16657" y="0"/>
                    <a:pt x="26328" y="9670"/>
                    <a:pt x="26328" y="21600"/>
                  </a:cubicBezTo>
                </a:path>
                <a:path w="26328" h="21600" stroke="0" extrusionOk="0">
                  <a:moveTo>
                    <a:pt x="-1" y="523"/>
                  </a:moveTo>
                  <a:cubicBezTo>
                    <a:pt x="1551" y="175"/>
                    <a:pt x="3137" y="-1"/>
                    <a:pt x="4728" y="0"/>
                  </a:cubicBezTo>
                  <a:cubicBezTo>
                    <a:pt x="16657" y="0"/>
                    <a:pt x="26328" y="9670"/>
                    <a:pt x="26328" y="21600"/>
                  </a:cubicBezTo>
                  <a:lnTo>
                    <a:pt x="4728" y="21600"/>
                  </a:lnTo>
                  <a:close/>
                </a:path>
              </a:pathLst>
            </a:custGeom>
            <a:noFill/>
            <a:ln w="9525">
              <a:solidFill>
                <a:schemeClr val="tx1"/>
              </a:solidFill>
              <a:prstDash val="dash"/>
              <a:round/>
              <a:headEnd type="triangle" w="med" len="med"/>
              <a:tailEnd/>
            </a:ln>
          </p:spPr>
          <p:txBody>
            <a:bodyPr wrap="none" anchor="ctr"/>
            <a:lstStyle/>
            <a:p>
              <a:endParaRPr lang="en-US"/>
            </a:p>
          </p:txBody>
        </p:sp>
        <p:sp>
          <p:nvSpPr>
            <p:cNvPr id="15383" name="Oval 56"/>
            <p:cNvSpPr>
              <a:spLocks noChangeArrowheads="1"/>
            </p:cNvSpPr>
            <p:nvPr/>
          </p:nvSpPr>
          <p:spPr bwMode="auto">
            <a:xfrm>
              <a:off x="4896" y="2112"/>
              <a:ext cx="480" cy="288"/>
            </a:xfrm>
            <a:prstGeom prst="ellipse">
              <a:avLst/>
            </a:prstGeom>
            <a:solidFill>
              <a:srgbClr val="CCCCFF"/>
            </a:solidFill>
            <a:ln w="9525">
              <a:solidFill>
                <a:schemeClr val="tx1"/>
              </a:solidFill>
              <a:round/>
              <a:headEnd/>
              <a:tailEnd/>
            </a:ln>
          </p:spPr>
          <p:txBody>
            <a:bodyPr wrap="none" lIns="91432" tIns="45717" rIns="91432" bIns="45717" anchor="ctr"/>
            <a:lstStyle/>
            <a:p>
              <a:pPr algn="ctr"/>
              <a:endParaRPr lang="en-US" sz="800"/>
            </a:p>
            <a:p>
              <a:pPr algn="ctr"/>
              <a:endParaRPr lang="en-US" sz="800"/>
            </a:p>
            <a:p>
              <a:pPr algn="ctr"/>
              <a:r>
                <a:rPr lang="en-US" sz="800"/>
                <a:t>Micro, </a:t>
              </a:r>
            </a:p>
            <a:p>
              <a:pPr algn="ctr"/>
              <a:r>
                <a:rPr lang="en-US" sz="800"/>
                <a:t>meso, macro</a:t>
              </a:r>
            </a:p>
            <a:p>
              <a:pPr algn="ctr"/>
              <a:r>
                <a:rPr lang="en-US" sz="800"/>
                <a:t> impacts</a:t>
              </a:r>
            </a:p>
            <a:p>
              <a:pPr algn="ctr"/>
              <a:endParaRPr lang="en-US" sz="1800"/>
            </a:p>
          </p:txBody>
        </p:sp>
        <p:sp>
          <p:nvSpPr>
            <p:cNvPr id="15384" name="AutoShape 57"/>
            <p:cNvSpPr>
              <a:spLocks noChangeArrowheads="1"/>
            </p:cNvSpPr>
            <p:nvPr/>
          </p:nvSpPr>
          <p:spPr bwMode="auto">
            <a:xfrm rot="-5400000">
              <a:off x="4030" y="2443"/>
              <a:ext cx="381" cy="199"/>
            </a:xfrm>
            <a:prstGeom prst="leftRightArrow">
              <a:avLst>
                <a:gd name="adj1" fmla="val 50000"/>
                <a:gd name="adj2" fmla="val 38291"/>
              </a:avLst>
            </a:prstGeom>
            <a:gradFill rotWithShape="1">
              <a:gsLst>
                <a:gs pos="0">
                  <a:srgbClr val="9999FF"/>
                </a:gs>
                <a:gs pos="100000">
                  <a:srgbClr val="474776"/>
                </a:gs>
              </a:gsLst>
              <a:path path="rect">
                <a:fillToRect l="50000" t="50000" r="50000" b="50000"/>
              </a:path>
            </a:gradFill>
            <a:ln w="9525">
              <a:solidFill>
                <a:schemeClr val="tx1"/>
              </a:solidFill>
              <a:miter lim="800000"/>
              <a:headEnd/>
              <a:tailEnd/>
            </a:ln>
          </p:spPr>
          <p:txBody>
            <a:bodyPr vert="eaVert" wrap="none" anchor="ctr"/>
            <a:lstStyle/>
            <a:p>
              <a:endParaRPr lang="en-US"/>
            </a:p>
          </p:txBody>
        </p:sp>
        <p:sp>
          <p:nvSpPr>
            <p:cNvPr id="15385" name="AutoShape 58"/>
            <p:cNvSpPr>
              <a:spLocks noChangeArrowheads="1"/>
            </p:cNvSpPr>
            <p:nvPr/>
          </p:nvSpPr>
          <p:spPr bwMode="auto">
            <a:xfrm>
              <a:off x="4435" y="2256"/>
              <a:ext cx="141" cy="117"/>
            </a:xfrm>
            <a:prstGeom prst="flowChartDecision">
              <a:avLst/>
            </a:prstGeom>
            <a:solidFill>
              <a:srgbClr val="CCCCFF"/>
            </a:solidFill>
            <a:ln w="9525">
              <a:solidFill>
                <a:schemeClr val="tx1"/>
              </a:solidFill>
              <a:miter lim="800000"/>
              <a:headEnd/>
              <a:tailEnd/>
            </a:ln>
          </p:spPr>
          <p:txBody>
            <a:bodyPr wrap="none" anchor="ctr"/>
            <a:lstStyle/>
            <a:p>
              <a:endParaRPr lang="en-US"/>
            </a:p>
          </p:txBody>
        </p:sp>
        <p:sp>
          <p:nvSpPr>
            <p:cNvPr id="15386" name="Text Box 59"/>
            <p:cNvSpPr txBox="1">
              <a:spLocks noChangeArrowheads="1"/>
            </p:cNvSpPr>
            <p:nvPr/>
          </p:nvSpPr>
          <p:spPr bwMode="auto">
            <a:xfrm>
              <a:off x="4416" y="2246"/>
              <a:ext cx="159" cy="112"/>
            </a:xfrm>
            <a:prstGeom prst="rect">
              <a:avLst/>
            </a:prstGeom>
            <a:noFill/>
            <a:ln w="9525">
              <a:noFill/>
              <a:miter lim="800000"/>
              <a:headEnd/>
              <a:tailEnd/>
            </a:ln>
          </p:spPr>
          <p:txBody>
            <a:bodyPr wrap="none" lIns="91432" tIns="45717" rIns="91432" bIns="45717">
              <a:spAutoFit/>
            </a:bodyPr>
            <a:lstStyle/>
            <a:p>
              <a:r>
                <a:rPr lang="en-US" sz="1000"/>
                <a:t>9</a:t>
              </a:r>
            </a:p>
          </p:txBody>
        </p:sp>
        <p:sp>
          <p:nvSpPr>
            <p:cNvPr id="15387" name="AutoShape 60"/>
            <p:cNvSpPr>
              <a:spLocks noChangeArrowheads="1"/>
            </p:cNvSpPr>
            <p:nvPr/>
          </p:nvSpPr>
          <p:spPr bwMode="auto">
            <a:xfrm>
              <a:off x="4819" y="2352"/>
              <a:ext cx="141" cy="117"/>
            </a:xfrm>
            <a:prstGeom prst="flowChartDecision">
              <a:avLst/>
            </a:prstGeom>
            <a:solidFill>
              <a:srgbClr val="CCCCFF"/>
            </a:solidFill>
            <a:ln w="9525">
              <a:solidFill>
                <a:schemeClr val="tx1"/>
              </a:solidFill>
              <a:miter lim="800000"/>
              <a:headEnd/>
              <a:tailEnd/>
            </a:ln>
          </p:spPr>
          <p:txBody>
            <a:bodyPr wrap="none" anchor="ctr"/>
            <a:lstStyle/>
            <a:p>
              <a:endParaRPr lang="en-US"/>
            </a:p>
          </p:txBody>
        </p:sp>
        <p:sp>
          <p:nvSpPr>
            <p:cNvPr id="15388" name="Text Box 61"/>
            <p:cNvSpPr txBox="1">
              <a:spLocks noChangeArrowheads="1"/>
            </p:cNvSpPr>
            <p:nvPr/>
          </p:nvSpPr>
          <p:spPr bwMode="auto">
            <a:xfrm>
              <a:off x="4788" y="2342"/>
              <a:ext cx="202" cy="113"/>
            </a:xfrm>
            <a:prstGeom prst="rect">
              <a:avLst/>
            </a:prstGeom>
            <a:noFill/>
            <a:ln w="9525">
              <a:noFill/>
              <a:miter lim="800000"/>
              <a:headEnd/>
              <a:tailEnd/>
            </a:ln>
          </p:spPr>
          <p:txBody>
            <a:bodyPr wrap="none" lIns="91432" tIns="45717" rIns="91432" bIns="45717">
              <a:spAutoFit/>
            </a:bodyPr>
            <a:lstStyle/>
            <a:p>
              <a:r>
                <a:rPr lang="en-US" sz="1000"/>
                <a:t>10</a:t>
              </a:r>
            </a:p>
          </p:txBody>
        </p:sp>
      </p:grpSp>
      <p:sp>
        <p:nvSpPr>
          <p:cNvPr id="15366" name="Text Box 76"/>
          <p:cNvSpPr txBox="1">
            <a:spLocks noChangeArrowheads="1"/>
          </p:cNvSpPr>
          <p:nvPr/>
        </p:nvSpPr>
        <p:spPr bwMode="auto">
          <a:xfrm>
            <a:off x="762000" y="228600"/>
            <a:ext cx="8229600" cy="584775"/>
          </a:xfrm>
          <a:prstGeom prst="rect">
            <a:avLst/>
          </a:prstGeom>
          <a:noFill/>
          <a:ln w="9525">
            <a:noFill/>
            <a:miter lim="800000"/>
            <a:headEnd/>
            <a:tailEnd/>
          </a:ln>
        </p:spPr>
        <p:txBody>
          <a:bodyPr>
            <a:spAutoFit/>
          </a:bodyPr>
          <a:lstStyle/>
          <a:p>
            <a:pPr algn="ctr"/>
            <a:r>
              <a:rPr lang="en-US" sz="3200" dirty="0" smtClean="0"/>
              <a:t>A technology development view </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a:grpSpLocks/>
          </p:cNvGrpSpPr>
          <p:nvPr/>
        </p:nvGrpSpPr>
        <p:grpSpPr bwMode="auto">
          <a:xfrm>
            <a:off x="977900" y="1512888"/>
            <a:ext cx="7391400" cy="4114800"/>
            <a:chOff x="616" y="953"/>
            <a:chExt cx="4656" cy="2592"/>
          </a:xfrm>
        </p:grpSpPr>
        <p:sp>
          <p:nvSpPr>
            <p:cNvPr id="16389" name="Rectangle 3"/>
            <p:cNvSpPr>
              <a:spLocks noChangeArrowheads="1"/>
            </p:cNvSpPr>
            <p:nvPr/>
          </p:nvSpPr>
          <p:spPr bwMode="auto">
            <a:xfrm>
              <a:off x="4552" y="2105"/>
              <a:ext cx="672" cy="192"/>
            </a:xfrm>
            <a:prstGeom prst="rect">
              <a:avLst/>
            </a:prstGeom>
            <a:solidFill>
              <a:srgbClr val="69E38A"/>
            </a:solidFill>
            <a:ln w="9525">
              <a:solidFill>
                <a:schemeClr val="hlink"/>
              </a:solidFill>
              <a:miter lim="800000"/>
              <a:headEnd/>
              <a:tailEnd/>
            </a:ln>
          </p:spPr>
          <p:txBody>
            <a:bodyPr wrap="none" anchor="ctr"/>
            <a:lstStyle/>
            <a:p>
              <a:endParaRPr lang="en-US" b="1"/>
            </a:p>
          </p:txBody>
        </p:sp>
        <p:sp>
          <p:nvSpPr>
            <p:cNvPr id="16390" name="Freeform 4"/>
            <p:cNvSpPr>
              <a:spLocks/>
            </p:cNvSpPr>
            <p:nvPr/>
          </p:nvSpPr>
          <p:spPr bwMode="auto">
            <a:xfrm>
              <a:off x="3517" y="2057"/>
              <a:ext cx="934" cy="288"/>
            </a:xfrm>
            <a:custGeom>
              <a:avLst/>
              <a:gdLst>
                <a:gd name="T0" fmla="*/ 0 w 934"/>
                <a:gd name="T1" fmla="*/ 48 h 288"/>
                <a:gd name="T2" fmla="*/ 790 w 934"/>
                <a:gd name="T3" fmla="*/ 48 h 288"/>
                <a:gd name="T4" fmla="*/ 790 w 934"/>
                <a:gd name="T5" fmla="*/ 0 h 288"/>
                <a:gd name="T6" fmla="*/ 934 w 934"/>
                <a:gd name="T7" fmla="*/ 144 h 288"/>
                <a:gd name="T8" fmla="*/ 790 w 934"/>
                <a:gd name="T9" fmla="*/ 288 h 288"/>
                <a:gd name="T10" fmla="*/ 790 w 934"/>
                <a:gd name="T11" fmla="*/ 240 h 288"/>
                <a:gd name="T12" fmla="*/ 0 w 934"/>
                <a:gd name="T13" fmla="*/ 240 h 288"/>
                <a:gd name="T14" fmla="*/ 0 w 934"/>
                <a:gd name="T15" fmla="*/ 48 h 288"/>
                <a:gd name="T16" fmla="*/ 0 60000 65536"/>
                <a:gd name="T17" fmla="*/ 0 60000 65536"/>
                <a:gd name="T18" fmla="*/ 0 60000 65536"/>
                <a:gd name="T19" fmla="*/ 0 60000 65536"/>
                <a:gd name="T20" fmla="*/ 0 60000 65536"/>
                <a:gd name="T21" fmla="*/ 0 60000 65536"/>
                <a:gd name="T22" fmla="*/ 0 60000 65536"/>
                <a:gd name="T23" fmla="*/ 0 60000 65536"/>
                <a:gd name="T24" fmla="*/ 0 w 934"/>
                <a:gd name="T25" fmla="*/ 0 h 288"/>
                <a:gd name="T26" fmla="*/ 934 w 934"/>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4" h="288">
                  <a:moveTo>
                    <a:pt x="0" y="48"/>
                  </a:moveTo>
                  <a:lnTo>
                    <a:pt x="790" y="48"/>
                  </a:lnTo>
                  <a:lnTo>
                    <a:pt x="790" y="0"/>
                  </a:lnTo>
                  <a:lnTo>
                    <a:pt x="934" y="144"/>
                  </a:lnTo>
                  <a:lnTo>
                    <a:pt x="790" y="288"/>
                  </a:lnTo>
                  <a:lnTo>
                    <a:pt x="790" y="240"/>
                  </a:lnTo>
                  <a:lnTo>
                    <a:pt x="0" y="240"/>
                  </a:lnTo>
                  <a:lnTo>
                    <a:pt x="0" y="48"/>
                  </a:lnTo>
                  <a:close/>
                </a:path>
              </a:pathLst>
            </a:custGeom>
            <a:solidFill>
              <a:srgbClr val="69E38A"/>
            </a:solidFill>
            <a:ln w="9525">
              <a:solidFill>
                <a:srgbClr val="2CE302"/>
              </a:solidFill>
              <a:round/>
              <a:headEnd/>
              <a:tailEnd/>
            </a:ln>
          </p:spPr>
          <p:txBody>
            <a:bodyPr wrap="none" anchor="ctr"/>
            <a:lstStyle/>
            <a:p>
              <a:endParaRPr lang="en-US"/>
            </a:p>
          </p:txBody>
        </p:sp>
        <p:sp>
          <p:nvSpPr>
            <p:cNvPr id="16391" name="Freeform 5"/>
            <p:cNvSpPr>
              <a:spLocks/>
            </p:cNvSpPr>
            <p:nvPr/>
          </p:nvSpPr>
          <p:spPr bwMode="auto">
            <a:xfrm>
              <a:off x="2829" y="2057"/>
              <a:ext cx="619" cy="288"/>
            </a:xfrm>
            <a:custGeom>
              <a:avLst/>
              <a:gdLst>
                <a:gd name="T0" fmla="*/ 0 w 619"/>
                <a:gd name="T1" fmla="*/ 43 h 288"/>
                <a:gd name="T2" fmla="*/ 475 w 619"/>
                <a:gd name="T3" fmla="*/ 48 h 288"/>
                <a:gd name="T4" fmla="*/ 475 w 619"/>
                <a:gd name="T5" fmla="*/ 0 h 288"/>
                <a:gd name="T6" fmla="*/ 619 w 619"/>
                <a:gd name="T7" fmla="*/ 144 h 288"/>
                <a:gd name="T8" fmla="*/ 475 w 619"/>
                <a:gd name="T9" fmla="*/ 288 h 288"/>
                <a:gd name="T10" fmla="*/ 475 w 619"/>
                <a:gd name="T11" fmla="*/ 240 h 288"/>
                <a:gd name="T12" fmla="*/ 0 w 619"/>
                <a:gd name="T13" fmla="*/ 240 h 288"/>
                <a:gd name="T14" fmla="*/ 0 w 619"/>
                <a:gd name="T15" fmla="*/ 43 h 288"/>
                <a:gd name="T16" fmla="*/ 0 60000 65536"/>
                <a:gd name="T17" fmla="*/ 0 60000 65536"/>
                <a:gd name="T18" fmla="*/ 0 60000 65536"/>
                <a:gd name="T19" fmla="*/ 0 60000 65536"/>
                <a:gd name="T20" fmla="*/ 0 60000 65536"/>
                <a:gd name="T21" fmla="*/ 0 60000 65536"/>
                <a:gd name="T22" fmla="*/ 0 60000 65536"/>
                <a:gd name="T23" fmla="*/ 0 60000 65536"/>
                <a:gd name="T24" fmla="*/ 0 w 619"/>
                <a:gd name="T25" fmla="*/ 0 h 288"/>
                <a:gd name="T26" fmla="*/ 619 w 619"/>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9" h="288">
                  <a:moveTo>
                    <a:pt x="0" y="43"/>
                  </a:moveTo>
                  <a:lnTo>
                    <a:pt x="475" y="48"/>
                  </a:lnTo>
                  <a:lnTo>
                    <a:pt x="475" y="0"/>
                  </a:lnTo>
                  <a:lnTo>
                    <a:pt x="619" y="144"/>
                  </a:lnTo>
                  <a:lnTo>
                    <a:pt x="475" y="288"/>
                  </a:lnTo>
                  <a:lnTo>
                    <a:pt x="475" y="240"/>
                  </a:lnTo>
                  <a:lnTo>
                    <a:pt x="0" y="240"/>
                  </a:lnTo>
                  <a:lnTo>
                    <a:pt x="0" y="43"/>
                  </a:lnTo>
                  <a:close/>
                </a:path>
              </a:pathLst>
            </a:custGeom>
            <a:solidFill>
              <a:srgbClr val="69E38A"/>
            </a:solidFill>
            <a:ln w="9525">
              <a:solidFill>
                <a:srgbClr val="2CE302"/>
              </a:solidFill>
              <a:round/>
              <a:headEnd/>
              <a:tailEnd/>
            </a:ln>
          </p:spPr>
          <p:txBody>
            <a:bodyPr wrap="none" anchor="ctr"/>
            <a:lstStyle/>
            <a:p>
              <a:endParaRPr lang="en-US"/>
            </a:p>
          </p:txBody>
        </p:sp>
        <p:sp>
          <p:nvSpPr>
            <p:cNvPr id="16392" name="Freeform 6"/>
            <p:cNvSpPr>
              <a:spLocks/>
            </p:cNvSpPr>
            <p:nvPr/>
          </p:nvSpPr>
          <p:spPr bwMode="auto">
            <a:xfrm>
              <a:off x="2008" y="2057"/>
              <a:ext cx="720" cy="288"/>
            </a:xfrm>
            <a:custGeom>
              <a:avLst/>
              <a:gdLst>
                <a:gd name="T0" fmla="*/ 0 w 720"/>
                <a:gd name="T1" fmla="*/ 43 h 288"/>
                <a:gd name="T2" fmla="*/ 576 w 720"/>
                <a:gd name="T3" fmla="*/ 48 h 288"/>
                <a:gd name="T4" fmla="*/ 576 w 720"/>
                <a:gd name="T5" fmla="*/ 0 h 288"/>
                <a:gd name="T6" fmla="*/ 720 w 720"/>
                <a:gd name="T7" fmla="*/ 144 h 288"/>
                <a:gd name="T8" fmla="*/ 576 w 720"/>
                <a:gd name="T9" fmla="*/ 288 h 288"/>
                <a:gd name="T10" fmla="*/ 576 w 720"/>
                <a:gd name="T11" fmla="*/ 240 h 288"/>
                <a:gd name="T12" fmla="*/ 0 w 720"/>
                <a:gd name="T13" fmla="*/ 235 h 288"/>
                <a:gd name="T14" fmla="*/ 0 w 720"/>
                <a:gd name="T15" fmla="*/ 43 h 288"/>
                <a:gd name="T16" fmla="*/ 0 60000 65536"/>
                <a:gd name="T17" fmla="*/ 0 60000 65536"/>
                <a:gd name="T18" fmla="*/ 0 60000 65536"/>
                <a:gd name="T19" fmla="*/ 0 60000 65536"/>
                <a:gd name="T20" fmla="*/ 0 60000 65536"/>
                <a:gd name="T21" fmla="*/ 0 60000 65536"/>
                <a:gd name="T22" fmla="*/ 0 60000 65536"/>
                <a:gd name="T23" fmla="*/ 0 60000 65536"/>
                <a:gd name="T24" fmla="*/ 0 w 720"/>
                <a:gd name="T25" fmla="*/ 0 h 288"/>
                <a:gd name="T26" fmla="*/ 720 w 720"/>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 h="288">
                  <a:moveTo>
                    <a:pt x="0" y="43"/>
                  </a:moveTo>
                  <a:lnTo>
                    <a:pt x="576" y="48"/>
                  </a:lnTo>
                  <a:lnTo>
                    <a:pt x="576" y="0"/>
                  </a:lnTo>
                  <a:lnTo>
                    <a:pt x="720" y="144"/>
                  </a:lnTo>
                  <a:lnTo>
                    <a:pt x="576" y="288"/>
                  </a:lnTo>
                  <a:lnTo>
                    <a:pt x="576" y="240"/>
                  </a:lnTo>
                  <a:lnTo>
                    <a:pt x="0" y="235"/>
                  </a:lnTo>
                  <a:lnTo>
                    <a:pt x="0" y="43"/>
                  </a:lnTo>
                  <a:close/>
                </a:path>
              </a:pathLst>
            </a:custGeom>
            <a:solidFill>
              <a:srgbClr val="69E38A"/>
            </a:solidFill>
            <a:ln w="9525">
              <a:solidFill>
                <a:srgbClr val="2CE302"/>
              </a:solidFill>
              <a:round/>
              <a:headEnd/>
              <a:tailEnd/>
            </a:ln>
          </p:spPr>
          <p:txBody>
            <a:bodyPr wrap="none" anchor="ctr"/>
            <a:lstStyle/>
            <a:p>
              <a:endParaRPr lang="en-US"/>
            </a:p>
          </p:txBody>
        </p:sp>
        <p:sp>
          <p:nvSpPr>
            <p:cNvPr id="16393" name="Freeform 7"/>
            <p:cNvSpPr>
              <a:spLocks/>
            </p:cNvSpPr>
            <p:nvPr/>
          </p:nvSpPr>
          <p:spPr bwMode="auto">
            <a:xfrm>
              <a:off x="1192" y="2057"/>
              <a:ext cx="720" cy="288"/>
            </a:xfrm>
            <a:custGeom>
              <a:avLst/>
              <a:gdLst>
                <a:gd name="T0" fmla="*/ 0 w 720"/>
                <a:gd name="T1" fmla="*/ 43 h 288"/>
                <a:gd name="T2" fmla="*/ 576 w 720"/>
                <a:gd name="T3" fmla="*/ 48 h 288"/>
                <a:gd name="T4" fmla="*/ 576 w 720"/>
                <a:gd name="T5" fmla="*/ 0 h 288"/>
                <a:gd name="T6" fmla="*/ 720 w 720"/>
                <a:gd name="T7" fmla="*/ 144 h 288"/>
                <a:gd name="T8" fmla="*/ 576 w 720"/>
                <a:gd name="T9" fmla="*/ 288 h 288"/>
                <a:gd name="T10" fmla="*/ 576 w 720"/>
                <a:gd name="T11" fmla="*/ 240 h 288"/>
                <a:gd name="T12" fmla="*/ 0 w 720"/>
                <a:gd name="T13" fmla="*/ 235 h 288"/>
                <a:gd name="T14" fmla="*/ 0 w 720"/>
                <a:gd name="T15" fmla="*/ 43 h 288"/>
                <a:gd name="T16" fmla="*/ 0 60000 65536"/>
                <a:gd name="T17" fmla="*/ 0 60000 65536"/>
                <a:gd name="T18" fmla="*/ 0 60000 65536"/>
                <a:gd name="T19" fmla="*/ 0 60000 65536"/>
                <a:gd name="T20" fmla="*/ 0 60000 65536"/>
                <a:gd name="T21" fmla="*/ 0 60000 65536"/>
                <a:gd name="T22" fmla="*/ 0 60000 65536"/>
                <a:gd name="T23" fmla="*/ 0 60000 65536"/>
                <a:gd name="T24" fmla="*/ 0 w 720"/>
                <a:gd name="T25" fmla="*/ 0 h 288"/>
                <a:gd name="T26" fmla="*/ 720 w 720"/>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0" h="288">
                  <a:moveTo>
                    <a:pt x="0" y="43"/>
                  </a:moveTo>
                  <a:lnTo>
                    <a:pt x="576" y="48"/>
                  </a:lnTo>
                  <a:lnTo>
                    <a:pt x="576" y="0"/>
                  </a:lnTo>
                  <a:lnTo>
                    <a:pt x="720" y="144"/>
                  </a:lnTo>
                  <a:lnTo>
                    <a:pt x="576" y="288"/>
                  </a:lnTo>
                  <a:lnTo>
                    <a:pt x="576" y="240"/>
                  </a:lnTo>
                  <a:lnTo>
                    <a:pt x="0" y="235"/>
                  </a:lnTo>
                  <a:lnTo>
                    <a:pt x="0" y="43"/>
                  </a:lnTo>
                  <a:close/>
                </a:path>
              </a:pathLst>
            </a:custGeom>
            <a:solidFill>
              <a:srgbClr val="69E38A"/>
            </a:solidFill>
            <a:ln w="9525">
              <a:solidFill>
                <a:srgbClr val="2CE302"/>
              </a:solidFill>
              <a:round/>
              <a:headEnd/>
              <a:tailEnd/>
            </a:ln>
          </p:spPr>
          <p:txBody>
            <a:bodyPr wrap="none" anchor="ctr"/>
            <a:lstStyle/>
            <a:p>
              <a:endParaRPr lang="en-US"/>
            </a:p>
          </p:txBody>
        </p:sp>
        <p:sp>
          <p:nvSpPr>
            <p:cNvPr id="16394" name="Rectangle 8"/>
            <p:cNvSpPr>
              <a:spLocks noChangeArrowheads="1"/>
            </p:cNvSpPr>
            <p:nvPr/>
          </p:nvSpPr>
          <p:spPr bwMode="auto">
            <a:xfrm>
              <a:off x="664" y="953"/>
              <a:ext cx="864" cy="912"/>
            </a:xfrm>
            <a:prstGeom prst="rect">
              <a:avLst/>
            </a:prstGeom>
            <a:gradFill rotWithShape="0">
              <a:gsLst>
                <a:gs pos="0">
                  <a:srgbClr val="D7FFF9"/>
                </a:gs>
                <a:gs pos="100000">
                  <a:srgbClr val="FFFFFF"/>
                </a:gs>
              </a:gsLst>
              <a:lin ang="5400000" scaled="1"/>
            </a:gradFill>
            <a:ln w="12700">
              <a:solidFill>
                <a:srgbClr val="5AF5FF"/>
              </a:solidFill>
              <a:miter lim="800000"/>
              <a:headEnd/>
              <a:tailEnd/>
            </a:ln>
          </p:spPr>
          <p:txBody>
            <a:bodyPr wrap="none" anchor="ctr"/>
            <a:lstStyle/>
            <a:p>
              <a:endParaRPr lang="en-US" b="1"/>
            </a:p>
          </p:txBody>
        </p:sp>
        <p:sp>
          <p:nvSpPr>
            <p:cNvPr id="16395" name="Rectangle 9"/>
            <p:cNvSpPr>
              <a:spLocks noChangeArrowheads="1"/>
            </p:cNvSpPr>
            <p:nvPr/>
          </p:nvSpPr>
          <p:spPr bwMode="auto">
            <a:xfrm>
              <a:off x="1000" y="2633"/>
              <a:ext cx="864" cy="912"/>
            </a:xfrm>
            <a:prstGeom prst="rect">
              <a:avLst/>
            </a:prstGeom>
            <a:gradFill rotWithShape="0">
              <a:gsLst>
                <a:gs pos="0">
                  <a:srgbClr val="FFFFF5"/>
                </a:gs>
                <a:gs pos="100000">
                  <a:srgbClr val="FCFFB3"/>
                </a:gs>
              </a:gsLst>
              <a:lin ang="5400000" scaled="1"/>
            </a:gradFill>
            <a:ln w="12700">
              <a:solidFill>
                <a:srgbClr val="D4D408"/>
              </a:solidFill>
              <a:miter lim="800000"/>
              <a:headEnd/>
              <a:tailEnd/>
            </a:ln>
          </p:spPr>
          <p:txBody>
            <a:bodyPr wrap="none" anchor="ctr"/>
            <a:lstStyle/>
            <a:p>
              <a:endParaRPr lang="en-US" b="1"/>
            </a:p>
          </p:txBody>
        </p:sp>
        <p:sp>
          <p:nvSpPr>
            <p:cNvPr id="16396" name="Rectangle 10"/>
            <p:cNvSpPr>
              <a:spLocks noChangeArrowheads="1"/>
            </p:cNvSpPr>
            <p:nvPr/>
          </p:nvSpPr>
          <p:spPr bwMode="auto">
            <a:xfrm>
              <a:off x="2008" y="2633"/>
              <a:ext cx="816" cy="912"/>
            </a:xfrm>
            <a:prstGeom prst="rect">
              <a:avLst/>
            </a:prstGeom>
            <a:gradFill rotWithShape="0">
              <a:gsLst>
                <a:gs pos="0">
                  <a:srgbClr val="FFFFFF"/>
                </a:gs>
                <a:gs pos="100000">
                  <a:srgbClr val="C8E3E3"/>
                </a:gs>
              </a:gsLst>
              <a:lin ang="5400000" scaled="1"/>
            </a:gradFill>
            <a:ln w="12700">
              <a:solidFill>
                <a:srgbClr val="0DA2E3"/>
              </a:solidFill>
              <a:miter lim="800000"/>
              <a:headEnd/>
              <a:tailEnd/>
            </a:ln>
          </p:spPr>
          <p:txBody>
            <a:bodyPr wrap="none" anchor="ctr"/>
            <a:lstStyle/>
            <a:p>
              <a:endParaRPr lang="en-US" b="1"/>
            </a:p>
          </p:txBody>
        </p:sp>
        <p:sp>
          <p:nvSpPr>
            <p:cNvPr id="16397" name="Text Box 11"/>
            <p:cNvSpPr txBox="1">
              <a:spLocks noChangeArrowheads="1"/>
            </p:cNvSpPr>
            <p:nvPr/>
          </p:nvSpPr>
          <p:spPr bwMode="auto">
            <a:xfrm>
              <a:off x="4552" y="2105"/>
              <a:ext cx="720" cy="179"/>
            </a:xfrm>
            <a:prstGeom prst="rect">
              <a:avLst/>
            </a:prstGeom>
            <a:solidFill>
              <a:srgbClr val="69E38A"/>
            </a:solidFill>
            <a:ln w="9525">
              <a:solidFill>
                <a:srgbClr val="2CE302"/>
              </a:solidFill>
              <a:miter lim="800000"/>
              <a:headEnd/>
              <a:tailEnd/>
            </a:ln>
          </p:spPr>
          <p:txBody>
            <a:bodyPr wrap="none">
              <a:spAutoFit/>
            </a:bodyPr>
            <a:lstStyle/>
            <a:p>
              <a:pPr eaLnBrk="0" hangingPunct="0"/>
              <a:r>
                <a:rPr lang="en-US" sz="1200" b="1">
                  <a:ea typeface="ＭＳ Ｐゴシック" pitchFamily="1" charset="-128"/>
                </a:rPr>
                <a:t>Confirmation</a:t>
              </a:r>
            </a:p>
          </p:txBody>
        </p:sp>
        <p:sp>
          <p:nvSpPr>
            <p:cNvPr id="16398" name="Text Box 12"/>
            <p:cNvSpPr txBox="1">
              <a:spLocks noChangeArrowheads="1"/>
            </p:cNvSpPr>
            <p:nvPr/>
          </p:nvSpPr>
          <p:spPr bwMode="auto">
            <a:xfrm>
              <a:off x="1204" y="2105"/>
              <a:ext cx="621" cy="173"/>
            </a:xfrm>
            <a:prstGeom prst="rect">
              <a:avLst/>
            </a:prstGeom>
            <a:noFill/>
            <a:ln w="9525">
              <a:noFill/>
              <a:miter lim="800000"/>
              <a:headEnd/>
              <a:tailEnd/>
            </a:ln>
          </p:spPr>
          <p:txBody>
            <a:bodyPr wrap="none">
              <a:spAutoFit/>
            </a:bodyPr>
            <a:lstStyle/>
            <a:p>
              <a:pPr eaLnBrk="0" hangingPunct="0"/>
              <a:r>
                <a:rPr lang="en-US" sz="1200" b="1">
                  <a:ea typeface="ＭＳ Ｐゴシック" pitchFamily="1" charset="-128"/>
                </a:rPr>
                <a:t>Awareness</a:t>
              </a:r>
            </a:p>
          </p:txBody>
        </p:sp>
        <p:sp>
          <p:nvSpPr>
            <p:cNvPr id="16399" name="Text Box 13"/>
            <p:cNvSpPr txBox="1">
              <a:spLocks noChangeArrowheads="1"/>
            </p:cNvSpPr>
            <p:nvPr/>
          </p:nvSpPr>
          <p:spPr bwMode="auto">
            <a:xfrm>
              <a:off x="2016" y="2121"/>
              <a:ext cx="633" cy="173"/>
            </a:xfrm>
            <a:prstGeom prst="rect">
              <a:avLst/>
            </a:prstGeom>
            <a:noFill/>
            <a:ln w="9525">
              <a:noFill/>
              <a:miter lim="800000"/>
              <a:headEnd/>
              <a:tailEnd/>
            </a:ln>
          </p:spPr>
          <p:txBody>
            <a:bodyPr wrap="none">
              <a:spAutoFit/>
            </a:bodyPr>
            <a:lstStyle/>
            <a:p>
              <a:pPr eaLnBrk="0" hangingPunct="0"/>
              <a:r>
                <a:rPr lang="en-US" sz="1200" b="1">
                  <a:ea typeface="ＭＳ Ｐゴシック" pitchFamily="1" charset="-128"/>
                </a:rPr>
                <a:t>Persuasion</a:t>
              </a:r>
            </a:p>
          </p:txBody>
        </p:sp>
        <p:sp>
          <p:nvSpPr>
            <p:cNvPr id="16400" name="Text Box 14"/>
            <p:cNvSpPr txBox="1">
              <a:spLocks noChangeArrowheads="1"/>
            </p:cNvSpPr>
            <p:nvPr/>
          </p:nvSpPr>
          <p:spPr bwMode="auto">
            <a:xfrm>
              <a:off x="2866" y="2122"/>
              <a:ext cx="516" cy="173"/>
            </a:xfrm>
            <a:prstGeom prst="rect">
              <a:avLst/>
            </a:prstGeom>
            <a:noFill/>
            <a:ln w="9525">
              <a:noFill/>
              <a:miter lim="800000"/>
              <a:headEnd/>
              <a:tailEnd/>
            </a:ln>
          </p:spPr>
          <p:txBody>
            <a:bodyPr wrap="none">
              <a:spAutoFit/>
            </a:bodyPr>
            <a:lstStyle/>
            <a:p>
              <a:pPr eaLnBrk="0" hangingPunct="0"/>
              <a:r>
                <a:rPr lang="en-US" sz="1200" b="1">
                  <a:ea typeface="ＭＳ Ｐゴシック" pitchFamily="1" charset="-128"/>
                </a:rPr>
                <a:t>Decision</a:t>
              </a:r>
            </a:p>
          </p:txBody>
        </p:sp>
        <p:sp>
          <p:nvSpPr>
            <p:cNvPr id="16401" name="Text Box 15"/>
            <p:cNvSpPr txBox="1">
              <a:spLocks noChangeArrowheads="1"/>
            </p:cNvSpPr>
            <p:nvPr/>
          </p:nvSpPr>
          <p:spPr bwMode="auto">
            <a:xfrm>
              <a:off x="3577" y="2105"/>
              <a:ext cx="826" cy="173"/>
            </a:xfrm>
            <a:prstGeom prst="rect">
              <a:avLst/>
            </a:prstGeom>
            <a:noFill/>
            <a:ln w="9525">
              <a:noFill/>
              <a:miter lim="800000"/>
              <a:headEnd/>
              <a:tailEnd/>
            </a:ln>
          </p:spPr>
          <p:txBody>
            <a:bodyPr wrap="none">
              <a:spAutoFit/>
            </a:bodyPr>
            <a:lstStyle/>
            <a:p>
              <a:pPr eaLnBrk="0" hangingPunct="0"/>
              <a:r>
                <a:rPr lang="en-US" sz="1200" b="1">
                  <a:ea typeface="ＭＳ Ｐゴシック" pitchFamily="1" charset="-128"/>
                </a:rPr>
                <a:t>Implementation</a:t>
              </a:r>
            </a:p>
          </p:txBody>
        </p:sp>
        <p:sp>
          <p:nvSpPr>
            <p:cNvPr id="16402" name="Line 16"/>
            <p:cNvSpPr>
              <a:spLocks noChangeShapeType="1"/>
            </p:cNvSpPr>
            <p:nvPr/>
          </p:nvSpPr>
          <p:spPr bwMode="auto">
            <a:xfrm>
              <a:off x="1576" y="1865"/>
              <a:ext cx="3264" cy="0"/>
            </a:xfrm>
            <a:prstGeom prst="line">
              <a:avLst/>
            </a:prstGeom>
            <a:noFill/>
            <a:ln w="12700">
              <a:solidFill>
                <a:srgbClr val="2CE302"/>
              </a:solidFill>
              <a:prstDash val="dash"/>
              <a:round/>
              <a:headEnd/>
              <a:tailEnd/>
            </a:ln>
          </p:spPr>
          <p:txBody>
            <a:bodyPr wrap="none" anchor="ctr"/>
            <a:lstStyle/>
            <a:p>
              <a:endParaRPr lang="en-US"/>
            </a:p>
          </p:txBody>
        </p:sp>
        <p:sp>
          <p:nvSpPr>
            <p:cNvPr id="16403" name="Line 17"/>
            <p:cNvSpPr>
              <a:spLocks noChangeShapeType="1"/>
            </p:cNvSpPr>
            <p:nvPr/>
          </p:nvSpPr>
          <p:spPr bwMode="auto">
            <a:xfrm>
              <a:off x="3928" y="1865"/>
              <a:ext cx="0" cy="240"/>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04" name="Line 18"/>
            <p:cNvSpPr>
              <a:spLocks noChangeShapeType="1"/>
            </p:cNvSpPr>
            <p:nvPr/>
          </p:nvSpPr>
          <p:spPr bwMode="auto">
            <a:xfrm>
              <a:off x="4856" y="1865"/>
              <a:ext cx="0" cy="240"/>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05" name="Line 19"/>
            <p:cNvSpPr>
              <a:spLocks noChangeShapeType="1"/>
            </p:cNvSpPr>
            <p:nvPr/>
          </p:nvSpPr>
          <p:spPr bwMode="auto">
            <a:xfrm>
              <a:off x="3137" y="1865"/>
              <a:ext cx="0" cy="240"/>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06" name="Line 20"/>
            <p:cNvSpPr>
              <a:spLocks noChangeShapeType="1"/>
            </p:cNvSpPr>
            <p:nvPr/>
          </p:nvSpPr>
          <p:spPr bwMode="auto">
            <a:xfrm>
              <a:off x="2344" y="1865"/>
              <a:ext cx="0" cy="240"/>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07" name="Line 21"/>
            <p:cNvSpPr>
              <a:spLocks noChangeShapeType="1"/>
            </p:cNvSpPr>
            <p:nvPr/>
          </p:nvSpPr>
          <p:spPr bwMode="auto">
            <a:xfrm>
              <a:off x="1576" y="1865"/>
              <a:ext cx="0" cy="240"/>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08" name="Text Box 22"/>
            <p:cNvSpPr txBox="1">
              <a:spLocks noChangeArrowheads="1"/>
            </p:cNvSpPr>
            <p:nvPr/>
          </p:nvSpPr>
          <p:spPr bwMode="auto">
            <a:xfrm>
              <a:off x="3928" y="1721"/>
              <a:ext cx="483" cy="154"/>
            </a:xfrm>
            <a:prstGeom prst="rect">
              <a:avLst/>
            </a:prstGeom>
            <a:noFill/>
            <a:ln w="9525">
              <a:noFill/>
              <a:miter lim="800000"/>
              <a:headEnd/>
              <a:tailEnd/>
            </a:ln>
          </p:spPr>
          <p:txBody>
            <a:bodyPr wrap="none">
              <a:spAutoFit/>
            </a:bodyPr>
            <a:lstStyle/>
            <a:p>
              <a:pPr eaLnBrk="0" hangingPunct="0"/>
              <a:r>
                <a:rPr lang="en-US" sz="1000" b="1">
                  <a:ea typeface="ＭＳ Ｐゴシック" pitchFamily="1" charset="-128"/>
                </a:rPr>
                <a:t>Feedback</a:t>
              </a:r>
            </a:p>
          </p:txBody>
        </p:sp>
        <p:sp>
          <p:nvSpPr>
            <p:cNvPr id="16409" name="Text Box 23"/>
            <p:cNvSpPr txBox="1">
              <a:spLocks noChangeArrowheads="1"/>
            </p:cNvSpPr>
            <p:nvPr/>
          </p:nvSpPr>
          <p:spPr bwMode="auto">
            <a:xfrm>
              <a:off x="4360" y="2537"/>
              <a:ext cx="872" cy="250"/>
            </a:xfrm>
            <a:prstGeom prst="rect">
              <a:avLst/>
            </a:prstGeom>
            <a:noFill/>
            <a:ln w="9525">
              <a:noFill/>
              <a:miter lim="800000"/>
              <a:headEnd/>
              <a:tailEnd/>
            </a:ln>
          </p:spPr>
          <p:txBody>
            <a:bodyPr wrap="none">
              <a:spAutoFit/>
            </a:bodyPr>
            <a:lstStyle/>
            <a:p>
              <a:pPr eaLnBrk="0" hangingPunct="0"/>
              <a:r>
                <a:rPr lang="en-US" sz="1000" b="1">
                  <a:solidFill>
                    <a:schemeClr val="tx2"/>
                  </a:solidFill>
                  <a:ea typeface="ＭＳ Ｐゴシック" pitchFamily="1" charset="-128"/>
                </a:rPr>
                <a:t>Continued adoption</a:t>
              </a:r>
            </a:p>
            <a:p>
              <a:pPr eaLnBrk="0" hangingPunct="0"/>
              <a:r>
                <a:rPr lang="en-US" sz="1000" b="1">
                  <a:solidFill>
                    <a:schemeClr val="tx2"/>
                  </a:solidFill>
                  <a:ea typeface="ＭＳ Ｐゴシック" pitchFamily="1" charset="-128"/>
                </a:rPr>
                <a:t>Later adoption</a:t>
              </a:r>
            </a:p>
          </p:txBody>
        </p:sp>
        <p:sp>
          <p:nvSpPr>
            <p:cNvPr id="16410" name="Text Box 24"/>
            <p:cNvSpPr txBox="1">
              <a:spLocks noChangeArrowheads="1"/>
            </p:cNvSpPr>
            <p:nvPr/>
          </p:nvSpPr>
          <p:spPr bwMode="auto">
            <a:xfrm>
              <a:off x="4360" y="2825"/>
              <a:ext cx="866" cy="250"/>
            </a:xfrm>
            <a:prstGeom prst="rect">
              <a:avLst/>
            </a:prstGeom>
            <a:noFill/>
            <a:ln w="9525">
              <a:noFill/>
              <a:miter lim="800000"/>
              <a:headEnd/>
              <a:tailEnd/>
            </a:ln>
          </p:spPr>
          <p:txBody>
            <a:bodyPr wrap="none">
              <a:spAutoFit/>
            </a:bodyPr>
            <a:lstStyle/>
            <a:p>
              <a:pPr eaLnBrk="0" hangingPunct="0"/>
              <a:r>
                <a:rPr lang="en-US" sz="1000" b="1">
                  <a:solidFill>
                    <a:schemeClr val="tx2"/>
                  </a:solidFill>
                  <a:ea typeface="ＭＳ Ｐゴシック" pitchFamily="1" charset="-128"/>
                </a:rPr>
                <a:t>Discontinuance</a:t>
              </a:r>
            </a:p>
            <a:p>
              <a:pPr eaLnBrk="0" hangingPunct="0"/>
              <a:r>
                <a:rPr lang="en-US" sz="1000" b="1">
                  <a:solidFill>
                    <a:schemeClr val="tx2"/>
                  </a:solidFill>
                  <a:ea typeface="ＭＳ Ｐゴシック" pitchFamily="1" charset="-128"/>
                </a:rPr>
                <a:t>Continued rejection</a:t>
              </a:r>
            </a:p>
          </p:txBody>
        </p:sp>
        <p:sp>
          <p:nvSpPr>
            <p:cNvPr id="16411" name="Text Box 25"/>
            <p:cNvSpPr txBox="1">
              <a:spLocks noChangeArrowheads="1"/>
            </p:cNvSpPr>
            <p:nvPr/>
          </p:nvSpPr>
          <p:spPr bwMode="auto">
            <a:xfrm>
              <a:off x="3304" y="2580"/>
              <a:ext cx="468" cy="154"/>
            </a:xfrm>
            <a:prstGeom prst="rect">
              <a:avLst/>
            </a:prstGeom>
            <a:noFill/>
            <a:ln w="9525">
              <a:noFill/>
              <a:miter lim="800000"/>
              <a:headEnd/>
              <a:tailEnd/>
            </a:ln>
          </p:spPr>
          <p:txBody>
            <a:bodyPr wrap="none">
              <a:spAutoFit/>
            </a:bodyPr>
            <a:lstStyle/>
            <a:p>
              <a:pPr eaLnBrk="0" hangingPunct="0"/>
              <a:r>
                <a:rPr lang="en-US" sz="1000" b="1">
                  <a:solidFill>
                    <a:schemeClr val="tx2"/>
                  </a:solidFill>
                  <a:ea typeface="ＭＳ Ｐゴシック" pitchFamily="1" charset="-128"/>
                </a:rPr>
                <a:t>Adoption</a:t>
              </a:r>
            </a:p>
          </p:txBody>
        </p:sp>
        <p:sp>
          <p:nvSpPr>
            <p:cNvPr id="16412" name="Text Box 26"/>
            <p:cNvSpPr txBox="1">
              <a:spLocks noChangeArrowheads="1"/>
            </p:cNvSpPr>
            <p:nvPr/>
          </p:nvSpPr>
          <p:spPr bwMode="auto">
            <a:xfrm>
              <a:off x="3304" y="2868"/>
              <a:ext cx="475" cy="154"/>
            </a:xfrm>
            <a:prstGeom prst="rect">
              <a:avLst/>
            </a:prstGeom>
            <a:noFill/>
            <a:ln w="9525">
              <a:noFill/>
              <a:miter lim="800000"/>
              <a:headEnd/>
              <a:tailEnd/>
            </a:ln>
          </p:spPr>
          <p:txBody>
            <a:bodyPr wrap="none">
              <a:spAutoFit/>
            </a:bodyPr>
            <a:lstStyle/>
            <a:p>
              <a:pPr eaLnBrk="0" hangingPunct="0"/>
              <a:r>
                <a:rPr lang="en-US" sz="1000" b="1">
                  <a:solidFill>
                    <a:schemeClr val="tx2"/>
                  </a:solidFill>
                  <a:ea typeface="ＭＳ Ｐゴシック" pitchFamily="1" charset="-128"/>
                </a:rPr>
                <a:t>Rejection</a:t>
              </a:r>
            </a:p>
          </p:txBody>
        </p:sp>
        <p:sp>
          <p:nvSpPr>
            <p:cNvPr id="16413" name="Line 27"/>
            <p:cNvSpPr>
              <a:spLocks noChangeShapeType="1"/>
            </p:cNvSpPr>
            <p:nvPr/>
          </p:nvSpPr>
          <p:spPr bwMode="auto">
            <a:xfrm>
              <a:off x="3736" y="2671"/>
              <a:ext cx="672" cy="0"/>
            </a:xfrm>
            <a:prstGeom prst="line">
              <a:avLst/>
            </a:prstGeom>
            <a:noFill/>
            <a:ln w="12700">
              <a:solidFill>
                <a:srgbClr val="2CE302"/>
              </a:solidFill>
              <a:round/>
              <a:headEnd/>
              <a:tailEnd type="triangle" w="med" len="med"/>
            </a:ln>
          </p:spPr>
          <p:txBody>
            <a:bodyPr wrap="none" anchor="ctr"/>
            <a:lstStyle/>
            <a:p>
              <a:endParaRPr lang="en-US"/>
            </a:p>
          </p:txBody>
        </p:sp>
        <p:sp>
          <p:nvSpPr>
            <p:cNvPr id="16414" name="Line 28"/>
            <p:cNvSpPr>
              <a:spLocks noChangeShapeType="1"/>
            </p:cNvSpPr>
            <p:nvPr/>
          </p:nvSpPr>
          <p:spPr bwMode="auto">
            <a:xfrm>
              <a:off x="3736" y="2954"/>
              <a:ext cx="672" cy="0"/>
            </a:xfrm>
            <a:prstGeom prst="line">
              <a:avLst/>
            </a:prstGeom>
            <a:noFill/>
            <a:ln w="12700">
              <a:solidFill>
                <a:srgbClr val="2CE302"/>
              </a:solidFill>
              <a:round/>
              <a:headEnd/>
              <a:tailEnd type="triangle" w="med" len="med"/>
            </a:ln>
          </p:spPr>
          <p:txBody>
            <a:bodyPr wrap="none" anchor="ctr"/>
            <a:lstStyle/>
            <a:p>
              <a:endParaRPr lang="en-US"/>
            </a:p>
          </p:txBody>
        </p:sp>
        <p:sp>
          <p:nvSpPr>
            <p:cNvPr id="16415" name="Line 29"/>
            <p:cNvSpPr>
              <a:spLocks noChangeShapeType="1"/>
            </p:cNvSpPr>
            <p:nvPr/>
          </p:nvSpPr>
          <p:spPr bwMode="auto">
            <a:xfrm>
              <a:off x="3736" y="2681"/>
              <a:ext cx="656" cy="272"/>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16" name="Line 30"/>
            <p:cNvSpPr>
              <a:spLocks noChangeShapeType="1"/>
            </p:cNvSpPr>
            <p:nvPr/>
          </p:nvSpPr>
          <p:spPr bwMode="auto">
            <a:xfrm flipV="1">
              <a:off x="3736" y="2671"/>
              <a:ext cx="666" cy="282"/>
            </a:xfrm>
            <a:prstGeom prst="line">
              <a:avLst/>
            </a:prstGeom>
            <a:noFill/>
            <a:ln w="12700">
              <a:solidFill>
                <a:srgbClr val="2CE302"/>
              </a:solidFill>
              <a:prstDash val="dash"/>
              <a:round/>
              <a:headEnd/>
              <a:tailEnd type="triangle" w="med" len="med"/>
            </a:ln>
          </p:spPr>
          <p:txBody>
            <a:bodyPr wrap="none" anchor="ctr"/>
            <a:lstStyle/>
            <a:p>
              <a:endParaRPr lang="en-US"/>
            </a:p>
          </p:txBody>
        </p:sp>
        <p:sp>
          <p:nvSpPr>
            <p:cNvPr id="16417" name="Line 31"/>
            <p:cNvSpPr>
              <a:spLocks noChangeShapeType="1"/>
            </p:cNvSpPr>
            <p:nvPr/>
          </p:nvSpPr>
          <p:spPr bwMode="auto">
            <a:xfrm>
              <a:off x="3112" y="2297"/>
              <a:ext cx="0" cy="645"/>
            </a:xfrm>
            <a:prstGeom prst="line">
              <a:avLst/>
            </a:prstGeom>
            <a:noFill/>
            <a:ln w="12700">
              <a:solidFill>
                <a:srgbClr val="2CE302"/>
              </a:solidFill>
              <a:round/>
              <a:headEnd/>
              <a:tailEnd/>
            </a:ln>
          </p:spPr>
          <p:txBody>
            <a:bodyPr wrap="none" anchor="ctr"/>
            <a:lstStyle/>
            <a:p>
              <a:endParaRPr lang="en-US"/>
            </a:p>
          </p:txBody>
        </p:sp>
        <p:sp>
          <p:nvSpPr>
            <p:cNvPr id="16418" name="Line 32"/>
            <p:cNvSpPr>
              <a:spLocks noChangeShapeType="1"/>
            </p:cNvSpPr>
            <p:nvPr/>
          </p:nvSpPr>
          <p:spPr bwMode="auto">
            <a:xfrm>
              <a:off x="3112" y="2654"/>
              <a:ext cx="240" cy="0"/>
            </a:xfrm>
            <a:prstGeom prst="line">
              <a:avLst/>
            </a:prstGeom>
            <a:noFill/>
            <a:ln w="12700">
              <a:solidFill>
                <a:srgbClr val="2CE302"/>
              </a:solidFill>
              <a:round/>
              <a:headEnd/>
              <a:tailEnd type="triangle" w="med" len="med"/>
            </a:ln>
          </p:spPr>
          <p:txBody>
            <a:bodyPr wrap="none" anchor="ctr"/>
            <a:lstStyle/>
            <a:p>
              <a:endParaRPr lang="en-US"/>
            </a:p>
          </p:txBody>
        </p:sp>
        <p:sp>
          <p:nvSpPr>
            <p:cNvPr id="16419" name="Line 33"/>
            <p:cNvSpPr>
              <a:spLocks noChangeShapeType="1"/>
            </p:cNvSpPr>
            <p:nvPr/>
          </p:nvSpPr>
          <p:spPr bwMode="auto">
            <a:xfrm>
              <a:off x="3113" y="2942"/>
              <a:ext cx="240" cy="0"/>
            </a:xfrm>
            <a:prstGeom prst="line">
              <a:avLst/>
            </a:prstGeom>
            <a:noFill/>
            <a:ln w="12700">
              <a:solidFill>
                <a:srgbClr val="2CE302"/>
              </a:solidFill>
              <a:round/>
              <a:headEnd/>
              <a:tailEnd type="triangle" w="med" len="med"/>
            </a:ln>
          </p:spPr>
          <p:txBody>
            <a:bodyPr wrap="none" anchor="ctr"/>
            <a:lstStyle/>
            <a:p>
              <a:endParaRPr lang="en-US"/>
            </a:p>
          </p:txBody>
        </p:sp>
        <p:sp>
          <p:nvSpPr>
            <p:cNvPr id="16420" name="Text Box 34"/>
            <p:cNvSpPr txBox="1">
              <a:spLocks noChangeArrowheads="1"/>
            </p:cNvSpPr>
            <p:nvPr/>
          </p:nvSpPr>
          <p:spPr bwMode="auto">
            <a:xfrm>
              <a:off x="2011" y="2633"/>
              <a:ext cx="816" cy="250"/>
            </a:xfrm>
            <a:prstGeom prst="rect">
              <a:avLst/>
            </a:prstGeom>
            <a:noFill/>
            <a:ln w="9525">
              <a:noFill/>
              <a:miter lim="800000"/>
              <a:headEnd/>
              <a:tailEnd/>
            </a:ln>
          </p:spPr>
          <p:txBody>
            <a:bodyPr>
              <a:spAutoFit/>
            </a:bodyPr>
            <a:lstStyle/>
            <a:p>
              <a:pPr eaLnBrk="0" hangingPunct="0"/>
              <a:r>
                <a:rPr lang="en-US" sz="1000" b="1">
                  <a:solidFill>
                    <a:srgbClr val="000000"/>
                  </a:solidFill>
                  <a:ea typeface="ＭＳ Ｐゴシック" pitchFamily="1" charset="-128"/>
                </a:rPr>
                <a:t>Product Characteristics</a:t>
              </a:r>
              <a:endParaRPr lang="en-US" sz="1000" b="1">
                <a:solidFill>
                  <a:srgbClr val="0DA2E3"/>
                </a:solidFill>
                <a:ea typeface="ＭＳ Ｐゴシック" pitchFamily="1" charset="-128"/>
              </a:endParaRPr>
            </a:p>
          </p:txBody>
        </p:sp>
        <p:sp>
          <p:nvSpPr>
            <p:cNvPr id="16421" name="Text Box 35"/>
            <p:cNvSpPr txBox="1">
              <a:spLocks noChangeArrowheads="1"/>
            </p:cNvSpPr>
            <p:nvPr/>
          </p:nvSpPr>
          <p:spPr bwMode="auto">
            <a:xfrm>
              <a:off x="2008" y="2873"/>
              <a:ext cx="912" cy="624"/>
            </a:xfrm>
            <a:prstGeom prst="rect">
              <a:avLst/>
            </a:prstGeom>
            <a:noFill/>
            <a:ln w="9525">
              <a:noFill/>
              <a:miter lim="800000"/>
              <a:headEnd/>
              <a:tailEnd/>
            </a:ln>
          </p:spPr>
          <p:txBody>
            <a:bodyPr/>
            <a:lstStyle/>
            <a:p>
              <a:pPr marL="119063" indent="-109538" eaLnBrk="0" hangingPunct="0">
                <a:lnSpc>
                  <a:spcPct val="90000"/>
                </a:lnSpc>
                <a:spcBef>
                  <a:spcPct val="50000"/>
                </a:spcBef>
              </a:pPr>
              <a:r>
                <a:rPr lang="en-US" sz="900" b="1">
                  <a:ea typeface="ＭＳ Ｐゴシック" pitchFamily="1" charset="-128"/>
                </a:rPr>
                <a:t>•	Relative advantage</a:t>
              </a:r>
            </a:p>
            <a:p>
              <a:pPr marL="119063" indent="-109538" eaLnBrk="0" hangingPunct="0">
                <a:lnSpc>
                  <a:spcPct val="90000"/>
                </a:lnSpc>
                <a:spcBef>
                  <a:spcPct val="50000"/>
                </a:spcBef>
              </a:pPr>
              <a:r>
                <a:rPr lang="en-US" sz="900" b="1">
                  <a:ea typeface="ＭＳ Ｐゴシック" pitchFamily="1" charset="-128"/>
                </a:rPr>
                <a:t>•	Compatibility</a:t>
              </a:r>
            </a:p>
            <a:p>
              <a:pPr marL="119063" indent="-109538" eaLnBrk="0" hangingPunct="0">
                <a:lnSpc>
                  <a:spcPct val="90000"/>
                </a:lnSpc>
                <a:spcBef>
                  <a:spcPct val="50000"/>
                </a:spcBef>
              </a:pPr>
              <a:r>
                <a:rPr lang="en-US" sz="900" b="1">
                  <a:ea typeface="ＭＳ Ｐゴシック" pitchFamily="1" charset="-128"/>
                </a:rPr>
                <a:t>•	Complexity</a:t>
              </a:r>
            </a:p>
            <a:p>
              <a:pPr marL="119063" indent="-109538" eaLnBrk="0" hangingPunct="0">
                <a:lnSpc>
                  <a:spcPct val="90000"/>
                </a:lnSpc>
                <a:spcBef>
                  <a:spcPct val="50000"/>
                </a:spcBef>
              </a:pPr>
              <a:r>
                <a:rPr lang="en-US" sz="900" b="1">
                  <a:ea typeface="ＭＳ Ｐゴシック" pitchFamily="1" charset="-128"/>
                </a:rPr>
                <a:t>•	Trialability</a:t>
              </a:r>
            </a:p>
            <a:p>
              <a:pPr marL="119063" indent="-109538" eaLnBrk="0" hangingPunct="0">
                <a:lnSpc>
                  <a:spcPct val="90000"/>
                </a:lnSpc>
                <a:spcBef>
                  <a:spcPct val="50000"/>
                </a:spcBef>
              </a:pPr>
              <a:r>
                <a:rPr lang="en-US" sz="900" b="1">
                  <a:ea typeface="ＭＳ Ｐゴシック" pitchFamily="1" charset="-128"/>
                </a:rPr>
                <a:t>•	Observability</a:t>
              </a:r>
            </a:p>
          </p:txBody>
        </p:sp>
        <p:sp>
          <p:nvSpPr>
            <p:cNvPr id="16422" name="Line 36"/>
            <p:cNvSpPr>
              <a:spLocks noChangeShapeType="1"/>
            </p:cNvSpPr>
            <p:nvPr/>
          </p:nvSpPr>
          <p:spPr bwMode="auto">
            <a:xfrm>
              <a:off x="2079" y="2873"/>
              <a:ext cx="720" cy="0"/>
            </a:xfrm>
            <a:prstGeom prst="line">
              <a:avLst/>
            </a:prstGeom>
            <a:noFill/>
            <a:ln w="9525">
              <a:solidFill>
                <a:schemeClr val="tx1"/>
              </a:solidFill>
              <a:round/>
              <a:headEnd/>
              <a:tailEnd/>
            </a:ln>
          </p:spPr>
          <p:txBody>
            <a:bodyPr wrap="none" anchor="ctr"/>
            <a:lstStyle/>
            <a:p>
              <a:endParaRPr lang="en-US"/>
            </a:p>
          </p:txBody>
        </p:sp>
        <p:sp>
          <p:nvSpPr>
            <p:cNvPr id="16423" name="Text Box 37"/>
            <p:cNvSpPr txBox="1">
              <a:spLocks noChangeArrowheads="1"/>
            </p:cNvSpPr>
            <p:nvPr/>
          </p:nvSpPr>
          <p:spPr bwMode="auto">
            <a:xfrm>
              <a:off x="952" y="2633"/>
              <a:ext cx="1056" cy="250"/>
            </a:xfrm>
            <a:prstGeom prst="rect">
              <a:avLst/>
            </a:prstGeom>
            <a:noFill/>
            <a:ln w="9525">
              <a:noFill/>
              <a:miter lim="800000"/>
              <a:headEnd/>
              <a:tailEnd/>
            </a:ln>
          </p:spPr>
          <p:txBody>
            <a:bodyPr>
              <a:spAutoFit/>
            </a:bodyPr>
            <a:lstStyle/>
            <a:p>
              <a:pPr eaLnBrk="0" hangingPunct="0"/>
              <a:r>
                <a:rPr lang="en-US" sz="1000" b="1">
                  <a:ea typeface="ＭＳ Ｐゴシック" pitchFamily="1" charset="-128"/>
                </a:rPr>
                <a:t>Characteristics of the decision-making unit</a:t>
              </a:r>
            </a:p>
          </p:txBody>
        </p:sp>
        <p:sp>
          <p:nvSpPr>
            <p:cNvPr id="16424" name="Text Box 38"/>
            <p:cNvSpPr txBox="1">
              <a:spLocks noChangeArrowheads="1"/>
            </p:cNvSpPr>
            <p:nvPr/>
          </p:nvSpPr>
          <p:spPr bwMode="auto">
            <a:xfrm>
              <a:off x="952" y="2873"/>
              <a:ext cx="912" cy="624"/>
            </a:xfrm>
            <a:prstGeom prst="rect">
              <a:avLst/>
            </a:prstGeom>
            <a:noFill/>
            <a:ln w="9525">
              <a:noFill/>
              <a:miter lim="800000"/>
              <a:headEnd/>
              <a:tailEnd/>
            </a:ln>
          </p:spPr>
          <p:txBody>
            <a:bodyPr/>
            <a:lstStyle/>
            <a:p>
              <a:pPr marL="119063" indent="-109538" eaLnBrk="0" hangingPunct="0">
                <a:lnSpc>
                  <a:spcPct val="90000"/>
                </a:lnSpc>
                <a:spcBef>
                  <a:spcPct val="50000"/>
                </a:spcBef>
              </a:pPr>
              <a:r>
                <a:rPr lang="en-US" sz="900" b="1">
                  <a:ea typeface="ＭＳ Ｐゴシック" pitchFamily="1" charset="-128"/>
                </a:rPr>
                <a:t>•	Adopter type</a:t>
              </a:r>
            </a:p>
            <a:p>
              <a:pPr marL="119063" indent="-109538" eaLnBrk="0" hangingPunct="0">
                <a:lnSpc>
                  <a:spcPct val="90000"/>
                </a:lnSpc>
                <a:spcBef>
                  <a:spcPct val="50000"/>
                </a:spcBef>
              </a:pPr>
              <a:r>
                <a:rPr lang="en-US" sz="900" b="1">
                  <a:ea typeface="ＭＳ Ｐゴシック" pitchFamily="1" charset="-128"/>
                </a:rPr>
                <a:t>•	Personality type</a:t>
              </a:r>
            </a:p>
            <a:p>
              <a:pPr marL="119063" indent="-109538" eaLnBrk="0" hangingPunct="0">
                <a:lnSpc>
                  <a:spcPct val="90000"/>
                </a:lnSpc>
                <a:spcBef>
                  <a:spcPct val="50000"/>
                </a:spcBef>
              </a:pPr>
              <a:r>
                <a:rPr lang="en-US" sz="900" b="1">
                  <a:ea typeface="ＭＳ Ｐゴシック" pitchFamily="1" charset="-128"/>
                </a:rPr>
                <a:t>•	Communication behavior</a:t>
              </a:r>
            </a:p>
            <a:p>
              <a:pPr marL="119063" indent="-109538" eaLnBrk="0" hangingPunct="0">
                <a:lnSpc>
                  <a:spcPct val="90000"/>
                </a:lnSpc>
                <a:spcBef>
                  <a:spcPct val="50000"/>
                </a:spcBef>
              </a:pPr>
              <a:r>
                <a:rPr lang="en-US" sz="900" b="1">
                  <a:ea typeface="ＭＳ Ｐゴシック" pitchFamily="1" charset="-128"/>
                </a:rPr>
                <a:t>•	Socio-economic status</a:t>
              </a:r>
            </a:p>
          </p:txBody>
        </p:sp>
        <p:sp>
          <p:nvSpPr>
            <p:cNvPr id="16425" name="Line 39"/>
            <p:cNvSpPr>
              <a:spLocks noChangeShapeType="1"/>
            </p:cNvSpPr>
            <p:nvPr/>
          </p:nvSpPr>
          <p:spPr bwMode="auto">
            <a:xfrm>
              <a:off x="1048" y="2873"/>
              <a:ext cx="816" cy="0"/>
            </a:xfrm>
            <a:prstGeom prst="line">
              <a:avLst/>
            </a:prstGeom>
            <a:noFill/>
            <a:ln w="9525">
              <a:solidFill>
                <a:schemeClr val="tx1"/>
              </a:solidFill>
              <a:round/>
              <a:headEnd/>
              <a:tailEnd/>
            </a:ln>
          </p:spPr>
          <p:txBody>
            <a:bodyPr wrap="none" anchor="ctr"/>
            <a:lstStyle/>
            <a:p>
              <a:endParaRPr lang="en-US"/>
            </a:p>
          </p:txBody>
        </p:sp>
        <p:sp>
          <p:nvSpPr>
            <p:cNvPr id="16426" name="Freeform 40"/>
            <p:cNvSpPr>
              <a:spLocks/>
            </p:cNvSpPr>
            <p:nvPr/>
          </p:nvSpPr>
          <p:spPr bwMode="auto">
            <a:xfrm>
              <a:off x="1000" y="2393"/>
              <a:ext cx="864" cy="240"/>
            </a:xfrm>
            <a:custGeom>
              <a:avLst/>
              <a:gdLst>
                <a:gd name="T0" fmla="*/ 0 w 864"/>
                <a:gd name="T1" fmla="*/ 240 h 240"/>
                <a:gd name="T2" fmla="*/ 432 w 864"/>
                <a:gd name="T3" fmla="*/ 0 h 240"/>
                <a:gd name="T4" fmla="*/ 864 w 864"/>
                <a:gd name="T5" fmla="*/ 240 h 240"/>
                <a:gd name="T6" fmla="*/ 0 w 864"/>
                <a:gd name="T7" fmla="*/ 240 h 240"/>
                <a:gd name="T8" fmla="*/ 0 60000 65536"/>
                <a:gd name="T9" fmla="*/ 0 60000 65536"/>
                <a:gd name="T10" fmla="*/ 0 60000 65536"/>
                <a:gd name="T11" fmla="*/ 0 60000 65536"/>
                <a:gd name="T12" fmla="*/ 0 w 864"/>
                <a:gd name="T13" fmla="*/ 0 h 240"/>
                <a:gd name="T14" fmla="*/ 864 w 864"/>
                <a:gd name="T15" fmla="*/ 240 h 240"/>
              </a:gdLst>
              <a:ahLst/>
              <a:cxnLst>
                <a:cxn ang="T8">
                  <a:pos x="T0" y="T1"/>
                </a:cxn>
                <a:cxn ang="T9">
                  <a:pos x="T2" y="T3"/>
                </a:cxn>
                <a:cxn ang="T10">
                  <a:pos x="T4" y="T5"/>
                </a:cxn>
                <a:cxn ang="T11">
                  <a:pos x="T6" y="T7"/>
                </a:cxn>
              </a:cxnLst>
              <a:rect l="T12" t="T13" r="T14" b="T15"/>
              <a:pathLst>
                <a:path w="864" h="240">
                  <a:moveTo>
                    <a:pt x="0" y="240"/>
                  </a:moveTo>
                  <a:lnTo>
                    <a:pt x="432" y="0"/>
                  </a:lnTo>
                  <a:lnTo>
                    <a:pt x="864" y="240"/>
                  </a:lnTo>
                  <a:lnTo>
                    <a:pt x="0" y="240"/>
                  </a:lnTo>
                  <a:close/>
                </a:path>
              </a:pathLst>
            </a:custGeom>
            <a:noFill/>
            <a:ln w="12700" cmpd="sng">
              <a:solidFill>
                <a:srgbClr val="D4D408"/>
              </a:solidFill>
              <a:round/>
              <a:headEnd/>
              <a:tailEnd/>
            </a:ln>
          </p:spPr>
          <p:txBody>
            <a:bodyPr wrap="none" anchor="ctr"/>
            <a:lstStyle/>
            <a:p>
              <a:endParaRPr lang="en-US"/>
            </a:p>
          </p:txBody>
        </p:sp>
        <p:sp>
          <p:nvSpPr>
            <p:cNvPr id="16427" name="Freeform 41"/>
            <p:cNvSpPr>
              <a:spLocks/>
            </p:cNvSpPr>
            <p:nvPr/>
          </p:nvSpPr>
          <p:spPr bwMode="auto">
            <a:xfrm>
              <a:off x="2008" y="2393"/>
              <a:ext cx="816" cy="240"/>
            </a:xfrm>
            <a:custGeom>
              <a:avLst/>
              <a:gdLst>
                <a:gd name="T0" fmla="*/ 0 w 816"/>
                <a:gd name="T1" fmla="*/ 240 h 240"/>
                <a:gd name="T2" fmla="*/ 432 w 816"/>
                <a:gd name="T3" fmla="*/ 0 h 240"/>
                <a:gd name="T4" fmla="*/ 816 w 816"/>
                <a:gd name="T5" fmla="*/ 240 h 240"/>
                <a:gd name="T6" fmla="*/ 0 w 816"/>
                <a:gd name="T7" fmla="*/ 240 h 240"/>
                <a:gd name="T8" fmla="*/ 0 60000 65536"/>
                <a:gd name="T9" fmla="*/ 0 60000 65536"/>
                <a:gd name="T10" fmla="*/ 0 60000 65536"/>
                <a:gd name="T11" fmla="*/ 0 60000 65536"/>
                <a:gd name="T12" fmla="*/ 0 w 816"/>
                <a:gd name="T13" fmla="*/ 0 h 240"/>
                <a:gd name="T14" fmla="*/ 816 w 816"/>
                <a:gd name="T15" fmla="*/ 240 h 240"/>
              </a:gdLst>
              <a:ahLst/>
              <a:cxnLst>
                <a:cxn ang="T8">
                  <a:pos x="T0" y="T1"/>
                </a:cxn>
                <a:cxn ang="T9">
                  <a:pos x="T2" y="T3"/>
                </a:cxn>
                <a:cxn ang="T10">
                  <a:pos x="T4" y="T5"/>
                </a:cxn>
                <a:cxn ang="T11">
                  <a:pos x="T6" y="T7"/>
                </a:cxn>
              </a:cxnLst>
              <a:rect l="T12" t="T13" r="T14" b="T15"/>
              <a:pathLst>
                <a:path w="816" h="240">
                  <a:moveTo>
                    <a:pt x="0" y="240"/>
                  </a:moveTo>
                  <a:lnTo>
                    <a:pt x="432" y="0"/>
                  </a:lnTo>
                  <a:lnTo>
                    <a:pt x="816" y="240"/>
                  </a:lnTo>
                  <a:lnTo>
                    <a:pt x="0" y="240"/>
                  </a:lnTo>
                  <a:close/>
                </a:path>
              </a:pathLst>
            </a:custGeom>
            <a:noFill/>
            <a:ln w="12700" cmpd="sng">
              <a:solidFill>
                <a:srgbClr val="0DA2E3"/>
              </a:solidFill>
              <a:round/>
              <a:headEnd/>
              <a:tailEnd/>
            </a:ln>
          </p:spPr>
          <p:txBody>
            <a:bodyPr wrap="none" anchor="ctr"/>
            <a:lstStyle/>
            <a:p>
              <a:endParaRPr lang="en-US"/>
            </a:p>
          </p:txBody>
        </p:sp>
        <p:sp>
          <p:nvSpPr>
            <p:cNvPr id="16428" name="Text Box 42"/>
            <p:cNvSpPr txBox="1">
              <a:spLocks noChangeArrowheads="1"/>
            </p:cNvSpPr>
            <p:nvPr/>
          </p:nvSpPr>
          <p:spPr bwMode="auto">
            <a:xfrm>
              <a:off x="616" y="953"/>
              <a:ext cx="1104" cy="250"/>
            </a:xfrm>
            <a:prstGeom prst="rect">
              <a:avLst/>
            </a:prstGeom>
            <a:noFill/>
            <a:ln w="9525">
              <a:noFill/>
              <a:miter lim="800000"/>
              <a:headEnd/>
              <a:tailEnd/>
            </a:ln>
          </p:spPr>
          <p:txBody>
            <a:bodyPr>
              <a:spAutoFit/>
            </a:bodyPr>
            <a:lstStyle/>
            <a:p>
              <a:pPr eaLnBrk="0" hangingPunct="0"/>
              <a:r>
                <a:rPr lang="en-US" sz="1000" b="1">
                  <a:ea typeface="ＭＳ Ｐゴシック" pitchFamily="1" charset="-128"/>
                </a:rPr>
                <a:t>Socio-cultural/market environment</a:t>
              </a:r>
            </a:p>
          </p:txBody>
        </p:sp>
        <p:sp>
          <p:nvSpPr>
            <p:cNvPr id="16429" name="Text Box 43"/>
            <p:cNvSpPr txBox="1">
              <a:spLocks noChangeArrowheads="1"/>
            </p:cNvSpPr>
            <p:nvPr/>
          </p:nvSpPr>
          <p:spPr bwMode="auto">
            <a:xfrm>
              <a:off x="616" y="1193"/>
              <a:ext cx="912" cy="624"/>
            </a:xfrm>
            <a:prstGeom prst="rect">
              <a:avLst/>
            </a:prstGeom>
            <a:noFill/>
            <a:ln w="9525">
              <a:noFill/>
              <a:miter lim="800000"/>
              <a:headEnd/>
              <a:tailEnd/>
            </a:ln>
          </p:spPr>
          <p:txBody>
            <a:bodyPr/>
            <a:lstStyle/>
            <a:p>
              <a:pPr marL="119063" indent="-109538" eaLnBrk="0" hangingPunct="0">
                <a:lnSpc>
                  <a:spcPct val="90000"/>
                </a:lnSpc>
                <a:spcBef>
                  <a:spcPct val="50000"/>
                </a:spcBef>
              </a:pPr>
              <a:r>
                <a:rPr lang="en-US" sz="900" b="1">
                  <a:ea typeface="ＭＳ Ｐゴシック" pitchFamily="1" charset="-128"/>
                </a:rPr>
                <a:t>•	Market structure</a:t>
              </a:r>
            </a:p>
            <a:p>
              <a:pPr marL="119063" indent="-109538" eaLnBrk="0" hangingPunct="0">
                <a:lnSpc>
                  <a:spcPct val="90000"/>
                </a:lnSpc>
                <a:spcBef>
                  <a:spcPct val="50000"/>
                </a:spcBef>
              </a:pPr>
              <a:r>
                <a:rPr lang="en-US" sz="900" b="1">
                  <a:ea typeface="ＭＳ Ｐゴシック" pitchFamily="1" charset="-128"/>
                </a:rPr>
                <a:t>•	Market segments</a:t>
              </a:r>
            </a:p>
            <a:p>
              <a:pPr marL="119063" indent="-109538" eaLnBrk="0" hangingPunct="0">
                <a:lnSpc>
                  <a:spcPct val="90000"/>
                </a:lnSpc>
                <a:spcBef>
                  <a:spcPct val="50000"/>
                </a:spcBef>
              </a:pPr>
              <a:r>
                <a:rPr lang="en-US" sz="900" b="1">
                  <a:ea typeface="ＭＳ Ｐゴシック" pitchFamily="1" charset="-128"/>
                </a:rPr>
                <a:t>•	Prior practice</a:t>
              </a:r>
            </a:p>
            <a:p>
              <a:pPr marL="119063" indent="-109538" eaLnBrk="0" hangingPunct="0">
                <a:lnSpc>
                  <a:spcPct val="90000"/>
                </a:lnSpc>
                <a:spcBef>
                  <a:spcPct val="50000"/>
                </a:spcBef>
              </a:pPr>
              <a:r>
                <a:rPr lang="en-US" sz="900" b="1">
                  <a:ea typeface="ＭＳ Ｐゴシック" pitchFamily="1" charset="-128"/>
                </a:rPr>
                <a:t>•	Culture and norms</a:t>
              </a:r>
            </a:p>
            <a:p>
              <a:pPr marL="119063" indent="-109538" eaLnBrk="0" hangingPunct="0">
                <a:lnSpc>
                  <a:spcPct val="90000"/>
                </a:lnSpc>
                <a:spcBef>
                  <a:spcPct val="50000"/>
                </a:spcBef>
              </a:pPr>
              <a:r>
                <a:rPr lang="en-US" sz="900" b="1">
                  <a:ea typeface="ＭＳ Ｐゴシック" pitchFamily="1" charset="-128"/>
                </a:rPr>
                <a:t>•	Innovativeness</a:t>
              </a:r>
            </a:p>
          </p:txBody>
        </p:sp>
        <p:sp>
          <p:nvSpPr>
            <p:cNvPr id="16430" name="Freeform 44"/>
            <p:cNvSpPr>
              <a:spLocks/>
            </p:cNvSpPr>
            <p:nvPr/>
          </p:nvSpPr>
          <p:spPr bwMode="auto">
            <a:xfrm flipV="1">
              <a:off x="664" y="1865"/>
              <a:ext cx="864" cy="240"/>
            </a:xfrm>
            <a:custGeom>
              <a:avLst/>
              <a:gdLst>
                <a:gd name="T0" fmla="*/ 0 w 864"/>
                <a:gd name="T1" fmla="*/ 240 h 240"/>
                <a:gd name="T2" fmla="*/ 432 w 864"/>
                <a:gd name="T3" fmla="*/ 0 h 240"/>
                <a:gd name="T4" fmla="*/ 864 w 864"/>
                <a:gd name="T5" fmla="*/ 240 h 240"/>
                <a:gd name="T6" fmla="*/ 0 w 864"/>
                <a:gd name="T7" fmla="*/ 240 h 240"/>
                <a:gd name="T8" fmla="*/ 0 60000 65536"/>
                <a:gd name="T9" fmla="*/ 0 60000 65536"/>
                <a:gd name="T10" fmla="*/ 0 60000 65536"/>
                <a:gd name="T11" fmla="*/ 0 60000 65536"/>
                <a:gd name="T12" fmla="*/ 0 w 864"/>
                <a:gd name="T13" fmla="*/ 0 h 240"/>
                <a:gd name="T14" fmla="*/ 864 w 864"/>
                <a:gd name="T15" fmla="*/ 240 h 240"/>
              </a:gdLst>
              <a:ahLst/>
              <a:cxnLst>
                <a:cxn ang="T8">
                  <a:pos x="T0" y="T1"/>
                </a:cxn>
                <a:cxn ang="T9">
                  <a:pos x="T2" y="T3"/>
                </a:cxn>
                <a:cxn ang="T10">
                  <a:pos x="T4" y="T5"/>
                </a:cxn>
                <a:cxn ang="T11">
                  <a:pos x="T6" y="T7"/>
                </a:cxn>
              </a:cxnLst>
              <a:rect l="T12" t="T13" r="T14" b="T15"/>
              <a:pathLst>
                <a:path w="864" h="240">
                  <a:moveTo>
                    <a:pt x="0" y="240"/>
                  </a:moveTo>
                  <a:lnTo>
                    <a:pt x="432" y="0"/>
                  </a:lnTo>
                  <a:lnTo>
                    <a:pt x="864" y="240"/>
                  </a:lnTo>
                  <a:lnTo>
                    <a:pt x="0" y="240"/>
                  </a:lnTo>
                  <a:close/>
                </a:path>
              </a:pathLst>
            </a:custGeom>
            <a:noFill/>
            <a:ln w="12700" cmpd="sng">
              <a:solidFill>
                <a:srgbClr val="5AF5FF"/>
              </a:solidFill>
              <a:round/>
              <a:headEnd/>
              <a:tailEnd/>
            </a:ln>
          </p:spPr>
          <p:txBody>
            <a:bodyPr wrap="none" anchor="ctr"/>
            <a:lstStyle/>
            <a:p>
              <a:endParaRPr lang="en-US"/>
            </a:p>
          </p:txBody>
        </p:sp>
        <p:sp>
          <p:nvSpPr>
            <p:cNvPr id="16431" name="Text Box 45"/>
            <p:cNvSpPr txBox="1">
              <a:spLocks noChangeArrowheads="1"/>
            </p:cNvSpPr>
            <p:nvPr/>
          </p:nvSpPr>
          <p:spPr bwMode="auto">
            <a:xfrm>
              <a:off x="1672" y="1337"/>
              <a:ext cx="906" cy="154"/>
            </a:xfrm>
            <a:prstGeom prst="rect">
              <a:avLst/>
            </a:prstGeom>
            <a:noFill/>
            <a:ln w="9525">
              <a:noFill/>
              <a:miter lim="800000"/>
              <a:headEnd/>
              <a:tailEnd/>
            </a:ln>
          </p:spPr>
          <p:txBody>
            <a:bodyPr wrap="none">
              <a:spAutoFit/>
            </a:bodyPr>
            <a:lstStyle/>
            <a:p>
              <a:pPr eaLnBrk="0" hangingPunct="0"/>
              <a:r>
                <a:rPr lang="en-US" sz="1000" b="1">
                  <a:solidFill>
                    <a:schemeClr val="tx2"/>
                  </a:solidFill>
                  <a:ea typeface="ＭＳ Ｐゴシック" pitchFamily="1" charset="-128"/>
                </a:rPr>
                <a:t>Communication field</a:t>
              </a:r>
            </a:p>
          </p:txBody>
        </p:sp>
        <p:sp>
          <p:nvSpPr>
            <p:cNvPr id="16432" name="Text Box 46"/>
            <p:cNvSpPr txBox="1">
              <a:spLocks noChangeArrowheads="1"/>
            </p:cNvSpPr>
            <p:nvPr/>
          </p:nvSpPr>
          <p:spPr bwMode="auto">
            <a:xfrm>
              <a:off x="1672" y="1433"/>
              <a:ext cx="912" cy="288"/>
            </a:xfrm>
            <a:prstGeom prst="rect">
              <a:avLst/>
            </a:prstGeom>
            <a:noFill/>
            <a:ln w="9525">
              <a:noFill/>
              <a:miter lim="800000"/>
              <a:headEnd/>
              <a:tailEnd/>
            </a:ln>
          </p:spPr>
          <p:txBody>
            <a:bodyPr/>
            <a:lstStyle/>
            <a:p>
              <a:pPr marL="119063" indent="-109538" eaLnBrk="0" hangingPunct="0">
                <a:lnSpc>
                  <a:spcPct val="90000"/>
                </a:lnSpc>
                <a:spcBef>
                  <a:spcPct val="50000"/>
                </a:spcBef>
              </a:pPr>
              <a:r>
                <a:rPr lang="en-US" sz="900" b="1">
                  <a:ea typeface="ＭＳ Ｐゴシック" pitchFamily="1" charset="-128"/>
                </a:rPr>
                <a:t>•	Broadcast</a:t>
              </a:r>
            </a:p>
            <a:p>
              <a:pPr marL="119063" indent="-109538" eaLnBrk="0" hangingPunct="0">
                <a:lnSpc>
                  <a:spcPct val="90000"/>
                </a:lnSpc>
                <a:spcBef>
                  <a:spcPct val="50000"/>
                </a:spcBef>
              </a:pPr>
              <a:r>
                <a:rPr lang="en-US" sz="900" b="1">
                  <a:ea typeface="ＭＳ Ｐゴシック" pitchFamily="1" charset="-128"/>
                </a:rPr>
                <a:t>•	Contagion</a:t>
              </a:r>
            </a:p>
          </p:txBody>
        </p:sp>
      </p:grpSp>
      <p:sp>
        <p:nvSpPr>
          <p:cNvPr id="16387" name="Text Box 47"/>
          <p:cNvSpPr txBox="1">
            <a:spLocks noChangeArrowheads="1"/>
          </p:cNvSpPr>
          <p:nvPr/>
        </p:nvSpPr>
        <p:spPr bwMode="auto">
          <a:xfrm>
            <a:off x="914400" y="5867400"/>
            <a:ext cx="5072063" cy="274638"/>
          </a:xfrm>
          <a:prstGeom prst="rect">
            <a:avLst/>
          </a:prstGeom>
          <a:noFill/>
          <a:ln w="9525">
            <a:noFill/>
            <a:miter lim="800000"/>
            <a:headEnd/>
            <a:tailEnd/>
          </a:ln>
        </p:spPr>
        <p:txBody>
          <a:bodyPr wrap="none">
            <a:spAutoFit/>
          </a:bodyPr>
          <a:lstStyle/>
          <a:p>
            <a:pPr eaLnBrk="0" hangingPunct="0"/>
            <a:r>
              <a:rPr lang="en-US" sz="1200" b="1">
                <a:ea typeface="ＭＳ Ｐゴシック" pitchFamily="1" charset="-128"/>
              </a:rPr>
              <a:t>Source: Everett Rogers 1994 as modified by Innovologie, LLC. 2005</a:t>
            </a:r>
          </a:p>
        </p:txBody>
      </p:sp>
      <p:sp>
        <p:nvSpPr>
          <p:cNvPr id="16388" name="Text Box 48"/>
          <p:cNvSpPr txBox="1">
            <a:spLocks noChangeArrowheads="1"/>
          </p:cNvSpPr>
          <p:nvPr/>
        </p:nvSpPr>
        <p:spPr bwMode="auto">
          <a:xfrm>
            <a:off x="609600" y="152400"/>
            <a:ext cx="8229600" cy="1066800"/>
          </a:xfrm>
          <a:prstGeom prst="rect">
            <a:avLst/>
          </a:prstGeom>
          <a:noFill/>
          <a:ln w="9525">
            <a:noFill/>
            <a:miter lim="800000"/>
            <a:headEnd/>
            <a:tailEnd/>
          </a:ln>
        </p:spPr>
        <p:txBody>
          <a:bodyPr>
            <a:spAutoFit/>
          </a:bodyPr>
          <a:lstStyle/>
          <a:p>
            <a:pPr algn="ctr" eaLnBrk="0" hangingPunct="0"/>
            <a:r>
              <a:rPr lang="en-US" sz="3200" dirty="0" smtClean="0">
                <a:ea typeface="ＭＳ Ｐゴシック" pitchFamily="1" charset="-128"/>
              </a:rPr>
              <a:t>Theory of Diffusion of an Innovation </a:t>
            </a:r>
            <a:endParaRPr lang="en-US" sz="3200" dirty="0">
              <a:ea typeface="ＭＳ Ｐゴシック" pitchFamily="1" charset="-128"/>
            </a:endParaRPr>
          </a:p>
          <a:p>
            <a:pPr algn="ctr" eaLnBrk="0" hangingPunct="0"/>
            <a:endParaRPr lang="en-US" sz="3200" dirty="0">
              <a:ea typeface="ＭＳ Ｐゴシック" pitchFamily="1" charset="-12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762000" y="4876800"/>
            <a:ext cx="7772400" cy="1752600"/>
            <a:chOff x="528" y="3072"/>
            <a:chExt cx="4896" cy="1104"/>
          </a:xfrm>
        </p:grpSpPr>
        <p:sp>
          <p:nvSpPr>
            <p:cNvPr id="7171" name="Rectangle 3"/>
            <p:cNvSpPr>
              <a:spLocks noChangeArrowheads="1"/>
            </p:cNvSpPr>
            <p:nvPr/>
          </p:nvSpPr>
          <p:spPr bwMode="auto">
            <a:xfrm>
              <a:off x="528" y="3254"/>
              <a:ext cx="4896" cy="778"/>
            </a:xfrm>
            <a:prstGeom prst="rect">
              <a:avLst/>
            </a:prstGeom>
            <a:noFill/>
            <a:ln w="9525">
              <a:solidFill>
                <a:schemeClr val="tx1"/>
              </a:solidFill>
              <a:miter lim="800000"/>
              <a:headEnd/>
              <a:tailEnd/>
            </a:ln>
            <a:effectLst/>
          </p:spPr>
          <p:txBody>
            <a:bodyPr wrap="none" anchor="ctr"/>
            <a:lstStyle/>
            <a:p>
              <a:endParaRPr lang="en-US"/>
            </a:p>
          </p:txBody>
        </p:sp>
        <p:sp>
          <p:nvSpPr>
            <p:cNvPr id="7172" name="Line 4"/>
            <p:cNvSpPr>
              <a:spLocks noChangeShapeType="1"/>
            </p:cNvSpPr>
            <p:nvPr/>
          </p:nvSpPr>
          <p:spPr bwMode="auto">
            <a:xfrm>
              <a:off x="1488" y="3254"/>
              <a:ext cx="0" cy="768"/>
            </a:xfrm>
            <a:prstGeom prst="line">
              <a:avLst/>
            </a:prstGeom>
            <a:noFill/>
            <a:ln w="9525">
              <a:solidFill>
                <a:schemeClr val="tx1"/>
              </a:solidFill>
              <a:round/>
              <a:headEnd/>
              <a:tailEnd/>
            </a:ln>
            <a:effectLst/>
          </p:spPr>
          <p:txBody>
            <a:bodyPr/>
            <a:lstStyle/>
            <a:p>
              <a:endParaRPr lang="en-US"/>
            </a:p>
          </p:txBody>
        </p:sp>
        <p:sp>
          <p:nvSpPr>
            <p:cNvPr id="7173" name="Line 5"/>
            <p:cNvSpPr>
              <a:spLocks noChangeShapeType="1"/>
            </p:cNvSpPr>
            <p:nvPr/>
          </p:nvSpPr>
          <p:spPr bwMode="auto">
            <a:xfrm>
              <a:off x="2544" y="3254"/>
              <a:ext cx="0" cy="768"/>
            </a:xfrm>
            <a:prstGeom prst="line">
              <a:avLst/>
            </a:prstGeom>
            <a:noFill/>
            <a:ln w="9525">
              <a:solidFill>
                <a:schemeClr val="tx1"/>
              </a:solidFill>
              <a:round/>
              <a:headEnd/>
              <a:tailEnd/>
            </a:ln>
            <a:effectLst/>
          </p:spPr>
          <p:txBody>
            <a:bodyPr/>
            <a:lstStyle/>
            <a:p>
              <a:endParaRPr lang="en-US"/>
            </a:p>
          </p:txBody>
        </p:sp>
        <p:sp>
          <p:nvSpPr>
            <p:cNvPr id="7174" name="Line 6"/>
            <p:cNvSpPr>
              <a:spLocks noChangeShapeType="1"/>
            </p:cNvSpPr>
            <p:nvPr/>
          </p:nvSpPr>
          <p:spPr bwMode="auto">
            <a:xfrm>
              <a:off x="3552" y="3254"/>
              <a:ext cx="0" cy="768"/>
            </a:xfrm>
            <a:prstGeom prst="line">
              <a:avLst/>
            </a:prstGeom>
            <a:noFill/>
            <a:ln w="9525">
              <a:solidFill>
                <a:schemeClr val="tx1"/>
              </a:solidFill>
              <a:round/>
              <a:headEnd/>
              <a:tailEnd/>
            </a:ln>
            <a:effectLst/>
          </p:spPr>
          <p:txBody>
            <a:bodyPr/>
            <a:lstStyle/>
            <a:p>
              <a:endParaRPr lang="en-US"/>
            </a:p>
          </p:txBody>
        </p:sp>
        <p:sp>
          <p:nvSpPr>
            <p:cNvPr id="7175" name="Line 7"/>
            <p:cNvSpPr>
              <a:spLocks noChangeShapeType="1"/>
            </p:cNvSpPr>
            <p:nvPr/>
          </p:nvSpPr>
          <p:spPr bwMode="auto">
            <a:xfrm>
              <a:off x="4560" y="3254"/>
              <a:ext cx="0" cy="768"/>
            </a:xfrm>
            <a:prstGeom prst="line">
              <a:avLst/>
            </a:prstGeom>
            <a:noFill/>
            <a:ln w="9525">
              <a:solidFill>
                <a:schemeClr val="tx1"/>
              </a:solidFill>
              <a:round/>
              <a:headEnd/>
              <a:tailEnd/>
            </a:ln>
            <a:effectLst/>
          </p:spPr>
          <p:txBody>
            <a:bodyPr/>
            <a:lstStyle/>
            <a:p>
              <a:endParaRPr lang="en-US"/>
            </a:p>
          </p:txBody>
        </p:sp>
        <p:sp>
          <p:nvSpPr>
            <p:cNvPr id="7176" name="Text Box 8"/>
            <p:cNvSpPr txBox="1">
              <a:spLocks noChangeArrowheads="1"/>
            </p:cNvSpPr>
            <p:nvPr/>
          </p:nvSpPr>
          <p:spPr bwMode="auto">
            <a:xfrm>
              <a:off x="4598" y="3299"/>
              <a:ext cx="826" cy="442"/>
            </a:xfrm>
            <a:prstGeom prst="rect">
              <a:avLst/>
            </a:prstGeom>
            <a:noFill/>
            <a:ln w="9525">
              <a:noFill/>
              <a:miter lim="800000"/>
              <a:headEnd/>
              <a:tailEnd/>
            </a:ln>
            <a:effectLst/>
          </p:spPr>
          <p:txBody>
            <a:bodyPr>
              <a:spAutoFit/>
            </a:bodyPr>
            <a:lstStyle/>
            <a:p>
              <a:r>
                <a:rPr lang="en-US" sz="1000" b="1"/>
                <a:t>Institutions, Norms</a:t>
              </a:r>
            </a:p>
            <a:p>
              <a:r>
                <a:rPr lang="en-US" sz="1000"/>
                <a:t>-Economic</a:t>
              </a:r>
            </a:p>
            <a:p>
              <a:r>
                <a:rPr lang="en-US" sz="1000"/>
                <a:t>-Socio-cultural</a:t>
              </a:r>
            </a:p>
          </p:txBody>
        </p:sp>
        <p:sp>
          <p:nvSpPr>
            <p:cNvPr id="7177" name="Text Box 9"/>
            <p:cNvSpPr txBox="1">
              <a:spLocks noChangeArrowheads="1"/>
            </p:cNvSpPr>
            <p:nvPr/>
          </p:nvSpPr>
          <p:spPr bwMode="auto">
            <a:xfrm>
              <a:off x="2640" y="3264"/>
              <a:ext cx="960" cy="730"/>
            </a:xfrm>
            <a:prstGeom prst="rect">
              <a:avLst/>
            </a:prstGeom>
            <a:noFill/>
            <a:ln w="9525">
              <a:noFill/>
              <a:miter lim="800000"/>
              <a:headEnd/>
              <a:tailEnd/>
            </a:ln>
            <a:effectLst/>
          </p:spPr>
          <p:txBody>
            <a:bodyPr>
              <a:spAutoFit/>
            </a:bodyPr>
            <a:lstStyle/>
            <a:p>
              <a:r>
                <a:rPr lang="en-US" sz="1000" b="1"/>
                <a:t>Governmental Institutions, </a:t>
              </a:r>
            </a:p>
            <a:p>
              <a:r>
                <a:rPr lang="en-US" sz="1000" b="1"/>
                <a:t>Policies</a:t>
              </a:r>
            </a:p>
            <a:p>
              <a:pPr>
                <a:buFontTx/>
                <a:buChar char="-"/>
              </a:pPr>
              <a:r>
                <a:rPr lang="en-US" sz="1000"/>
                <a:t> multi-national</a:t>
              </a:r>
            </a:p>
            <a:p>
              <a:pPr>
                <a:buFontTx/>
                <a:buChar char="-"/>
              </a:pPr>
              <a:r>
                <a:rPr lang="en-US" sz="1000"/>
                <a:t> national</a:t>
              </a:r>
            </a:p>
            <a:p>
              <a:pPr>
                <a:buFontTx/>
                <a:buChar char="-"/>
              </a:pPr>
              <a:r>
                <a:rPr lang="en-US" sz="1000"/>
                <a:t> regional, state, local</a:t>
              </a:r>
            </a:p>
            <a:p>
              <a:endParaRPr lang="en-US" sz="1000"/>
            </a:p>
          </p:txBody>
        </p:sp>
        <p:sp>
          <p:nvSpPr>
            <p:cNvPr id="7178" name="Text Box 10"/>
            <p:cNvSpPr txBox="1">
              <a:spLocks noChangeArrowheads="1"/>
            </p:cNvSpPr>
            <p:nvPr/>
          </p:nvSpPr>
          <p:spPr bwMode="auto">
            <a:xfrm>
              <a:off x="3648" y="3312"/>
              <a:ext cx="960" cy="442"/>
            </a:xfrm>
            <a:prstGeom prst="rect">
              <a:avLst/>
            </a:prstGeom>
            <a:noFill/>
            <a:ln w="9525">
              <a:noFill/>
              <a:miter lim="800000"/>
              <a:headEnd/>
              <a:tailEnd/>
            </a:ln>
            <a:effectLst/>
          </p:spPr>
          <p:txBody>
            <a:bodyPr>
              <a:spAutoFit/>
            </a:bodyPr>
            <a:lstStyle/>
            <a:p>
              <a:r>
                <a:rPr lang="en-US" sz="1000" b="1"/>
                <a:t>Business Infrastructure</a:t>
              </a:r>
            </a:p>
            <a:p>
              <a:pPr>
                <a:buFontTx/>
                <a:buChar char="-"/>
              </a:pPr>
              <a:r>
                <a:rPr lang="en-US" sz="1000"/>
                <a:t>Sector level (meso)</a:t>
              </a:r>
            </a:p>
            <a:p>
              <a:pPr>
                <a:buFontTx/>
                <a:buChar char="-"/>
              </a:pPr>
              <a:r>
                <a:rPr lang="en-US" sz="1000"/>
                <a:t>Firm (micro)</a:t>
              </a:r>
            </a:p>
          </p:txBody>
        </p:sp>
        <p:sp>
          <p:nvSpPr>
            <p:cNvPr id="7179" name="Text Box 11"/>
            <p:cNvSpPr txBox="1">
              <a:spLocks noChangeArrowheads="1"/>
            </p:cNvSpPr>
            <p:nvPr/>
          </p:nvSpPr>
          <p:spPr bwMode="auto">
            <a:xfrm>
              <a:off x="576" y="3254"/>
              <a:ext cx="1008" cy="922"/>
            </a:xfrm>
            <a:prstGeom prst="rect">
              <a:avLst/>
            </a:prstGeom>
            <a:noFill/>
            <a:ln w="9525">
              <a:noFill/>
              <a:miter lim="800000"/>
              <a:headEnd/>
              <a:tailEnd/>
            </a:ln>
            <a:effectLst/>
          </p:spPr>
          <p:txBody>
            <a:bodyPr>
              <a:spAutoFit/>
            </a:bodyPr>
            <a:lstStyle/>
            <a:p>
              <a:r>
                <a:rPr lang="en-US" sz="1000" b="1"/>
                <a:t>Science research &amp; education</a:t>
              </a:r>
              <a:r>
                <a:rPr lang="en-US" sz="1000"/>
                <a:t> (General &amp; specific)</a:t>
              </a:r>
            </a:p>
            <a:p>
              <a:r>
                <a:rPr lang="en-US" sz="1000"/>
                <a:t>- Macro </a:t>
              </a:r>
            </a:p>
            <a:p>
              <a:pPr>
                <a:buFontTx/>
                <a:buChar char="-"/>
              </a:pPr>
              <a:r>
                <a:rPr lang="en-US" sz="1000"/>
                <a:t>Meso (discipline, problem area</a:t>
              </a:r>
            </a:p>
            <a:p>
              <a:pPr>
                <a:buFontTx/>
                <a:buChar char="-"/>
              </a:pPr>
              <a:r>
                <a:rPr lang="en-US" sz="1000"/>
                <a:t>Micro (org., lab, individual)</a:t>
              </a:r>
            </a:p>
            <a:p>
              <a:pPr>
                <a:buFontTx/>
                <a:buChar char="-"/>
              </a:pPr>
              <a:endParaRPr lang="en-US" sz="1000"/>
            </a:p>
          </p:txBody>
        </p:sp>
        <p:sp>
          <p:nvSpPr>
            <p:cNvPr id="7180" name="Text Box 12"/>
            <p:cNvSpPr txBox="1">
              <a:spLocks noChangeArrowheads="1"/>
            </p:cNvSpPr>
            <p:nvPr/>
          </p:nvSpPr>
          <p:spPr bwMode="auto">
            <a:xfrm>
              <a:off x="1526" y="3254"/>
              <a:ext cx="1018" cy="922"/>
            </a:xfrm>
            <a:prstGeom prst="rect">
              <a:avLst/>
            </a:prstGeom>
            <a:noFill/>
            <a:ln w="9525">
              <a:noFill/>
              <a:miter lim="800000"/>
              <a:headEnd/>
              <a:tailEnd/>
            </a:ln>
            <a:effectLst/>
          </p:spPr>
          <p:txBody>
            <a:bodyPr>
              <a:spAutoFit/>
            </a:bodyPr>
            <a:lstStyle/>
            <a:p>
              <a:r>
                <a:rPr lang="en-US" sz="1000" b="1"/>
                <a:t>Technology &amp; product development</a:t>
              </a:r>
              <a:r>
                <a:rPr lang="en-US" sz="1000"/>
                <a:t> &amp; diffusion (Industrial &amp; public)</a:t>
              </a:r>
            </a:p>
            <a:p>
              <a:r>
                <a:rPr lang="en-US" sz="1000"/>
                <a:t>- laboratory &amp; operational)</a:t>
              </a:r>
            </a:p>
            <a:p>
              <a:r>
                <a:rPr lang="en-US" sz="1000"/>
                <a:t>- Supporting technologies (infra-technologies, generic, &amp; specific)</a:t>
              </a:r>
            </a:p>
            <a:p>
              <a:endParaRPr lang="en-US" sz="1000"/>
            </a:p>
          </p:txBody>
        </p:sp>
        <p:sp>
          <p:nvSpPr>
            <p:cNvPr id="7181" name="Rectangle 13" descr="Large checker board"/>
            <p:cNvSpPr>
              <a:spLocks noChangeArrowheads="1"/>
            </p:cNvSpPr>
            <p:nvPr/>
          </p:nvSpPr>
          <p:spPr bwMode="auto">
            <a:xfrm>
              <a:off x="528" y="3072"/>
              <a:ext cx="4896" cy="192"/>
            </a:xfrm>
            <a:prstGeom prst="rect">
              <a:avLst/>
            </a:prstGeom>
            <a:pattFill prst="lgCheck">
              <a:fgClr>
                <a:srgbClr val="CCFFFF"/>
              </a:fgClr>
              <a:bgClr>
                <a:schemeClr val="bg1"/>
              </a:bgClr>
            </a:pattFill>
            <a:ln w="9525">
              <a:solidFill>
                <a:schemeClr val="tx1"/>
              </a:solidFill>
              <a:miter lim="800000"/>
              <a:headEnd/>
              <a:tailEnd/>
            </a:ln>
            <a:effectLst/>
          </p:spPr>
          <p:txBody>
            <a:bodyPr wrap="none" anchor="ctr"/>
            <a:lstStyle/>
            <a:p>
              <a:pPr algn="ctr"/>
              <a:r>
                <a:rPr lang="en-US" sz="1000"/>
                <a:t>Resources, Management, Relationships, Incentives, Institutional Blocks, Influences</a:t>
              </a:r>
            </a:p>
          </p:txBody>
        </p:sp>
        <p:sp>
          <p:nvSpPr>
            <p:cNvPr id="7182" name="AutoShape 14"/>
            <p:cNvSpPr>
              <a:spLocks noChangeArrowheads="1"/>
            </p:cNvSpPr>
            <p:nvPr/>
          </p:nvSpPr>
          <p:spPr bwMode="auto">
            <a:xfrm>
              <a:off x="1152" y="3120"/>
              <a:ext cx="336" cy="144"/>
            </a:xfrm>
            <a:prstGeom prst="leftRightArrow">
              <a:avLst>
                <a:gd name="adj1" fmla="val 50000"/>
                <a:gd name="adj2" fmla="val 46667"/>
              </a:avLst>
            </a:prstGeom>
            <a:noFill/>
            <a:ln w="9525">
              <a:solidFill>
                <a:schemeClr val="tx1"/>
              </a:solidFill>
              <a:miter lim="800000"/>
              <a:headEnd/>
              <a:tailEnd/>
            </a:ln>
            <a:effectLst/>
          </p:spPr>
          <p:txBody>
            <a:bodyPr wrap="none" anchor="ctr"/>
            <a:lstStyle/>
            <a:p>
              <a:endParaRPr lang="en-US"/>
            </a:p>
          </p:txBody>
        </p:sp>
        <p:sp>
          <p:nvSpPr>
            <p:cNvPr id="7183" name="AutoShape 15"/>
            <p:cNvSpPr>
              <a:spLocks noChangeArrowheads="1"/>
            </p:cNvSpPr>
            <p:nvPr/>
          </p:nvSpPr>
          <p:spPr bwMode="auto">
            <a:xfrm>
              <a:off x="816" y="3072"/>
              <a:ext cx="192" cy="192"/>
            </a:xfrm>
            <a:prstGeom prst="upDownArrow">
              <a:avLst>
                <a:gd name="adj1" fmla="val 50000"/>
                <a:gd name="adj2" fmla="val 20000"/>
              </a:avLst>
            </a:prstGeom>
            <a:noFill/>
            <a:ln w="9525">
              <a:solidFill>
                <a:schemeClr val="tx1"/>
              </a:solidFill>
              <a:miter lim="800000"/>
              <a:headEnd/>
              <a:tailEnd/>
            </a:ln>
            <a:effectLst/>
          </p:spPr>
          <p:txBody>
            <a:bodyPr wrap="none" anchor="ctr"/>
            <a:lstStyle/>
            <a:p>
              <a:endParaRPr lang="en-US"/>
            </a:p>
          </p:txBody>
        </p:sp>
      </p:grpSp>
      <p:sp>
        <p:nvSpPr>
          <p:cNvPr id="7184" name="Text Box 16"/>
          <p:cNvSpPr txBox="1">
            <a:spLocks noChangeArrowheads="1"/>
          </p:cNvSpPr>
          <p:nvPr/>
        </p:nvSpPr>
        <p:spPr bwMode="auto">
          <a:xfrm>
            <a:off x="152400" y="762000"/>
            <a:ext cx="663575" cy="731838"/>
          </a:xfrm>
          <a:prstGeom prst="rect">
            <a:avLst/>
          </a:prstGeom>
          <a:noFill/>
          <a:ln w="9525">
            <a:noFill/>
            <a:miter lim="800000"/>
            <a:headEnd/>
            <a:tailEnd/>
          </a:ln>
          <a:effectLst/>
        </p:spPr>
        <p:txBody>
          <a:bodyPr wrap="none">
            <a:spAutoFit/>
          </a:bodyPr>
          <a:lstStyle/>
          <a:p>
            <a:r>
              <a:rPr lang="en-US" sz="1200" b="1"/>
              <a:t>Macro</a:t>
            </a:r>
          </a:p>
          <a:p>
            <a:r>
              <a:rPr lang="en-US" sz="1000"/>
              <a:t>(nation,</a:t>
            </a:r>
          </a:p>
          <a:p>
            <a:r>
              <a:rPr lang="en-US" sz="1000"/>
              <a:t>State)</a:t>
            </a:r>
          </a:p>
          <a:p>
            <a:r>
              <a:rPr lang="en-US" sz="1000"/>
              <a:t>IMPACT</a:t>
            </a:r>
          </a:p>
        </p:txBody>
      </p:sp>
      <p:sp>
        <p:nvSpPr>
          <p:cNvPr id="7185" name="Text Box 17"/>
          <p:cNvSpPr txBox="1">
            <a:spLocks noChangeArrowheads="1"/>
          </p:cNvSpPr>
          <p:nvPr/>
        </p:nvSpPr>
        <p:spPr bwMode="auto">
          <a:xfrm>
            <a:off x="152400" y="1524000"/>
            <a:ext cx="627063" cy="731838"/>
          </a:xfrm>
          <a:prstGeom prst="rect">
            <a:avLst/>
          </a:prstGeom>
          <a:noFill/>
          <a:ln w="9525">
            <a:noFill/>
            <a:miter lim="800000"/>
            <a:headEnd/>
            <a:tailEnd/>
          </a:ln>
          <a:effectLst/>
        </p:spPr>
        <p:txBody>
          <a:bodyPr wrap="none">
            <a:spAutoFit/>
          </a:bodyPr>
          <a:lstStyle/>
          <a:p>
            <a:r>
              <a:rPr lang="en-US" sz="1200" b="1"/>
              <a:t>Meso</a:t>
            </a:r>
          </a:p>
          <a:p>
            <a:r>
              <a:rPr lang="en-US" sz="1000"/>
              <a:t>(Sector,</a:t>
            </a:r>
          </a:p>
          <a:p>
            <a:r>
              <a:rPr lang="en-US" sz="1000"/>
              <a:t>RTD </a:t>
            </a:r>
          </a:p>
          <a:p>
            <a:r>
              <a:rPr lang="en-US" sz="1000"/>
              <a:t>Area)</a:t>
            </a:r>
          </a:p>
        </p:txBody>
      </p:sp>
      <p:sp>
        <p:nvSpPr>
          <p:cNvPr id="7186" name="Text Box 18"/>
          <p:cNvSpPr txBox="1">
            <a:spLocks noChangeArrowheads="1"/>
          </p:cNvSpPr>
          <p:nvPr/>
        </p:nvSpPr>
        <p:spPr bwMode="auto">
          <a:xfrm>
            <a:off x="228600" y="152400"/>
            <a:ext cx="8255080" cy="400110"/>
          </a:xfrm>
          <a:prstGeom prst="rect">
            <a:avLst/>
          </a:prstGeom>
          <a:noFill/>
          <a:ln w="9525">
            <a:noFill/>
            <a:miter lim="800000"/>
            <a:headEnd/>
            <a:tailEnd/>
          </a:ln>
          <a:effectLst/>
        </p:spPr>
        <p:txBody>
          <a:bodyPr wrap="none">
            <a:spAutoFit/>
          </a:bodyPr>
          <a:lstStyle/>
          <a:p>
            <a:r>
              <a:rPr lang="en-US" sz="2000" b="1" dirty="0"/>
              <a:t>Multiple levels of influence and assessment within an emergent RTD system</a:t>
            </a:r>
          </a:p>
        </p:txBody>
      </p:sp>
      <p:sp>
        <p:nvSpPr>
          <p:cNvPr id="7187" name="Text Box 19"/>
          <p:cNvSpPr txBox="1">
            <a:spLocks noChangeArrowheads="1"/>
          </p:cNvSpPr>
          <p:nvPr/>
        </p:nvSpPr>
        <p:spPr bwMode="auto">
          <a:xfrm>
            <a:off x="4876800" y="6384925"/>
            <a:ext cx="3581400" cy="396875"/>
          </a:xfrm>
          <a:prstGeom prst="rect">
            <a:avLst/>
          </a:prstGeom>
          <a:noFill/>
          <a:ln w="9525">
            <a:noFill/>
            <a:miter lim="800000"/>
            <a:headEnd/>
            <a:tailEnd/>
          </a:ln>
          <a:effectLst/>
        </p:spPr>
        <p:txBody>
          <a:bodyPr>
            <a:spAutoFit/>
          </a:bodyPr>
          <a:lstStyle/>
          <a:p>
            <a:r>
              <a:rPr lang="en-US" sz="1000"/>
              <a:t>Pieces borrowed from  R. Cooper/ Exxon, E. Rogers, Arnold &amp; Kuhlmann, Hage &amp; Hollingsworth, G. Tassey </a:t>
            </a:r>
          </a:p>
        </p:txBody>
      </p:sp>
      <p:sp>
        <p:nvSpPr>
          <p:cNvPr id="7188" name="Text Box 20"/>
          <p:cNvSpPr txBox="1">
            <a:spLocks noChangeArrowheads="1"/>
          </p:cNvSpPr>
          <p:nvPr/>
        </p:nvSpPr>
        <p:spPr bwMode="auto">
          <a:xfrm>
            <a:off x="7716838" y="2270125"/>
            <a:ext cx="1122362" cy="396875"/>
          </a:xfrm>
          <a:prstGeom prst="rect">
            <a:avLst/>
          </a:prstGeom>
          <a:noFill/>
          <a:ln w="9525">
            <a:noFill/>
            <a:miter lim="800000"/>
            <a:headEnd/>
            <a:tailEnd/>
          </a:ln>
          <a:effectLst/>
        </p:spPr>
        <p:txBody>
          <a:bodyPr wrap="none">
            <a:spAutoFit/>
          </a:bodyPr>
          <a:lstStyle/>
          <a:p>
            <a:r>
              <a:rPr lang="en-US" sz="1000" dirty="0"/>
              <a:t>Draft 10/20/2005</a:t>
            </a:r>
          </a:p>
          <a:p>
            <a:r>
              <a:rPr lang="en-US" sz="1000" dirty="0"/>
              <a:t>G. Jordan</a:t>
            </a:r>
          </a:p>
        </p:txBody>
      </p:sp>
      <p:sp>
        <p:nvSpPr>
          <p:cNvPr id="7189" name="Text Box 21"/>
          <p:cNvSpPr txBox="1">
            <a:spLocks noChangeArrowheads="1"/>
          </p:cNvSpPr>
          <p:nvPr/>
        </p:nvSpPr>
        <p:spPr bwMode="auto">
          <a:xfrm>
            <a:off x="152400" y="2590800"/>
            <a:ext cx="661988" cy="731838"/>
          </a:xfrm>
          <a:prstGeom prst="rect">
            <a:avLst/>
          </a:prstGeom>
          <a:noFill/>
          <a:ln w="9525">
            <a:noFill/>
            <a:miter lim="800000"/>
            <a:headEnd/>
            <a:tailEnd/>
          </a:ln>
          <a:effectLst/>
        </p:spPr>
        <p:txBody>
          <a:bodyPr wrap="none">
            <a:spAutoFit/>
          </a:bodyPr>
          <a:lstStyle/>
          <a:p>
            <a:r>
              <a:rPr lang="en-US" sz="1200" b="1"/>
              <a:t>Micro</a:t>
            </a:r>
          </a:p>
          <a:p>
            <a:r>
              <a:rPr lang="en-US" sz="1000"/>
              <a:t>(Orgn.,</a:t>
            </a:r>
          </a:p>
          <a:p>
            <a:r>
              <a:rPr lang="en-US" sz="1000"/>
              <a:t>network </a:t>
            </a:r>
          </a:p>
          <a:p>
            <a:r>
              <a:rPr lang="en-US" sz="1000"/>
              <a:t>level)</a:t>
            </a:r>
          </a:p>
        </p:txBody>
      </p:sp>
      <p:grpSp>
        <p:nvGrpSpPr>
          <p:cNvPr id="3" name="Group 22"/>
          <p:cNvGrpSpPr>
            <a:grpSpLocks/>
          </p:cNvGrpSpPr>
          <p:nvPr/>
        </p:nvGrpSpPr>
        <p:grpSpPr bwMode="auto">
          <a:xfrm>
            <a:off x="762000" y="654050"/>
            <a:ext cx="7848600" cy="793750"/>
            <a:chOff x="480" y="892"/>
            <a:chExt cx="4944" cy="500"/>
          </a:xfrm>
        </p:grpSpPr>
        <p:sp>
          <p:nvSpPr>
            <p:cNvPr id="7191" name="Rectangle 23"/>
            <p:cNvSpPr>
              <a:spLocks noChangeArrowheads="1"/>
            </p:cNvSpPr>
            <p:nvPr/>
          </p:nvSpPr>
          <p:spPr bwMode="auto">
            <a:xfrm>
              <a:off x="480" y="912"/>
              <a:ext cx="4896" cy="336"/>
            </a:xfrm>
            <a:prstGeom prst="rect">
              <a:avLst/>
            </a:prstGeom>
            <a:noFill/>
            <a:ln w="9525">
              <a:solidFill>
                <a:schemeClr val="tx1"/>
              </a:solidFill>
              <a:miter lim="800000"/>
              <a:headEnd/>
              <a:tailEnd/>
            </a:ln>
            <a:effectLst/>
          </p:spPr>
          <p:txBody>
            <a:bodyPr wrap="none" anchor="ctr"/>
            <a:lstStyle/>
            <a:p>
              <a:endParaRPr lang="en-US"/>
            </a:p>
          </p:txBody>
        </p:sp>
        <p:sp>
          <p:nvSpPr>
            <p:cNvPr id="7192" name="Line 24"/>
            <p:cNvSpPr>
              <a:spLocks noChangeShapeType="1"/>
            </p:cNvSpPr>
            <p:nvPr/>
          </p:nvSpPr>
          <p:spPr bwMode="auto">
            <a:xfrm>
              <a:off x="1440" y="912"/>
              <a:ext cx="0" cy="278"/>
            </a:xfrm>
            <a:prstGeom prst="line">
              <a:avLst/>
            </a:prstGeom>
            <a:noFill/>
            <a:ln w="9525">
              <a:solidFill>
                <a:schemeClr val="tx1"/>
              </a:solidFill>
              <a:round/>
              <a:headEnd/>
              <a:tailEnd/>
            </a:ln>
            <a:effectLst/>
          </p:spPr>
          <p:txBody>
            <a:bodyPr/>
            <a:lstStyle/>
            <a:p>
              <a:endParaRPr lang="en-US"/>
            </a:p>
          </p:txBody>
        </p:sp>
        <p:sp>
          <p:nvSpPr>
            <p:cNvPr id="7193" name="Line 25"/>
            <p:cNvSpPr>
              <a:spLocks noChangeShapeType="1"/>
            </p:cNvSpPr>
            <p:nvPr/>
          </p:nvSpPr>
          <p:spPr bwMode="auto">
            <a:xfrm>
              <a:off x="2496" y="912"/>
              <a:ext cx="0" cy="278"/>
            </a:xfrm>
            <a:prstGeom prst="line">
              <a:avLst/>
            </a:prstGeom>
            <a:noFill/>
            <a:ln w="9525">
              <a:solidFill>
                <a:schemeClr val="tx1"/>
              </a:solidFill>
              <a:round/>
              <a:headEnd/>
              <a:tailEnd/>
            </a:ln>
            <a:effectLst/>
          </p:spPr>
          <p:txBody>
            <a:bodyPr/>
            <a:lstStyle/>
            <a:p>
              <a:endParaRPr lang="en-US"/>
            </a:p>
          </p:txBody>
        </p:sp>
        <p:sp>
          <p:nvSpPr>
            <p:cNvPr id="7194" name="Line 26"/>
            <p:cNvSpPr>
              <a:spLocks noChangeShapeType="1"/>
            </p:cNvSpPr>
            <p:nvPr/>
          </p:nvSpPr>
          <p:spPr bwMode="auto">
            <a:xfrm>
              <a:off x="3504" y="912"/>
              <a:ext cx="0" cy="278"/>
            </a:xfrm>
            <a:prstGeom prst="line">
              <a:avLst/>
            </a:prstGeom>
            <a:noFill/>
            <a:ln w="9525">
              <a:solidFill>
                <a:schemeClr val="tx1"/>
              </a:solidFill>
              <a:round/>
              <a:headEnd/>
              <a:tailEnd/>
            </a:ln>
            <a:effectLst/>
          </p:spPr>
          <p:txBody>
            <a:bodyPr/>
            <a:lstStyle/>
            <a:p>
              <a:endParaRPr lang="en-US"/>
            </a:p>
          </p:txBody>
        </p:sp>
        <p:sp>
          <p:nvSpPr>
            <p:cNvPr id="7195" name="Line 27"/>
            <p:cNvSpPr>
              <a:spLocks noChangeShapeType="1"/>
            </p:cNvSpPr>
            <p:nvPr/>
          </p:nvSpPr>
          <p:spPr bwMode="auto">
            <a:xfrm>
              <a:off x="4512" y="912"/>
              <a:ext cx="0" cy="278"/>
            </a:xfrm>
            <a:prstGeom prst="line">
              <a:avLst/>
            </a:prstGeom>
            <a:noFill/>
            <a:ln w="9525">
              <a:solidFill>
                <a:schemeClr val="tx1"/>
              </a:solidFill>
              <a:round/>
              <a:headEnd/>
              <a:tailEnd/>
            </a:ln>
            <a:effectLst/>
          </p:spPr>
          <p:txBody>
            <a:bodyPr/>
            <a:lstStyle/>
            <a:p>
              <a:endParaRPr lang="en-US"/>
            </a:p>
          </p:txBody>
        </p:sp>
        <p:sp>
          <p:nvSpPr>
            <p:cNvPr id="7196" name="Text Box 28"/>
            <p:cNvSpPr txBox="1">
              <a:spLocks noChangeArrowheads="1"/>
            </p:cNvSpPr>
            <p:nvPr/>
          </p:nvSpPr>
          <p:spPr bwMode="auto">
            <a:xfrm>
              <a:off x="4550" y="937"/>
              <a:ext cx="874" cy="250"/>
            </a:xfrm>
            <a:prstGeom prst="rect">
              <a:avLst/>
            </a:prstGeom>
            <a:noFill/>
            <a:ln w="9525">
              <a:noFill/>
              <a:miter lim="800000"/>
              <a:headEnd/>
              <a:tailEnd/>
            </a:ln>
            <a:effectLst/>
          </p:spPr>
          <p:txBody>
            <a:bodyPr>
              <a:spAutoFit/>
            </a:bodyPr>
            <a:lstStyle/>
            <a:p>
              <a:pPr algn="ctr"/>
              <a:r>
                <a:rPr lang="en-US" sz="1000" b="1"/>
                <a:t>Socio-economic Institutional change</a:t>
              </a:r>
            </a:p>
          </p:txBody>
        </p:sp>
        <p:sp>
          <p:nvSpPr>
            <p:cNvPr id="7197" name="Text Box 29"/>
            <p:cNvSpPr txBox="1">
              <a:spLocks noChangeArrowheads="1"/>
            </p:cNvSpPr>
            <p:nvPr/>
          </p:nvSpPr>
          <p:spPr bwMode="auto">
            <a:xfrm>
              <a:off x="2592" y="902"/>
              <a:ext cx="960" cy="154"/>
            </a:xfrm>
            <a:prstGeom prst="rect">
              <a:avLst/>
            </a:prstGeom>
            <a:noFill/>
            <a:ln w="9525">
              <a:noFill/>
              <a:miter lim="800000"/>
              <a:headEnd/>
              <a:tailEnd/>
            </a:ln>
            <a:effectLst/>
          </p:spPr>
          <p:txBody>
            <a:bodyPr>
              <a:spAutoFit/>
            </a:bodyPr>
            <a:lstStyle/>
            <a:p>
              <a:pPr algn="ctr"/>
              <a:r>
                <a:rPr lang="en-US" sz="1000" b="1"/>
                <a:t>Public goods, policy </a:t>
              </a:r>
            </a:p>
          </p:txBody>
        </p:sp>
        <p:sp>
          <p:nvSpPr>
            <p:cNvPr id="7198" name="Text Box 30"/>
            <p:cNvSpPr txBox="1">
              <a:spLocks noChangeArrowheads="1"/>
            </p:cNvSpPr>
            <p:nvPr/>
          </p:nvSpPr>
          <p:spPr bwMode="auto">
            <a:xfrm>
              <a:off x="3600" y="912"/>
              <a:ext cx="960" cy="346"/>
            </a:xfrm>
            <a:prstGeom prst="rect">
              <a:avLst/>
            </a:prstGeom>
            <a:noFill/>
            <a:ln w="9525">
              <a:noFill/>
              <a:miter lim="800000"/>
              <a:headEnd/>
              <a:tailEnd/>
            </a:ln>
            <a:effectLst/>
          </p:spPr>
          <p:txBody>
            <a:bodyPr>
              <a:spAutoFit/>
            </a:bodyPr>
            <a:lstStyle/>
            <a:p>
              <a:pPr algn="ctr"/>
              <a:r>
                <a:rPr lang="en-US" sz="1000" b="1"/>
                <a:t>Private goods, competitiveness</a:t>
              </a:r>
            </a:p>
            <a:p>
              <a:pPr algn="ctr"/>
              <a:endParaRPr lang="en-US" sz="1000"/>
            </a:p>
          </p:txBody>
        </p:sp>
        <p:sp>
          <p:nvSpPr>
            <p:cNvPr id="7199" name="Text Box 31"/>
            <p:cNvSpPr txBox="1">
              <a:spLocks noChangeArrowheads="1"/>
            </p:cNvSpPr>
            <p:nvPr/>
          </p:nvSpPr>
          <p:spPr bwMode="auto">
            <a:xfrm>
              <a:off x="480" y="892"/>
              <a:ext cx="1008" cy="346"/>
            </a:xfrm>
            <a:prstGeom prst="rect">
              <a:avLst/>
            </a:prstGeom>
            <a:noFill/>
            <a:ln w="9525">
              <a:noFill/>
              <a:miter lim="800000"/>
              <a:headEnd/>
              <a:tailEnd/>
            </a:ln>
            <a:effectLst/>
          </p:spPr>
          <p:txBody>
            <a:bodyPr>
              <a:spAutoFit/>
            </a:bodyPr>
            <a:lstStyle/>
            <a:p>
              <a:pPr algn="ctr"/>
              <a:r>
                <a:rPr lang="en-US" sz="1000" b="1"/>
                <a:t>Ideas, Tools, People, </a:t>
              </a:r>
            </a:p>
            <a:p>
              <a:pPr algn="ctr"/>
              <a:r>
                <a:rPr lang="en-US" sz="1000" b="1"/>
                <a:t>Transitions to application </a:t>
              </a:r>
              <a:endParaRPr lang="en-US" sz="1000"/>
            </a:p>
          </p:txBody>
        </p:sp>
        <p:sp>
          <p:nvSpPr>
            <p:cNvPr id="7200" name="Text Box 32"/>
            <p:cNvSpPr txBox="1">
              <a:spLocks noChangeArrowheads="1"/>
            </p:cNvSpPr>
            <p:nvPr/>
          </p:nvSpPr>
          <p:spPr bwMode="auto">
            <a:xfrm>
              <a:off x="1478" y="892"/>
              <a:ext cx="1018" cy="250"/>
            </a:xfrm>
            <a:prstGeom prst="rect">
              <a:avLst/>
            </a:prstGeom>
            <a:noFill/>
            <a:ln w="9525">
              <a:noFill/>
              <a:miter lim="800000"/>
              <a:headEnd/>
              <a:tailEnd/>
            </a:ln>
            <a:effectLst/>
          </p:spPr>
          <p:txBody>
            <a:bodyPr>
              <a:spAutoFit/>
            </a:bodyPr>
            <a:lstStyle/>
            <a:p>
              <a:pPr algn="ctr"/>
              <a:r>
                <a:rPr lang="en-US" sz="1000" b="1"/>
                <a:t>New  product development</a:t>
              </a:r>
              <a:r>
                <a:rPr lang="en-US" sz="1000"/>
                <a:t> &amp; diffusion</a:t>
              </a:r>
            </a:p>
          </p:txBody>
        </p:sp>
        <p:sp>
          <p:nvSpPr>
            <p:cNvPr id="7201" name="Rectangle 33" descr="Large checker board"/>
            <p:cNvSpPr>
              <a:spLocks noChangeArrowheads="1"/>
            </p:cNvSpPr>
            <p:nvPr/>
          </p:nvSpPr>
          <p:spPr bwMode="auto">
            <a:xfrm>
              <a:off x="480" y="1200"/>
              <a:ext cx="4896" cy="192"/>
            </a:xfrm>
            <a:prstGeom prst="rect">
              <a:avLst/>
            </a:prstGeom>
            <a:pattFill prst="lgCheck">
              <a:fgClr>
                <a:srgbClr val="CCFFFF"/>
              </a:fgClr>
              <a:bgClr>
                <a:schemeClr val="bg1"/>
              </a:bgClr>
            </a:pattFill>
            <a:ln w="9525">
              <a:solidFill>
                <a:schemeClr val="tx1"/>
              </a:solidFill>
              <a:miter lim="800000"/>
              <a:headEnd/>
              <a:tailEnd/>
            </a:ln>
            <a:effectLst/>
          </p:spPr>
          <p:txBody>
            <a:bodyPr wrap="none" anchor="ctr"/>
            <a:lstStyle/>
            <a:p>
              <a:pPr algn="ctr"/>
              <a:r>
                <a:rPr lang="en-US" sz="1000"/>
                <a:t>Resources, Management, Relationships, Incentives, Institutional Blocks, Influence  </a:t>
              </a:r>
            </a:p>
          </p:txBody>
        </p:sp>
      </p:grpSp>
      <p:sp>
        <p:nvSpPr>
          <p:cNvPr id="7202" name="Line 34"/>
          <p:cNvSpPr>
            <a:spLocks noChangeShapeType="1"/>
          </p:cNvSpPr>
          <p:nvPr/>
        </p:nvSpPr>
        <p:spPr bwMode="auto">
          <a:xfrm>
            <a:off x="8534400" y="1600200"/>
            <a:ext cx="0" cy="3276600"/>
          </a:xfrm>
          <a:prstGeom prst="line">
            <a:avLst/>
          </a:prstGeom>
          <a:noFill/>
          <a:ln w="9525">
            <a:solidFill>
              <a:schemeClr val="tx1"/>
            </a:solidFill>
            <a:round/>
            <a:headEnd/>
            <a:tailEnd/>
          </a:ln>
          <a:effectLst/>
        </p:spPr>
        <p:txBody>
          <a:bodyPr/>
          <a:lstStyle/>
          <a:p>
            <a:endParaRPr lang="en-US"/>
          </a:p>
        </p:txBody>
      </p:sp>
      <p:sp>
        <p:nvSpPr>
          <p:cNvPr id="7203" name="Line 35"/>
          <p:cNvSpPr>
            <a:spLocks noChangeShapeType="1"/>
          </p:cNvSpPr>
          <p:nvPr/>
        </p:nvSpPr>
        <p:spPr bwMode="auto">
          <a:xfrm>
            <a:off x="152400" y="4876800"/>
            <a:ext cx="609600" cy="0"/>
          </a:xfrm>
          <a:prstGeom prst="line">
            <a:avLst/>
          </a:prstGeom>
          <a:noFill/>
          <a:ln w="9525">
            <a:solidFill>
              <a:schemeClr val="tx1"/>
            </a:solidFill>
            <a:round/>
            <a:headEnd/>
            <a:tailEnd/>
          </a:ln>
          <a:effectLst/>
        </p:spPr>
        <p:txBody>
          <a:bodyPr/>
          <a:lstStyle/>
          <a:p>
            <a:endParaRPr lang="en-US"/>
          </a:p>
        </p:txBody>
      </p:sp>
      <p:sp>
        <p:nvSpPr>
          <p:cNvPr id="7204" name="Text Box 36"/>
          <p:cNvSpPr txBox="1">
            <a:spLocks noChangeArrowheads="1"/>
          </p:cNvSpPr>
          <p:nvPr/>
        </p:nvSpPr>
        <p:spPr bwMode="auto">
          <a:xfrm>
            <a:off x="76200" y="4935538"/>
            <a:ext cx="758825" cy="549275"/>
          </a:xfrm>
          <a:prstGeom prst="rect">
            <a:avLst/>
          </a:prstGeom>
          <a:noFill/>
          <a:ln w="9525">
            <a:noFill/>
            <a:miter lim="800000"/>
            <a:headEnd/>
            <a:tailEnd/>
          </a:ln>
          <a:effectLst/>
        </p:spPr>
        <p:txBody>
          <a:bodyPr wrap="none">
            <a:spAutoFit/>
          </a:bodyPr>
          <a:lstStyle/>
          <a:p>
            <a:r>
              <a:rPr lang="en-US" sz="1000"/>
              <a:t>INPUTS</a:t>
            </a:r>
          </a:p>
          <a:p>
            <a:r>
              <a:rPr lang="en-US" sz="1000"/>
              <a:t>External</a:t>
            </a:r>
          </a:p>
          <a:p>
            <a:r>
              <a:rPr lang="en-US" sz="1000"/>
              <a:t>Influences</a:t>
            </a:r>
          </a:p>
        </p:txBody>
      </p:sp>
      <p:sp>
        <p:nvSpPr>
          <p:cNvPr id="7205" name="Line 37"/>
          <p:cNvSpPr>
            <a:spLocks noChangeShapeType="1"/>
          </p:cNvSpPr>
          <p:nvPr/>
        </p:nvSpPr>
        <p:spPr bwMode="auto">
          <a:xfrm>
            <a:off x="152400" y="1447800"/>
            <a:ext cx="609600" cy="0"/>
          </a:xfrm>
          <a:prstGeom prst="line">
            <a:avLst/>
          </a:prstGeom>
          <a:noFill/>
          <a:ln w="9525">
            <a:solidFill>
              <a:schemeClr val="tx1"/>
            </a:solidFill>
            <a:round/>
            <a:headEnd/>
            <a:tailEnd/>
          </a:ln>
          <a:effectLst/>
        </p:spPr>
        <p:txBody>
          <a:bodyPr/>
          <a:lstStyle/>
          <a:p>
            <a:endParaRPr lang="en-US"/>
          </a:p>
        </p:txBody>
      </p:sp>
      <p:sp>
        <p:nvSpPr>
          <p:cNvPr id="7206" name="Line 38"/>
          <p:cNvSpPr>
            <a:spLocks noChangeShapeType="1"/>
          </p:cNvSpPr>
          <p:nvPr/>
        </p:nvSpPr>
        <p:spPr bwMode="auto">
          <a:xfrm>
            <a:off x="152400" y="2209800"/>
            <a:ext cx="609600" cy="0"/>
          </a:xfrm>
          <a:prstGeom prst="line">
            <a:avLst/>
          </a:prstGeom>
          <a:noFill/>
          <a:ln w="9525">
            <a:solidFill>
              <a:schemeClr val="tx1"/>
            </a:solidFill>
            <a:round/>
            <a:headEnd/>
            <a:tailEnd/>
          </a:ln>
          <a:effectLst/>
        </p:spPr>
        <p:txBody>
          <a:bodyPr/>
          <a:lstStyle/>
          <a:p>
            <a:endParaRPr lang="en-US"/>
          </a:p>
        </p:txBody>
      </p:sp>
      <p:grpSp>
        <p:nvGrpSpPr>
          <p:cNvPr id="4" name="Group 39"/>
          <p:cNvGrpSpPr>
            <a:grpSpLocks/>
          </p:cNvGrpSpPr>
          <p:nvPr/>
        </p:nvGrpSpPr>
        <p:grpSpPr bwMode="auto">
          <a:xfrm>
            <a:off x="685800" y="2133600"/>
            <a:ext cx="7848600" cy="2667000"/>
            <a:chOff x="432" y="1344"/>
            <a:chExt cx="4944" cy="1680"/>
          </a:xfrm>
        </p:grpSpPr>
        <p:pic>
          <p:nvPicPr>
            <p:cNvPr id="7208" name="Picture 40" descr="Stage gate diagram v2"/>
            <p:cNvPicPr>
              <a:picLocks noChangeAspect="1" noChangeArrowheads="1"/>
            </p:cNvPicPr>
            <p:nvPr/>
          </p:nvPicPr>
          <p:blipFill>
            <a:blip r:embed="rId3" cstate="print"/>
            <a:srcRect/>
            <a:stretch>
              <a:fillRect/>
            </a:stretch>
          </p:blipFill>
          <p:spPr bwMode="auto">
            <a:xfrm>
              <a:off x="432" y="1392"/>
              <a:ext cx="3311" cy="1611"/>
            </a:xfrm>
            <a:prstGeom prst="rect">
              <a:avLst/>
            </a:prstGeom>
            <a:noFill/>
            <a:ln w="9525">
              <a:noFill/>
              <a:miter lim="800000"/>
              <a:headEnd/>
              <a:tailEnd/>
            </a:ln>
          </p:spPr>
        </p:pic>
        <p:sp>
          <p:nvSpPr>
            <p:cNvPr id="7209" name="AutoShape 41"/>
            <p:cNvSpPr>
              <a:spLocks noChangeArrowheads="1"/>
            </p:cNvSpPr>
            <p:nvPr/>
          </p:nvSpPr>
          <p:spPr bwMode="auto">
            <a:xfrm>
              <a:off x="3024" y="2784"/>
              <a:ext cx="1392" cy="144"/>
            </a:xfrm>
            <a:prstGeom prst="roundRect">
              <a:avLst>
                <a:gd name="adj" fmla="val 16667"/>
              </a:avLst>
            </a:prstGeom>
            <a:solidFill>
              <a:srgbClr val="CCCCFF"/>
            </a:solidFill>
            <a:ln w="9525">
              <a:solidFill>
                <a:schemeClr val="tx1"/>
              </a:solidFill>
              <a:round/>
              <a:headEnd/>
              <a:tailEnd/>
            </a:ln>
            <a:effectLst/>
          </p:spPr>
          <p:txBody>
            <a:bodyPr wrap="none" anchor="ctr"/>
            <a:lstStyle/>
            <a:p>
              <a:pPr algn="ctr"/>
              <a:endParaRPr lang="en-US" sz="800"/>
            </a:p>
            <a:p>
              <a:pPr algn="ctr"/>
              <a:endParaRPr lang="en-US" sz="800"/>
            </a:p>
            <a:p>
              <a:pPr algn="ctr"/>
              <a:r>
                <a:rPr lang="en-US" sz="800"/>
                <a:t>Marketing R&amp;D, Quality R&amp;D</a:t>
              </a:r>
            </a:p>
            <a:p>
              <a:pPr algn="ctr"/>
              <a:endParaRPr lang="en-US"/>
            </a:p>
          </p:txBody>
        </p:sp>
        <p:sp>
          <p:nvSpPr>
            <p:cNvPr id="7210" name="AutoShape 42"/>
            <p:cNvSpPr>
              <a:spLocks noChangeArrowheads="1"/>
            </p:cNvSpPr>
            <p:nvPr/>
          </p:nvSpPr>
          <p:spPr bwMode="auto">
            <a:xfrm rot="-7834038">
              <a:off x="4318" y="2053"/>
              <a:ext cx="484" cy="383"/>
            </a:xfrm>
            <a:prstGeom prst="rtTriangle">
              <a:avLst/>
            </a:prstGeom>
            <a:solidFill>
              <a:srgbClr val="CCCCFF"/>
            </a:solidFill>
            <a:ln w="9525">
              <a:solidFill>
                <a:schemeClr val="tx1"/>
              </a:solidFill>
              <a:miter lim="800000"/>
              <a:headEnd/>
              <a:tailEnd/>
            </a:ln>
            <a:effectLst/>
          </p:spPr>
          <p:txBody>
            <a:bodyPr vert="eaVert" wrap="none" anchor="ctr"/>
            <a:lstStyle/>
            <a:p>
              <a:pPr algn="ctr"/>
              <a:endParaRPr lang="en-US" sz="800"/>
            </a:p>
          </p:txBody>
        </p:sp>
        <p:sp>
          <p:nvSpPr>
            <p:cNvPr id="7211" name="Text Box 43"/>
            <p:cNvSpPr txBox="1">
              <a:spLocks noChangeArrowheads="1"/>
            </p:cNvSpPr>
            <p:nvPr/>
          </p:nvSpPr>
          <p:spPr bwMode="auto">
            <a:xfrm>
              <a:off x="4512" y="2150"/>
              <a:ext cx="432" cy="212"/>
            </a:xfrm>
            <a:prstGeom prst="rect">
              <a:avLst/>
            </a:prstGeom>
            <a:noFill/>
            <a:ln w="9525">
              <a:noFill/>
              <a:miter lim="800000"/>
              <a:headEnd/>
              <a:tailEnd/>
            </a:ln>
            <a:effectLst/>
          </p:spPr>
          <p:txBody>
            <a:bodyPr>
              <a:spAutoFit/>
            </a:bodyPr>
            <a:lstStyle/>
            <a:p>
              <a:r>
                <a:rPr lang="en-US" sz="800"/>
                <a:t>Diffusion and use </a:t>
              </a:r>
            </a:p>
          </p:txBody>
        </p:sp>
        <p:sp>
          <p:nvSpPr>
            <p:cNvPr id="7212" name="Line 44"/>
            <p:cNvSpPr>
              <a:spLocks noChangeShapeType="1"/>
            </p:cNvSpPr>
            <p:nvPr/>
          </p:nvSpPr>
          <p:spPr bwMode="auto">
            <a:xfrm>
              <a:off x="3708" y="2199"/>
              <a:ext cx="276"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213" name="AutoShape 45"/>
            <p:cNvSpPr>
              <a:spLocks noChangeArrowheads="1"/>
            </p:cNvSpPr>
            <p:nvPr/>
          </p:nvSpPr>
          <p:spPr bwMode="auto">
            <a:xfrm>
              <a:off x="3754" y="2120"/>
              <a:ext cx="142" cy="118"/>
            </a:xfrm>
            <a:prstGeom prst="flowChartDecision">
              <a:avLst/>
            </a:prstGeom>
            <a:solidFill>
              <a:srgbClr val="9999FF"/>
            </a:solidFill>
            <a:ln w="9525">
              <a:solidFill>
                <a:schemeClr val="tx1"/>
              </a:solidFill>
              <a:miter lim="800000"/>
              <a:headEnd/>
              <a:tailEnd/>
            </a:ln>
            <a:effectLst/>
          </p:spPr>
          <p:txBody>
            <a:bodyPr wrap="none" anchor="ctr"/>
            <a:lstStyle/>
            <a:p>
              <a:endParaRPr lang="en-US"/>
            </a:p>
          </p:txBody>
        </p:sp>
        <p:sp>
          <p:nvSpPr>
            <p:cNvPr id="7214" name="AutoShape 46"/>
            <p:cNvSpPr>
              <a:spLocks noChangeArrowheads="1"/>
            </p:cNvSpPr>
            <p:nvPr/>
          </p:nvSpPr>
          <p:spPr bwMode="auto">
            <a:xfrm>
              <a:off x="3024" y="2619"/>
              <a:ext cx="142" cy="117"/>
            </a:xfrm>
            <a:prstGeom prst="flowChartDecision">
              <a:avLst/>
            </a:prstGeom>
            <a:solidFill>
              <a:srgbClr val="CCCCFF"/>
            </a:solidFill>
            <a:ln w="9525">
              <a:solidFill>
                <a:schemeClr val="tx1"/>
              </a:solidFill>
              <a:miter lim="800000"/>
              <a:headEnd/>
              <a:tailEnd/>
            </a:ln>
            <a:effectLst/>
          </p:spPr>
          <p:txBody>
            <a:bodyPr wrap="none" anchor="ctr"/>
            <a:lstStyle/>
            <a:p>
              <a:endParaRPr lang="en-US"/>
            </a:p>
          </p:txBody>
        </p:sp>
        <p:sp>
          <p:nvSpPr>
            <p:cNvPr id="7215" name="AutoShape 47"/>
            <p:cNvSpPr>
              <a:spLocks noChangeArrowheads="1"/>
            </p:cNvSpPr>
            <p:nvPr/>
          </p:nvSpPr>
          <p:spPr bwMode="auto">
            <a:xfrm rot="-5400000">
              <a:off x="3310" y="2446"/>
              <a:ext cx="381" cy="199"/>
            </a:xfrm>
            <a:prstGeom prst="leftRightArrow">
              <a:avLst>
                <a:gd name="adj1" fmla="val 50000"/>
                <a:gd name="adj2" fmla="val 38291"/>
              </a:avLst>
            </a:prstGeom>
            <a:gradFill rotWithShape="1">
              <a:gsLst>
                <a:gs pos="0">
                  <a:srgbClr val="9999FF"/>
                </a:gs>
                <a:gs pos="100000">
                  <a:srgbClr val="9999FF">
                    <a:gamma/>
                    <a:shade val="46275"/>
                    <a:invGamma/>
                  </a:srgbClr>
                </a:gs>
              </a:gsLst>
              <a:path path="rect">
                <a:fillToRect l="50000" t="50000" r="50000" b="50000"/>
              </a:path>
            </a:gradFill>
            <a:ln w="9525">
              <a:solidFill>
                <a:schemeClr val="tx1"/>
              </a:solidFill>
              <a:miter lim="800000"/>
              <a:headEnd/>
              <a:tailEnd/>
            </a:ln>
            <a:effectLst/>
          </p:spPr>
          <p:txBody>
            <a:bodyPr wrap="none" anchor="ctr"/>
            <a:lstStyle/>
            <a:p>
              <a:endParaRPr lang="en-US"/>
            </a:p>
          </p:txBody>
        </p:sp>
        <p:sp>
          <p:nvSpPr>
            <p:cNvPr id="7216" name="AutoShape 48"/>
            <p:cNvSpPr>
              <a:spLocks noChangeArrowheads="1"/>
            </p:cNvSpPr>
            <p:nvPr/>
          </p:nvSpPr>
          <p:spPr bwMode="auto">
            <a:xfrm>
              <a:off x="2016" y="2928"/>
              <a:ext cx="2400" cy="96"/>
            </a:xfrm>
            <a:prstGeom prst="roundRect">
              <a:avLst>
                <a:gd name="adj" fmla="val 16667"/>
              </a:avLst>
            </a:prstGeom>
            <a:solidFill>
              <a:srgbClr val="CCCCFF"/>
            </a:solidFill>
            <a:ln w="9525">
              <a:solidFill>
                <a:schemeClr val="tx1"/>
              </a:solidFill>
              <a:round/>
              <a:headEnd/>
              <a:tailEnd/>
            </a:ln>
            <a:effectLst/>
          </p:spPr>
          <p:txBody>
            <a:bodyPr wrap="none" anchor="ctr"/>
            <a:lstStyle/>
            <a:p>
              <a:pPr algn="ctr"/>
              <a:r>
                <a:rPr lang="en-US" sz="800"/>
                <a:t>Engineering &amp; manufacturing R&amp;D</a:t>
              </a:r>
            </a:p>
          </p:txBody>
        </p:sp>
        <p:sp>
          <p:nvSpPr>
            <p:cNvPr id="7217" name="Text Box 49"/>
            <p:cNvSpPr txBox="1">
              <a:spLocks noChangeArrowheads="1"/>
            </p:cNvSpPr>
            <p:nvPr/>
          </p:nvSpPr>
          <p:spPr bwMode="auto">
            <a:xfrm>
              <a:off x="3024" y="2592"/>
              <a:ext cx="160" cy="153"/>
            </a:xfrm>
            <a:prstGeom prst="rect">
              <a:avLst/>
            </a:prstGeom>
            <a:noFill/>
            <a:ln w="9525">
              <a:noFill/>
              <a:miter lim="800000"/>
              <a:headEnd/>
              <a:tailEnd/>
            </a:ln>
            <a:effectLst/>
          </p:spPr>
          <p:txBody>
            <a:bodyPr wrap="none">
              <a:spAutoFit/>
            </a:bodyPr>
            <a:lstStyle/>
            <a:p>
              <a:r>
                <a:rPr lang="en-US" sz="1000"/>
                <a:t>7</a:t>
              </a:r>
            </a:p>
          </p:txBody>
        </p:sp>
        <p:sp>
          <p:nvSpPr>
            <p:cNvPr id="7218" name="AutoShape 50"/>
            <p:cNvSpPr>
              <a:spLocks noChangeArrowheads="1"/>
            </p:cNvSpPr>
            <p:nvPr/>
          </p:nvSpPr>
          <p:spPr bwMode="auto">
            <a:xfrm>
              <a:off x="3763" y="2486"/>
              <a:ext cx="141" cy="117"/>
            </a:xfrm>
            <a:prstGeom prst="flowChartDecision">
              <a:avLst/>
            </a:prstGeom>
            <a:solidFill>
              <a:srgbClr val="CCCCFF"/>
            </a:solidFill>
            <a:ln w="9525">
              <a:solidFill>
                <a:schemeClr val="tx1"/>
              </a:solidFill>
              <a:miter lim="800000"/>
              <a:headEnd/>
              <a:tailEnd/>
            </a:ln>
            <a:effectLst/>
          </p:spPr>
          <p:txBody>
            <a:bodyPr wrap="none" anchor="ctr"/>
            <a:lstStyle/>
            <a:p>
              <a:endParaRPr lang="en-US"/>
            </a:p>
          </p:txBody>
        </p:sp>
        <p:sp>
          <p:nvSpPr>
            <p:cNvPr id="7219" name="Text Box 51"/>
            <p:cNvSpPr txBox="1">
              <a:spLocks noChangeArrowheads="1"/>
            </p:cNvSpPr>
            <p:nvPr/>
          </p:nvSpPr>
          <p:spPr bwMode="auto">
            <a:xfrm>
              <a:off x="3744" y="2486"/>
              <a:ext cx="160" cy="154"/>
            </a:xfrm>
            <a:prstGeom prst="rect">
              <a:avLst/>
            </a:prstGeom>
            <a:noFill/>
            <a:ln w="9525">
              <a:noFill/>
              <a:miter lim="800000"/>
              <a:headEnd/>
              <a:tailEnd/>
            </a:ln>
            <a:effectLst/>
          </p:spPr>
          <p:txBody>
            <a:bodyPr wrap="none">
              <a:spAutoFit/>
            </a:bodyPr>
            <a:lstStyle/>
            <a:p>
              <a:r>
                <a:rPr lang="en-US" sz="1000"/>
                <a:t>8</a:t>
              </a:r>
            </a:p>
          </p:txBody>
        </p:sp>
        <p:sp>
          <p:nvSpPr>
            <p:cNvPr id="7220" name="Text Box 52"/>
            <p:cNvSpPr txBox="1">
              <a:spLocks noChangeArrowheads="1"/>
            </p:cNvSpPr>
            <p:nvPr/>
          </p:nvSpPr>
          <p:spPr bwMode="auto">
            <a:xfrm>
              <a:off x="3754" y="2120"/>
              <a:ext cx="160" cy="154"/>
            </a:xfrm>
            <a:prstGeom prst="rect">
              <a:avLst/>
            </a:prstGeom>
            <a:solidFill>
              <a:srgbClr val="CCCCFF"/>
            </a:solidFill>
            <a:ln w="9525">
              <a:noFill/>
              <a:miter lim="800000"/>
              <a:headEnd/>
              <a:tailEnd/>
            </a:ln>
            <a:effectLst/>
          </p:spPr>
          <p:txBody>
            <a:bodyPr wrap="none">
              <a:spAutoFit/>
            </a:bodyPr>
            <a:lstStyle/>
            <a:p>
              <a:r>
                <a:rPr lang="en-US" sz="1000"/>
                <a:t>6</a:t>
              </a:r>
            </a:p>
          </p:txBody>
        </p:sp>
        <p:sp>
          <p:nvSpPr>
            <p:cNvPr id="7221" name="AutoShape 53"/>
            <p:cNvSpPr>
              <a:spLocks noChangeArrowheads="1"/>
            </p:cNvSpPr>
            <p:nvPr/>
          </p:nvSpPr>
          <p:spPr bwMode="auto">
            <a:xfrm>
              <a:off x="720" y="1776"/>
              <a:ext cx="3840" cy="240"/>
            </a:xfrm>
            <a:prstGeom prst="rightArrow">
              <a:avLst>
                <a:gd name="adj1" fmla="val 50000"/>
                <a:gd name="adj2" fmla="val 400000"/>
              </a:avLst>
            </a:prstGeom>
            <a:solidFill>
              <a:srgbClr val="CCCCFF"/>
            </a:solidFill>
            <a:ln w="9525">
              <a:solidFill>
                <a:schemeClr val="tx1"/>
              </a:solidFill>
              <a:miter lim="800000"/>
              <a:headEnd/>
              <a:tailEnd/>
            </a:ln>
            <a:effectLst/>
          </p:spPr>
          <p:txBody>
            <a:bodyPr wrap="none" anchor="ctr"/>
            <a:lstStyle/>
            <a:p>
              <a:pPr algn="ctr"/>
              <a:r>
                <a:rPr lang="en-US" sz="1200"/>
                <a:t>Connectivity and Throughput</a:t>
              </a:r>
            </a:p>
          </p:txBody>
        </p:sp>
        <p:sp>
          <p:nvSpPr>
            <p:cNvPr id="7222" name="AutoShape 54"/>
            <p:cNvSpPr>
              <a:spLocks noChangeArrowheads="1"/>
            </p:cNvSpPr>
            <p:nvPr/>
          </p:nvSpPr>
          <p:spPr bwMode="auto">
            <a:xfrm>
              <a:off x="3984" y="2112"/>
              <a:ext cx="485" cy="259"/>
            </a:xfrm>
            <a:prstGeom prst="roundRect">
              <a:avLst>
                <a:gd name="adj" fmla="val 16667"/>
              </a:avLst>
            </a:prstGeom>
            <a:solidFill>
              <a:srgbClr val="CCCCFF"/>
            </a:solidFill>
            <a:ln w="9525">
              <a:solidFill>
                <a:schemeClr val="tx1"/>
              </a:solidFill>
              <a:round/>
              <a:headEnd/>
              <a:tailEnd/>
            </a:ln>
            <a:effectLst/>
          </p:spPr>
          <p:txBody>
            <a:bodyPr wrap="none" anchor="ctr"/>
            <a:lstStyle/>
            <a:p>
              <a:pPr algn="ctr"/>
              <a:r>
                <a:rPr lang="en-US" sz="800"/>
                <a:t>Production, </a:t>
              </a:r>
            </a:p>
            <a:p>
              <a:pPr algn="ctr"/>
              <a:r>
                <a:rPr lang="en-US" sz="800"/>
                <a:t>Refinement</a:t>
              </a:r>
            </a:p>
          </p:txBody>
        </p:sp>
        <p:sp>
          <p:nvSpPr>
            <p:cNvPr id="7223" name="Arc 55"/>
            <p:cNvSpPr>
              <a:spLocks/>
            </p:cNvSpPr>
            <p:nvPr/>
          </p:nvSpPr>
          <p:spPr bwMode="auto">
            <a:xfrm rot="-11675245" flipH="1" flipV="1">
              <a:off x="2592" y="1344"/>
              <a:ext cx="2457" cy="1008"/>
            </a:xfrm>
            <a:custGeom>
              <a:avLst/>
              <a:gdLst>
                <a:gd name="G0" fmla="+- 4728 0 0"/>
                <a:gd name="G1" fmla="+- 21600 0 0"/>
                <a:gd name="G2" fmla="+- 21600 0 0"/>
                <a:gd name="T0" fmla="*/ 0 w 26328"/>
                <a:gd name="T1" fmla="*/ 524 h 21600"/>
                <a:gd name="T2" fmla="*/ 26328 w 26328"/>
                <a:gd name="T3" fmla="*/ 21600 h 21600"/>
                <a:gd name="T4" fmla="*/ 4728 w 26328"/>
                <a:gd name="T5" fmla="*/ 21600 h 21600"/>
              </a:gdLst>
              <a:ahLst/>
              <a:cxnLst>
                <a:cxn ang="0">
                  <a:pos x="T0" y="T1"/>
                </a:cxn>
                <a:cxn ang="0">
                  <a:pos x="T2" y="T3"/>
                </a:cxn>
                <a:cxn ang="0">
                  <a:pos x="T4" y="T5"/>
                </a:cxn>
              </a:cxnLst>
              <a:rect l="0" t="0" r="r" b="b"/>
              <a:pathLst>
                <a:path w="26328" h="21600" fill="none" extrusionOk="0">
                  <a:moveTo>
                    <a:pt x="-1" y="523"/>
                  </a:moveTo>
                  <a:cubicBezTo>
                    <a:pt x="1551" y="175"/>
                    <a:pt x="3137" y="-1"/>
                    <a:pt x="4728" y="0"/>
                  </a:cubicBezTo>
                  <a:cubicBezTo>
                    <a:pt x="16657" y="0"/>
                    <a:pt x="26328" y="9670"/>
                    <a:pt x="26328" y="21600"/>
                  </a:cubicBezTo>
                </a:path>
                <a:path w="26328" h="21600" stroke="0" extrusionOk="0">
                  <a:moveTo>
                    <a:pt x="-1" y="523"/>
                  </a:moveTo>
                  <a:cubicBezTo>
                    <a:pt x="1551" y="175"/>
                    <a:pt x="3137" y="-1"/>
                    <a:pt x="4728" y="0"/>
                  </a:cubicBezTo>
                  <a:cubicBezTo>
                    <a:pt x="16657" y="0"/>
                    <a:pt x="26328" y="9670"/>
                    <a:pt x="26328" y="21600"/>
                  </a:cubicBezTo>
                  <a:lnTo>
                    <a:pt x="4728" y="21600"/>
                  </a:lnTo>
                  <a:close/>
                </a:path>
              </a:pathLst>
            </a:custGeom>
            <a:noFill/>
            <a:ln w="9525">
              <a:solidFill>
                <a:schemeClr val="tx1"/>
              </a:solidFill>
              <a:prstDash val="dash"/>
              <a:round/>
              <a:headEnd type="triangle" w="med" len="med"/>
              <a:tailEnd/>
            </a:ln>
            <a:effectLst/>
          </p:spPr>
          <p:txBody>
            <a:bodyPr wrap="none" anchor="ctr"/>
            <a:lstStyle/>
            <a:p>
              <a:endParaRPr lang="en-US"/>
            </a:p>
          </p:txBody>
        </p:sp>
        <p:sp>
          <p:nvSpPr>
            <p:cNvPr id="7224" name="Oval 56"/>
            <p:cNvSpPr>
              <a:spLocks noChangeArrowheads="1"/>
            </p:cNvSpPr>
            <p:nvPr/>
          </p:nvSpPr>
          <p:spPr bwMode="auto">
            <a:xfrm>
              <a:off x="4896" y="2112"/>
              <a:ext cx="480" cy="288"/>
            </a:xfrm>
            <a:prstGeom prst="ellipse">
              <a:avLst/>
            </a:prstGeom>
            <a:solidFill>
              <a:srgbClr val="CCCCFF"/>
            </a:solidFill>
            <a:ln w="9525">
              <a:solidFill>
                <a:schemeClr val="tx1"/>
              </a:solidFill>
              <a:round/>
              <a:headEnd/>
              <a:tailEnd/>
            </a:ln>
            <a:effectLst/>
          </p:spPr>
          <p:txBody>
            <a:bodyPr wrap="none" anchor="ctr"/>
            <a:lstStyle/>
            <a:p>
              <a:pPr algn="ctr"/>
              <a:endParaRPr lang="en-US" sz="800"/>
            </a:p>
            <a:p>
              <a:pPr algn="ctr"/>
              <a:endParaRPr lang="en-US" sz="800"/>
            </a:p>
            <a:p>
              <a:pPr algn="ctr"/>
              <a:r>
                <a:rPr lang="en-US" sz="800"/>
                <a:t>Micro, </a:t>
              </a:r>
            </a:p>
            <a:p>
              <a:pPr algn="ctr"/>
              <a:r>
                <a:rPr lang="en-US" sz="800"/>
                <a:t>meso, macro</a:t>
              </a:r>
            </a:p>
            <a:p>
              <a:pPr algn="ctr"/>
              <a:r>
                <a:rPr lang="en-US" sz="800"/>
                <a:t> impacts</a:t>
              </a:r>
            </a:p>
            <a:p>
              <a:pPr algn="ctr"/>
              <a:endParaRPr lang="en-US"/>
            </a:p>
          </p:txBody>
        </p:sp>
        <p:sp>
          <p:nvSpPr>
            <p:cNvPr id="7225" name="AutoShape 57"/>
            <p:cNvSpPr>
              <a:spLocks noChangeArrowheads="1"/>
            </p:cNvSpPr>
            <p:nvPr/>
          </p:nvSpPr>
          <p:spPr bwMode="auto">
            <a:xfrm rot="-5400000">
              <a:off x="4030" y="2443"/>
              <a:ext cx="381" cy="199"/>
            </a:xfrm>
            <a:prstGeom prst="leftRightArrow">
              <a:avLst>
                <a:gd name="adj1" fmla="val 50000"/>
                <a:gd name="adj2" fmla="val 38291"/>
              </a:avLst>
            </a:prstGeom>
            <a:gradFill rotWithShape="1">
              <a:gsLst>
                <a:gs pos="0">
                  <a:srgbClr val="9999FF"/>
                </a:gs>
                <a:gs pos="100000">
                  <a:srgbClr val="9999FF">
                    <a:gamma/>
                    <a:shade val="46275"/>
                    <a:invGamma/>
                  </a:srgbClr>
                </a:gs>
              </a:gsLst>
              <a:path path="rect">
                <a:fillToRect l="50000" t="50000" r="50000" b="50000"/>
              </a:path>
            </a:gradFill>
            <a:ln w="9525">
              <a:solidFill>
                <a:schemeClr val="tx1"/>
              </a:solidFill>
              <a:miter lim="800000"/>
              <a:headEnd/>
              <a:tailEnd/>
            </a:ln>
            <a:effectLst/>
          </p:spPr>
          <p:txBody>
            <a:bodyPr wrap="none" anchor="ctr"/>
            <a:lstStyle/>
            <a:p>
              <a:endParaRPr lang="en-US"/>
            </a:p>
          </p:txBody>
        </p:sp>
        <p:sp>
          <p:nvSpPr>
            <p:cNvPr id="7226" name="AutoShape 58"/>
            <p:cNvSpPr>
              <a:spLocks noChangeArrowheads="1"/>
            </p:cNvSpPr>
            <p:nvPr/>
          </p:nvSpPr>
          <p:spPr bwMode="auto">
            <a:xfrm>
              <a:off x="4435" y="2256"/>
              <a:ext cx="141" cy="117"/>
            </a:xfrm>
            <a:prstGeom prst="flowChartDecision">
              <a:avLst/>
            </a:prstGeom>
            <a:solidFill>
              <a:srgbClr val="CCCCFF"/>
            </a:solidFill>
            <a:ln w="9525">
              <a:solidFill>
                <a:schemeClr val="tx1"/>
              </a:solidFill>
              <a:miter lim="800000"/>
              <a:headEnd/>
              <a:tailEnd/>
            </a:ln>
            <a:effectLst/>
          </p:spPr>
          <p:txBody>
            <a:bodyPr wrap="none" anchor="ctr"/>
            <a:lstStyle/>
            <a:p>
              <a:endParaRPr lang="en-US"/>
            </a:p>
          </p:txBody>
        </p:sp>
        <p:sp>
          <p:nvSpPr>
            <p:cNvPr id="7227" name="Text Box 59"/>
            <p:cNvSpPr txBox="1">
              <a:spLocks noChangeArrowheads="1"/>
            </p:cNvSpPr>
            <p:nvPr/>
          </p:nvSpPr>
          <p:spPr bwMode="auto">
            <a:xfrm>
              <a:off x="4416" y="2246"/>
              <a:ext cx="160" cy="154"/>
            </a:xfrm>
            <a:prstGeom prst="rect">
              <a:avLst/>
            </a:prstGeom>
            <a:noFill/>
            <a:ln w="9525">
              <a:noFill/>
              <a:miter lim="800000"/>
              <a:headEnd/>
              <a:tailEnd/>
            </a:ln>
            <a:effectLst/>
          </p:spPr>
          <p:txBody>
            <a:bodyPr wrap="none">
              <a:spAutoFit/>
            </a:bodyPr>
            <a:lstStyle/>
            <a:p>
              <a:r>
                <a:rPr lang="en-US" sz="1000"/>
                <a:t>9</a:t>
              </a:r>
            </a:p>
          </p:txBody>
        </p:sp>
        <p:sp>
          <p:nvSpPr>
            <p:cNvPr id="7228" name="AutoShape 60"/>
            <p:cNvSpPr>
              <a:spLocks noChangeArrowheads="1"/>
            </p:cNvSpPr>
            <p:nvPr/>
          </p:nvSpPr>
          <p:spPr bwMode="auto">
            <a:xfrm>
              <a:off x="4819" y="2352"/>
              <a:ext cx="141" cy="117"/>
            </a:xfrm>
            <a:prstGeom prst="flowChartDecision">
              <a:avLst/>
            </a:prstGeom>
            <a:solidFill>
              <a:srgbClr val="CCCCFF"/>
            </a:solidFill>
            <a:ln w="9525">
              <a:solidFill>
                <a:schemeClr val="tx1"/>
              </a:solidFill>
              <a:miter lim="800000"/>
              <a:headEnd/>
              <a:tailEnd/>
            </a:ln>
            <a:effectLst/>
          </p:spPr>
          <p:txBody>
            <a:bodyPr wrap="none" anchor="ctr"/>
            <a:lstStyle/>
            <a:p>
              <a:endParaRPr lang="en-US"/>
            </a:p>
          </p:txBody>
        </p:sp>
        <p:sp>
          <p:nvSpPr>
            <p:cNvPr id="7229" name="Text Box 61"/>
            <p:cNvSpPr txBox="1">
              <a:spLocks noChangeArrowheads="1"/>
            </p:cNvSpPr>
            <p:nvPr/>
          </p:nvSpPr>
          <p:spPr bwMode="auto">
            <a:xfrm>
              <a:off x="4788" y="2342"/>
              <a:ext cx="204" cy="154"/>
            </a:xfrm>
            <a:prstGeom prst="rect">
              <a:avLst/>
            </a:prstGeom>
            <a:noFill/>
            <a:ln w="9525">
              <a:noFill/>
              <a:miter lim="800000"/>
              <a:headEnd/>
              <a:tailEnd/>
            </a:ln>
            <a:effectLst/>
          </p:spPr>
          <p:txBody>
            <a:bodyPr wrap="none">
              <a:spAutoFit/>
            </a:bodyPr>
            <a:lstStyle/>
            <a:p>
              <a:r>
                <a:rPr lang="en-US" sz="1000"/>
                <a:t>10</a:t>
              </a:r>
            </a:p>
          </p:txBody>
        </p:sp>
      </p:grpSp>
      <p:grpSp>
        <p:nvGrpSpPr>
          <p:cNvPr id="5" name="Group 62"/>
          <p:cNvGrpSpPr>
            <a:grpSpLocks/>
          </p:cNvGrpSpPr>
          <p:nvPr/>
        </p:nvGrpSpPr>
        <p:grpSpPr bwMode="auto">
          <a:xfrm>
            <a:off x="762000" y="1416050"/>
            <a:ext cx="7848600" cy="793750"/>
            <a:chOff x="480" y="892"/>
            <a:chExt cx="4944" cy="500"/>
          </a:xfrm>
        </p:grpSpPr>
        <p:sp>
          <p:nvSpPr>
            <p:cNvPr id="7231" name="Rectangle 63"/>
            <p:cNvSpPr>
              <a:spLocks noChangeArrowheads="1"/>
            </p:cNvSpPr>
            <p:nvPr/>
          </p:nvSpPr>
          <p:spPr bwMode="auto">
            <a:xfrm>
              <a:off x="480" y="912"/>
              <a:ext cx="4896" cy="336"/>
            </a:xfrm>
            <a:prstGeom prst="rect">
              <a:avLst/>
            </a:prstGeom>
            <a:noFill/>
            <a:ln w="9525">
              <a:solidFill>
                <a:schemeClr val="tx1"/>
              </a:solidFill>
              <a:miter lim="800000"/>
              <a:headEnd/>
              <a:tailEnd/>
            </a:ln>
            <a:effectLst/>
          </p:spPr>
          <p:txBody>
            <a:bodyPr wrap="none" anchor="ctr"/>
            <a:lstStyle/>
            <a:p>
              <a:endParaRPr lang="en-US"/>
            </a:p>
          </p:txBody>
        </p:sp>
        <p:sp>
          <p:nvSpPr>
            <p:cNvPr id="7232" name="Line 64"/>
            <p:cNvSpPr>
              <a:spLocks noChangeShapeType="1"/>
            </p:cNvSpPr>
            <p:nvPr/>
          </p:nvSpPr>
          <p:spPr bwMode="auto">
            <a:xfrm>
              <a:off x="1440" y="912"/>
              <a:ext cx="0" cy="278"/>
            </a:xfrm>
            <a:prstGeom prst="line">
              <a:avLst/>
            </a:prstGeom>
            <a:noFill/>
            <a:ln w="9525">
              <a:solidFill>
                <a:schemeClr val="tx1"/>
              </a:solidFill>
              <a:round/>
              <a:headEnd/>
              <a:tailEnd/>
            </a:ln>
            <a:effectLst/>
          </p:spPr>
          <p:txBody>
            <a:bodyPr/>
            <a:lstStyle/>
            <a:p>
              <a:endParaRPr lang="en-US"/>
            </a:p>
          </p:txBody>
        </p:sp>
        <p:sp>
          <p:nvSpPr>
            <p:cNvPr id="7233" name="Line 65"/>
            <p:cNvSpPr>
              <a:spLocks noChangeShapeType="1"/>
            </p:cNvSpPr>
            <p:nvPr/>
          </p:nvSpPr>
          <p:spPr bwMode="auto">
            <a:xfrm>
              <a:off x="2496" y="912"/>
              <a:ext cx="0" cy="278"/>
            </a:xfrm>
            <a:prstGeom prst="line">
              <a:avLst/>
            </a:prstGeom>
            <a:noFill/>
            <a:ln w="9525">
              <a:solidFill>
                <a:schemeClr val="tx1"/>
              </a:solidFill>
              <a:round/>
              <a:headEnd/>
              <a:tailEnd/>
            </a:ln>
            <a:effectLst/>
          </p:spPr>
          <p:txBody>
            <a:bodyPr/>
            <a:lstStyle/>
            <a:p>
              <a:endParaRPr lang="en-US"/>
            </a:p>
          </p:txBody>
        </p:sp>
        <p:sp>
          <p:nvSpPr>
            <p:cNvPr id="7234" name="Line 66"/>
            <p:cNvSpPr>
              <a:spLocks noChangeShapeType="1"/>
            </p:cNvSpPr>
            <p:nvPr/>
          </p:nvSpPr>
          <p:spPr bwMode="auto">
            <a:xfrm>
              <a:off x="3504" y="912"/>
              <a:ext cx="0" cy="278"/>
            </a:xfrm>
            <a:prstGeom prst="line">
              <a:avLst/>
            </a:prstGeom>
            <a:noFill/>
            <a:ln w="9525">
              <a:solidFill>
                <a:schemeClr val="tx1"/>
              </a:solidFill>
              <a:round/>
              <a:headEnd/>
              <a:tailEnd/>
            </a:ln>
            <a:effectLst/>
          </p:spPr>
          <p:txBody>
            <a:bodyPr/>
            <a:lstStyle/>
            <a:p>
              <a:endParaRPr lang="en-US"/>
            </a:p>
          </p:txBody>
        </p:sp>
        <p:sp>
          <p:nvSpPr>
            <p:cNvPr id="7235" name="Line 67"/>
            <p:cNvSpPr>
              <a:spLocks noChangeShapeType="1"/>
            </p:cNvSpPr>
            <p:nvPr/>
          </p:nvSpPr>
          <p:spPr bwMode="auto">
            <a:xfrm>
              <a:off x="4512" y="912"/>
              <a:ext cx="0" cy="278"/>
            </a:xfrm>
            <a:prstGeom prst="line">
              <a:avLst/>
            </a:prstGeom>
            <a:noFill/>
            <a:ln w="9525">
              <a:solidFill>
                <a:schemeClr val="tx1"/>
              </a:solidFill>
              <a:round/>
              <a:headEnd/>
              <a:tailEnd/>
            </a:ln>
            <a:effectLst/>
          </p:spPr>
          <p:txBody>
            <a:bodyPr/>
            <a:lstStyle/>
            <a:p>
              <a:endParaRPr lang="en-US"/>
            </a:p>
          </p:txBody>
        </p:sp>
        <p:sp>
          <p:nvSpPr>
            <p:cNvPr id="7236" name="Text Box 68"/>
            <p:cNvSpPr txBox="1">
              <a:spLocks noChangeArrowheads="1"/>
            </p:cNvSpPr>
            <p:nvPr/>
          </p:nvSpPr>
          <p:spPr bwMode="auto">
            <a:xfrm>
              <a:off x="4550" y="937"/>
              <a:ext cx="874" cy="250"/>
            </a:xfrm>
            <a:prstGeom prst="rect">
              <a:avLst/>
            </a:prstGeom>
            <a:noFill/>
            <a:ln w="9525">
              <a:noFill/>
              <a:miter lim="800000"/>
              <a:headEnd/>
              <a:tailEnd/>
            </a:ln>
            <a:effectLst/>
          </p:spPr>
          <p:txBody>
            <a:bodyPr>
              <a:spAutoFit/>
            </a:bodyPr>
            <a:lstStyle/>
            <a:p>
              <a:pPr algn="ctr"/>
              <a:r>
                <a:rPr lang="en-US" sz="1000" b="1"/>
                <a:t>Socio-economic Institutions, Norms</a:t>
              </a:r>
            </a:p>
          </p:txBody>
        </p:sp>
        <p:sp>
          <p:nvSpPr>
            <p:cNvPr id="7237" name="Text Box 69"/>
            <p:cNvSpPr txBox="1">
              <a:spLocks noChangeArrowheads="1"/>
            </p:cNvSpPr>
            <p:nvPr/>
          </p:nvSpPr>
          <p:spPr bwMode="auto">
            <a:xfrm>
              <a:off x="2592" y="902"/>
              <a:ext cx="960" cy="250"/>
            </a:xfrm>
            <a:prstGeom prst="rect">
              <a:avLst/>
            </a:prstGeom>
            <a:noFill/>
            <a:ln w="9525">
              <a:noFill/>
              <a:miter lim="800000"/>
              <a:headEnd/>
              <a:tailEnd/>
            </a:ln>
            <a:effectLst/>
          </p:spPr>
          <p:txBody>
            <a:bodyPr>
              <a:spAutoFit/>
            </a:bodyPr>
            <a:lstStyle/>
            <a:p>
              <a:pPr algn="ctr"/>
              <a:r>
                <a:rPr lang="en-US" sz="1000" b="1"/>
                <a:t>Governmental Institutions</a:t>
              </a:r>
            </a:p>
          </p:txBody>
        </p:sp>
        <p:sp>
          <p:nvSpPr>
            <p:cNvPr id="7238" name="Text Box 70"/>
            <p:cNvSpPr txBox="1">
              <a:spLocks noChangeArrowheads="1"/>
            </p:cNvSpPr>
            <p:nvPr/>
          </p:nvSpPr>
          <p:spPr bwMode="auto">
            <a:xfrm>
              <a:off x="3600" y="912"/>
              <a:ext cx="960" cy="346"/>
            </a:xfrm>
            <a:prstGeom prst="rect">
              <a:avLst/>
            </a:prstGeom>
            <a:noFill/>
            <a:ln w="9525">
              <a:noFill/>
              <a:miter lim="800000"/>
              <a:headEnd/>
              <a:tailEnd/>
            </a:ln>
            <a:effectLst/>
          </p:spPr>
          <p:txBody>
            <a:bodyPr>
              <a:spAutoFit/>
            </a:bodyPr>
            <a:lstStyle/>
            <a:p>
              <a:pPr algn="ctr"/>
              <a:r>
                <a:rPr lang="en-US" sz="1000" b="1"/>
                <a:t>Business Infrastructure</a:t>
              </a:r>
            </a:p>
            <a:p>
              <a:pPr algn="ctr"/>
              <a:endParaRPr lang="en-US" sz="1000"/>
            </a:p>
          </p:txBody>
        </p:sp>
        <p:sp>
          <p:nvSpPr>
            <p:cNvPr id="7239" name="Text Box 71"/>
            <p:cNvSpPr txBox="1">
              <a:spLocks noChangeArrowheads="1"/>
            </p:cNvSpPr>
            <p:nvPr/>
          </p:nvSpPr>
          <p:spPr bwMode="auto">
            <a:xfrm>
              <a:off x="480" y="892"/>
              <a:ext cx="1008" cy="250"/>
            </a:xfrm>
            <a:prstGeom prst="rect">
              <a:avLst/>
            </a:prstGeom>
            <a:noFill/>
            <a:ln w="9525">
              <a:noFill/>
              <a:miter lim="800000"/>
              <a:headEnd/>
              <a:tailEnd/>
            </a:ln>
            <a:effectLst/>
          </p:spPr>
          <p:txBody>
            <a:bodyPr>
              <a:spAutoFit/>
            </a:bodyPr>
            <a:lstStyle/>
            <a:p>
              <a:pPr algn="ctr"/>
              <a:r>
                <a:rPr lang="en-US" sz="1000" b="1"/>
                <a:t>Science research &amp; education</a:t>
              </a:r>
              <a:r>
                <a:rPr lang="en-US" sz="1000"/>
                <a:t> </a:t>
              </a:r>
            </a:p>
          </p:txBody>
        </p:sp>
        <p:sp>
          <p:nvSpPr>
            <p:cNvPr id="7240" name="Text Box 72"/>
            <p:cNvSpPr txBox="1">
              <a:spLocks noChangeArrowheads="1"/>
            </p:cNvSpPr>
            <p:nvPr/>
          </p:nvSpPr>
          <p:spPr bwMode="auto">
            <a:xfrm>
              <a:off x="1478" y="892"/>
              <a:ext cx="1018" cy="250"/>
            </a:xfrm>
            <a:prstGeom prst="rect">
              <a:avLst/>
            </a:prstGeom>
            <a:noFill/>
            <a:ln w="9525">
              <a:noFill/>
              <a:miter lim="800000"/>
              <a:headEnd/>
              <a:tailEnd/>
            </a:ln>
            <a:effectLst/>
          </p:spPr>
          <p:txBody>
            <a:bodyPr>
              <a:spAutoFit/>
            </a:bodyPr>
            <a:lstStyle/>
            <a:p>
              <a:pPr algn="ctr"/>
              <a:r>
                <a:rPr lang="en-US" sz="1000" b="1"/>
                <a:t>Technology &amp; product development</a:t>
              </a:r>
              <a:r>
                <a:rPr lang="en-US" sz="1000"/>
                <a:t> &amp; diffusion</a:t>
              </a:r>
            </a:p>
          </p:txBody>
        </p:sp>
        <p:sp>
          <p:nvSpPr>
            <p:cNvPr id="7241" name="Rectangle 73" descr="Large checker board"/>
            <p:cNvSpPr>
              <a:spLocks noChangeArrowheads="1"/>
            </p:cNvSpPr>
            <p:nvPr/>
          </p:nvSpPr>
          <p:spPr bwMode="auto">
            <a:xfrm>
              <a:off x="480" y="1200"/>
              <a:ext cx="4896" cy="192"/>
            </a:xfrm>
            <a:prstGeom prst="rect">
              <a:avLst/>
            </a:prstGeom>
            <a:pattFill prst="lgCheck">
              <a:fgClr>
                <a:srgbClr val="CCFFFF"/>
              </a:fgClr>
              <a:bgClr>
                <a:schemeClr val="bg1"/>
              </a:bgClr>
            </a:pattFill>
            <a:ln w="9525">
              <a:solidFill>
                <a:schemeClr val="tx1"/>
              </a:solidFill>
              <a:miter lim="800000"/>
              <a:headEnd/>
              <a:tailEnd/>
            </a:ln>
            <a:effectLst/>
          </p:spPr>
          <p:txBody>
            <a:bodyPr wrap="none" anchor="ctr"/>
            <a:lstStyle/>
            <a:p>
              <a:pPr algn="ctr"/>
              <a:r>
                <a:rPr lang="en-US" sz="1000"/>
                <a:t>Resources, Management, Relationships, Incentives, Institutional Blocks, Influence  </a:t>
              </a:r>
            </a:p>
          </p:txBody>
        </p:sp>
      </p:grpSp>
      <p:sp>
        <p:nvSpPr>
          <p:cNvPr id="7242" name="Rectangle 74"/>
          <p:cNvSpPr>
            <a:spLocks noChangeArrowheads="1"/>
          </p:cNvSpPr>
          <p:nvPr/>
        </p:nvSpPr>
        <p:spPr bwMode="auto">
          <a:xfrm>
            <a:off x="152400" y="685800"/>
            <a:ext cx="609600" cy="5715000"/>
          </a:xfrm>
          <a:prstGeom prst="rect">
            <a:avLst/>
          </a:prstGeom>
          <a:noFill/>
          <a:ln w="9525">
            <a:solidFill>
              <a:schemeClr val="tx1"/>
            </a:solidFill>
            <a:miter lim="800000"/>
            <a:headEnd/>
            <a:tailEnd/>
          </a:ln>
          <a:effectLst/>
        </p:spPr>
        <p:txBody>
          <a:bodyPr wrap="none" anchor="ctr"/>
          <a:lstStyle/>
          <a:p>
            <a:endParaRPr lang="en-US"/>
          </a:p>
        </p:txBody>
      </p:sp>
      <p:sp>
        <p:nvSpPr>
          <p:cNvPr id="75" name="Slide Number Placeholder 74"/>
          <p:cNvSpPr>
            <a:spLocks noGrp="1"/>
          </p:cNvSpPr>
          <p:nvPr>
            <p:ph type="sldNum" sz="quarter" idx="12"/>
          </p:nvPr>
        </p:nvSpPr>
        <p:spPr/>
        <p:txBody>
          <a:bodyPr/>
          <a:lstStyle/>
          <a:p>
            <a:fld id="{B43335F5-E315-4BB1-9A9B-F7BDBCE2DC08}"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REESELogicFlowchart_Gretchen_102811.jpg"/>
          <p:cNvPicPr>
            <a:picLocks noChangeAspect="1"/>
          </p:cNvPicPr>
          <p:nvPr/>
        </p:nvPicPr>
        <p:blipFill>
          <a:blip r:embed="rId3" cstate="print"/>
          <a:stretch>
            <a:fillRect/>
          </a:stretch>
        </p:blipFill>
        <p:spPr>
          <a:xfrm>
            <a:off x="139849" y="0"/>
            <a:ext cx="8864301" cy="6858000"/>
          </a:xfrm>
          <a:prstGeom prst="rect">
            <a:avLst/>
          </a:prstGeom>
        </p:spPr>
      </p:pic>
      <p:sp>
        <p:nvSpPr>
          <p:cNvPr id="5" name="TextBox 4"/>
          <p:cNvSpPr txBox="1"/>
          <p:nvPr/>
        </p:nvSpPr>
        <p:spPr>
          <a:xfrm>
            <a:off x="2133600" y="685800"/>
            <a:ext cx="5286704" cy="523220"/>
          </a:xfrm>
          <a:prstGeom prst="rect">
            <a:avLst/>
          </a:prstGeom>
          <a:solidFill>
            <a:schemeClr val="bg1"/>
          </a:solidFill>
        </p:spPr>
        <p:txBody>
          <a:bodyPr wrap="none" rtlCol="0">
            <a:spAutoFit/>
          </a:bodyPr>
          <a:lstStyle/>
          <a:p>
            <a:r>
              <a:rPr lang="en-US" sz="2800" dirty="0" smtClean="0"/>
              <a:t>REESE  Logic Model – Basic Science</a:t>
            </a:r>
            <a:endParaRPr lang="en-US" sz="2800" dirty="0"/>
          </a:p>
        </p:txBody>
      </p:sp>
      <p:sp>
        <p:nvSpPr>
          <p:cNvPr id="6" name="TextBox 5"/>
          <p:cNvSpPr txBox="1"/>
          <p:nvPr/>
        </p:nvSpPr>
        <p:spPr>
          <a:xfrm>
            <a:off x="762000" y="6096000"/>
            <a:ext cx="2603020" cy="369332"/>
          </a:xfrm>
          <a:prstGeom prst="rect">
            <a:avLst/>
          </a:prstGeom>
          <a:noFill/>
        </p:spPr>
        <p:txBody>
          <a:bodyPr wrap="none" rtlCol="0">
            <a:spAutoFit/>
          </a:bodyPr>
          <a:lstStyle/>
          <a:p>
            <a:r>
              <a:rPr lang="en-US" dirty="0" smtClean="0"/>
              <a:t>Source: </a:t>
            </a:r>
            <a:r>
              <a:rPr lang="en-US" dirty="0" err="1" smtClean="0"/>
              <a:t>Frechtling</a:t>
            </a:r>
            <a:r>
              <a:rPr lang="en-US" dirty="0" smtClean="0"/>
              <a:t> for NSF</a:t>
            </a:r>
            <a:endParaRPr lang="en-US" dirty="0"/>
          </a:p>
        </p:txBody>
      </p:sp>
      <p:sp>
        <p:nvSpPr>
          <p:cNvPr id="7" name="Slide Number Placeholder 6"/>
          <p:cNvSpPr>
            <a:spLocks noGrp="1"/>
          </p:cNvSpPr>
          <p:nvPr>
            <p:ph type="sldNum" sz="quarter" idx="12"/>
          </p:nvPr>
        </p:nvSpPr>
        <p:spPr/>
        <p:txBody>
          <a:bodyPr/>
          <a:lstStyle/>
          <a:p>
            <a:fld id="{B43335F5-E315-4BB1-9A9B-F7BDBCE2DC08}"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28600" y="1752600"/>
            <a:ext cx="8635733" cy="3800475"/>
          </a:xfrm>
          <a:prstGeom prst="rect">
            <a:avLst/>
          </a:prstGeom>
          <a:noFill/>
          <a:ln w="9525">
            <a:noFill/>
            <a:miter lim="800000"/>
            <a:headEnd/>
            <a:tailEnd/>
          </a:ln>
          <a:effectLst/>
        </p:spPr>
      </p:pic>
      <p:sp>
        <p:nvSpPr>
          <p:cNvPr id="3" name="Title 2"/>
          <p:cNvSpPr>
            <a:spLocks noGrp="1"/>
          </p:cNvSpPr>
          <p:nvPr>
            <p:ph type="title"/>
          </p:nvPr>
        </p:nvSpPr>
        <p:spPr/>
        <p:txBody>
          <a:bodyPr>
            <a:noAutofit/>
          </a:bodyPr>
          <a:lstStyle/>
          <a:p>
            <a:r>
              <a:rPr lang="en-US" sz="3200" dirty="0" smtClean="0"/>
              <a:t>Program level, with feedback loops to priority setting</a:t>
            </a:r>
            <a:endParaRPr lang="en-US" sz="3200" dirty="0"/>
          </a:p>
        </p:txBody>
      </p:sp>
      <p:sp>
        <p:nvSpPr>
          <p:cNvPr id="4" name="TextBox 3"/>
          <p:cNvSpPr txBox="1"/>
          <p:nvPr/>
        </p:nvSpPr>
        <p:spPr>
          <a:xfrm>
            <a:off x="533400" y="6248400"/>
            <a:ext cx="2513509" cy="369332"/>
          </a:xfrm>
          <a:prstGeom prst="rect">
            <a:avLst/>
          </a:prstGeom>
          <a:noFill/>
        </p:spPr>
        <p:txBody>
          <a:bodyPr wrap="none" rtlCol="0">
            <a:spAutoFit/>
          </a:bodyPr>
          <a:lstStyle/>
          <a:p>
            <a:r>
              <a:rPr lang="en-US" dirty="0" smtClean="0"/>
              <a:t>Source: J. </a:t>
            </a:r>
            <a:r>
              <a:rPr lang="en-US" dirty="0" err="1" smtClean="0"/>
              <a:t>Morell</a:t>
            </a:r>
            <a:r>
              <a:rPr lang="en-US" dirty="0" smtClean="0"/>
              <a:t> for DOT</a:t>
            </a:r>
            <a:endParaRPr lang="en-US" dirty="0"/>
          </a:p>
        </p:txBody>
      </p:sp>
      <p:sp>
        <p:nvSpPr>
          <p:cNvPr id="5" name="Slide Number Placeholder 4"/>
          <p:cNvSpPr>
            <a:spLocks noGrp="1"/>
          </p:cNvSpPr>
          <p:nvPr>
            <p:ph type="sldNum" sz="quarter" idx="12"/>
          </p:nvPr>
        </p:nvSpPr>
        <p:spPr/>
        <p:txBody>
          <a:bodyPr/>
          <a:lstStyle/>
          <a:p>
            <a:fld id="{B43335F5-E315-4BB1-9A9B-F7BDBCE2DC08}"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sldNum" sz="quarter" idx="12"/>
          </p:nvPr>
        </p:nvSpPr>
        <p:spPr>
          <a:noFill/>
        </p:spPr>
        <p:txBody>
          <a:bodyPr/>
          <a:lstStyle/>
          <a:p>
            <a:fld id="{C6C15A6A-D3AA-4CCF-9142-97AC47E5ED13}" type="slidenum">
              <a:rPr lang="en-US" smtClean="0"/>
              <a:pPr/>
              <a:t>30</a:t>
            </a:fld>
            <a:endParaRPr lang="en-US" smtClean="0"/>
          </a:p>
        </p:txBody>
      </p:sp>
      <p:sp>
        <p:nvSpPr>
          <p:cNvPr id="10243" name="Rectangle 73"/>
          <p:cNvSpPr>
            <a:spLocks noGrp="1" noChangeArrowheads="1"/>
          </p:cNvSpPr>
          <p:nvPr>
            <p:ph type="title"/>
          </p:nvPr>
        </p:nvSpPr>
        <p:spPr/>
        <p:txBody>
          <a:bodyPr/>
          <a:lstStyle/>
          <a:p>
            <a:r>
              <a:rPr lang="en-US" sz="2800" dirty="0" smtClean="0"/>
              <a:t>Rand-NIOSH.  Helping researchers think through how their work contributes to organizational goals </a:t>
            </a:r>
          </a:p>
        </p:txBody>
      </p:sp>
      <p:sp>
        <p:nvSpPr>
          <p:cNvPr id="10244" name="Rectangle 43"/>
          <p:cNvSpPr>
            <a:spLocks noChangeArrowheads="1"/>
          </p:cNvSpPr>
          <p:nvPr/>
        </p:nvSpPr>
        <p:spPr bwMode="auto">
          <a:xfrm>
            <a:off x="5218113" y="3476625"/>
            <a:ext cx="184150" cy="350838"/>
          </a:xfrm>
          <a:prstGeom prst="rect">
            <a:avLst/>
          </a:prstGeom>
          <a:noFill/>
          <a:ln w="9525">
            <a:noFill/>
            <a:miter lim="800000"/>
            <a:headEnd/>
            <a:tailEnd/>
          </a:ln>
        </p:spPr>
        <p:txBody>
          <a:bodyPr wrap="none">
            <a:spAutoFit/>
          </a:bodyPr>
          <a:lstStyle/>
          <a:p>
            <a:endParaRPr lang="en-US" sz="900">
              <a:solidFill>
                <a:srgbClr val="0000CC"/>
              </a:solidFill>
            </a:endParaRPr>
          </a:p>
          <a:p>
            <a:endParaRPr lang="en-US" sz="800">
              <a:solidFill>
                <a:srgbClr val="0000CC"/>
              </a:solidFill>
            </a:endParaRPr>
          </a:p>
        </p:txBody>
      </p:sp>
      <p:sp>
        <p:nvSpPr>
          <p:cNvPr id="10245" name="Rectangle 44"/>
          <p:cNvSpPr>
            <a:spLocks noChangeArrowheads="1"/>
          </p:cNvSpPr>
          <p:nvPr/>
        </p:nvSpPr>
        <p:spPr bwMode="auto">
          <a:xfrm>
            <a:off x="4251325" y="2389188"/>
            <a:ext cx="968375" cy="1539875"/>
          </a:xfrm>
          <a:prstGeom prst="rect">
            <a:avLst/>
          </a:prstGeom>
          <a:solidFill>
            <a:srgbClr val="33CC33">
              <a:alpha val="50195"/>
            </a:srgbClr>
          </a:solidFill>
          <a:ln w="9525">
            <a:solidFill>
              <a:srgbClr val="0000CC"/>
            </a:solidFill>
            <a:miter lim="800000"/>
            <a:headEnd/>
            <a:tailEnd/>
          </a:ln>
        </p:spPr>
        <p:txBody>
          <a:bodyPr wrap="none" anchor="ctr"/>
          <a:lstStyle/>
          <a:p>
            <a:pPr algn="ctr"/>
            <a:endParaRPr lang="en-US"/>
          </a:p>
        </p:txBody>
      </p:sp>
      <p:sp>
        <p:nvSpPr>
          <p:cNvPr id="10246" name="Rectangle 45"/>
          <p:cNvSpPr>
            <a:spLocks noChangeArrowheads="1"/>
          </p:cNvSpPr>
          <p:nvPr/>
        </p:nvSpPr>
        <p:spPr bwMode="auto">
          <a:xfrm>
            <a:off x="758825" y="2389188"/>
            <a:ext cx="877888" cy="1539875"/>
          </a:xfrm>
          <a:prstGeom prst="rect">
            <a:avLst/>
          </a:prstGeom>
          <a:solidFill>
            <a:srgbClr val="FF0000">
              <a:alpha val="50195"/>
            </a:srgbClr>
          </a:solidFill>
          <a:ln w="9525">
            <a:solidFill>
              <a:srgbClr val="0000CC"/>
            </a:solidFill>
            <a:miter lim="800000"/>
            <a:headEnd/>
            <a:tailEnd/>
          </a:ln>
        </p:spPr>
        <p:txBody>
          <a:bodyPr wrap="none" anchor="ctr"/>
          <a:lstStyle/>
          <a:p>
            <a:endParaRPr lang="en-US"/>
          </a:p>
        </p:txBody>
      </p:sp>
      <p:sp>
        <p:nvSpPr>
          <p:cNvPr id="10247" name="Rectangle 46"/>
          <p:cNvSpPr>
            <a:spLocks noChangeArrowheads="1"/>
          </p:cNvSpPr>
          <p:nvPr/>
        </p:nvSpPr>
        <p:spPr bwMode="auto">
          <a:xfrm>
            <a:off x="1911350" y="2389188"/>
            <a:ext cx="877888" cy="1539875"/>
          </a:xfrm>
          <a:prstGeom prst="rect">
            <a:avLst/>
          </a:prstGeom>
          <a:solidFill>
            <a:srgbClr val="FFFF99"/>
          </a:solidFill>
          <a:ln w="9525">
            <a:solidFill>
              <a:srgbClr val="0000CC"/>
            </a:solidFill>
            <a:miter lim="800000"/>
            <a:headEnd/>
            <a:tailEnd/>
          </a:ln>
        </p:spPr>
        <p:txBody>
          <a:bodyPr wrap="none" anchor="ctr"/>
          <a:lstStyle/>
          <a:p>
            <a:endParaRPr lang="en-US"/>
          </a:p>
        </p:txBody>
      </p:sp>
      <p:sp>
        <p:nvSpPr>
          <p:cNvPr id="10248" name="Rectangle 47"/>
          <p:cNvSpPr>
            <a:spLocks noChangeArrowheads="1"/>
          </p:cNvSpPr>
          <p:nvPr/>
        </p:nvSpPr>
        <p:spPr bwMode="auto">
          <a:xfrm>
            <a:off x="3086100" y="2389188"/>
            <a:ext cx="876300" cy="1539875"/>
          </a:xfrm>
          <a:prstGeom prst="rect">
            <a:avLst/>
          </a:prstGeom>
          <a:solidFill>
            <a:srgbClr val="CCFF99">
              <a:alpha val="52156"/>
            </a:srgbClr>
          </a:solidFill>
          <a:ln w="9525">
            <a:solidFill>
              <a:srgbClr val="0000CC"/>
            </a:solidFill>
            <a:miter lim="800000"/>
            <a:headEnd/>
            <a:tailEnd/>
          </a:ln>
        </p:spPr>
        <p:txBody>
          <a:bodyPr wrap="none" anchor="ctr"/>
          <a:lstStyle/>
          <a:p>
            <a:endParaRPr lang="en-US"/>
          </a:p>
        </p:txBody>
      </p:sp>
      <p:sp>
        <p:nvSpPr>
          <p:cNvPr id="10249" name="Rectangle 48"/>
          <p:cNvSpPr>
            <a:spLocks noChangeArrowheads="1"/>
          </p:cNvSpPr>
          <p:nvPr/>
        </p:nvSpPr>
        <p:spPr bwMode="auto">
          <a:xfrm>
            <a:off x="5461000" y="2389188"/>
            <a:ext cx="939800" cy="1573212"/>
          </a:xfrm>
          <a:prstGeom prst="rect">
            <a:avLst/>
          </a:prstGeom>
          <a:solidFill>
            <a:srgbClr val="66FFFF">
              <a:alpha val="50195"/>
            </a:srgbClr>
          </a:solidFill>
          <a:ln w="9525">
            <a:solidFill>
              <a:srgbClr val="0000CC"/>
            </a:solidFill>
            <a:miter lim="800000"/>
            <a:headEnd/>
            <a:tailEnd/>
          </a:ln>
        </p:spPr>
        <p:txBody>
          <a:bodyPr wrap="none" anchor="ctr"/>
          <a:lstStyle/>
          <a:p>
            <a:endParaRPr lang="en-US"/>
          </a:p>
        </p:txBody>
      </p:sp>
      <p:sp>
        <p:nvSpPr>
          <p:cNvPr id="10250" name="Rectangle 49"/>
          <p:cNvSpPr>
            <a:spLocks noChangeArrowheads="1"/>
          </p:cNvSpPr>
          <p:nvPr/>
        </p:nvSpPr>
        <p:spPr bwMode="auto">
          <a:xfrm>
            <a:off x="6553200" y="2389188"/>
            <a:ext cx="1000125" cy="1497012"/>
          </a:xfrm>
          <a:prstGeom prst="rect">
            <a:avLst/>
          </a:prstGeom>
          <a:solidFill>
            <a:srgbClr val="0066FF">
              <a:alpha val="49019"/>
            </a:srgbClr>
          </a:solidFill>
          <a:ln w="9525">
            <a:solidFill>
              <a:srgbClr val="0000CC"/>
            </a:solidFill>
            <a:miter lim="800000"/>
            <a:headEnd/>
            <a:tailEnd/>
          </a:ln>
        </p:spPr>
        <p:txBody>
          <a:bodyPr wrap="none" anchor="ctr"/>
          <a:lstStyle/>
          <a:p>
            <a:endParaRPr lang="en-US"/>
          </a:p>
        </p:txBody>
      </p:sp>
      <p:sp>
        <p:nvSpPr>
          <p:cNvPr id="10251" name="Rectangle 50"/>
          <p:cNvSpPr>
            <a:spLocks noChangeArrowheads="1"/>
          </p:cNvSpPr>
          <p:nvPr/>
        </p:nvSpPr>
        <p:spPr bwMode="auto">
          <a:xfrm>
            <a:off x="7840663" y="2389188"/>
            <a:ext cx="922337" cy="1497012"/>
          </a:xfrm>
          <a:prstGeom prst="rect">
            <a:avLst/>
          </a:prstGeom>
          <a:solidFill>
            <a:srgbClr val="9966FF">
              <a:alpha val="52156"/>
            </a:srgbClr>
          </a:solidFill>
          <a:ln w="9525">
            <a:solidFill>
              <a:srgbClr val="0000CC"/>
            </a:solidFill>
            <a:miter lim="800000"/>
            <a:headEnd/>
            <a:tailEnd/>
          </a:ln>
        </p:spPr>
        <p:txBody>
          <a:bodyPr wrap="none" anchor="ctr"/>
          <a:lstStyle/>
          <a:p>
            <a:endParaRPr lang="en-US"/>
          </a:p>
        </p:txBody>
      </p:sp>
      <p:sp>
        <p:nvSpPr>
          <p:cNvPr id="10252" name="Text Box 51"/>
          <p:cNvSpPr txBox="1">
            <a:spLocks noChangeArrowheads="1"/>
          </p:cNvSpPr>
          <p:nvPr/>
        </p:nvSpPr>
        <p:spPr bwMode="auto">
          <a:xfrm>
            <a:off x="4191000" y="2382838"/>
            <a:ext cx="1095375" cy="517525"/>
          </a:xfrm>
          <a:prstGeom prst="rect">
            <a:avLst/>
          </a:prstGeom>
          <a:noFill/>
          <a:ln w="9525">
            <a:noFill/>
            <a:miter lim="800000"/>
            <a:headEnd/>
            <a:tailEnd/>
          </a:ln>
        </p:spPr>
        <p:txBody>
          <a:bodyPr>
            <a:spAutoFit/>
          </a:bodyPr>
          <a:lstStyle/>
          <a:p>
            <a:pPr algn="ctr"/>
            <a:r>
              <a:rPr lang="en-US" sz="1400"/>
              <a:t>Customers/</a:t>
            </a:r>
          </a:p>
          <a:p>
            <a:pPr algn="ctr"/>
            <a:r>
              <a:rPr lang="en-US" sz="1400"/>
              <a:t>Partners</a:t>
            </a:r>
          </a:p>
        </p:txBody>
      </p:sp>
      <p:sp>
        <p:nvSpPr>
          <p:cNvPr id="10253" name="Rectangle 52"/>
          <p:cNvSpPr>
            <a:spLocks noChangeArrowheads="1"/>
          </p:cNvSpPr>
          <p:nvPr/>
        </p:nvSpPr>
        <p:spPr bwMode="auto">
          <a:xfrm>
            <a:off x="1104900" y="2484438"/>
            <a:ext cx="184150" cy="273050"/>
          </a:xfrm>
          <a:prstGeom prst="rect">
            <a:avLst/>
          </a:prstGeom>
          <a:noFill/>
          <a:ln w="9525">
            <a:noFill/>
            <a:miter lim="800000"/>
            <a:headEnd/>
            <a:tailEnd/>
          </a:ln>
        </p:spPr>
        <p:txBody>
          <a:bodyPr wrap="none">
            <a:spAutoFit/>
          </a:bodyPr>
          <a:lstStyle/>
          <a:p>
            <a:pPr algn="ctr">
              <a:spcBef>
                <a:spcPct val="50000"/>
              </a:spcBef>
            </a:pPr>
            <a:endParaRPr lang="en-US" sz="1200" b="1">
              <a:solidFill>
                <a:srgbClr val="0000CC"/>
              </a:solidFill>
            </a:endParaRPr>
          </a:p>
        </p:txBody>
      </p:sp>
      <p:sp>
        <p:nvSpPr>
          <p:cNvPr id="10254" name="Rectangle 53"/>
          <p:cNvSpPr>
            <a:spLocks noChangeArrowheads="1"/>
          </p:cNvSpPr>
          <p:nvPr/>
        </p:nvSpPr>
        <p:spPr bwMode="auto">
          <a:xfrm>
            <a:off x="1928813" y="2459038"/>
            <a:ext cx="885825" cy="304800"/>
          </a:xfrm>
          <a:prstGeom prst="rect">
            <a:avLst/>
          </a:prstGeom>
          <a:noFill/>
          <a:ln w="9525">
            <a:noFill/>
            <a:miter lim="800000"/>
            <a:headEnd/>
            <a:tailEnd/>
          </a:ln>
        </p:spPr>
        <p:txBody>
          <a:bodyPr wrap="none">
            <a:spAutoFit/>
          </a:bodyPr>
          <a:lstStyle/>
          <a:p>
            <a:pPr algn="ctr">
              <a:spcBef>
                <a:spcPct val="50000"/>
              </a:spcBef>
            </a:pPr>
            <a:r>
              <a:rPr lang="en-US" sz="1400"/>
              <a:t>Activities</a:t>
            </a:r>
          </a:p>
        </p:txBody>
      </p:sp>
      <p:sp>
        <p:nvSpPr>
          <p:cNvPr id="10255" name="Rectangle 54"/>
          <p:cNvSpPr>
            <a:spLocks noChangeArrowheads="1"/>
          </p:cNvSpPr>
          <p:nvPr/>
        </p:nvSpPr>
        <p:spPr bwMode="auto">
          <a:xfrm>
            <a:off x="3130550" y="2459038"/>
            <a:ext cx="804863" cy="304800"/>
          </a:xfrm>
          <a:prstGeom prst="rect">
            <a:avLst/>
          </a:prstGeom>
          <a:noFill/>
          <a:ln w="9525">
            <a:noFill/>
            <a:miter lim="800000"/>
            <a:headEnd/>
            <a:tailEnd/>
          </a:ln>
        </p:spPr>
        <p:txBody>
          <a:bodyPr wrap="none">
            <a:spAutoFit/>
          </a:bodyPr>
          <a:lstStyle/>
          <a:p>
            <a:pPr algn="ctr">
              <a:spcBef>
                <a:spcPct val="50000"/>
              </a:spcBef>
            </a:pPr>
            <a:r>
              <a:rPr lang="en-US" sz="1400"/>
              <a:t>Outputs</a:t>
            </a:r>
          </a:p>
        </p:txBody>
      </p:sp>
      <p:sp>
        <p:nvSpPr>
          <p:cNvPr id="10256" name="Rectangle 55"/>
          <p:cNvSpPr>
            <a:spLocks noChangeArrowheads="1"/>
          </p:cNvSpPr>
          <p:nvPr/>
        </p:nvSpPr>
        <p:spPr bwMode="auto">
          <a:xfrm>
            <a:off x="5375275" y="2459038"/>
            <a:ext cx="1079500" cy="623887"/>
          </a:xfrm>
          <a:prstGeom prst="rect">
            <a:avLst/>
          </a:prstGeom>
          <a:noFill/>
          <a:ln w="9525">
            <a:noFill/>
            <a:miter lim="800000"/>
            <a:headEnd/>
            <a:tailEnd/>
          </a:ln>
        </p:spPr>
        <p:txBody>
          <a:bodyPr wrap="none">
            <a:spAutoFit/>
          </a:bodyPr>
          <a:lstStyle/>
          <a:p>
            <a:pPr algn="ctr">
              <a:spcBef>
                <a:spcPct val="50000"/>
              </a:spcBef>
            </a:pPr>
            <a:r>
              <a:rPr lang="en-US" sz="1400"/>
              <a:t>Short-Term</a:t>
            </a:r>
          </a:p>
          <a:p>
            <a:pPr algn="ctr">
              <a:spcBef>
                <a:spcPct val="50000"/>
              </a:spcBef>
            </a:pPr>
            <a:r>
              <a:rPr lang="en-US" sz="1400"/>
              <a:t>Outcomes</a:t>
            </a:r>
          </a:p>
        </p:txBody>
      </p:sp>
      <p:sp>
        <p:nvSpPr>
          <p:cNvPr id="10257" name="Rectangle 56"/>
          <p:cNvSpPr>
            <a:spLocks noChangeArrowheads="1"/>
          </p:cNvSpPr>
          <p:nvPr/>
        </p:nvSpPr>
        <p:spPr bwMode="auto">
          <a:xfrm>
            <a:off x="6483350" y="2459038"/>
            <a:ext cx="1168400" cy="623887"/>
          </a:xfrm>
          <a:prstGeom prst="rect">
            <a:avLst/>
          </a:prstGeom>
          <a:noFill/>
          <a:ln w="9525">
            <a:noFill/>
            <a:miter lim="800000"/>
            <a:headEnd/>
            <a:tailEnd/>
          </a:ln>
        </p:spPr>
        <p:txBody>
          <a:bodyPr wrap="none">
            <a:spAutoFit/>
          </a:bodyPr>
          <a:lstStyle/>
          <a:p>
            <a:pPr algn="ctr">
              <a:spcBef>
                <a:spcPct val="50000"/>
              </a:spcBef>
            </a:pPr>
            <a:r>
              <a:rPr lang="en-US" sz="1400"/>
              <a:t>Intermediate</a:t>
            </a:r>
          </a:p>
          <a:p>
            <a:pPr algn="ctr">
              <a:spcBef>
                <a:spcPct val="50000"/>
              </a:spcBef>
            </a:pPr>
            <a:r>
              <a:rPr lang="en-US" sz="1400"/>
              <a:t>Outcomes</a:t>
            </a:r>
          </a:p>
        </p:txBody>
      </p:sp>
      <p:sp>
        <p:nvSpPr>
          <p:cNvPr id="10258" name="Rectangle 57"/>
          <p:cNvSpPr>
            <a:spLocks noChangeArrowheads="1"/>
          </p:cNvSpPr>
          <p:nvPr/>
        </p:nvSpPr>
        <p:spPr bwMode="auto">
          <a:xfrm>
            <a:off x="7780338" y="2459038"/>
            <a:ext cx="1049337" cy="623887"/>
          </a:xfrm>
          <a:prstGeom prst="rect">
            <a:avLst/>
          </a:prstGeom>
          <a:noFill/>
          <a:ln w="9525">
            <a:noFill/>
            <a:miter lim="800000"/>
            <a:headEnd/>
            <a:tailEnd/>
          </a:ln>
        </p:spPr>
        <p:txBody>
          <a:bodyPr wrap="none">
            <a:spAutoFit/>
          </a:bodyPr>
          <a:lstStyle/>
          <a:p>
            <a:pPr algn="ctr">
              <a:spcBef>
                <a:spcPct val="50000"/>
              </a:spcBef>
            </a:pPr>
            <a:r>
              <a:rPr lang="en-US" sz="1400"/>
              <a:t>Long-Term</a:t>
            </a:r>
          </a:p>
          <a:p>
            <a:pPr algn="ctr">
              <a:spcBef>
                <a:spcPct val="50000"/>
              </a:spcBef>
            </a:pPr>
            <a:r>
              <a:rPr lang="en-US" sz="1400"/>
              <a:t>Outcomes</a:t>
            </a:r>
          </a:p>
        </p:txBody>
      </p:sp>
      <p:sp>
        <p:nvSpPr>
          <p:cNvPr id="10259" name="Rectangle 58"/>
          <p:cNvSpPr>
            <a:spLocks noChangeArrowheads="1"/>
          </p:cNvSpPr>
          <p:nvPr/>
        </p:nvSpPr>
        <p:spPr bwMode="auto">
          <a:xfrm>
            <a:off x="676275" y="2459038"/>
            <a:ext cx="1031875" cy="304800"/>
          </a:xfrm>
          <a:prstGeom prst="rect">
            <a:avLst/>
          </a:prstGeom>
          <a:noFill/>
          <a:ln w="9525">
            <a:noFill/>
            <a:miter lim="800000"/>
            <a:headEnd/>
            <a:tailEnd/>
          </a:ln>
        </p:spPr>
        <p:txBody>
          <a:bodyPr wrap="none">
            <a:spAutoFit/>
          </a:bodyPr>
          <a:lstStyle/>
          <a:p>
            <a:pPr algn="ctr"/>
            <a:r>
              <a:rPr lang="en-US" sz="1400"/>
              <a:t>Resources</a:t>
            </a:r>
          </a:p>
        </p:txBody>
      </p:sp>
      <p:sp>
        <p:nvSpPr>
          <p:cNvPr id="10260" name="Line 59"/>
          <p:cNvSpPr>
            <a:spLocks noChangeShapeType="1"/>
          </p:cNvSpPr>
          <p:nvPr/>
        </p:nvSpPr>
        <p:spPr bwMode="auto">
          <a:xfrm>
            <a:off x="1633538" y="3157538"/>
            <a:ext cx="284162" cy="0"/>
          </a:xfrm>
          <a:prstGeom prst="line">
            <a:avLst/>
          </a:prstGeom>
          <a:noFill/>
          <a:ln w="57150">
            <a:solidFill>
              <a:srgbClr val="0000CC"/>
            </a:solidFill>
            <a:round/>
            <a:headEnd/>
            <a:tailEnd type="triangle" w="med" len="med"/>
          </a:ln>
        </p:spPr>
        <p:txBody>
          <a:bodyPr/>
          <a:lstStyle/>
          <a:p>
            <a:endParaRPr lang="en-US"/>
          </a:p>
        </p:txBody>
      </p:sp>
      <p:sp>
        <p:nvSpPr>
          <p:cNvPr id="10261" name="Line 60"/>
          <p:cNvSpPr>
            <a:spLocks noChangeShapeType="1"/>
          </p:cNvSpPr>
          <p:nvPr/>
        </p:nvSpPr>
        <p:spPr bwMode="auto">
          <a:xfrm>
            <a:off x="2798763" y="3159125"/>
            <a:ext cx="284162" cy="0"/>
          </a:xfrm>
          <a:prstGeom prst="line">
            <a:avLst/>
          </a:prstGeom>
          <a:noFill/>
          <a:ln w="57150">
            <a:solidFill>
              <a:srgbClr val="0000CC"/>
            </a:solidFill>
            <a:round/>
            <a:headEnd/>
            <a:tailEnd type="triangle" w="med" len="med"/>
          </a:ln>
        </p:spPr>
        <p:txBody>
          <a:bodyPr/>
          <a:lstStyle/>
          <a:p>
            <a:endParaRPr lang="en-US"/>
          </a:p>
        </p:txBody>
      </p:sp>
      <p:sp>
        <p:nvSpPr>
          <p:cNvPr id="10262" name="Line 61"/>
          <p:cNvSpPr>
            <a:spLocks noChangeShapeType="1"/>
          </p:cNvSpPr>
          <p:nvPr/>
        </p:nvSpPr>
        <p:spPr bwMode="auto">
          <a:xfrm>
            <a:off x="3954463" y="3149600"/>
            <a:ext cx="303212" cy="0"/>
          </a:xfrm>
          <a:prstGeom prst="line">
            <a:avLst/>
          </a:prstGeom>
          <a:noFill/>
          <a:ln w="57150">
            <a:solidFill>
              <a:srgbClr val="0000CC"/>
            </a:solidFill>
            <a:round/>
            <a:headEnd/>
            <a:tailEnd type="triangle" w="med" len="med"/>
          </a:ln>
        </p:spPr>
        <p:txBody>
          <a:bodyPr/>
          <a:lstStyle/>
          <a:p>
            <a:endParaRPr lang="en-US"/>
          </a:p>
        </p:txBody>
      </p:sp>
      <p:sp>
        <p:nvSpPr>
          <p:cNvPr id="10263" name="Line 62"/>
          <p:cNvSpPr>
            <a:spLocks noChangeShapeType="1"/>
          </p:cNvSpPr>
          <p:nvPr/>
        </p:nvSpPr>
        <p:spPr bwMode="auto">
          <a:xfrm>
            <a:off x="5211763" y="3157538"/>
            <a:ext cx="284162" cy="0"/>
          </a:xfrm>
          <a:prstGeom prst="line">
            <a:avLst/>
          </a:prstGeom>
          <a:noFill/>
          <a:ln w="57150">
            <a:solidFill>
              <a:srgbClr val="0000CC"/>
            </a:solidFill>
            <a:round/>
            <a:headEnd/>
            <a:tailEnd type="triangle" w="med" len="med"/>
          </a:ln>
        </p:spPr>
        <p:txBody>
          <a:bodyPr/>
          <a:lstStyle/>
          <a:p>
            <a:endParaRPr lang="en-US"/>
          </a:p>
        </p:txBody>
      </p:sp>
      <p:sp>
        <p:nvSpPr>
          <p:cNvPr id="10264" name="Line 63"/>
          <p:cNvSpPr>
            <a:spLocks noChangeShapeType="1"/>
          </p:cNvSpPr>
          <p:nvPr/>
        </p:nvSpPr>
        <p:spPr bwMode="auto">
          <a:xfrm>
            <a:off x="6342063" y="3167063"/>
            <a:ext cx="300037" cy="0"/>
          </a:xfrm>
          <a:prstGeom prst="line">
            <a:avLst/>
          </a:prstGeom>
          <a:noFill/>
          <a:ln w="57150">
            <a:solidFill>
              <a:srgbClr val="0000CC"/>
            </a:solidFill>
            <a:round/>
            <a:headEnd/>
            <a:tailEnd type="triangle" w="med" len="med"/>
          </a:ln>
        </p:spPr>
        <p:txBody>
          <a:bodyPr/>
          <a:lstStyle/>
          <a:p>
            <a:endParaRPr lang="en-US"/>
          </a:p>
        </p:txBody>
      </p:sp>
      <p:sp>
        <p:nvSpPr>
          <p:cNvPr id="10265" name="Line 64"/>
          <p:cNvSpPr>
            <a:spLocks noChangeShapeType="1"/>
          </p:cNvSpPr>
          <p:nvPr/>
        </p:nvSpPr>
        <p:spPr bwMode="auto">
          <a:xfrm flipV="1">
            <a:off x="7496175" y="3165475"/>
            <a:ext cx="339725" cy="1588"/>
          </a:xfrm>
          <a:prstGeom prst="line">
            <a:avLst/>
          </a:prstGeom>
          <a:noFill/>
          <a:ln w="57150">
            <a:solidFill>
              <a:srgbClr val="0000CC"/>
            </a:solidFill>
            <a:round/>
            <a:headEnd/>
            <a:tailEnd type="triangle" w="med" len="med"/>
          </a:ln>
        </p:spPr>
        <p:txBody>
          <a:bodyPr/>
          <a:lstStyle/>
          <a:p>
            <a:endParaRPr lang="en-US"/>
          </a:p>
        </p:txBody>
      </p:sp>
      <p:sp>
        <p:nvSpPr>
          <p:cNvPr id="10266" name="Text Box 65"/>
          <p:cNvSpPr txBox="1">
            <a:spLocks noChangeArrowheads="1"/>
          </p:cNvSpPr>
          <p:nvPr/>
        </p:nvSpPr>
        <p:spPr bwMode="auto">
          <a:xfrm>
            <a:off x="7799388" y="3200400"/>
            <a:ext cx="990600" cy="517525"/>
          </a:xfrm>
          <a:prstGeom prst="rect">
            <a:avLst/>
          </a:prstGeom>
          <a:noFill/>
          <a:ln w="9525">
            <a:noFill/>
            <a:miter lim="800000"/>
            <a:headEnd/>
            <a:tailEnd/>
          </a:ln>
        </p:spPr>
        <p:txBody>
          <a:bodyPr>
            <a:spAutoFit/>
          </a:bodyPr>
          <a:lstStyle/>
          <a:p>
            <a:pPr algn="ctr">
              <a:spcBef>
                <a:spcPct val="50000"/>
              </a:spcBef>
            </a:pPr>
            <a:r>
              <a:rPr lang="en-US" sz="1400" b="1"/>
              <a:t>Strategic Goals</a:t>
            </a:r>
          </a:p>
        </p:txBody>
      </p:sp>
      <p:sp>
        <p:nvSpPr>
          <p:cNvPr id="10267" name="Rectangle 66"/>
          <p:cNvSpPr>
            <a:spLocks noChangeArrowheads="1"/>
          </p:cNvSpPr>
          <p:nvPr/>
        </p:nvSpPr>
        <p:spPr bwMode="auto">
          <a:xfrm>
            <a:off x="6540500" y="3222625"/>
            <a:ext cx="1079500" cy="517525"/>
          </a:xfrm>
          <a:prstGeom prst="rect">
            <a:avLst/>
          </a:prstGeom>
          <a:noFill/>
          <a:ln w="9525">
            <a:noFill/>
            <a:miter lim="800000"/>
            <a:headEnd/>
            <a:tailEnd/>
          </a:ln>
        </p:spPr>
        <p:txBody>
          <a:bodyPr wrap="none">
            <a:spAutoFit/>
          </a:bodyPr>
          <a:lstStyle/>
          <a:p>
            <a:pPr algn="ctr"/>
            <a:r>
              <a:rPr lang="en-US" sz="1400" b="1"/>
              <a:t>Strategic </a:t>
            </a:r>
          </a:p>
          <a:p>
            <a:pPr algn="ctr"/>
            <a:r>
              <a:rPr lang="en-US" sz="1400" b="1"/>
              <a:t>Objectives</a:t>
            </a:r>
          </a:p>
        </p:txBody>
      </p:sp>
      <p:sp>
        <p:nvSpPr>
          <p:cNvPr id="10268" name="Rectangle 67"/>
          <p:cNvSpPr>
            <a:spLocks noChangeArrowheads="1"/>
          </p:cNvSpPr>
          <p:nvPr/>
        </p:nvSpPr>
        <p:spPr bwMode="auto">
          <a:xfrm>
            <a:off x="755650" y="1631950"/>
            <a:ext cx="3181350" cy="460375"/>
          </a:xfrm>
          <a:prstGeom prst="rect">
            <a:avLst/>
          </a:prstGeom>
          <a:noFill/>
          <a:ln w="9525">
            <a:solidFill>
              <a:srgbClr val="0000CC"/>
            </a:solidFill>
            <a:miter lim="800000"/>
            <a:headEnd/>
            <a:tailEnd/>
          </a:ln>
        </p:spPr>
        <p:txBody>
          <a:bodyPr wrap="none" anchor="ctr"/>
          <a:lstStyle/>
          <a:p>
            <a:endParaRPr lang="en-US"/>
          </a:p>
        </p:txBody>
      </p:sp>
      <p:sp>
        <p:nvSpPr>
          <p:cNvPr id="10269" name="Rectangle 68"/>
          <p:cNvSpPr>
            <a:spLocks noChangeArrowheads="1"/>
          </p:cNvSpPr>
          <p:nvPr/>
        </p:nvSpPr>
        <p:spPr bwMode="auto">
          <a:xfrm>
            <a:off x="5489575" y="1631950"/>
            <a:ext cx="3284538" cy="460375"/>
          </a:xfrm>
          <a:prstGeom prst="rect">
            <a:avLst/>
          </a:prstGeom>
          <a:noFill/>
          <a:ln w="9525">
            <a:solidFill>
              <a:srgbClr val="0000CC"/>
            </a:solidFill>
            <a:miter lim="800000"/>
            <a:headEnd/>
            <a:tailEnd/>
          </a:ln>
        </p:spPr>
        <p:txBody>
          <a:bodyPr wrap="none" anchor="ctr"/>
          <a:lstStyle/>
          <a:p>
            <a:endParaRPr lang="en-US"/>
          </a:p>
        </p:txBody>
      </p:sp>
      <p:sp>
        <p:nvSpPr>
          <p:cNvPr id="10270" name="Rectangle 69"/>
          <p:cNvSpPr>
            <a:spLocks noChangeArrowheads="1"/>
          </p:cNvSpPr>
          <p:nvPr/>
        </p:nvSpPr>
        <p:spPr bwMode="auto">
          <a:xfrm>
            <a:off x="1309688" y="1595438"/>
            <a:ext cx="2046287" cy="336550"/>
          </a:xfrm>
          <a:prstGeom prst="rect">
            <a:avLst/>
          </a:prstGeom>
          <a:noFill/>
          <a:ln w="9525">
            <a:noFill/>
            <a:miter lim="800000"/>
            <a:headEnd/>
            <a:tailEnd/>
          </a:ln>
        </p:spPr>
        <p:txBody>
          <a:bodyPr wrap="none">
            <a:spAutoFit/>
          </a:bodyPr>
          <a:lstStyle/>
          <a:p>
            <a:pPr algn="ctr"/>
            <a:r>
              <a:rPr lang="en-US" sz="1600" b="1"/>
              <a:t>Research Program </a:t>
            </a:r>
          </a:p>
        </p:txBody>
      </p:sp>
      <p:sp>
        <p:nvSpPr>
          <p:cNvPr id="10271" name="Rectangle 70"/>
          <p:cNvSpPr>
            <a:spLocks noChangeArrowheads="1"/>
          </p:cNvSpPr>
          <p:nvPr/>
        </p:nvSpPr>
        <p:spPr bwMode="auto">
          <a:xfrm>
            <a:off x="6303963" y="1595438"/>
            <a:ext cx="1538287" cy="336550"/>
          </a:xfrm>
          <a:prstGeom prst="rect">
            <a:avLst/>
          </a:prstGeom>
          <a:noFill/>
          <a:ln w="9525">
            <a:noFill/>
            <a:miter lim="800000"/>
            <a:headEnd/>
            <a:tailEnd/>
          </a:ln>
        </p:spPr>
        <p:txBody>
          <a:bodyPr wrap="none">
            <a:spAutoFit/>
          </a:bodyPr>
          <a:lstStyle/>
          <a:p>
            <a:pPr algn="ctr"/>
            <a:r>
              <a:rPr lang="en-US" sz="1600" b="1"/>
              <a:t>Results Chain</a:t>
            </a:r>
          </a:p>
        </p:txBody>
      </p:sp>
      <p:sp>
        <p:nvSpPr>
          <p:cNvPr id="10272" name="Rectangle 71"/>
          <p:cNvSpPr>
            <a:spLocks noChangeArrowheads="1"/>
          </p:cNvSpPr>
          <p:nvPr/>
        </p:nvSpPr>
        <p:spPr bwMode="auto">
          <a:xfrm>
            <a:off x="4168775" y="1631950"/>
            <a:ext cx="1090613" cy="446088"/>
          </a:xfrm>
          <a:prstGeom prst="rect">
            <a:avLst/>
          </a:prstGeom>
          <a:noFill/>
          <a:ln w="9525">
            <a:solidFill>
              <a:srgbClr val="0000CC"/>
            </a:solidFill>
            <a:miter lim="800000"/>
            <a:headEnd/>
            <a:tailEnd/>
          </a:ln>
        </p:spPr>
        <p:txBody>
          <a:bodyPr wrap="none" anchor="ctr"/>
          <a:lstStyle/>
          <a:p>
            <a:endParaRPr lang="en-US"/>
          </a:p>
        </p:txBody>
      </p:sp>
      <p:sp>
        <p:nvSpPr>
          <p:cNvPr id="10273" name="Rectangle 72"/>
          <p:cNvSpPr>
            <a:spLocks noChangeArrowheads="1"/>
          </p:cNvSpPr>
          <p:nvPr/>
        </p:nvSpPr>
        <p:spPr bwMode="auto">
          <a:xfrm>
            <a:off x="4151313" y="1582738"/>
            <a:ext cx="1123950" cy="336550"/>
          </a:xfrm>
          <a:prstGeom prst="rect">
            <a:avLst/>
          </a:prstGeom>
          <a:noFill/>
          <a:ln w="9525">
            <a:noFill/>
            <a:miter lim="800000"/>
            <a:headEnd/>
            <a:tailEnd/>
          </a:ln>
        </p:spPr>
        <p:txBody>
          <a:bodyPr wrap="none">
            <a:spAutoFit/>
          </a:bodyPr>
          <a:lstStyle/>
          <a:p>
            <a:pPr algn="ctr"/>
            <a:r>
              <a:rPr lang="en-US" sz="1600" b="1"/>
              <a:t>For/ With </a:t>
            </a:r>
          </a:p>
        </p:txBody>
      </p:sp>
      <p:sp>
        <p:nvSpPr>
          <p:cNvPr id="10274" name="Text Box 73"/>
          <p:cNvSpPr txBox="1">
            <a:spLocks noChangeArrowheads="1"/>
          </p:cNvSpPr>
          <p:nvPr/>
        </p:nvSpPr>
        <p:spPr bwMode="auto">
          <a:xfrm>
            <a:off x="5334000" y="3124200"/>
            <a:ext cx="1155700" cy="1049338"/>
          </a:xfrm>
          <a:prstGeom prst="rect">
            <a:avLst/>
          </a:prstGeom>
          <a:noFill/>
          <a:ln w="9525">
            <a:noFill/>
            <a:miter lim="800000"/>
            <a:headEnd/>
            <a:tailEnd/>
          </a:ln>
        </p:spPr>
        <p:txBody>
          <a:bodyPr>
            <a:spAutoFit/>
          </a:bodyPr>
          <a:lstStyle/>
          <a:p>
            <a:pPr algn="ctr"/>
            <a:r>
              <a:rPr lang="en-US" sz="1400" b="1"/>
              <a:t>Customer Decisions &amp; Actions</a:t>
            </a:r>
          </a:p>
          <a:p>
            <a:pPr algn="ctr">
              <a:spcBef>
                <a:spcPct val="50000"/>
              </a:spcBef>
            </a:pPr>
            <a:endParaRPr lang="en-US" sz="1400" b="1"/>
          </a:p>
        </p:txBody>
      </p:sp>
      <p:sp>
        <p:nvSpPr>
          <p:cNvPr id="10275" name="Text Box 74"/>
          <p:cNvSpPr txBox="1">
            <a:spLocks noChangeArrowheads="1"/>
          </p:cNvSpPr>
          <p:nvPr/>
        </p:nvSpPr>
        <p:spPr bwMode="auto">
          <a:xfrm>
            <a:off x="4191000" y="2971800"/>
            <a:ext cx="903288" cy="730250"/>
          </a:xfrm>
          <a:prstGeom prst="rect">
            <a:avLst/>
          </a:prstGeom>
          <a:noFill/>
          <a:ln w="9525">
            <a:noFill/>
            <a:miter lim="800000"/>
            <a:headEnd/>
            <a:tailEnd/>
          </a:ln>
        </p:spPr>
        <p:txBody>
          <a:bodyPr wrap="none">
            <a:spAutoFit/>
          </a:bodyPr>
          <a:lstStyle/>
          <a:p>
            <a:pPr algn="ctr"/>
            <a:r>
              <a:rPr lang="en-US" sz="1400"/>
              <a:t>(Includes</a:t>
            </a:r>
          </a:p>
          <a:p>
            <a:pPr algn="ctr"/>
            <a:r>
              <a:rPr lang="en-US" sz="1400"/>
              <a:t>Transfer,</a:t>
            </a:r>
          </a:p>
          <a:p>
            <a:pPr algn="ctr"/>
            <a:r>
              <a:rPr lang="en-US" sz="1400"/>
              <a:t>Use)</a:t>
            </a:r>
          </a:p>
        </p:txBody>
      </p:sp>
      <p:graphicFrame>
        <p:nvGraphicFramePr>
          <p:cNvPr id="108627" name="Group 83"/>
          <p:cNvGraphicFramePr>
            <a:graphicFrameLocks noGrp="1"/>
          </p:cNvGraphicFramePr>
          <p:nvPr>
            <p:ph idx="1"/>
          </p:nvPr>
        </p:nvGraphicFramePr>
        <p:xfrm>
          <a:off x="685800" y="4953000"/>
          <a:ext cx="8001000" cy="1300480"/>
        </p:xfrm>
        <a:graphic>
          <a:graphicData uri="http://schemas.openxmlformats.org/drawingml/2006/table">
            <a:tbl>
              <a:tblPr/>
              <a:tblGrid>
                <a:gridCol w="1144588"/>
                <a:gridCol w="1141412"/>
                <a:gridCol w="1143000"/>
                <a:gridCol w="1143000"/>
                <a:gridCol w="1143000"/>
                <a:gridCol w="1141413"/>
                <a:gridCol w="1144587"/>
              </a:tblGrid>
              <a:tr h="330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Strategic Goals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Intermediate Outcomes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Short term outcomes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Customers/ Partners reached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Outputs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Activities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rPr>
                        <a:t>Resources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310" name="Rectangle 82"/>
          <p:cNvSpPr>
            <a:spLocks noChangeArrowheads="1"/>
          </p:cNvSpPr>
          <p:nvPr/>
        </p:nvSpPr>
        <p:spPr bwMode="auto">
          <a:xfrm>
            <a:off x="7620000" y="5638800"/>
            <a:ext cx="762000" cy="228600"/>
          </a:xfrm>
          <a:prstGeom prst="rect">
            <a:avLst/>
          </a:prstGeom>
          <a:solidFill>
            <a:srgbClr val="FF0000">
              <a:alpha val="50980"/>
            </a:srgbClr>
          </a:solidFill>
          <a:ln w="9525">
            <a:solidFill>
              <a:schemeClr val="tx1"/>
            </a:solidFill>
            <a:miter lim="800000"/>
            <a:headEnd/>
            <a:tailEnd/>
          </a:ln>
        </p:spPr>
        <p:txBody>
          <a:bodyPr wrap="none" anchor="ctr"/>
          <a:lstStyle/>
          <a:p>
            <a:endParaRPr lang="en-US"/>
          </a:p>
        </p:txBody>
      </p:sp>
      <p:sp>
        <p:nvSpPr>
          <p:cNvPr id="10311" name="Rectangle 84"/>
          <p:cNvSpPr>
            <a:spLocks noChangeArrowheads="1"/>
          </p:cNvSpPr>
          <p:nvPr/>
        </p:nvSpPr>
        <p:spPr bwMode="auto">
          <a:xfrm>
            <a:off x="5562600" y="5638800"/>
            <a:ext cx="762000" cy="228600"/>
          </a:xfrm>
          <a:prstGeom prst="rect">
            <a:avLst/>
          </a:prstGeom>
          <a:solidFill>
            <a:srgbClr val="CCFF99">
              <a:alpha val="50980"/>
            </a:srgbClr>
          </a:solidFill>
          <a:ln w="9525">
            <a:solidFill>
              <a:schemeClr val="tx1"/>
            </a:solidFill>
            <a:miter lim="800000"/>
            <a:headEnd/>
            <a:tailEnd/>
          </a:ln>
        </p:spPr>
        <p:txBody>
          <a:bodyPr wrap="none" anchor="ctr"/>
          <a:lstStyle/>
          <a:p>
            <a:endParaRPr lang="en-US"/>
          </a:p>
        </p:txBody>
      </p:sp>
      <p:sp>
        <p:nvSpPr>
          <p:cNvPr id="10312" name="Rectangle 85"/>
          <p:cNvSpPr>
            <a:spLocks noChangeArrowheads="1"/>
          </p:cNvSpPr>
          <p:nvPr/>
        </p:nvSpPr>
        <p:spPr bwMode="auto">
          <a:xfrm>
            <a:off x="6629400" y="5638800"/>
            <a:ext cx="762000" cy="228600"/>
          </a:xfrm>
          <a:prstGeom prst="rect">
            <a:avLst/>
          </a:prstGeom>
          <a:solidFill>
            <a:srgbClr val="FFFF99">
              <a:alpha val="50980"/>
            </a:srgbClr>
          </a:solidFill>
          <a:ln w="9525">
            <a:solidFill>
              <a:schemeClr val="tx1"/>
            </a:solidFill>
            <a:miter lim="800000"/>
            <a:headEnd/>
            <a:tailEnd/>
          </a:ln>
        </p:spPr>
        <p:txBody>
          <a:bodyPr wrap="none" anchor="ctr"/>
          <a:lstStyle/>
          <a:p>
            <a:endParaRPr lang="en-US"/>
          </a:p>
        </p:txBody>
      </p:sp>
      <p:sp>
        <p:nvSpPr>
          <p:cNvPr id="10313" name="Rectangle 86"/>
          <p:cNvSpPr>
            <a:spLocks noChangeArrowheads="1"/>
          </p:cNvSpPr>
          <p:nvPr/>
        </p:nvSpPr>
        <p:spPr bwMode="auto">
          <a:xfrm>
            <a:off x="4267200" y="5638800"/>
            <a:ext cx="762000" cy="228600"/>
          </a:xfrm>
          <a:prstGeom prst="rect">
            <a:avLst/>
          </a:prstGeom>
          <a:solidFill>
            <a:srgbClr val="33CC33">
              <a:alpha val="50980"/>
            </a:srgbClr>
          </a:solidFill>
          <a:ln w="9525">
            <a:solidFill>
              <a:schemeClr val="tx1"/>
            </a:solidFill>
            <a:miter lim="800000"/>
            <a:headEnd/>
            <a:tailEnd/>
          </a:ln>
        </p:spPr>
        <p:txBody>
          <a:bodyPr wrap="none" anchor="ctr"/>
          <a:lstStyle/>
          <a:p>
            <a:endParaRPr lang="en-US"/>
          </a:p>
        </p:txBody>
      </p:sp>
      <p:sp>
        <p:nvSpPr>
          <p:cNvPr id="10314" name="Rectangle 87"/>
          <p:cNvSpPr>
            <a:spLocks noChangeArrowheads="1"/>
          </p:cNvSpPr>
          <p:nvPr/>
        </p:nvSpPr>
        <p:spPr bwMode="auto">
          <a:xfrm>
            <a:off x="2057400" y="5638800"/>
            <a:ext cx="762000" cy="228600"/>
          </a:xfrm>
          <a:prstGeom prst="rect">
            <a:avLst/>
          </a:prstGeom>
          <a:solidFill>
            <a:srgbClr val="0066FF">
              <a:alpha val="50980"/>
            </a:srgbClr>
          </a:solidFill>
          <a:ln w="9525">
            <a:solidFill>
              <a:schemeClr val="tx1"/>
            </a:solidFill>
            <a:miter lim="800000"/>
            <a:headEnd/>
            <a:tailEnd/>
          </a:ln>
        </p:spPr>
        <p:txBody>
          <a:bodyPr wrap="none" anchor="ctr"/>
          <a:lstStyle/>
          <a:p>
            <a:endParaRPr lang="en-US"/>
          </a:p>
        </p:txBody>
      </p:sp>
      <p:sp>
        <p:nvSpPr>
          <p:cNvPr id="10315" name="Rectangle 88"/>
          <p:cNvSpPr>
            <a:spLocks noChangeArrowheads="1"/>
          </p:cNvSpPr>
          <p:nvPr/>
        </p:nvSpPr>
        <p:spPr bwMode="auto">
          <a:xfrm>
            <a:off x="3200400" y="5638800"/>
            <a:ext cx="762000" cy="228600"/>
          </a:xfrm>
          <a:prstGeom prst="rect">
            <a:avLst/>
          </a:prstGeom>
          <a:solidFill>
            <a:srgbClr val="66FFFF">
              <a:alpha val="50980"/>
            </a:srgbClr>
          </a:solidFill>
          <a:ln w="9525">
            <a:solidFill>
              <a:schemeClr val="tx1"/>
            </a:solidFill>
            <a:miter lim="800000"/>
            <a:headEnd/>
            <a:tailEnd/>
          </a:ln>
        </p:spPr>
        <p:txBody>
          <a:bodyPr wrap="none" anchor="ctr"/>
          <a:lstStyle/>
          <a:p>
            <a:endParaRPr lang="en-US"/>
          </a:p>
        </p:txBody>
      </p:sp>
      <p:sp>
        <p:nvSpPr>
          <p:cNvPr id="10316" name="Rectangle 89"/>
          <p:cNvSpPr>
            <a:spLocks noChangeArrowheads="1"/>
          </p:cNvSpPr>
          <p:nvPr/>
        </p:nvSpPr>
        <p:spPr bwMode="auto">
          <a:xfrm>
            <a:off x="7620000" y="5943600"/>
            <a:ext cx="762000" cy="228600"/>
          </a:xfrm>
          <a:prstGeom prst="rect">
            <a:avLst/>
          </a:prstGeom>
          <a:solidFill>
            <a:srgbClr val="FF0000">
              <a:alpha val="50980"/>
            </a:srgbClr>
          </a:solidFill>
          <a:ln w="9525">
            <a:solidFill>
              <a:schemeClr val="tx1"/>
            </a:solidFill>
            <a:miter lim="800000"/>
            <a:headEnd/>
            <a:tailEnd/>
          </a:ln>
        </p:spPr>
        <p:txBody>
          <a:bodyPr wrap="none" anchor="ctr"/>
          <a:lstStyle/>
          <a:p>
            <a:endParaRPr lang="en-US"/>
          </a:p>
        </p:txBody>
      </p:sp>
      <p:sp>
        <p:nvSpPr>
          <p:cNvPr id="10317" name="Rectangle 90"/>
          <p:cNvSpPr>
            <a:spLocks noChangeArrowheads="1"/>
          </p:cNvSpPr>
          <p:nvPr/>
        </p:nvSpPr>
        <p:spPr bwMode="auto">
          <a:xfrm>
            <a:off x="5562600" y="5943600"/>
            <a:ext cx="762000" cy="228600"/>
          </a:xfrm>
          <a:prstGeom prst="rect">
            <a:avLst/>
          </a:prstGeom>
          <a:solidFill>
            <a:srgbClr val="CCFF99">
              <a:alpha val="50980"/>
            </a:srgbClr>
          </a:solidFill>
          <a:ln w="9525">
            <a:solidFill>
              <a:schemeClr val="tx1"/>
            </a:solidFill>
            <a:miter lim="800000"/>
            <a:headEnd/>
            <a:tailEnd/>
          </a:ln>
        </p:spPr>
        <p:txBody>
          <a:bodyPr wrap="none" anchor="ctr"/>
          <a:lstStyle/>
          <a:p>
            <a:endParaRPr lang="en-US"/>
          </a:p>
        </p:txBody>
      </p:sp>
      <p:sp>
        <p:nvSpPr>
          <p:cNvPr id="10318" name="Rectangle 91"/>
          <p:cNvSpPr>
            <a:spLocks noChangeArrowheads="1"/>
          </p:cNvSpPr>
          <p:nvPr/>
        </p:nvSpPr>
        <p:spPr bwMode="auto">
          <a:xfrm>
            <a:off x="6629400" y="5943600"/>
            <a:ext cx="762000" cy="228600"/>
          </a:xfrm>
          <a:prstGeom prst="rect">
            <a:avLst/>
          </a:prstGeom>
          <a:solidFill>
            <a:srgbClr val="FFFF99">
              <a:alpha val="50980"/>
            </a:srgbClr>
          </a:solidFill>
          <a:ln w="9525">
            <a:solidFill>
              <a:schemeClr val="tx1"/>
            </a:solidFill>
            <a:miter lim="800000"/>
            <a:headEnd/>
            <a:tailEnd/>
          </a:ln>
        </p:spPr>
        <p:txBody>
          <a:bodyPr wrap="none" anchor="ctr"/>
          <a:lstStyle/>
          <a:p>
            <a:endParaRPr lang="en-US"/>
          </a:p>
        </p:txBody>
      </p:sp>
      <p:sp>
        <p:nvSpPr>
          <p:cNvPr id="10319" name="Rectangle 92"/>
          <p:cNvSpPr>
            <a:spLocks noChangeArrowheads="1"/>
          </p:cNvSpPr>
          <p:nvPr/>
        </p:nvSpPr>
        <p:spPr bwMode="auto">
          <a:xfrm>
            <a:off x="4267200" y="5943600"/>
            <a:ext cx="762000" cy="228600"/>
          </a:xfrm>
          <a:prstGeom prst="rect">
            <a:avLst/>
          </a:prstGeom>
          <a:solidFill>
            <a:srgbClr val="33CC33">
              <a:alpha val="50980"/>
            </a:srgbClr>
          </a:solidFill>
          <a:ln w="9525">
            <a:solidFill>
              <a:schemeClr val="tx1"/>
            </a:solidFill>
            <a:miter lim="800000"/>
            <a:headEnd/>
            <a:tailEnd/>
          </a:ln>
        </p:spPr>
        <p:txBody>
          <a:bodyPr wrap="none" anchor="ctr"/>
          <a:lstStyle/>
          <a:p>
            <a:endParaRPr lang="en-US"/>
          </a:p>
        </p:txBody>
      </p:sp>
      <p:sp>
        <p:nvSpPr>
          <p:cNvPr id="10320" name="Rectangle 93"/>
          <p:cNvSpPr>
            <a:spLocks noChangeArrowheads="1"/>
          </p:cNvSpPr>
          <p:nvPr/>
        </p:nvSpPr>
        <p:spPr bwMode="auto">
          <a:xfrm>
            <a:off x="914400" y="5638800"/>
            <a:ext cx="762000" cy="228600"/>
          </a:xfrm>
          <a:prstGeom prst="rect">
            <a:avLst/>
          </a:prstGeom>
          <a:solidFill>
            <a:srgbClr val="9966FF">
              <a:alpha val="50980"/>
            </a:srgbClr>
          </a:solidFill>
          <a:ln w="9525">
            <a:solidFill>
              <a:schemeClr val="tx1"/>
            </a:solidFill>
            <a:miter lim="800000"/>
            <a:headEnd/>
            <a:tailEnd/>
          </a:ln>
        </p:spPr>
        <p:txBody>
          <a:bodyPr wrap="none" anchor="ctr"/>
          <a:lstStyle/>
          <a:p>
            <a:endParaRPr lang="en-US"/>
          </a:p>
        </p:txBody>
      </p:sp>
      <p:sp>
        <p:nvSpPr>
          <p:cNvPr id="10321" name="Rectangle 94"/>
          <p:cNvSpPr>
            <a:spLocks noChangeArrowheads="1"/>
          </p:cNvSpPr>
          <p:nvPr/>
        </p:nvSpPr>
        <p:spPr bwMode="auto">
          <a:xfrm>
            <a:off x="3200400" y="5943600"/>
            <a:ext cx="762000" cy="228600"/>
          </a:xfrm>
          <a:prstGeom prst="rect">
            <a:avLst/>
          </a:prstGeom>
          <a:solidFill>
            <a:srgbClr val="66FFFF">
              <a:alpha val="50980"/>
            </a:srgbClr>
          </a:solidFill>
          <a:ln w="9525">
            <a:solidFill>
              <a:schemeClr val="tx1"/>
            </a:solidFill>
            <a:miter lim="800000"/>
            <a:headEnd/>
            <a:tailEnd/>
          </a:ln>
        </p:spPr>
        <p:txBody>
          <a:bodyPr wrap="none" anchor="ctr"/>
          <a:lstStyle/>
          <a:p>
            <a:endParaRPr lang="en-US"/>
          </a:p>
        </p:txBody>
      </p:sp>
      <p:sp>
        <p:nvSpPr>
          <p:cNvPr id="10322" name="Text Box 96"/>
          <p:cNvSpPr txBox="1">
            <a:spLocks noChangeArrowheads="1"/>
          </p:cNvSpPr>
          <p:nvPr/>
        </p:nvSpPr>
        <p:spPr bwMode="auto">
          <a:xfrm>
            <a:off x="735013" y="4464050"/>
            <a:ext cx="2160587" cy="336550"/>
          </a:xfrm>
          <a:prstGeom prst="rect">
            <a:avLst/>
          </a:prstGeom>
          <a:noFill/>
          <a:ln w="9525">
            <a:noFill/>
            <a:miter lim="800000"/>
            <a:headEnd/>
            <a:tailEnd/>
          </a:ln>
        </p:spPr>
        <p:txBody>
          <a:bodyPr wrap="none">
            <a:spAutoFit/>
          </a:bodyPr>
          <a:lstStyle/>
          <a:p>
            <a:r>
              <a:rPr lang="en-US" sz="1600" b="1"/>
              <a:t>Outcome Worksheet</a:t>
            </a:r>
          </a:p>
        </p:txBody>
      </p:sp>
      <p:sp>
        <p:nvSpPr>
          <p:cNvPr id="10323" name="Text Box 97"/>
          <p:cNvSpPr txBox="1">
            <a:spLocks noChangeArrowheads="1"/>
          </p:cNvSpPr>
          <p:nvPr/>
        </p:nvSpPr>
        <p:spPr bwMode="auto">
          <a:xfrm>
            <a:off x="5410200" y="6275388"/>
            <a:ext cx="2482850" cy="304800"/>
          </a:xfrm>
          <a:prstGeom prst="rect">
            <a:avLst/>
          </a:prstGeom>
          <a:noFill/>
          <a:ln w="9525">
            <a:noFill/>
            <a:miter lim="800000"/>
            <a:headEnd/>
            <a:tailEnd/>
          </a:ln>
        </p:spPr>
        <p:txBody>
          <a:bodyPr wrap="none">
            <a:spAutoFit/>
          </a:bodyPr>
          <a:lstStyle/>
          <a:p>
            <a:r>
              <a:rPr lang="en-US" sz="1400"/>
              <a:t>Modified from RAND- NIOSH</a:t>
            </a:r>
          </a:p>
        </p:txBody>
      </p:sp>
      <p:sp>
        <p:nvSpPr>
          <p:cNvPr id="10324" name="AutoShape 98"/>
          <p:cNvSpPr>
            <a:spLocks noChangeArrowheads="1"/>
          </p:cNvSpPr>
          <p:nvPr/>
        </p:nvSpPr>
        <p:spPr bwMode="auto">
          <a:xfrm>
            <a:off x="4648200" y="4114800"/>
            <a:ext cx="228600" cy="533400"/>
          </a:xfrm>
          <a:prstGeom prst="curvedLeftArrow">
            <a:avLst>
              <a:gd name="adj1" fmla="val 46667"/>
              <a:gd name="adj2" fmla="val 93333"/>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10325" name="Footer Placeholder 3"/>
          <p:cNvSpPr txBox="1">
            <a:spLocks noGrp="1"/>
          </p:cNvSpPr>
          <p:nvPr/>
        </p:nvSpPr>
        <p:spPr bwMode="auto">
          <a:xfrm>
            <a:off x="152400" y="6477000"/>
            <a:ext cx="2819400" cy="247650"/>
          </a:xfrm>
          <a:prstGeom prst="rect">
            <a:avLst/>
          </a:prstGeom>
          <a:noFill/>
          <a:ln w="9525">
            <a:noFill/>
            <a:miter lim="800000"/>
            <a:headEnd/>
            <a:tailEnd/>
          </a:ln>
        </p:spPr>
        <p:txBody>
          <a:bodyPr/>
          <a:lstStyle/>
          <a:p>
            <a:pPr algn="ctr"/>
            <a:r>
              <a:rPr lang="en-US" sz="1000"/>
              <a:t>G. Jordan, February 2011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0"/>
            <a:ext cx="7848600" cy="304800"/>
          </a:xfrm>
        </p:spPr>
        <p:txBody>
          <a:bodyPr>
            <a:noAutofit/>
          </a:bodyPr>
          <a:lstStyle/>
          <a:p>
            <a:r>
              <a:rPr lang="en-US" sz="2400" b="1" dirty="0"/>
              <a:t>NYSERDA R&amp;D </a:t>
            </a:r>
            <a:r>
              <a:rPr lang="en-US" sz="2400" b="1" dirty="0" smtClean="0"/>
              <a:t>Portfolio Logic </a:t>
            </a:r>
            <a:r>
              <a:rPr lang="en-US" sz="2400" b="1" dirty="0"/>
              <a:t>– Revised DRAFT</a:t>
            </a:r>
          </a:p>
        </p:txBody>
      </p:sp>
      <p:sp>
        <p:nvSpPr>
          <p:cNvPr id="3075" name="Text Box 3"/>
          <p:cNvSpPr txBox="1">
            <a:spLocks noChangeArrowheads="1"/>
          </p:cNvSpPr>
          <p:nvPr/>
        </p:nvSpPr>
        <p:spPr bwMode="auto">
          <a:xfrm>
            <a:off x="2362200" y="304800"/>
            <a:ext cx="4495800" cy="606425"/>
          </a:xfrm>
          <a:prstGeom prst="rect">
            <a:avLst/>
          </a:prstGeom>
          <a:noFill/>
          <a:ln w="9525">
            <a:solidFill>
              <a:schemeClr val="tx1"/>
            </a:solidFill>
            <a:miter lim="800000"/>
            <a:headEnd/>
            <a:tailEnd/>
          </a:ln>
          <a:effectLst/>
        </p:spPr>
        <p:txBody>
          <a:bodyPr>
            <a:spAutoFit/>
          </a:bodyPr>
          <a:lstStyle/>
          <a:p>
            <a:r>
              <a:rPr lang="en-US" sz="1100">
                <a:latin typeface="Times New Roman" pitchFamily="18" charset="0"/>
              </a:rPr>
              <a:t>NYSERDA Select &amp; Manage R&amp;D Projects to:</a:t>
            </a:r>
          </a:p>
          <a:p>
            <a:r>
              <a:rPr lang="en-US" sz="1100">
                <a:latin typeface="Times New Roman" pitchFamily="18" charset="0"/>
              </a:rPr>
              <a:t>-drive portfolio changes over time to respond to current needs, and</a:t>
            </a:r>
          </a:p>
          <a:p>
            <a:r>
              <a:rPr lang="en-US" sz="1100">
                <a:latin typeface="Times New Roman" pitchFamily="18" charset="0"/>
              </a:rPr>
              <a:t>-Provide public benefits</a:t>
            </a:r>
          </a:p>
        </p:txBody>
      </p:sp>
      <p:sp>
        <p:nvSpPr>
          <p:cNvPr id="3076" name="Text Box 4"/>
          <p:cNvSpPr txBox="1">
            <a:spLocks noChangeArrowheads="1"/>
          </p:cNvSpPr>
          <p:nvPr/>
        </p:nvSpPr>
        <p:spPr bwMode="auto">
          <a:xfrm>
            <a:off x="3657600" y="1524000"/>
            <a:ext cx="1295400" cy="428625"/>
          </a:xfrm>
          <a:prstGeom prst="rect">
            <a:avLst/>
          </a:prstGeom>
          <a:noFill/>
          <a:ln w="9525">
            <a:noFill/>
            <a:miter lim="800000"/>
            <a:headEnd/>
            <a:tailEnd/>
          </a:ln>
          <a:effectLst/>
        </p:spPr>
        <p:txBody>
          <a:bodyPr>
            <a:spAutoFit/>
          </a:bodyPr>
          <a:lstStyle/>
          <a:p>
            <a:r>
              <a:rPr lang="en-US" sz="1100">
                <a:latin typeface="Times New Roman" pitchFamily="18" charset="0"/>
              </a:rPr>
              <a:t>Develop new or improved product</a:t>
            </a:r>
          </a:p>
        </p:txBody>
      </p:sp>
      <p:sp>
        <p:nvSpPr>
          <p:cNvPr id="3077" name="Text Box 5"/>
          <p:cNvSpPr txBox="1">
            <a:spLocks noChangeArrowheads="1"/>
          </p:cNvSpPr>
          <p:nvPr/>
        </p:nvSpPr>
        <p:spPr bwMode="auto">
          <a:xfrm>
            <a:off x="2570163" y="1524000"/>
            <a:ext cx="1254125" cy="428625"/>
          </a:xfrm>
          <a:prstGeom prst="rect">
            <a:avLst/>
          </a:prstGeom>
          <a:noFill/>
          <a:ln w="9525">
            <a:noFill/>
            <a:miter lim="800000"/>
            <a:headEnd/>
            <a:tailEnd/>
          </a:ln>
          <a:effectLst/>
        </p:spPr>
        <p:txBody>
          <a:bodyPr>
            <a:spAutoFit/>
          </a:bodyPr>
          <a:lstStyle/>
          <a:p>
            <a:r>
              <a:rPr lang="en-US" sz="1100">
                <a:latin typeface="Times New Roman" pitchFamily="18" charset="0"/>
              </a:rPr>
              <a:t>Study,  Prove  </a:t>
            </a:r>
          </a:p>
          <a:p>
            <a:r>
              <a:rPr lang="en-US" sz="1100">
                <a:latin typeface="Times New Roman" pitchFamily="18" charset="0"/>
              </a:rPr>
              <a:t>Concepts</a:t>
            </a:r>
          </a:p>
        </p:txBody>
      </p:sp>
      <p:sp>
        <p:nvSpPr>
          <p:cNvPr id="3078" name="Text Box 6"/>
          <p:cNvSpPr txBox="1">
            <a:spLocks noChangeArrowheads="1"/>
          </p:cNvSpPr>
          <p:nvPr/>
        </p:nvSpPr>
        <p:spPr bwMode="auto">
          <a:xfrm>
            <a:off x="6691313" y="1460500"/>
            <a:ext cx="1233487" cy="596900"/>
          </a:xfrm>
          <a:prstGeom prst="rect">
            <a:avLst/>
          </a:prstGeom>
          <a:noFill/>
          <a:ln w="9525">
            <a:noFill/>
            <a:miter lim="800000"/>
            <a:headEnd/>
            <a:tailEnd/>
          </a:ln>
          <a:effectLst/>
        </p:spPr>
        <p:txBody>
          <a:bodyPr>
            <a:spAutoFit/>
          </a:bodyPr>
          <a:lstStyle/>
          <a:p>
            <a:r>
              <a:rPr lang="en-US" sz="1100">
                <a:latin typeface="Times New Roman" pitchFamily="18" charset="0"/>
              </a:rPr>
              <a:t>Demonstrate products, inform markets</a:t>
            </a:r>
          </a:p>
        </p:txBody>
      </p:sp>
      <p:sp>
        <p:nvSpPr>
          <p:cNvPr id="3079" name="Text Box 7"/>
          <p:cNvSpPr txBox="1">
            <a:spLocks noChangeArrowheads="1"/>
          </p:cNvSpPr>
          <p:nvPr/>
        </p:nvSpPr>
        <p:spPr bwMode="auto">
          <a:xfrm>
            <a:off x="1066800" y="1460500"/>
            <a:ext cx="1066800" cy="596900"/>
          </a:xfrm>
          <a:prstGeom prst="rect">
            <a:avLst/>
          </a:prstGeom>
          <a:noFill/>
          <a:ln w="9525">
            <a:noFill/>
            <a:miter lim="800000"/>
            <a:headEnd/>
            <a:tailEnd/>
          </a:ln>
          <a:effectLst/>
        </p:spPr>
        <p:txBody>
          <a:bodyPr>
            <a:spAutoFit/>
          </a:bodyPr>
          <a:lstStyle/>
          <a:p>
            <a:r>
              <a:rPr lang="en-US" sz="1100">
                <a:latin typeface="Times New Roman" pitchFamily="18" charset="0"/>
              </a:rPr>
              <a:t>Inform policy </a:t>
            </a:r>
          </a:p>
          <a:p>
            <a:r>
              <a:rPr lang="en-US" sz="1100">
                <a:latin typeface="Times New Roman" pitchFamily="18" charset="0"/>
              </a:rPr>
              <a:t>&amp; R&amp;D community</a:t>
            </a:r>
          </a:p>
        </p:txBody>
      </p:sp>
      <p:sp>
        <p:nvSpPr>
          <p:cNvPr id="3080" name="Text Box 8"/>
          <p:cNvSpPr txBox="1">
            <a:spLocks noChangeArrowheads="1"/>
          </p:cNvSpPr>
          <p:nvPr/>
        </p:nvSpPr>
        <p:spPr bwMode="auto">
          <a:xfrm>
            <a:off x="5181600" y="1460500"/>
            <a:ext cx="1295400" cy="428625"/>
          </a:xfrm>
          <a:prstGeom prst="rect">
            <a:avLst/>
          </a:prstGeom>
          <a:noFill/>
          <a:ln w="9525">
            <a:noFill/>
            <a:miter lim="800000"/>
            <a:headEnd/>
            <a:tailEnd/>
          </a:ln>
          <a:effectLst/>
        </p:spPr>
        <p:txBody>
          <a:bodyPr>
            <a:spAutoFit/>
          </a:bodyPr>
          <a:lstStyle/>
          <a:p>
            <a:r>
              <a:rPr lang="en-US" sz="1100">
                <a:latin typeface="Times New Roman" pitchFamily="18" charset="0"/>
              </a:rPr>
              <a:t>Test &amp; </a:t>
            </a:r>
            <a:br>
              <a:rPr lang="en-US" sz="1100">
                <a:latin typeface="Times New Roman" pitchFamily="18" charset="0"/>
              </a:rPr>
            </a:br>
            <a:r>
              <a:rPr lang="en-US" sz="1100">
                <a:latin typeface="Times New Roman" pitchFamily="18" charset="0"/>
              </a:rPr>
              <a:t>improve products</a:t>
            </a:r>
          </a:p>
        </p:txBody>
      </p:sp>
      <p:sp>
        <p:nvSpPr>
          <p:cNvPr id="3081" name="Text Box 9"/>
          <p:cNvSpPr txBox="1">
            <a:spLocks noChangeArrowheads="1"/>
          </p:cNvSpPr>
          <p:nvPr/>
        </p:nvSpPr>
        <p:spPr bwMode="auto">
          <a:xfrm>
            <a:off x="2362200" y="3276600"/>
            <a:ext cx="1295400" cy="1270000"/>
          </a:xfrm>
          <a:prstGeom prst="rect">
            <a:avLst/>
          </a:prstGeom>
          <a:noFill/>
          <a:ln w="9525">
            <a:noFill/>
            <a:miter lim="800000"/>
            <a:headEnd/>
            <a:tailEnd/>
          </a:ln>
          <a:effectLst/>
        </p:spPr>
        <p:txBody>
          <a:bodyPr>
            <a:spAutoFit/>
          </a:bodyPr>
          <a:lstStyle/>
          <a:p>
            <a:r>
              <a:rPr lang="en-US" sz="1100">
                <a:latin typeface="Times New Roman" pitchFamily="18" charset="0"/>
              </a:rPr>
              <a:t>Dissemination builds common knowledge base</a:t>
            </a:r>
          </a:p>
          <a:p>
            <a:pPr>
              <a:buFontTx/>
              <a:buChar char="-"/>
            </a:pPr>
            <a:r>
              <a:rPr lang="en-US" sz="1100">
                <a:latin typeface="Times New Roman" pitchFamily="18" charset="0"/>
              </a:rPr>
              <a:t>Lab prototypes</a:t>
            </a:r>
          </a:p>
          <a:p>
            <a:r>
              <a:rPr lang="en-US" sz="1100">
                <a:latin typeface="Times New Roman" pitchFamily="18" charset="0"/>
              </a:rPr>
              <a:t>-Future R&amp;D &amp; product options</a:t>
            </a:r>
          </a:p>
          <a:p>
            <a:pPr>
              <a:buFontTx/>
              <a:buChar char="-"/>
            </a:pPr>
            <a:endParaRPr lang="en-US" sz="1100">
              <a:latin typeface="Times New Roman" pitchFamily="18" charset="0"/>
            </a:endParaRPr>
          </a:p>
        </p:txBody>
      </p:sp>
      <p:sp>
        <p:nvSpPr>
          <p:cNvPr id="3082" name="Text Box 10"/>
          <p:cNvSpPr txBox="1">
            <a:spLocks noChangeArrowheads="1"/>
          </p:cNvSpPr>
          <p:nvPr/>
        </p:nvSpPr>
        <p:spPr bwMode="auto">
          <a:xfrm>
            <a:off x="3505200" y="3276600"/>
            <a:ext cx="1752600" cy="933450"/>
          </a:xfrm>
          <a:prstGeom prst="rect">
            <a:avLst/>
          </a:prstGeom>
          <a:noFill/>
          <a:ln w="9525">
            <a:noFill/>
            <a:miter lim="800000"/>
            <a:headEnd/>
            <a:tailEnd/>
          </a:ln>
          <a:effectLst/>
        </p:spPr>
        <p:txBody>
          <a:bodyPr>
            <a:spAutoFit/>
          </a:bodyPr>
          <a:lstStyle/>
          <a:p>
            <a:r>
              <a:rPr lang="en-US" sz="1100">
                <a:latin typeface="Times New Roman" pitchFamily="18" charset="0"/>
              </a:rPr>
              <a:t>-Investment/interest growing</a:t>
            </a:r>
          </a:p>
          <a:p>
            <a:r>
              <a:rPr lang="en-US" sz="1100">
                <a:latin typeface="Times New Roman" pitchFamily="18" charset="0"/>
              </a:rPr>
              <a:t>-Commercial scale product developed </a:t>
            </a:r>
          </a:p>
          <a:p>
            <a:r>
              <a:rPr lang="en-US" sz="1100">
                <a:latin typeface="Times New Roman" pitchFamily="18" charset="0"/>
              </a:rPr>
              <a:t>-Potential demonstrated</a:t>
            </a:r>
          </a:p>
        </p:txBody>
      </p:sp>
      <p:sp>
        <p:nvSpPr>
          <p:cNvPr id="3083" name="Text Box 11"/>
          <p:cNvSpPr txBox="1">
            <a:spLocks noChangeArrowheads="1"/>
          </p:cNvSpPr>
          <p:nvPr/>
        </p:nvSpPr>
        <p:spPr bwMode="auto">
          <a:xfrm>
            <a:off x="5257800" y="3276600"/>
            <a:ext cx="1295400" cy="596900"/>
          </a:xfrm>
          <a:prstGeom prst="rect">
            <a:avLst/>
          </a:prstGeom>
          <a:noFill/>
          <a:ln w="9525">
            <a:noFill/>
            <a:miter lim="800000"/>
            <a:headEnd/>
            <a:tailEnd/>
          </a:ln>
          <a:effectLst/>
        </p:spPr>
        <p:txBody>
          <a:bodyPr>
            <a:spAutoFit/>
          </a:bodyPr>
          <a:lstStyle/>
          <a:p>
            <a:r>
              <a:rPr lang="en-US" sz="1100">
                <a:latin typeface="Times New Roman" pitchFamily="18" charset="0"/>
              </a:rPr>
              <a:t>Product proven/ introduced in market</a:t>
            </a:r>
          </a:p>
        </p:txBody>
      </p:sp>
      <p:sp>
        <p:nvSpPr>
          <p:cNvPr id="3084" name="Text Box 12"/>
          <p:cNvSpPr txBox="1">
            <a:spLocks noChangeArrowheads="1"/>
          </p:cNvSpPr>
          <p:nvPr/>
        </p:nvSpPr>
        <p:spPr bwMode="auto">
          <a:xfrm>
            <a:off x="838200" y="3276600"/>
            <a:ext cx="1447800" cy="933450"/>
          </a:xfrm>
          <a:prstGeom prst="rect">
            <a:avLst/>
          </a:prstGeom>
          <a:noFill/>
          <a:ln w="9525">
            <a:noFill/>
            <a:miter lim="800000"/>
            <a:headEnd/>
            <a:tailEnd/>
          </a:ln>
          <a:effectLst/>
        </p:spPr>
        <p:txBody>
          <a:bodyPr>
            <a:spAutoFit/>
          </a:bodyPr>
          <a:lstStyle/>
          <a:p>
            <a:r>
              <a:rPr lang="en-US" sz="1100">
                <a:latin typeface="Times New Roman" pitchFamily="18" charset="0"/>
              </a:rPr>
              <a:t>Informed policies &amp; programs;</a:t>
            </a:r>
          </a:p>
          <a:p>
            <a:r>
              <a:rPr lang="en-US" sz="1100">
                <a:latin typeface="Times New Roman" pitchFamily="18" charset="0"/>
              </a:rPr>
              <a:t>R&amp;D opportunities &amp; standards identified, publicized</a:t>
            </a:r>
          </a:p>
        </p:txBody>
      </p:sp>
      <p:sp>
        <p:nvSpPr>
          <p:cNvPr id="3085" name="Text Box 13"/>
          <p:cNvSpPr txBox="1">
            <a:spLocks noChangeArrowheads="1"/>
          </p:cNvSpPr>
          <p:nvPr/>
        </p:nvSpPr>
        <p:spPr bwMode="auto">
          <a:xfrm>
            <a:off x="2743200" y="5057775"/>
            <a:ext cx="3810000" cy="428625"/>
          </a:xfrm>
          <a:prstGeom prst="rect">
            <a:avLst/>
          </a:prstGeom>
          <a:noFill/>
          <a:ln w="9525">
            <a:noFill/>
            <a:miter lim="800000"/>
            <a:headEnd/>
            <a:tailEnd/>
          </a:ln>
          <a:effectLst/>
        </p:spPr>
        <p:txBody>
          <a:bodyPr>
            <a:spAutoFit/>
          </a:bodyPr>
          <a:lstStyle/>
          <a:p>
            <a:r>
              <a:rPr lang="en-US" sz="1100">
                <a:latin typeface="Times New Roman" pitchFamily="18" charset="0"/>
              </a:rPr>
              <a:t>Products manufactured as replacement, stand alone, or part of system and purchased by early adopters [and early majority?]</a:t>
            </a:r>
          </a:p>
        </p:txBody>
      </p:sp>
      <p:sp>
        <p:nvSpPr>
          <p:cNvPr id="3086" name="Text Box 14"/>
          <p:cNvSpPr txBox="1">
            <a:spLocks noChangeArrowheads="1"/>
          </p:cNvSpPr>
          <p:nvPr/>
        </p:nvSpPr>
        <p:spPr bwMode="auto">
          <a:xfrm>
            <a:off x="5105400" y="2133600"/>
            <a:ext cx="1524000" cy="933450"/>
          </a:xfrm>
          <a:prstGeom prst="rect">
            <a:avLst/>
          </a:prstGeom>
          <a:noFill/>
          <a:ln w="9525">
            <a:noFill/>
            <a:miter lim="800000"/>
            <a:headEnd/>
            <a:tailEnd/>
          </a:ln>
          <a:effectLst/>
        </p:spPr>
        <p:txBody>
          <a:bodyPr>
            <a:spAutoFit/>
          </a:bodyPr>
          <a:lstStyle/>
          <a:p>
            <a:r>
              <a:rPr lang="en-US" sz="1100">
                <a:latin typeface="Times New Roman" pitchFamily="18" charset="0"/>
              </a:rPr>
              <a:t>- Data from tests</a:t>
            </a:r>
          </a:p>
          <a:p>
            <a:r>
              <a:rPr lang="en-US" sz="1100">
                <a:latin typeface="Times New Roman" pitchFamily="18" charset="0"/>
              </a:rPr>
              <a:t>- Establish standards</a:t>
            </a:r>
          </a:p>
          <a:p>
            <a:pPr>
              <a:buFontTx/>
              <a:buChar char="-"/>
            </a:pPr>
            <a:r>
              <a:rPr lang="en-US" sz="1100">
                <a:latin typeface="Times New Roman" pitchFamily="18" charset="0"/>
              </a:rPr>
              <a:t> Hands on experience (industry)</a:t>
            </a:r>
          </a:p>
          <a:p>
            <a:pPr>
              <a:buFontTx/>
              <a:buChar char="-"/>
            </a:pPr>
            <a:r>
              <a:rPr lang="en-US" sz="1100">
                <a:latin typeface="Times New Roman" pitchFamily="18" charset="0"/>
              </a:rPr>
              <a:t>Feedback to R&amp;D</a:t>
            </a:r>
          </a:p>
        </p:txBody>
      </p:sp>
      <p:sp>
        <p:nvSpPr>
          <p:cNvPr id="3087" name="Text Box 15"/>
          <p:cNvSpPr txBox="1">
            <a:spLocks noChangeArrowheads="1"/>
          </p:cNvSpPr>
          <p:nvPr/>
        </p:nvSpPr>
        <p:spPr bwMode="auto">
          <a:xfrm>
            <a:off x="1081088" y="2298700"/>
            <a:ext cx="1052512" cy="596900"/>
          </a:xfrm>
          <a:prstGeom prst="rect">
            <a:avLst/>
          </a:prstGeom>
          <a:noFill/>
          <a:ln w="9525">
            <a:noFill/>
            <a:miter lim="800000"/>
            <a:headEnd/>
            <a:tailEnd/>
          </a:ln>
          <a:effectLst/>
        </p:spPr>
        <p:txBody>
          <a:bodyPr>
            <a:spAutoFit/>
          </a:bodyPr>
          <a:lstStyle/>
          <a:p>
            <a:r>
              <a:rPr lang="en-US" sz="1100">
                <a:latin typeface="Times New Roman" pitchFamily="18" charset="0"/>
              </a:rPr>
              <a:t>White papers, workshops;</a:t>
            </a:r>
          </a:p>
          <a:p>
            <a:r>
              <a:rPr lang="en-US" sz="1100">
                <a:latin typeface="Times New Roman" pitchFamily="18" charset="0"/>
              </a:rPr>
              <a:t>Etc.</a:t>
            </a:r>
          </a:p>
        </p:txBody>
      </p:sp>
      <p:sp>
        <p:nvSpPr>
          <p:cNvPr id="3088" name="Text Box 16"/>
          <p:cNvSpPr txBox="1">
            <a:spLocks noChangeArrowheads="1"/>
          </p:cNvSpPr>
          <p:nvPr/>
        </p:nvSpPr>
        <p:spPr bwMode="auto">
          <a:xfrm>
            <a:off x="1752600" y="5975350"/>
            <a:ext cx="6019800" cy="260350"/>
          </a:xfrm>
          <a:prstGeom prst="rect">
            <a:avLst/>
          </a:prstGeom>
          <a:noFill/>
          <a:ln w="9525">
            <a:noFill/>
            <a:miter lim="800000"/>
            <a:headEnd/>
            <a:tailEnd/>
          </a:ln>
          <a:effectLst/>
        </p:spPr>
        <p:txBody>
          <a:bodyPr>
            <a:spAutoFit/>
          </a:bodyPr>
          <a:lstStyle/>
          <a:p>
            <a:r>
              <a:rPr lang="en-US" sz="1100">
                <a:latin typeface="Times New Roman" pitchFamily="18" charset="0"/>
              </a:rPr>
              <a:t>And related to these are: Emission reduction, Lower cost of compliance, Manufacturing and job creation</a:t>
            </a:r>
          </a:p>
        </p:txBody>
      </p:sp>
      <p:sp>
        <p:nvSpPr>
          <p:cNvPr id="3089" name="Text Box 17"/>
          <p:cNvSpPr txBox="1">
            <a:spLocks noChangeArrowheads="1"/>
          </p:cNvSpPr>
          <p:nvPr/>
        </p:nvSpPr>
        <p:spPr bwMode="auto">
          <a:xfrm>
            <a:off x="3505200" y="2206625"/>
            <a:ext cx="1752600" cy="765175"/>
          </a:xfrm>
          <a:prstGeom prst="rect">
            <a:avLst/>
          </a:prstGeom>
          <a:noFill/>
          <a:ln w="9525">
            <a:noFill/>
            <a:miter lim="800000"/>
            <a:headEnd/>
            <a:tailEnd/>
          </a:ln>
          <a:effectLst/>
        </p:spPr>
        <p:txBody>
          <a:bodyPr>
            <a:spAutoFit/>
          </a:bodyPr>
          <a:lstStyle/>
          <a:p>
            <a:r>
              <a:rPr lang="en-US" sz="1100">
                <a:latin typeface="Times New Roman" pitchFamily="18" charset="0"/>
              </a:rPr>
              <a:t>-Intermediate scale prototypes</a:t>
            </a:r>
          </a:p>
          <a:p>
            <a:pPr>
              <a:buFontTx/>
              <a:buChar char="-"/>
            </a:pPr>
            <a:r>
              <a:rPr lang="en-US" sz="1100">
                <a:latin typeface="Times New Roman" pitchFamily="18" charset="0"/>
              </a:rPr>
              <a:t> Performance/cost specifications improving</a:t>
            </a:r>
          </a:p>
        </p:txBody>
      </p:sp>
      <p:sp>
        <p:nvSpPr>
          <p:cNvPr id="3090" name="Text Box 18"/>
          <p:cNvSpPr txBox="1">
            <a:spLocks noChangeArrowheads="1"/>
          </p:cNvSpPr>
          <p:nvPr/>
        </p:nvSpPr>
        <p:spPr bwMode="auto">
          <a:xfrm>
            <a:off x="6705600" y="3276600"/>
            <a:ext cx="990600" cy="596900"/>
          </a:xfrm>
          <a:prstGeom prst="rect">
            <a:avLst/>
          </a:prstGeom>
          <a:noFill/>
          <a:ln w="9525">
            <a:noFill/>
            <a:miter lim="800000"/>
            <a:headEnd/>
            <a:tailEnd/>
          </a:ln>
          <a:effectLst/>
        </p:spPr>
        <p:txBody>
          <a:bodyPr>
            <a:spAutoFit/>
          </a:bodyPr>
          <a:lstStyle/>
          <a:p>
            <a:r>
              <a:rPr lang="en-US" sz="1100">
                <a:latin typeface="Times New Roman" pitchFamily="18" charset="0"/>
              </a:rPr>
              <a:t>Producers &amp; consumers see value</a:t>
            </a:r>
          </a:p>
        </p:txBody>
      </p:sp>
      <p:sp>
        <p:nvSpPr>
          <p:cNvPr id="3091" name="Text Box 19"/>
          <p:cNvSpPr txBox="1">
            <a:spLocks noChangeArrowheads="1"/>
          </p:cNvSpPr>
          <p:nvPr/>
        </p:nvSpPr>
        <p:spPr bwMode="auto">
          <a:xfrm>
            <a:off x="2341563" y="2149475"/>
            <a:ext cx="1447800" cy="765175"/>
          </a:xfrm>
          <a:prstGeom prst="rect">
            <a:avLst/>
          </a:prstGeom>
          <a:noFill/>
          <a:ln w="9525">
            <a:noFill/>
            <a:miter lim="800000"/>
            <a:headEnd/>
            <a:tailEnd/>
          </a:ln>
          <a:effectLst/>
        </p:spPr>
        <p:txBody>
          <a:bodyPr>
            <a:spAutoFit/>
          </a:bodyPr>
          <a:lstStyle/>
          <a:p>
            <a:r>
              <a:rPr lang="en-US" sz="1100">
                <a:latin typeface="Times New Roman" pitchFamily="18" charset="0"/>
              </a:rPr>
              <a:t>New knowledge:</a:t>
            </a:r>
          </a:p>
          <a:p>
            <a:r>
              <a:rPr lang="en-US" sz="1100">
                <a:latin typeface="Times New Roman" pitchFamily="18" charset="0"/>
              </a:rPr>
              <a:t>-papers, articles </a:t>
            </a:r>
          </a:p>
          <a:p>
            <a:r>
              <a:rPr lang="en-US" sz="1100">
                <a:latin typeface="Times New Roman" pitchFamily="18" charset="0"/>
              </a:rPr>
              <a:t>-data</a:t>
            </a:r>
          </a:p>
          <a:p>
            <a:endParaRPr lang="en-US" sz="1100">
              <a:latin typeface="Times New Roman" pitchFamily="18" charset="0"/>
            </a:endParaRPr>
          </a:p>
        </p:txBody>
      </p:sp>
      <p:sp>
        <p:nvSpPr>
          <p:cNvPr id="3092" name="Text Box 20"/>
          <p:cNvSpPr txBox="1">
            <a:spLocks noChangeArrowheads="1"/>
          </p:cNvSpPr>
          <p:nvPr/>
        </p:nvSpPr>
        <p:spPr bwMode="auto">
          <a:xfrm>
            <a:off x="6502400" y="2133600"/>
            <a:ext cx="1422400" cy="933450"/>
          </a:xfrm>
          <a:prstGeom prst="rect">
            <a:avLst/>
          </a:prstGeom>
          <a:noFill/>
          <a:ln w="9525">
            <a:noFill/>
            <a:miter lim="800000"/>
            <a:headEnd/>
            <a:tailEnd/>
          </a:ln>
          <a:effectLst/>
        </p:spPr>
        <p:txBody>
          <a:bodyPr>
            <a:spAutoFit/>
          </a:bodyPr>
          <a:lstStyle/>
          <a:p>
            <a:r>
              <a:rPr lang="en-US" sz="1100">
                <a:latin typeface="Times New Roman" pitchFamily="18" charset="0"/>
              </a:rPr>
              <a:t>- Data from tests in different context</a:t>
            </a:r>
          </a:p>
          <a:p>
            <a:pPr>
              <a:buFontTx/>
              <a:buChar char="-"/>
            </a:pPr>
            <a:r>
              <a:rPr lang="en-US" sz="1100">
                <a:latin typeface="Times New Roman" pitchFamily="18" charset="0"/>
              </a:rPr>
              <a:t> Feedback to R&amp;D</a:t>
            </a:r>
          </a:p>
          <a:p>
            <a:r>
              <a:rPr lang="en-US" sz="1100">
                <a:latin typeface="Times New Roman" pitchFamily="18" charset="0"/>
              </a:rPr>
              <a:t>- Visibility &amp; data from showcases</a:t>
            </a:r>
          </a:p>
        </p:txBody>
      </p:sp>
      <p:sp>
        <p:nvSpPr>
          <p:cNvPr id="3093" name="Line 21"/>
          <p:cNvSpPr>
            <a:spLocks noChangeShapeType="1"/>
          </p:cNvSpPr>
          <p:nvPr/>
        </p:nvSpPr>
        <p:spPr bwMode="auto">
          <a:xfrm>
            <a:off x="4191000" y="1981200"/>
            <a:ext cx="0" cy="228600"/>
          </a:xfrm>
          <a:prstGeom prst="line">
            <a:avLst/>
          </a:prstGeom>
          <a:noFill/>
          <a:ln w="9525">
            <a:solidFill>
              <a:schemeClr val="tx1"/>
            </a:solidFill>
            <a:round/>
            <a:headEnd/>
            <a:tailEnd type="triangle" w="med" len="med"/>
          </a:ln>
          <a:effectLst/>
        </p:spPr>
        <p:txBody>
          <a:bodyPr/>
          <a:lstStyle/>
          <a:p>
            <a:endParaRPr lang="en-US"/>
          </a:p>
        </p:txBody>
      </p:sp>
      <p:sp>
        <p:nvSpPr>
          <p:cNvPr id="3094" name="Line 22"/>
          <p:cNvSpPr>
            <a:spLocks noChangeShapeType="1"/>
          </p:cNvSpPr>
          <p:nvPr/>
        </p:nvSpPr>
        <p:spPr bwMode="auto">
          <a:xfrm>
            <a:off x="1454150" y="2895600"/>
            <a:ext cx="7938" cy="381000"/>
          </a:xfrm>
          <a:prstGeom prst="line">
            <a:avLst/>
          </a:prstGeom>
          <a:noFill/>
          <a:ln w="9525">
            <a:solidFill>
              <a:schemeClr val="tx1"/>
            </a:solidFill>
            <a:round/>
            <a:headEnd/>
            <a:tailEnd type="triangle" w="med" len="med"/>
          </a:ln>
          <a:effectLst/>
        </p:spPr>
        <p:txBody>
          <a:bodyPr/>
          <a:lstStyle/>
          <a:p>
            <a:endParaRPr lang="en-US"/>
          </a:p>
        </p:txBody>
      </p:sp>
      <p:sp>
        <p:nvSpPr>
          <p:cNvPr id="3095" name="Line 23"/>
          <p:cNvSpPr>
            <a:spLocks noChangeShapeType="1"/>
          </p:cNvSpPr>
          <p:nvPr/>
        </p:nvSpPr>
        <p:spPr bwMode="auto">
          <a:xfrm>
            <a:off x="2895600" y="2819400"/>
            <a:ext cx="0" cy="457200"/>
          </a:xfrm>
          <a:prstGeom prst="line">
            <a:avLst/>
          </a:prstGeom>
          <a:noFill/>
          <a:ln w="9525">
            <a:solidFill>
              <a:schemeClr val="tx1"/>
            </a:solidFill>
            <a:round/>
            <a:headEnd/>
            <a:tailEnd type="triangle" w="med" len="med"/>
          </a:ln>
          <a:effectLst/>
        </p:spPr>
        <p:txBody>
          <a:bodyPr/>
          <a:lstStyle/>
          <a:p>
            <a:endParaRPr lang="en-US"/>
          </a:p>
        </p:txBody>
      </p:sp>
      <p:sp>
        <p:nvSpPr>
          <p:cNvPr id="3096" name="Line 24"/>
          <p:cNvSpPr>
            <a:spLocks noChangeShapeType="1"/>
          </p:cNvSpPr>
          <p:nvPr/>
        </p:nvSpPr>
        <p:spPr bwMode="auto">
          <a:xfrm>
            <a:off x="2895600" y="1981200"/>
            <a:ext cx="0" cy="228600"/>
          </a:xfrm>
          <a:prstGeom prst="line">
            <a:avLst/>
          </a:prstGeom>
          <a:noFill/>
          <a:ln w="9525">
            <a:solidFill>
              <a:schemeClr val="tx1"/>
            </a:solidFill>
            <a:round/>
            <a:headEnd/>
            <a:tailEnd type="triangle" w="med" len="med"/>
          </a:ln>
          <a:effectLst/>
        </p:spPr>
        <p:txBody>
          <a:bodyPr/>
          <a:lstStyle/>
          <a:p>
            <a:endParaRPr lang="en-US"/>
          </a:p>
        </p:txBody>
      </p:sp>
      <p:sp>
        <p:nvSpPr>
          <p:cNvPr id="3097" name="Line 25"/>
          <p:cNvSpPr>
            <a:spLocks noChangeShapeType="1"/>
          </p:cNvSpPr>
          <p:nvPr/>
        </p:nvSpPr>
        <p:spPr bwMode="auto">
          <a:xfrm>
            <a:off x="5867400" y="3048000"/>
            <a:ext cx="0" cy="228600"/>
          </a:xfrm>
          <a:prstGeom prst="line">
            <a:avLst/>
          </a:prstGeom>
          <a:noFill/>
          <a:ln w="9525">
            <a:solidFill>
              <a:schemeClr val="tx1"/>
            </a:solidFill>
            <a:round/>
            <a:headEnd/>
            <a:tailEnd type="triangle" w="med" len="med"/>
          </a:ln>
          <a:effectLst/>
        </p:spPr>
        <p:txBody>
          <a:bodyPr/>
          <a:lstStyle/>
          <a:p>
            <a:endParaRPr lang="en-US"/>
          </a:p>
        </p:txBody>
      </p:sp>
      <p:sp>
        <p:nvSpPr>
          <p:cNvPr id="3098" name="Line 26"/>
          <p:cNvSpPr>
            <a:spLocks noChangeShapeType="1"/>
          </p:cNvSpPr>
          <p:nvPr/>
        </p:nvSpPr>
        <p:spPr bwMode="auto">
          <a:xfrm>
            <a:off x="7162800" y="1981200"/>
            <a:ext cx="0" cy="228600"/>
          </a:xfrm>
          <a:prstGeom prst="line">
            <a:avLst/>
          </a:prstGeom>
          <a:noFill/>
          <a:ln w="9525">
            <a:solidFill>
              <a:schemeClr val="tx1"/>
            </a:solidFill>
            <a:round/>
            <a:headEnd/>
            <a:tailEnd type="triangle" w="med" len="med"/>
          </a:ln>
          <a:effectLst/>
        </p:spPr>
        <p:txBody>
          <a:bodyPr/>
          <a:lstStyle/>
          <a:p>
            <a:endParaRPr lang="en-US"/>
          </a:p>
        </p:txBody>
      </p:sp>
      <p:sp>
        <p:nvSpPr>
          <p:cNvPr id="3099" name="Line 27"/>
          <p:cNvSpPr>
            <a:spLocks noChangeShapeType="1"/>
          </p:cNvSpPr>
          <p:nvPr/>
        </p:nvSpPr>
        <p:spPr bwMode="auto">
          <a:xfrm>
            <a:off x="5881688" y="1905000"/>
            <a:ext cx="0" cy="228600"/>
          </a:xfrm>
          <a:prstGeom prst="line">
            <a:avLst/>
          </a:prstGeom>
          <a:noFill/>
          <a:ln w="9525">
            <a:solidFill>
              <a:schemeClr val="tx1"/>
            </a:solidFill>
            <a:round/>
            <a:headEnd/>
            <a:tailEnd type="triangle" w="med" len="med"/>
          </a:ln>
          <a:effectLst/>
        </p:spPr>
        <p:txBody>
          <a:bodyPr/>
          <a:lstStyle/>
          <a:p>
            <a:endParaRPr lang="en-US"/>
          </a:p>
        </p:txBody>
      </p:sp>
      <p:sp>
        <p:nvSpPr>
          <p:cNvPr id="3100" name="AutoShape 28"/>
          <p:cNvSpPr>
            <a:spLocks/>
          </p:cNvSpPr>
          <p:nvPr/>
        </p:nvSpPr>
        <p:spPr bwMode="auto">
          <a:xfrm rot="16200000" flipH="1">
            <a:off x="4457700" y="-571500"/>
            <a:ext cx="304800" cy="4191000"/>
          </a:xfrm>
          <a:prstGeom prst="leftBrace">
            <a:avLst>
              <a:gd name="adj1" fmla="val 114583"/>
              <a:gd name="adj2" fmla="val 50000"/>
            </a:avLst>
          </a:prstGeom>
          <a:noFill/>
          <a:ln w="9525">
            <a:solidFill>
              <a:schemeClr val="tx1"/>
            </a:solidFill>
            <a:round/>
            <a:headEnd/>
            <a:tailEnd/>
          </a:ln>
          <a:effectLst/>
        </p:spPr>
        <p:txBody>
          <a:bodyPr wrap="none" anchor="ctr"/>
          <a:lstStyle/>
          <a:p>
            <a:endParaRPr lang="en-US"/>
          </a:p>
        </p:txBody>
      </p:sp>
      <p:sp>
        <p:nvSpPr>
          <p:cNvPr id="3101" name="Text Box 29"/>
          <p:cNvSpPr txBox="1">
            <a:spLocks noChangeArrowheads="1"/>
          </p:cNvSpPr>
          <p:nvPr/>
        </p:nvSpPr>
        <p:spPr bwMode="auto">
          <a:xfrm>
            <a:off x="7426325" y="276225"/>
            <a:ext cx="1147763" cy="260350"/>
          </a:xfrm>
          <a:prstGeom prst="rect">
            <a:avLst/>
          </a:prstGeom>
          <a:noFill/>
          <a:ln w="9525">
            <a:noFill/>
            <a:miter lim="800000"/>
            <a:headEnd/>
            <a:tailEnd/>
          </a:ln>
          <a:effectLst/>
        </p:spPr>
        <p:txBody>
          <a:bodyPr wrap="none">
            <a:spAutoFit/>
          </a:bodyPr>
          <a:lstStyle/>
          <a:p>
            <a:r>
              <a:rPr lang="en-US" sz="1100">
                <a:latin typeface="Times New Roman" pitchFamily="18" charset="0"/>
              </a:rPr>
              <a:t>Draft 07/18/2004</a:t>
            </a:r>
          </a:p>
        </p:txBody>
      </p:sp>
      <p:sp>
        <p:nvSpPr>
          <p:cNvPr id="3102" name="Text Box 30"/>
          <p:cNvSpPr txBox="1">
            <a:spLocks noChangeArrowheads="1"/>
          </p:cNvSpPr>
          <p:nvPr/>
        </p:nvSpPr>
        <p:spPr bwMode="auto">
          <a:xfrm>
            <a:off x="228600" y="304800"/>
            <a:ext cx="1905000" cy="606425"/>
          </a:xfrm>
          <a:prstGeom prst="rect">
            <a:avLst/>
          </a:prstGeom>
          <a:noFill/>
          <a:ln w="9525">
            <a:solidFill>
              <a:schemeClr val="tx1"/>
            </a:solidFill>
            <a:miter lim="800000"/>
            <a:headEnd/>
            <a:tailEnd/>
          </a:ln>
          <a:effectLst/>
        </p:spPr>
        <p:txBody>
          <a:bodyPr>
            <a:spAutoFit/>
          </a:bodyPr>
          <a:lstStyle/>
          <a:p>
            <a:r>
              <a:rPr lang="en-US" sz="1100" b="1">
                <a:latin typeface="Times New Roman" pitchFamily="18" charset="0"/>
              </a:rPr>
              <a:t>Inputs:</a:t>
            </a:r>
          </a:p>
          <a:p>
            <a:r>
              <a:rPr lang="en-US" sz="1100">
                <a:latin typeface="Times New Roman" pitchFamily="18" charset="0"/>
              </a:rPr>
              <a:t>Funds, staff, NYSERDA competencies, partnerships</a:t>
            </a:r>
          </a:p>
        </p:txBody>
      </p:sp>
      <p:sp>
        <p:nvSpPr>
          <p:cNvPr id="3103" name="Line 31"/>
          <p:cNvSpPr>
            <a:spLocks noChangeShapeType="1"/>
          </p:cNvSpPr>
          <p:nvPr/>
        </p:nvSpPr>
        <p:spPr bwMode="auto">
          <a:xfrm>
            <a:off x="1462088" y="2057400"/>
            <a:ext cx="0" cy="228600"/>
          </a:xfrm>
          <a:prstGeom prst="line">
            <a:avLst/>
          </a:prstGeom>
          <a:noFill/>
          <a:ln w="9525">
            <a:solidFill>
              <a:schemeClr val="tx1"/>
            </a:solidFill>
            <a:round/>
            <a:headEnd/>
            <a:tailEnd type="triangle" w="med" len="med"/>
          </a:ln>
          <a:effectLst/>
        </p:spPr>
        <p:txBody>
          <a:bodyPr/>
          <a:lstStyle/>
          <a:p>
            <a:endParaRPr lang="en-US"/>
          </a:p>
        </p:txBody>
      </p:sp>
      <p:sp>
        <p:nvSpPr>
          <p:cNvPr id="3104" name="Text Box 32"/>
          <p:cNvSpPr txBox="1">
            <a:spLocks noChangeArrowheads="1"/>
          </p:cNvSpPr>
          <p:nvPr/>
        </p:nvSpPr>
        <p:spPr bwMode="auto">
          <a:xfrm>
            <a:off x="76200" y="1219200"/>
            <a:ext cx="795338" cy="274638"/>
          </a:xfrm>
          <a:prstGeom prst="rect">
            <a:avLst/>
          </a:prstGeom>
          <a:noFill/>
          <a:ln w="9525">
            <a:noFill/>
            <a:miter lim="800000"/>
            <a:headEnd/>
            <a:tailEnd/>
          </a:ln>
          <a:effectLst/>
        </p:spPr>
        <p:txBody>
          <a:bodyPr wrap="none">
            <a:spAutoFit/>
          </a:bodyPr>
          <a:lstStyle/>
          <a:p>
            <a:r>
              <a:rPr lang="en-US" sz="1200" b="1">
                <a:latin typeface="Times New Roman" pitchFamily="18" charset="0"/>
              </a:rPr>
              <a:t>Activities</a:t>
            </a:r>
          </a:p>
        </p:txBody>
      </p:sp>
      <p:sp>
        <p:nvSpPr>
          <p:cNvPr id="3105" name="Text Box 33"/>
          <p:cNvSpPr txBox="1">
            <a:spLocks noChangeArrowheads="1"/>
          </p:cNvSpPr>
          <p:nvPr/>
        </p:nvSpPr>
        <p:spPr bwMode="auto">
          <a:xfrm>
            <a:off x="60325" y="3389313"/>
            <a:ext cx="836613" cy="274637"/>
          </a:xfrm>
          <a:prstGeom prst="rect">
            <a:avLst/>
          </a:prstGeom>
          <a:noFill/>
          <a:ln w="9525">
            <a:noFill/>
            <a:miter lim="800000"/>
            <a:headEnd/>
            <a:tailEnd/>
          </a:ln>
          <a:effectLst/>
        </p:spPr>
        <p:txBody>
          <a:bodyPr wrap="none">
            <a:spAutoFit/>
          </a:bodyPr>
          <a:lstStyle/>
          <a:p>
            <a:r>
              <a:rPr lang="en-US" sz="1200" b="1">
                <a:latin typeface="Times New Roman" pitchFamily="18" charset="0"/>
              </a:rPr>
              <a:t>Outcomes</a:t>
            </a:r>
          </a:p>
        </p:txBody>
      </p:sp>
      <p:sp>
        <p:nvSpPr>
          <p:cNvPr id="3106" name="Line 34"/>
          <p:cNvSpPr>
            <a:spLocks noChangeShapeType="1"/>
          </p:cNvSpPr>
          <p:nvPr/>
        </p:nvSpPr>
        <p:spPr bwMode="auto">
          <a:xfrm>
            <a:off x="457200" y="1524000"/>
            <a:ext cx="0" cy="533400"/>
          </a:xfrm>
          <a:prstGeom prst="line">
            <a:avLst/>
          </a:prstGeom>
          <a:noFill/>
          <a:ln w="9525">
            <a:solidFill>
              <a:schemeClr val="tx1"/>
            </a:solidFill>
            <a:round/>
            <a:headEnd/>
            <a:tailEnd type="triangle" w="med" len="med"/>
          </a:ln>
          <a:effectLst/>
        </p:spPr>
        <p:txBody>
          <a:bodyPr/>
          <a:lstStyle/>
          <a:p>
            <a:endParaRPr lang="en-US"/>
          </a:p>
        </p:txBody>
      </p:sp>
      <p:sp>
        <p:nvSpPr>
          <p:cNvPr id="3107" name="Line 35"/>
          <p:cNvSpPr>
            <a:spLocks noChangeShapeType="1"/>
          </p:cNvSpPr>
          <p:nvPr/>
        </p:nvSpPr>
        <p:spPr bwMode="auto">
          <a:xfrm>
            <a:off x="457200" y="3657600"/>
            <a:ext cx="0" cy="2057400"/>
          </a:xfrm>
          <a:prstGeom prst="line">
            <a:avLst/>
          </a:prstGeom>
          <a:noFill/>
          <a:ln w="9525">
            <a:solidFill>
              <a:schemeClr val="tx1"/>
            </a:solidFill>
            <a:round/>
            <a:headEnd/>
            <a:tailEnd type="triangle" w="med" len="med"/>
          </a:ln>
          <a:effectLst/>
        </p:spPr>
        <p:txBody>
          <a:bodyPr/>
          <a:lstStyle/>
          <a:p>
            <a:endParaRPr lang="en-US"/>
          </a:p>
        </p:txBody>
      </p:sp>
      <p:sp>
        <p:nvSpPr>
          <p:cNvPr id="3108" name="Text Box 36"/>
          <p:cNvSpPr txBox="1">
            <a:spLocks noChangeArrowheads="1"/>
          </p:cNvSpPr>
          <p:nvPr/>
        </p:nvSpPr>
        <p:spPr bwMode="auto">
          <a:xfrm>
            <a:off x="76200" y="2286000"/>
            <a:ext cx="715963" cy="274638"/>
          </a:xfrm>
          <a:prstGeom prst="rect">
            <a:avLst/>
          </a:prstGeom>
          <a:noFill/>
          <a:ln w="9525">
            <a:noFill/>
            <a:miter lim="800000"/>
            <a:headEnd/>
            <a:tailEnd/>
          </a:ln>
          <a:effectLst/>
        </p:spPr>
        <p:txBody>
          <a:bodyPr wrap="none">
            <a:spAutoFit/>
          </a:bodyPr>
          <a:lstStyle/>
          <a:p>
            <a:r>
              <a:rPr lang="en-US" sz="1200" b="1">
                <a:latin typeface="Times New Roman" pitchFamily="18" charset="0"/>
              </a:rPr>
              <a:t>Outputs</a:t>
            </a:r>
          </a:p>
        </p:txBody>
      </p:sp>
      <p:sp>
        <p:nvSpPr>
          <p:cNvPr id="3109" name="Line 37"/>
          <p:cNvSpPr>
            <a:spLocks noChangeShapeType="1"/>
          </p:cNvSpPr>
          <p:nvPr/>
        </p:nvSpPr>
        <p:spPr bwMode="auto">
          <a:xfrm>
            <a:off x="457200" y="2590800"/>
            <a:ext cx="0" cy="533400"/>
          </a:xfrm>
          <a:prstGeom prst="line">
            <a:avLst/>
          </a:prstGeom>
          <a:noFill/>
          <a:ln w="9525">
            <a:solidFill>
              <a:schemeClr val="tx1"/>
            </a:solidFill>
            <a:round/>
            <a:headEnd/>
            <a:tailEnd type="triangle" w="med" len="med"/>
          </a:ln>
          <a:effectLst/>
        </p:spPr>
        <p:txBody>
          <a:bodyPr/>
          <a:lstStyle/>
          <a:p>
            <a:endParaRPr lang="en-US"/>
          </a:p>
        </p:txBody>
      </p:sp>
      <p:sp>
        <p:nvSpPr>
          <p:cNvPr id="3110" name="Line 38"/>
          <p:cNvSpPr>
            <a:spLocks noChangeShapeType="1"/>
          </p:cNvSpPr>
          <p:nvPr/>
        </p:nvSpPr>
        <p:spPr bwMode="auto">
          <a:xfrm>
            <a:off x="1752600" y="1066800"/>
            <a:ext cx="6629400" cy="0"/>
          </a:xfrm>
          <a:prstGeom prst="line">
            <a:avLst/>
          </a:prstGeom>
          <a:noFill/>
          <a:ln w="9525">
            <a:solidFill>
              <a:schemeClr val="tx1"/>
            </a:solidFill>
            <a:round/>
            <a:headEnd/>
            <a:tailEnd/>
          </a:ln>
          <a:effectLst/>
        </p:spPr>
        <p:txBody>
          <a:bodyPr/>
          <a:lstStyle/>
          <a:p>
            <a:endParaRPr lang="en-US"/>
          </a:p>
        </p:txBody>
      </p:sp>
      <p:sp>
        <p:nvSpPr>
          <p:cNvPr id="3111" name="Line 39"/>
          <p:cNvSpPr>
            <a:spLocks noChangeShapeType="1"/>
          </p:cNvSpPr>
          <p:nvPr/>
        </p:nvSpPr>
        <p:spPr bwMode="auto">
          <a:xfrm>
            <a:off x="1752600" y="1066800"/>
            <a:ext cx="0" cy="152400"/>
          </a:xfrm>
          <a:prstGeom prst="line">
            <a:avLst/>
          </a:prstGeom>
          <a:noFill/>
          <a:ln w="9525">
            <a:solidFill>
              <a:schemeClr val="tx1"/>
            </a:solidFill>
            <a:round/>
            <a:headEnd/>
            <a:tailEnd type="triangle" w="med" len="med"/>
          </a:ln>
          <a:effectLst/>
        </p:spPr>
        <p:txBody>
          <a:bodyPr/>
          <a:lstStyle/>
          <a:p>
            <a:endParaRPr lang="en-US"/>
          </a:p>
        </p:txBody>
      </p:sp>
      <p:sp>
        <p:nvSpPr>
          <p:cNvPr id="3112" name="Line 40"/>
          <p:cNvSpPr>
            <a:spLocks noChangeShapeType="1"/>
          </p:cNvSpPr>
          <p:nvPr/>
        </p:nvSpPr>
        <p:spPr bwMode="auto">
          <a:xfrm>
            <a:off x="4572000" y="914400"/>
            <a:ext cx="0" cy="228600"/>
          </a:xfrm>
          <a:prstGeom prst="line">
            <a:avLst/>
          </a:prstGeom>
          <a:noFill/>
          <a:ln w="9525">
            <a:solidFill>
              <a:schemeClr val="tx1"/>
            </a:solidFill>
            <a:round/>
            <a:headEnd/>
            <a:tailEnd type="triangle" w="med" len="med"/>
          </a:ln>
          <a:effectLst/>
        </p:spPr>
        <p:txBody>
          <a:bodyPr/>
          <a:lstStyle/>
          <a:p>
            <a:endParaRPr lang="en-US"/>
          </a:p>
        </p:txBody>
      </p:sp>
      <p:sp>
        <p:nvSpPr>
          <p:cNvPr id="3113" name="Text Box 41"/>
          <p:cNvSpPr txBox="1">
            <a:spLocks noChangeArrowheads="1"/>
          </p:cNvSpPr>
          <p:nvPr/>
        </p:nvSpPr>
        <p:spPr bwMode="auto">
          <a:xfrm>
            <a:off x="2590800" y="4464050"/>
            <a:ext cx="4314825" cy="260350"/>
          </a:xfrm>
          <a:prstGeom prst="rect">
            <a:avLst/>
          </a:prstGeom>
          <a:noFill/>
          <a:ln w="9525">
            <a:noFill/>
            <a:miter lim="800000"/>
            <a:headEnd/>
            <a:tailEnd/>
          </a:ln>
          <a:effectLst/>
        </p:spPr>
        <p:txBody>
          <a:bodyPr wrap="none">
            <a:spAutoFit/>
          </a:bodyPr>
          <a:lstStyle/>
          <a:p>
            <a:r>
              <a:rPr lang="en-US" sz="1100">
                <a:latin typeface="Times New Roman" pitchFamily="18" charset="0"/>
              </a:rPr>
              <a:t>Policy and Product development and pre-deployment process (5-10 years)</a:t>
            </a:r>
          </a:p>
        </p:txBody>
      </p:sp>
      <p:sp>
        <p:nvSpPr>
          <p:cNvPr id="3114" name="Text Box 42"/>
          <p:cNvSpPr txBox="1">
            <a:spLocks noChangeArrowheads="1"/>
          </p:cNvSpPr>
          <p:nvPr/>
        </p:nvSpPr>
        <p:spPr bwMode="auto">
          <a:xfrm>
            <a:off x="2743200" y="4752975"/>
            <a:ext cx="3651250" cy="428625"/>
          </a:xfrm>
          <a:prstGeom prst="rect">
            <a:avLst/>
          </a:prstGeom>
          <a:noFill/>
          <a:ln w="9525">
            <a:noFill/>
            <a:miter lim="800000"/>
            <a:headEnd/>
            <a:tailEnd/>
          </a:ln>
          <a:effectLst/>
        </p:spPr>
        <p:txBody>
          <a:bodyPr>
            <a:spAutoFit/>
          </a:bodyPr>
          <a:lstStyle/>
          <a:p>
            <a:r>
              <a:rPr lang="en-US" sz="1100">
                <a:latin typeface="Times New Roman" pitchFamily="18" charset="0"/>
              </a:rPr>
              <a:t>Firms have credibility &amp;  with co-funders acquire capital and distribution channels</a:t>
            </a:r>
          </a:p>
        </p:txBody>
      </p:sp>
      <p:sp>
        <p:nvSpPr>
          <p:cNvPr id="3115" name="Text Box 43"/>
          <p:cNvSpPr txBox="1">
            <a:spLocks noChangeArrowheads="1"/>
          </p:cNvSpPr>
          <p:nvPr/>
        </p:nvSpPr>
        <p:spPr bwMode="auto">
          <a:xfrm>
            <a:off x="228600" y="6324600"/>
            <a:ext cx="8585200" cy="428625"/>
          </a:xfrm>
          <a:prstGeom prst="rect">
            <a:avLst/>
          </a:prstGeom>
          <a:noFill/>
          <a:ln w="9525">
            <a:noFill/>
            <a:miter lim="800000"/>
            <a:headEnd/>
            <a:tailEnd/>
          </a:ln>
          <a:effectLst/>
        </p:spPr>
        <p:txBody>
          <a:bodyPr>
            <a:spAutoFit/>
          </a:bodyPr>
          <a:lstStyle/>
          <a:p>
            <a:r>
              <a:rPr lang="en-US" sz="1100" b="1">
                <a:latin typeface="Times New Roman" pitchFamily="18" charset="0"/>
              </a:rPr>
              <a:t>External Influences:</a:t>
            </a:r>
          </a:p>
          <a:p>
            <a:r>
              <a:rPr lang="en-US" sz="1100">
                <a:latin typeface="Times New Roman" pitchFamily="18" charset="0"/>
              </a:rPr>
              <a:t>Cost, Performance of existing technologies; Industry willingness to take risks; Uncertainty of R&amp;D; Energy prices; Government policies</a:t>
            </a:r>
          </a:p>
        </p:txBody>
      </p:sp>
      <p:sp>
        <p:nvSpPr>
          <p:cNvPr id="3116" name="Line 44"/>
          <p:cNvSpPr>
            <a:spLocks noChangeShapeType="1"/>
          </p:cNvSpPr>
          <p:nvPr/>
        </p:nvSpPr>
        <p:spPr bwMode="auto">
          <a:xfrm>
            <a:off x="2133600" y="609600"/>
            <a:ext cx="228600" cy="0"/>
          </a:xfrm>
          <a:prstGeom prst="line">
            <a:avLst/>
          </a:prstGeom>
          <a:noFill/>
          <a:ln w="9525">
            <a:solidFill>
              <a:schemeClr val="tx1"/>
            </a:solidFill>
            <a:round/>
            <a:headEnd/>
            <a:tailEnd type="triangle" w="med" len="med"/>
          </a:ln>
          <a:effectLst/>
        </p:spPr>
        <p:txBody>
          <a:bodyPr/>
          <a:lstStyle/>
          <a:p>
            <a:endParaRPr lang="en-US"/>
          </a:p>
        </p:txBody>
      </p:sp>
      <p:sp>
        <p:nvSpPr>
          <p:cNvPr id="3117" name="Text Box 45"/>
          <p:cNvSpPr txBox="1">
            <a:spLocks noChangeArrowheads="1"/>
          </p:cNvSpPr>
          <p:nvPr/>
        </p:nvSpPr>
        <p:spPr bwMode="auto">
          <a:xfrm>
            <a:off x="1050925" y="1114425"/>
            <a:ext cx="1168400" cy="260350"/>
          </a:xfrm>
          <a:prstGeom prst="rect">
            <a:avLst/>
          </a:prstGeom>
          <a:noFill/>
          <a:ln w="9525">
            <a:noFill/>
            <a:miter lim="800000"/>
            <a:headEnd/>
            <a:tailEnd/>
          </a:ln>
          <a:effectLst/>
        </p:spPr>
        <p:txBody>
          <a:bodyPr wrap="none">
            <a:spAutoFit/>
          </a:bodyPr>
          <a:lstStyle/>
          <a:p>
            <a:r>
              <a:rPr lang="en-US" sz="1100" b="1">
                <a:latin typeface="Times New Roman" pitchFamily="18" charset="0"/>
              </a:rPr>
              <a:t>Policy Research </a:t>
            </a:r>
          </a:p>
        </p:txBody>
      </p:sp>
      <p:sp>
        <p:nvSpPr>
          <p:cNvPr id="3118" name="Text Box 46"/>
          <p:cNvSpPr txBox="1">
            <a:spLocks noChangeArrowheads="1"/>
          </p:cNvSpPr>
          <p:nvPr/>
        </p:nvSpPr>
        <p:spPr bwMode="auto">
          <a:xfrm>
            <a:off x="6705600" y="1143000"/>
            <a:ext cx="1074738" cy="260350"/>
          </a:xfrm>
          <a:prstGeom prst="rect">
            <a:avLst/>
          </a:prstGeom>
          <a:noFill/>
          <a:ln w="9525">
            <a:noFill/>
            <a:miter lim="800000"/>
            <a:headEnd/>
            <a:tailEnd/>
          </a:ln>
          <a:effectLst/>
        </p:spPr>
        <p:txBody>
          <a:bodyPr wrap="none">
            <a:spAutoFit/>
          </a:bodyPr>
          <a:lstStyle/>
          <a:p>
            <a:r>
              <a:rPr lang="en-US" sz="1100" b="1">
                <a:latin typeface="Times New Roman" pitchFamily="18" charset="0"/>
              </a:rPr>
              <a:t>Demonstration</a:t>
            </a:r>
          </a:p>
        </p:txBody>
      </p:sp>
      <p:sp>
        <p:nvSpPr>
          <p:cNvPr id="3119" name="Text Box 47"/>
          <p:cNvSpPr txBox="1">
            <a:spLocks noChangeArrowheads="1"/>
          </p:cNvSpPr>
          <p:nvPr/>
        </p:nvSpPr>
        <p:spPr bwMode="auto">
          <a:xfrm>
            <a:off x="4041775" y="1111250"/>
            <a:ext cx="1482725" cy="260350"/>
          </a:xfrm>
          <a:prstGeom prst="rect">
            <a:avLst/>
          </a:prstGeom>
          <a:noFill/>
          <a:ln w="9525">
            <a:noFill/>
            <a:miter lim="800000"/>
            <a:headEnd/>
            <a:tailEnd/>
          </a:ln>
          <a:effectLst/>
        </p:spPr>
        <p:txBody>
          <a:bodyPr wrap="none">
            <a:spAutoFit/>
          </a:bodyPr>
          <a:lstStyle/>
          <a:p>
            <a:r>
              <a:rPr lang="en-US" sz="1100" b="1">
                <a:latin typeface="Times New Roman" pitchFamily="18" charset="0"/>
              </a:rPr>
              <a:t>Product Development</a:t>
            </a:r>
          </a:p>
        </p:txBody>
      </p:sp>
      <p:sp>
        <p:nvSpPr>
          <p:cNvPr id="3120" name="Text Box 48"/>
          <p:cNvSpPr txBox="1">
            <a:spLocks noChangeArrowheads="1"/>
          </p:cNvSpPr>
          <p:nvPr/>
        </p:nvSpPr>
        <p:spPr bwMode="auto">
          <a:xfrm>
            <a:off x="7848600" y="1143000"/>
            <a:ext cx="1136650" cy="260350"/>
          </a:xfrm>
          <a:prstGeom prst="rect">
            <a:avLst/>
          </a:prstGeom>
          <a:noFill/>
          <a:ln w="9525">
            <a:noFill/>
            <a:miter lim="800000"/>
            <a:headEnd/>
            <a:tailEnd/>
          </a:ln>
          <a:effectLst/>
        </p:spPr>
        <p:txBody>
          <a:bodyPr wrap="none">
            <a:spAutoFit/>
          </a:bodyPr>
          <a:lstStyle/>
          <a:p>
            <a:r>
              <a:rPr lang="en-US" sz="1100" b="1">
                <a:latin typeface="Times New Roman" pitchFamily="18" charset="0"/>
              </a:rPr>
              <a:t>Pre-deployment</a:t>
            </a:r>
          </a:p>
        </p:txBody>
      </p:sp>
      <p:sp>
        <p:nvSpPr>
          <p:cNvPr id="3121" name="Text Box 49"/>
          <p:cNvSpPr txBox="1">
            <a:spLocks noChangeArrowheads="1"/>
          </p:cNvSpPr>
          <p:nvPr/>
        </p:nvSpPr>
        <p:spPr bwMode="auto">
          <a:xfrm>
            <a:off x="7834313" y="1447800"/>
            <a:ext cx="1233487" cy="596900"/>
          </a:xfrm>
          <a:prstGeom prst="rect">
            <a:avLst/>
          </a:prstGeom>
          <a:noFill/>
          <a:ln w="9525">
            <a:noFill/>
            <a:miter lim="800000"/>
            <a:headEnd/>
            <a:tailEnd/>
          </a:ln>
          <a:effectLst/>
        </p:spPr>
        <p:txBody>
          <a:bodyPr>
            <a:spAutoFit/>
          </a:bodyPr>
          <a:lstStyle/>
          <a:p>
            <a:r>
              <a:rPr lang="en-US" sz="1100">
                <a:latin typeface="Times New Roman" pitchFamily="18" charset="0"/>
              </a:rPr>
              <a:t>Educate, provide incentives to supply &amp; delivery </a:t>
            </a:r>
          </a:p>
        </p:txBody>
      </p:sp>
      <p:sp>
        <p:nvSpPr>
          <p:cNvPr id="3122" name="Text Box 50"/>
          <p:cNvSpPr txBox="1">
            <a:spLocks noChangeArrowheads="1"/>
          </p:cNvSpPr>
          <p:nvPr/>
        </p:nvSpPr>
        <p:spPr bwMode="auto">
          <a:xfrm>
            <a:off x="7681913" y="2209800"/>
            <a:ext cx="1462087" cy="596900"/>
          </a:xfrm>
          <a:prstGeom prst="rect">
            <a:avLst/>
          </a:prstGeom>
          <a:noFill/>
          <a:ln w="9525">
            <a:noFill/>
            <a:miter lim="800000"/>
            <a:headEnd/>
            <a:tailEnd/>
          </a:ln>
          <a:effectLst/>
        </p:spPr>
        <p:txBody>
          <a:bodyPr>
            <a:spAutoFit/>
          </a:bodyPr>
          <a:lstStyle/>
          <a:p>
            <a:pPr>
              <a:buFontTx/>
              <a:buChar char="-"/>
            </a:pPr>
            <a:r>
              <a:rPr lang="en-US" sz="1100">
                <a:latin typeface="Times New Roman" pitchFamily="18" charset="0"/>
              </a:rPr>
              <a:t>Training, certification</a:t>
            </a:r>
          </a:p>
          <a:p>
            <a:pPr>
              <a:buFontTx/>
              <a:buChar char="-"/>
            </a:pPr>
            <a:r>
              <a:rPr lang="en-US" sz="1100">
                <a:latin typeface="Times New Roman" pitchFamily="18" charset="0"/>
              </a:rPr>
              <a:t>Production incentives</a:t>
            </a:r>
          </a:p>
          <a:p>
            <a:pPr>
              <a:buFontTx/>
              <a:buChar char="-"/>
            </a:pPr>
            <a:r>
              <a:rPr lang="en-US" sz="1100">
                <a:latin typeface="Times New Roman" pitchFamily="18" charset="0"/>
              </a:rPr>
              <a:t>Innovative designs</a:t>
            </a:r>
          </a:p>
        </p:txBody>
      </p:sp>
      <p:sp>
        <p:nvSpPr>
          <p:cNvPr id="3123" name="Text Box 51"/>
          <p:cNvSpPr txBox="1">
            <a:spLocks noChangeArrowheads="1"/>
          </p:cNvSpPr>
          <p:nvPr/>
        </p:nvSpPr>
        <p:spPr bwMode="auto">
          <a:xfrm>
            <a:off x="7696200" y="3289300"/>
            <a:ext cx="1447800" cy="596900"/>
          </a:xfrm>
          <a:prstGeom prst="rect">
            <a:avLst/>
          </a:prstGeom>
          <a:noFill/>
          <a:ln w="9525">
            <a:noFill/>
            <a:miter lim="800000"/>
            <a:headEnd/>
            <a:tailEnd/>
          </a:ln>
          <a:effectLst/>
        </p:spPr>
        <p:txBody>
          <a:bodyPr>
            <a:spAutoFit/>
          </a:bodyPr>
          <a:lstStyle/>
          <a:p>
            <a:r>
              <a:rPr lang="en-US" sz="1100">
                <a:latin typeface="Times New Roman" pitchFamily="18" charset="0"/>
              </a:rPr>
              <a:t>Business infrastructure supports the product</a:t>
            </a:r>
          </a:p>
        </p:txBody>
      </p:sp>
      <p:sp>
        <p:nvSpPr>
          <p:cNvPr id="3124" name="Line 52"/>
          <p:cNvSpPr>
            <a:spLocks noChangeShapeType="1"/>
          </p:cNvSpPr>
          <p:nvPr/>
        </p:nvSpPr>
        <p:spPr bwMode="auto">
          <a:xfrm>
            <a:off x="7162800" y="3048000"/>
            <a:ext cx="0" cy="228600"/>
          </a:xfrm>
          <a:prstGeom prst="line">
            <a:avLst/>
          </a:prstGeom>
          <a:noFill/>
          <a:ln w="9525">
            <a:solidFill>
              <a:schemeClr val="tx1"/>
            </a:solidFill>
            <a:round/>
            <a:headEnd/>
            <a:tailEnd type="triangle" w="med" len="med"/>
          </a:ln>
          <a:effectLst/>
        </p:spPr>
        <p:txBody>
          <a:bodyPr/>
          <a:lstStyle/>
          <a:p>
            <a:endParaRPr lang="en-US"/>
          </a:p>
        </p:txBody>
      </p:sp>
      <p:sp>
        <p:nvSpPr>
          <p:cNvPr id="3125" name="Line 53"/>
          <p:cNvSpPr>
            <a:spLocks noChangeShapeType="1"/>
          </p:cNvSpPr>
          <p:nvPr/>
        </p:nvSpPr>
        <p:spPr bwMode="auto">
          <a:xfrm>
            <a:off x="8382000" y="2895600"/>
            <a:ext cx="0" cy="381000"/>
          </a:xfrm>
          <a:prstGeom prst="line">
            <a:avLst/>
          </a:prstGeom>
          <a:noFill/>
          <a:ln w="9525">
            <a:solidFill>
              <a:schemeClr val="tx1"/>
            </a:solidFill>
            <a:round/>
            <a:headEnd/>
            <a:tailEnd type="triangle" w="med" len="med"/>
          </a:ln>
          <a:effectLst/>
        </p:spPr>
        <p:txBody>
          <a:bodyPr/>
          <a:lstStyle/>
          <a:p>
            <a:endParaRPr lang="en-US"/>
          </a:p>
        </p:txBody>
      </p:sp>
      <p:sp>
        <p:nvSpPr>
          <p:cNvPr id="3126" name="Line 54"/>
          <p:cNvSpPr>
            <a:spLocks noChangeShapeType="1"/>
          </p:cNvSpPr>
          <p:nvPr/>
        </p:nvSpPr>
        <p:spPr bwMode="auto">
          <a:xfrm>
            <a:off x="4191000" y="2895600"/>
            <a:ext cx="0" cy="381000"/>
          </a:xfrm>
          <a:prstGeom prst="line">
            <a:avLst/>
          </a:prstGeom>
          <a:noFill/>
          <a:ln w="9525">
            <a:solidFill>
              <a:schemeClr val="tx1"/>
            </a:solidFill>
            <a:round/>
            <a:headEnd/>
            <a:tailEnd type="triangle" w="med" len="med"/>
          </a:ln>
          <a:effectLst/>
        </p:spPr>
        <p:txBody>
          <a:bodyPr/>
          <a:lstStyle/>
          <a:p>
            <a:endParaRPr lang="en-US"/>
          </a:p>
        </p:txBody>
      </p:sp>
      <p:sp>
        <p:nvSpPr>
          <p:cNvPr id="3127" name="AutoShape 55"/>
          <p:cNvSpPr>
            <a:spLocks/>
          </p:cNvSpPr>
          <p:nvPr/>
        </p:nvSpPr>
        <p:spPr bwMode="auto">
          <a:xfrm rot="5400000" flipH="1">
            <a:off x="4724400" y="990600"/>
            <a:ext cx="152400" cy="6705600"/>
          </a:xfrm>
          <a:prstGeom prst="leftBrace">
            <a:avLst>
              <a:gd name="adj1" fmla="val 366667"/>
              <a:gd name="adj2" fmla="val 50000"/>
            </a:avLst>
          </a:prstGeom>
          <a:noFill/>
          <a:ln w="9525">
            <a:solidFill>
              <a:schemeClr val="tx1"/>
            </a:solidFill>
            <a:round/>
            <a:headEnd/>
            <a:tailEnd/>
          </a:ln>
          <a:effectLst/>
        </p:spPr>
        <p:txBody>
          <a:bodyPr wrap="none" anchor="ctr"/>
          <a:lstStyle/>
          <a:p>
            <a:endParaRPr lang="en-US"/>
          </a:p>
        </p:txBody>
      </p:sp>
      <p:sp>
        <p:nvSpPr>
          <p:cNvPr id="3128" name="Line 56"/>
          <p:cNvSpPr>
            <a:spLocks noChangeShapeType="1"/>
          </p:cNvSpPr>
          <p:nvPr/>
        </p:nvSpPr>
        <p:spPr bwMode="auto">
          <a:xfrm>
            <a:off x="4495800" y="4648200"/>
            <a:ext cx="0" cy="152400"/>
          </a:xfrm>
          <a:prstGeom prst="line">
            <a:avLst/>
          </a:prstGeom>
          <a:noFill/>
          <a:ln w="9525">
            <a:solidFill>
              <a:schemeClr val="tx1"/>
            </a:solidFill>
            <a:round/>
            <a:headEnd/>
            <a:tailEnd type="triangle" w="med" len="med"/>
          </a:ln>
          <a:effectLst/>
        </p:spPr>
        <p:txBody>
          <a:bodyPr/>
          <a:lstStyle/>
          <a:p>
            <a:endParaRPr lang="en-US"/>
          </a:p>
        </p:txBody>
      </p:sp>
      <p:sp>
        <p:nvSpPr>
          <p:cNvPr id="3129" name="Line 57"/>
          <p:cNvSpPr>
            <a:spLocks noChangeShapeType="1"/>
          </p:cNvSpPr>
          <p:nvPr/>
        </p:nvSpPr>
        <p:spPr bwMode="auto">
          <a:xfrm>
            <a:off x="4495800" y="4953000"/>
            <a:ext cx="0" cy="152400"/>
          </a:xfrm>
          <a:prstGeom prst="line">
            <a:avLst/>
          </a:prstGeom>
          <a:noFill/>
          <a:ln w="9525">
            <a:solidFill>
              <a:schemeClr val="tx1"/>
            </a:solidFill>
            <a:round/>
            <a:headEnd/>
            <a:tailEnd type="triangle" w="med" len="med"/>
          </a:ln>
          <a:effectLst/>
        </p:spPr>
        <p:txBody>
          <a:bodyPr/>
          <a:lstStyle/>
          <a:p>
            <a:endParaRPr lang="en-US"/>
          </a:p>
        </p:txBody>
      </p:sp>
      <p:grpSp>
        <p:nvGrpSpPr>
          <p:cNvPr id="2" name="Group 58"/>
          <p:cNvGrpSpPr>
            <a:grpSpLocks/>
          </p:cNvGrpSpPr>
          <p:nvPr/>
        </p:nvGrpSpPr>
        <p:grpSpPr bwMode="auto">
          <a:xfrm>
            <a:off x="1752600" y="1066800"/>
            <a:ext cx="6629400" cy="152400"/>
            <a:chOff x="1104" y="672"/>
            <a:chExt cx="4176" cy="96"/>
          </a:xfrm>
        </p:grpSpPr>
        <p:sp>
          <p:nvSpPr>
            <p:cNvPr id="3131" name="Line 59"/>
            <p:cNvSpPr>
              <a:spLocks noChangeShapeType="1"/>
            </p:cNvSpPr>
            <p:nvPr/>
          </p:nvSpPr>
          <p:spPr bwMode="auto">
            <a:xfrm>
              <a:off x="5280" y="672"/>
              <a:ext cx="0" cy="96"/>
            </a:xfrm>
            <a:prstGeom prst="line">
              <a:avLst/>
            </a:prstGeom>
            <a:noFill/>
            <a:ln w="9525">
              <a:solidFill>
                <a:schemeClr val="tx1"/>
              </a:solidFill>
              <a:round/>
              <a:headEnd/>
              <a:tailEnd type="triangle" w="med" len="med"/>
            </a:ln>
            <a:effectLst/>
          </p:spPr>
          <p:txBody>
            <a:bodyPr/>
            <a:lstStyle/>
            <a:p>
              <a:endParaRPr lang="en-US"/>
            </a:p>
          </p:txBody>
        </p:sp>
        <p:sp>
          <p:nvSpPr>
            <p:cNvPr id="3132" name="Line 60"/>
            <p:cNvSpPr>
              <a:spLocks noChangeShapeType="1"/>
            </p:cNvSpPr>
            <p:nvPr/>
          </p:nvSpPr>
          <p:spPr bwMode="auto">
            <a:xfrm>
              <a:off x="1104" y="672"/>
              <a:ext cx="4176" cy="0"/>
            </a:xfrm>
            <a:prstGeom prst="line">
              <a:avLst/>
            </a:prstGeom>
            <a:noFill/>
            <a:ln w="9525">
              <a:solidFill>
                <a:schemeClr val="tx1"/>
              </a:solidFill>
              <a:round/>
              <a:headEnd/>
              <a:tailEnd/>
            </a:ln>
            <a:effectLst/>
          </p:spPr>
          <p:txBody>
            <a:bodyPr/>
            <a:lstStyle/>
            <a:p>
              <a:endParaRPr lang="en-US"/>
            </a:p>
          </p:txBody>
        </p:sp>
        <p:sp>
          <p:nvSpPr>
            <p:cNvPr id="3133" name="Line 61"/>
            <p:cNvSpPr>
              <a:spLocks noChangeShapeType="1"/>
            </p:cNvSpPr>
            <p:nvPr/>
          </p:nvSpPr>
          <p:spPr bwMode="auto">
            <a:xfrm>
              <a:off x="1104" y="672"/>
              <a:ext cx="0" cy="96"/>
            </a:xfrm>
            <a:prstGeom prst="line">
              <a:avLst/>
            </a:prstGeom>
            <a:noFill/>
            <a:ln w="9525">
              <a:solidFill>
                <a:schemeClr val="tx1"/>
              </a:solidFill>
              <a:round/>
              <a:headEnd/>
              <a:tailEnd type="triangle" w="med" len="med"/>
            </a:ln>
            <a:effectLst/>
          </p:spPr>
          <p:txBody>
            <a:bodyPr/>
            <a:lstStyle/>
            <a:p>
              <a:endParaRPr lang="en-US"/>
            </a:p>
          </p:txBody>
        </p:sp>
      </p:grpSp>
      <p:grpSp>
        <p:nvGrpSpPr>
          <p:cNvPr id="3" name="Group 62"/>
          <p:cNvGrpSpPr>
            <a:grpSpLocks/>
          </p:cNvGrpSpPr>
          <p:nvPr/>
        </p:nvGrpSpPr>
        <p:grpSpPr bwMode="auto">
          <a:xfrm>
            <a:off x="1447800" y="5638800"/>
            <a:ext cx="6629400" cy="152400"/>
            <a:chOff x="1104" y="672"/>
            <a:chExt cx="4176" cy="96"/>
          </a:xfrm>
        </p:grpSpPr>
        <p:sp>
          <p:nvSpPr>
            <p:cNvPr id="3135" name="Line 63"/>
            <p:cNvSpPr>
              <a:spLocks noChangeShapeType="1"/>
            </p:cNvSpPr>
            <p:nvPr/>
          </p:nvSpPr>
          <p:spPr bwMode="auto">
            <a:xfrm>
              <a:off x="5280" y="672"/>
              <a:ext cx="0" cy="96"/>
            </a:xfrm>
            <a:prstGeom prst="line">
              <a:avLst/>
            </a:prstGeom>
            <a:noFill/>
            <a:ln w="9525">
              <a:solidFill>
                <a:schemeClr val="tx1"/>
              </a:solidFill>
              <a:round/>
              <a:headEnd/>
              <a:tailEnd type="triangle" w="med" len="med"/>
            </a:ln>
            <a:effectLst/>
          </p:spPr>
          <p:txBody>
            <a:bodyPr/>
            <a:lstStyle/>
            <a:p>
              <a:endParaRPr lang="en-US"/>
            </a:p>
          </p:txBody>
        </p:sp>
        <p:sp>
          <p:nvSpPr>
            <p:cNvPr id="3136" name="Line 64"/>
            <p:cNvSpPr>
              <a:spLocks noChangeShapeType="1"/>
            </p:cNvSpPr>
            <p:nvPr/>
          </p:nvSpPr>
          <p:spPr bwMode="auto">
            <a:xfrm>
              <a:off x="1104" y="672"/>
              <a:ext cx="4176" cy="0"/>
            </a:xfrm>
            <a:prstGeom prst="line">
              <a:avLst/>
            </a:prstGeom>
            <a:noFill/>
            <a:ln w="9525">
              <a:solidFill>
                <a:schemeClr val="tx1"/>
              </a:solidFill>
              <a:round/>
              <a:headEnd/>
              <a:tailEnd/>
            </a:ln>
            <a:effectLst/>
          </p:spPr>
          <p:txBody>
            <a:bodyPr/>
            <a:lstStyle/>
            <a:p>
              <a:endParaRPr lang="en-US"/>
            </a:p>
          </p:txBody>
        </p:sp>
        <p:sp>
          <p:nvSpPr>
            <p:cNvPr id="3137" name="Line 65"/>
            <p:cNvSpPr>
              <a:spLocks noChangeShapeType="1"/>
            </p:cNvSpPr>
            <p:nvPr/>
          </p:nvSpPr>
          <p:spPr bwMode="auto">
            <a:xfrm>
              <a:off x="1104" y="672"/>
              <a:ext cx="0" cy="96"/>
            </a:xfrm>
            <a:prstGeom prst="line">
              <a:avLst/>
            </a:prstGeom>
            <a:noFill/>
            <a:ln w="9525">
              <a:solidFill>
                <a:schemeClr val="tx1"/>
              </a:solidFill>
              <a:round/>
              <a:headEnd/>
              <a:tailEnd type="triangle" w="med" len="med"/>
            </a:ln>
            <a:effectLst/>
          </p:spPr>
          <p:txBody>
            <a:bodyPr/>
            <a:lstStyle/>
            <a:p>
              <a:endParaRPr lang="en-US"/>
            </a:p>
          </p:txBody>
        </p:sp>
      </p:grpSp>
      <p:sp>
        <p:nvSpPr>
          <p:cNvPr id="3138" name="Text Box 66"/>
          <p:cNvSpPr txBox="1">
            <a:spLocks noChangeArrowheads="1"/>
          </p:cNvSpPr>
          <p:nvPr/>
        </p:nvSpPr>
        <p:spPr bwMode="auto">
          <a:xfrm>
            <a:off x="762000" y="5718175"/>
            <a:ext cx="1546225" cy="260350"/>
          </a:xfrm>
          <a:prstGeom prst="rect">
            <a:avLst/>
          </a:prstGeom>
          <a:noFill/>
          <a:ln w="9525">
            <a:noFill/>
            <a:miter lim="800000"/>
            <a:headEnd/>
            <a:tailEnd/>
          </a:ln>
          <a:effectLst/>
        </p:spPr>
        <p:txBody>
          <a:bodyPr wrap="none">
            <a:spAutoFit/>
          </a:bodyPr>
          <a:lstStyle/>
          <a:p>
            <a:r>
              <a:rPr lang="en-US" sz="1100">
                <a:latin typeface="Times New Roman" pitchFamily="18" charset="0"/>
              </a:rPr>
              <a:t>Clean energy generation</a:t>
            </a:r>
          </a:p>
        </p:txBody>
      </p:sp>
      <p:sp>
        <p:nvSpPr>
          <p:cNvPr id="3139" name="Text Box 67"/>
          <p:cNvSpPr txBox="1">
            <a:spLocks noChangeArrowheads="1"/>
          </p:cNvSpPr>
          <p:nvPr/>
        </p:nvSpPr>
        <p:spPr bwMode="auto">
          <a:xfrm>
            <a:off x="3200400" y="5718175"/>
            <a:ext cx="2932113" cy="260350"/>
          </a:xfrm>
          <a:prstGeom prst="rect">
            <a:avLst/>
          </a:prstGeom>
          <a:noFill/>
          <a:ln w="9525">
            <a:noFill/>
            <a:miter lim="800000"/>
            <a:headEnd/>
            <a:tailEnd/>
          </a:ln>
          <a:effectLst/>
        </p:spPr>
        <p:txBody>
          <a:bodyPr wrap="none">
            <a:spAutoFit/>
          </a:bodyPr>
          <a:lstStyle/>
          <a:p>
            <a:r>
              <a:rPr lang="en-US" sz="1100">
                <a:latin typeface="Times New Roman" pitchFamily="18" charset="0"/>
              </a:rPr>
              <a:t>Energy storage, distribution, &amp; load management</a:t>
            </a:r>
          </a:p>
        </p:txBody>
      </p:sp>
      <p:sp>
        <p:nvSpPr>
          <p:cNvPr id="3140" name="Text Box 68"/>
          <p:cNvSpPr txBox="1">
            <a:spLocks noChangeArrowheads="1"/>
          </p:cNvSpPr>
          <p:nvPr/>
        </p:nvSpPr>
        <p:spPr bwMode="auto">
          <a:xfrm>
            <a:off x="7423150" y="5715000"/>
            <a:ext cx="1308100" cy="260350"/>
          </a:xfrm>
          <a:prstGeom prst="rect">
            <a:avLst/>
          </a:prstGeom>
          <a:noFill/>
          <a:ln w="9525">
            <a:noFill/>
            <a:miter lim="800000"/>
            <a:headEnd/>
            <a:tailEnd/>
          </a:ln>
          <a:effectLst/>
        </p:spPr>
        <p:txBody>
          <a:bodyPr wrap="none">
            <a:spAutoFit/>
          </a:bodyPr>
          <a:lstStyle/>
          <a:p>
            <a:r>
              <a:rPr lang="en-US" sz="1100">
                <a:latin typeface="Times New Roman" pitchFamily="18" charset="0"/>
              </a:rPr>
              <a:t>Reduced energy use</a:t>
            </a:r>
          </a:p>
        </p:txBody>
      </p:sp>
      <p:sp>
        <p:nvSpPr>
          <p:cNvPr id="3141" name="Line 69"/>
          <p:cNvSpPr>
            <a:spLocks noChangeShapeType="1"/>
          </p:cNvSpPr>
          <p:nvPr/>
        </p:nvSpPr>
        <p:spPr bwMode="auto">
          <a:xfrm>
            <a:off x="4495800" y="5638800"/>
            <a:ext cx="0" cy="152400"/>
          </a:xfrm>
          <a:prstGeom prst="line">
            <a:avLst/>
          </a:prstGeom>
          <a:noFill/>
          <a:ln w="9525">
            <a:solidFill>
              <a:schemeClr val="tx1"/>
            </a:solidFill>
            <a:round/>
            <a:headEnd/>
            <a:tailEnd type="triangle" w="med" len="med"/>
          </a:ln>
          <a:effectLst/>
        </p:spPr>
        <p:txBody>
          <a:bodyPr/>
          <a:lstStyle/>
          <a:p>
            <a:endParaRPr lang="en-US"/>
          </a:p>
        </p:txBody>
      </p:sp>
      <p:sp>
        <p:nvSpPr>
          <p:cNvPr id="3142" name="Line 70"/>
          <p:cNvSpPr>
            <a:spLocks noChangeShapeType="1"/>
          </p:cNvSpPr>
          <p:nvPr/>
        </p:nvSpPr>
        <p:spPr bwMode="auto">
          <a:xfrm>
            <a:off x="8382000" y="1981200"/>
            <a:ext cx="0" cy="228600"/>
          </a:xfrm>
          <a:prstGeom prst="line">
            <a:avLst/>
          </a:prstGeom>
          <a:noFill/>
          <a:ln w="9525">
            <a:solidFill>
              <a:schemeClr val="tx1"/>
            </a:solidFill>
            <a:round/>
            <a:headEnd/>
            <a:tailEnd type="triangle" w="med" len="med"/>
          </a:ln>
          <a:effectLst/>
        </p:spPr>
        <p:txBody>
          <a:bodyPr/>
          <a:lstStyle/>
          <a:p>
            <a:endParaRPr lang="en-US"/>
          </a:p>
        </p:txBody>
      </p:sp>
      <p:sp>
        <p:nvSpPr>
          <p:cNvPr id="3143" name="Line 71"/>
          <p:cNvSpPr>
            <a:spLocks noChangeShapeType="1"/>
          </p:cNvSpPr>
          <p:nvPr/>
        </p:nvSpPr>
        <p:spPr bwMode="auto">
          <a:xfrm>
            <a:off x="7162800" y="1066800"/>
            <a:ext cx="0" cy="152400"/>
          </a:xfrm>
          <a:prstGeom prst="line">
            <a:avLst/>
          </a:prstGeom>
          <a:noFill/>
          <a:ln w="9525">
            <a:solidFill>
              <a:schemeClr val="tx1"/>
            </a:solidFill>
            <a:round/>
            <a:headEnd/>
            <a:tailEnd type="triangle" w="med" len="med"/>
          </a:ln>
          <a:effectLst/>
        </p:spPr>
        <p:txBody>
          <a:bodyPr/>
          <a:lstStyle/>
          <a:p>
            <a:endParaRPr lang="en-US"/>
          </a:p>
        </p:txBody>
      </p:sp>
      <p:sp>
        <p:nvSpPr>
          <p:cNvPr id="3144" name="Text Box 72"/>
          <p:cNvSpPr txBox="1">
            <a:spLocks noChangeArrowheads="1"/>
          </p:cNvSpPr>
          <p:nvPr/>
        </p:nvSpPr>
        <p:spPr bwMode="auto">
          <a:xfrm>
            <a:off x="3767138" y="5457825"/>
            <a:ext cx="1490662" cy="260350"/>
          </a:xfrm>
          <a:prstGeom prst="rect">
            <a:avLst/>
          </a:prstGeom>
          <a:noFill/>
          <a:ln w="9525">
            <a:noFill/>
            <a:miter lim="800000"/>
            <a:headEnd/>
            <a:tailEnd/>
          </a:ln>
          <a:effectLst/>
        </p:spPr>
        <p:txBody>
          <a:bodyPr wrap="none">
            <a:spAutoFit/>
          </a:bodyPr>
          <a:lstStyle/>
          <a:p>
            <a:r>
              <a:rPr lang="en-US" sz="1100">
                <a:latin typeface="Times New Roman" pitchFamily="18" charset="0"/>
              </a:rPr>
              <a:t>Products in the areas of</a:t>
            </a:r>
          </a:p>
        </p:txBody>
      </p:sp>
      <p:sp>
        <p:nvSpPr>
          <p:cNvPr id="3145" name="Text Box 73"/>
          <p:cNvSpPr txBox="1">
            <a:spLocks noChangeArrowheads="1"/>
          </p:cNvSpPr>
          <p:nvPr/>
        </p:nvSpPr>
        <p:spPr bwMode="auto">
          <a:xfrm>
            <a:off x="304800" y="4953000"/>
            <a:ext cx="930275" cy="596900"/>
          </a:xfrm>
          <a:prstGeom prst="rect">
            <a:avLst/>
          </a:prstGeom>
          <a:noFill/>
          <a:ln w="9525">
            <a:noFill/>
            <a:miter lim="800000"/>
            <a:headEnd/>
            <a:tailEnd/>
          </a:ln>
          <a:effectLst/>
        </p:spPr>
        <p:txBody>
          <a:bodyPr wrap="none">
            <a:spAutoFit/>
          </a:bodyPr>
          <a:lstStyle/>
          <a:p>
            <a:r>
              <a:rPr lang="en-US" sz="1100">
                <a:latin typeface="Times New Roman" pitchFamily="18" charset="0"/>
              </a:rPr>
              <a:t>- New</a:t>
            </a:r>
          </a:p>
          <a:p>
            <a:r>
              <a:rPr lang="en-US" sz="1100">
                <a:latin typeface="Times New Roman" pitchFamily="18" charset="0"/>
              </a:rPr>
              <a:t>- Accelerated</a:t>
            </a:r>
          </a:p>
          <a:p>
            <a:r>
              <a:rPr lang="en-US" sz="1100">
                <a:latin typeface="Times New Roman" pitchFamily="18" charset="0"/>
              </a:rPr>
              <a:t>- Expanded</a:t>
            </a:r>
          </a:p>
        </p:txBody>
      </p:sp>
      <p:sp>
        <p:nvSpPr>
          <p:cNvPr id="74" name="Slide Number Placeholder 73"/>
          <p:cNvSpPr>
            <a:spLocks noGrp="1"/>
          </p:cNvSpPr>
          <p:nvPr>
            <p:ph type="sldNum" sz="quarter" idx="12"/>
          </p:nvPr>
        </p:nvSpPr>
        <p:spPr/>
        <p:txBody>
          <a:bodyPr/>
          <a:lstStyle/>
          <a:p>
            <a:fld id="{B43335F5-E315-4BB1-9A9B-F7BDBCE2DC08}" type="slidenum">
              <a:rPr lang="en-US" smtClean="0"/>
              <a:pPr/>
              <a:t>31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1339</TotalTime>
  <Words>2436</Words>
  <Application>Microsoft Office PowerPoint</Application>
  <PresentationFormat>On-screen Show (4:3)</PresentationFormat>
  <Paragraphs>770</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Do Existing Logic Models for Science and Technology Development Programs Build a Theory of Change?  </vt:lpstr>
      <vt:lpstr>Program Theory and Theory of Change</vt:lpstr>
      <vt:lpstr>Why do we care? - program improvement - evaluation synthesis - attribution</vt:lpstr>
      <vt:lpstr>The logic model and the program can be revised to reflect new information. </vt:lpstr>
      <vt:lpstr>A Matrix for Assessing Attribution</vt:lpstr>
      <vt:lpstr>What’s the challenge? - complex emergent system - not well studied -missing magic in the middle</vt:lpstr>
      <vt:lpstr>A system is made up of:</vt:lpstr>
      <vt:lpstr>Parts are studied and understood better than the whole! </vt:lpstr>
      <vt:lpstr>Slide 9</vt:lpstr>
      <vt:lpstr>The hard part:   intermediate outcomes</vt:lpstr>
      <vt:lpstr>Different views:  30,000 feet vs. on the ground; new territory vs. settled; many years vs. election cycle</vt:lpstr>
      <vt:lpstr>Components and Relationships - science, technology, entrepreneurial activity - actors, institutions arenas of RTD, market domains - input-output-outcome format</vt:lpstr>
      <vt:lpstr>Slide 13</vt:lpstr>
      <vt:lpstr>Actors/Institutions from a ‘national innovation systems’ perspective …</vt:lpstr>
      <vt:lpstr>Slide 15</vt:lpstr>
      <vt:lpstr>Different perspectives on theories of change for diverse RTD initiatives</vt:lpstr>
      <vt:lpstr>A macro level theory of RTD contribution  to society</vt:lpstr>
      <vt:lpstr>Logic Model of EPA Research Adapted from Figure 4 – 1, page 54, Evaluating Research Efficiency in the U.S. Environmental Protection Agency, NRC, 2008)</vt:lpstr>
      <vt:lpstr>Slide 19</vt:lpstr>
      <vt:lpstr>U.S DOE Logic of Technology and Market Readiness</vt:lpstr>
      <vt:lpstr>Changes due to Cooperative Research Centers</vt:lpstr>
      <vt:lpstr>CFS Logic Model of Wildland Fire Research Contribution to Forest Sector Outcomes</vt:lpstr>
      <vt:lpstr>Summary and Conclusions</vt:lpstr>
      <vt:lpstr>Thank you for your attention.</vt:lpstr>
      <vt:lpstr>Slide 25</vt:lpstr>
      <vt:lpstr>Slide 26</vt:lpstr>
      <vt:lpstr>Slide 27</vt:lpstr>
      <vt:lpstr>Slide 28</vt:lpstr>
      <vt:lpstr>Program level, with feedback loops to priority setting</vt:lpstr>
      <vt:lpstr>Rand-NIOSH.  Helping researchers think through how their work contributes to organizational goals </vt:lpstr>
      <vt:lpstr>NYSERDA R&amp;D Portfolio Logic – Revised DRAFT</vt:lpstr>
    </vt:vector>
  </TitlesOfParts>
  <Company>Sandia National Laboratories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Jordan, Gretchen</dc:creator>
  <cp:lastModifiedBy>Gretchen Jordan</cp:lastModifiedBy>
  <cp:revision>80</cp:revision>
  <dcterms:created xsi:type="dcterms:W3CDTF">2011-10-27T19:17:02Z</dcterms:created>
  <dcterms:modified xsi:type="dcterms:W3CDTF">2011-11-08T03:59:02Z</dcterms:modified>
</cp:coreProperties>
</file>